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
  </p:notesMasterIdLst>
  <p:sldIdLst>
    <p:sldId id="256" r:id="rId2"/>
    <p:sldId id="364" r:id="rId3"/>
    <p:sldId id="407" r:id="rId4"/>
    <p:sldId id="398" r:id="rId5"/>
    <p:sldId id="399" r:id="rId6"/>
    <p:sldId id="400" r:id="rId7"/>
    <p:sldId id="401" r:id="rId8"/>
    <p:sldId id="402" r:id="rId9"/>
    <p:sldId id="403" r:id="rId10"/>
    <p:sldId id="404" r:id="rId11"/>
    <p:sldId id="405" r:id="rId12"/>
    <p:sldId id="408" r:id="rId13"/>
    <p:sldId id="409" r:id="rId14"/>
    <p:sldId id="410" r:id="rId15"/>
    <p:sldId id="333" r:id="rId16"/>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66"/>
    <a:srgbClr val="A379BB"/>
  </p:clrMru>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Orta Stil 4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88588" autoAdjust="0"/>
  </p:normalViewPr>
  <p:slideViewPr>
    <p:cSldViewPr>
      <p:cViewPr>
        <p:scale>
          <a:sx n="75" d="100"/>
          <a:sy n="75" d="100"/>
        </p:scale>
        <p:origin x="-804" y="-72"/>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EF74777C-229A-4FFF-AF4C-AEDEE0ACFE91}" type="datetimeFigureOut">
              <a:rPr lang="tr-TR"/>
              <a:pPr>
                <a:defRPr/>
              </a:pPr>
              <a:t>21.12.2009</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endParaRPr lang="tr-TR" noProof="0"/>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5A3BACE-BAD0-40CD-8243-AB3729B8974F}" type="slidenum">
              <a:rPr lang="tr-TR"/>
              <a:pPr>
                <a:defRPr/>
              </a:pPr>
              <a:t>‹#›</a:t>
            </a:fld>
            <a:endParaRPr 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Slayt Görüntüsü Yer Tutucusu"/>
          <p:cNvSpPr>
            <a:spLocks noGrp="1" noRot="1" noChangeAspect="1"/>
          </p:cNvSpPr>
          <p:nvPr>
            <p:ph type="sldImg"/>
          </p:nvPr>
        </p:nvSpPr>
        <p:spPr bwMode="auto">
          <a:noFill/>
          <a:ln>
            <a:solidFill>
              <a:srgbClr val="000000"/>
            </a:solidFill>
            <a:miter lim="800000"/>
            <a:headEnd/>
            <a:tailEnd/>
          </a:ln>
        </p:spPr>
      </p:sp>
      <p:sp>
        <p:nvSpPr>
          <p:cNvPr id="1536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1536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FCD259B-843E-4E97-8ACE-F9667A3B8E0C}" type="slidenum">
              <a:rPr lang="tr-TR"/>
              <a:pPr fontAlgn="base">
                <a:spcBef>
                  <a:spcPct val="0"/>
                </a:spcBef>
                <a:spcAft>
                  <a:spcPct val="0"/>
                </a:spcAft>
                <a:defRPr/>
              </a:pPr>
              <a:t>1</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1 Slayt Görüntüsü Yer Tutucusu"/>
          <p:cNvSpPr>
            <a:spLocks noGrp="1" noRot="1" noChangeAspect="1"/>
          </p:cNvSpPr>
          <p:nvPr>
            <p:ph type="sldImg"/>
          </p:nvPr>
        </p:nvSpPr>
        <p:spPr bwMode="auto">
          <a:noFill/>
          <a:ln>
            <a:solidFill>
              <a:srgbClr val="000000"/>
            </a:solidFill>
            <a:miter lim="800000"/>
            <a:headEnd/>
            <a:tailEnd/>
          </a:ln>
        </p:spPr>
      </p:sp>
      <p:sp>
        <p:nvSpPr>
          <p:cNvPr id="2765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62467"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D9EE245-74B0-476A-BF61-E2C0C79EE9C0}" type="slidenum">
              <a:rPr lang="tr-TR"/>
              <a:pPr fontAlgn="base">
                <a:spcBef>
                  <a:spcPct val="0"/>
                </a:spcBef>
                <a:spcAft>
                  <a:spcPct val="0"/>
                </a:spcAft>
                <a:defRPr/>
              </a:pPr>
              <a:t>15</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14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9 Yuvarlatılmış Dikdörtgen"/>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4 Başlık"/>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tr-TR" smtClean="0"/>
              <a:t>Asıl başlık stili için tıklatın</a:t>
            </a:r>
            <a:endParaRPr lang="en-US"/>
          </a:p>
        </p:txBody>
      </p:sp>
      <p:sp>
        <p:nvSpPr>
          <p:cNvPr id="20" name="19 Alt Başlık"/>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smtClean="0"/>
              <a:t>Asıl alt başlık stilini düzenlemek için tıklatın</a:t>
            </a:r>
            <a:endParaRPr lang="en-US"/>
          </a:p>
        </p:txBody>
      </p:sp>
      <p:sp>
        <p:nvSpPr>
          <p:cNvPr id="7" name="18 Veri Yer Tutucusu"/>
          <p:cNvSpPr>
            <a:spLocks noGrp="1"/>
          </p:cNvSpPr>
          <p:nvPr>
            <p:ph type="dt" sz="half" idx="10"/>
          </p:nvPr>
        </p:nvSpPr>
        <p:spPr/>
        <p:txBody>
          <a:bodyPr/>
          <a:lstStyle>
            <a:lvl1pPr>
              <a:defRPr/>
            </a:lvl1pPr>
            <a:extLst/>
          </a:lstStyle>
          <a:p>
            <a:pPr>
              <a:defRPr/>
            </a:pPr>
            <a:fld id="{E6B4BF25-48E4-44D4-8D61-2FDC3A134A8B}" type="datetime1">
              <a:rPr lang="tr-TR"/>
              <a:pPr>
                <a:defRPr/>
              </a:pPr>
              <a:t>21.12.2009</a:t>
            </a:fld>
            <a:endParaRPr lang="tr-TR"/>
          </a:p>
        </p:txBody>
      </p:sp>
      <p:sp>
        <p:nvSpPr>
          <p:cNvPr id="8" name="7 Altbilgi Yer Tutucusu"/>
          <p:cNvSpPr>
            <a:spLocks noGrp="1"/>
          </p:cNvSpPr>
          <p:nvPr>
            <p:ph type="ftr" sz="quarter" idx="11"/>
          </p:nvPr>
        </p:nvSpPr>
        <p:spPr/>
        <p:txBody>
          <a:bodyPr/>
          <a:lstStyle>
            <a:lvl1pPr>
              <a:defRPr/>
            </a:lvl1pPr>
            <a:extLst/>
          </a:lstStyle>
          <a:p>
            <a:pPr>
              <a:defRPr/>
            </a:pPr>
            <a:r>
              <a:rPr lang="tr-TR"/>
              <a:t>Veri Madenciliği [ 8.hft  ]</a:t>
            </a:r>
          </a:p>
        </p:txBody>
      </p:sp>
      <p:sp>
        <p:nvSpPr>
          <p:cNvPr id="9" name="10 Slayt Numarası Yer Tutucusu"/>
          <p:cNvSpPr>
            <a:spLocks noGrp="1"/>
          </p:cNvSpPr>
          <p:nvPr>
            <p:ph type="sldNum" sz="quarter" idx="12"/>
          </p:nvPr>
        </p:nvSpPr>
        <p:spPr/>
        <p:txBody>
          <a:bodyPr/>
          <a:lstStyle>
            <a:lvl1pPr>
              <a:defRPr/>
            </a:lvl1pPr>
            <a:extLst/>
          </a:lstStyle>
          <a:p>
            <a:pPr>
              <a:defRPr/>
            </a:pPr>
            <a:fld id="{33EE9713-5DBC-4A4B-9A2E-4AE7832829ED}" type="slidenum">
              <a:rPr lang="tr-TR"/>
              <a:pPr>
                <a:defRPr/>
              </a:pPr>
              <a:t>‹#›</a:t>
            </a:fld>
            <a:endParaRPr lang="tr-TR"/>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533404"/>
            <a:ext cx="1981200" cy="5257799"/>
          </a:xfrm>
        </p:spPr>
        <p:txBody>
          <a:bodyPr vert="eaVert"/>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a:xfrm>
            <a:off x="533400" y="533402"/>
            <a:ext cx="5943600" cy="5257801"/>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5FF788F3-75C3-42B7-B295-262616690CFE}" type="datetime1">
              <a:rPr lang="tr-TR"/>
              <a:pPr>
                <a:defRPr/>
              </a:pPr>
              <a:t>21.12.2009</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[ 8.hft  ]</a:t>
            </a:r>
          </a:p>
        </p:txBody>
      </p:sp>
      <p:sp>
        <p:nvSpPr>
          <p:cNvPr id="6" name="4 Slayt Numarası Yer Tutucusu"/>
          <p:cNvSpPr>
            <a:spLocks noGrp="1"/>
          </p:cNvSpPr>
          <p:nvPr>
            <p:ph type="sldNum" sz="quarter" idx="12"/>
          </p:nvPr>
        </p:nvSpPr>
        <p:spPr/>
        <p:txBody>
          <a:bodyPr/>
          <a:lstStyle>
            <a:lvl1pPr>
              <a:defRPr/>
            </a:lvl1pPr>
          </a:lstStyle>
          <a:p>
            <a:pPr>
              <a:defRPr/>
            </a:pPr>
            <a:fld id="{EEAB3601-26BD-4EBF-98AC-617C343BDBA8}" type="slidenum">
              <a:rPr lang="tr-TR"/>
              <a:pPr>
                <a:defRPr/>
              </a:pPr>
              <a:t>‹#›</a:t>
            </a:fld>
            <a:endParaRPr lang="tr-TR"/>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24 Veri Yer Tutucusu"/>
          <p:cNvSpPr>
            <a:spLocks noGrp="1"/>
          </p:cNvSpPr>
          <p:nvPr>
            <p:ph type="dt" sz="half" idx="10"/>
          </p:nvPr>
        </p:nvSpPr>
        <p:spPr/>
        <p:txBody>
          <a:bodyPr/>
          <a:lstStyle>
            <a:lvl1pPr>
              <a:defRPr/>
            </a:lvl1pPr>
          </a:lstStyle>
          <a:p>
            <a:pPr>
              <a:defRPr/>
            </a:pPr>
            <a:fld id="{59B68503-7518-4986-94CD-674030566844}" type="datetime1">
              <a:rPr lang="tr-TR"/>
              <a:pPr>
                <a:defRPr/>
              </a:pPr>
              <a:t>21.12.2009</a:t>
            </a:fld>
            <a:endParaRPr lang="tr-TR"/>
          </a:p>
        </p:txBody>
      </p:sp>
      <p:sp>
        <p:nvSpPr>
          <p:cNvPr id="3" name="17 Altbilgi Yer Tutucusu"/>
          <p:cNvSpPr>
            <a:spLocks noGrp="1"/>
          </p:cNvSpPr>
          <p:nvPr>
            <p:ph type="ftr" sz="quarter" idx="11"/>
          </p:nvPr>
        </p:nvSpPr>
        <p:spPr/>
        <p:txBody>
          <a:bodyPr/>
          <a:lstStyle>
            <a:lvl1pPr>
              <a:defRPr/>
            </a:lvl1pPr>
          </a:lstStyle>
          <a:p>
            <a:pPr>
              <a:defRPr/>
            </a:pPr>
            <a:r>
              <a:rPr lang="tr-TR"/>
              <a:t>Veri Madenciliği [ 8.hft  ]</a:t>
            </a:r>
          </a:p>
        </p:txBody>
      </p:sp>
      <p:sp>
        <p:nvSpPr>
          <p:cNvPr id="4" name="4 Slayt Numarası Yer Tutucusu"/>
          <p:cNvSpPr>
            <a:spLocks noGrp="1"/>
          </p:cNvSpPr>
          <p:nvPr>
            <p:ph type="sldNum" sz="quarter" idx="12"/>
          </p:nvPr>
        </p:nvSpPr>
        <p:spPr/>
        <p:txBody>
          <a:bodyPr/>
          <a:lstStyle>
            <a:lvl1pPr>
              <a:defRPr/>
            </a:lvl1pPr>
          </a:lstStyle>
          <a:p>
            <a:pPr>
              <a:defRPr/>
            </a:pPr>
            <a:fld id="{A7216862-EF97-4B2E-A8F3-7ECCFAC4109D}"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extLst/>
          </a:lstStyle>
          <a:p>
            <a:r>
              <a:rPr lang="tr-TR" smtClean="0"/>
              <a:t>Asıl başlık stili için tıklatın</a:t>
            </a:r>
            <a:endParaRPr lang="en-US"/>
          </a:p>
        </p:txBody>
      </p:sp>
      <p:sp>
        <p:nvSpPr>
          <p:cNvPr id="3" name="2 İçerik Yer Tutucusu"/>
          <p:cNvSpPr>
            <a:spLocks noGrp="1"/>
          </p:cNvSpPr>
          <p:nvPr>
            <p:ph idx="1"/>
          </p:nvPr>
        </p:nvSpPr>
        <p:spPr>
          <a:xfrm>
            <a:off x="502920" y="530352"/>
            <a:ext cx="8183880" cy="4187952"/>
          </a:xfrm>
        </p:spPr>
        <p:txBody>
          <a:bodyPr/>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8307EEE2-A9BF-45B2-AE5B-0FC58BFE9D77}" type="datetime1">
              <a:rPr lang="tr-TR"/>
              <a:pPr>
                <a:defRPr/>
              </a:pPr>
              <a:t>21.12.2009</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[ 8.hft  ]</a:t>
            </a:r>
          </a:p>
        </p:txBody>
      </p:sp>
      <p:sp>
        <p:nvSpPr>
          <p:cNvPr id="6" name="4 Slayt Numarası Yer Tutucusu"/>
          <p:cNvSpPr>
            <a:spLocks noGrp="1"/>
          </p:cNvSpPr>
          <p:nvPr>
            <p:ph type="sldNum" sz="quarter" idx="12"/>
          </p:nvPr>
        </p:nvSpPr>
        <p:spPr/>
        <p:txBody>
          <a:bodyPr/>
          <a:lstStyle>
            <a:lvl1pPr>
              <a:defRPr/>
            </a:lvl1pPr>
          </a:lstStyle>
          <a:p>
            <a:pPr>
              <a:defRPr/>
            </a:pPr>
            <a:fld id="{B4677DDD-51B0-456E-9905-8604CC291B55}" type="slidenum">
              <a:rPr lang="tr-TR"/>
              <a:pPr>
                <a:defRPr/>
              </a:pPr>
              <a:t>‹#›</a:t>
            </a:fld>
            <a:endParaRPr lang="tr-TR"/>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4" name="13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10 Yuvarlatılmış Dikdörtgen"/>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1 Başlık"/>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tr-TR" smtClean="0"/>
              <a:t>Asıl başlık stili için tıklatın</a:t>
            </a:r>
            <a:endParaRPr lang="en-US"/>
          </a:p>
        </p:txBody>
      </p:sp>
      <p:sp>
        <p:nvSpPr>
          <p:cNvPr id="3" name="2 Metin Yer Tutucusu"/>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smtClean="0"/>
              <a:t>Asıl metin stillerini düzenlemek için tıklatın</a:t>
            </a:r>
          </a:p>
        </p:txBody>
      </p:sp>
      <p:sp>
        <p:nvSpPr>
          <p:cNvPr id="6" name="3 Veri Yer Tutucusu"/>
          <p:cNvSpPr>
            <a:spLocks noGrp="1"/>
          </p:cNvSpPr>
          <p:nvPr>
            <p:ph type="dt" sz="half" idx="10"/>
          </p:nvPr>
        </p:nvSpPr>
        <p:spPr/>
        <p:txBody>
          <a:bodyPr/>
          <a:lstStyle>
            <a:lvl1pPr>
              <a:defRPr/>
            </a:lvl1pPr>
            <a:extLst/>
          </a:lstStyle>
          <a:p>
            <a:pPr>
              <a:defRPr/>
            </a:pPr>
            <a:fld id="{0F7008EC-08C7-48DA-8F28-E20680BB7DA3}" type="datetime1">
              <a:rPr lang="tr-TR"/>
              <a:pPr>
                <a:defRPr/>
              </a:pPr>
              <a:t>21.12.2009</a:t>
            </a:fld>
            <a:endParaRPr lang="tr-TR"/>
          </a:p>
        </p:txBody>
      </p:sp>
      <p:sp>
        <p:nvSpPr>
          <p:cNvPr id="7" name="4 Altbilgi Yer Tutucusu"/>
          <p:cNvSpPr>
            <a:spLocks noGrp="1"/>
          </p:cNvSpPr>
          <p:nvPr>
            <p:ph type="ftr" sz="quarter" idx="11"/>
          </p:nvPr>
        </p:nvSpPr>
        <p:spPr/>
        <p:txBody>
          <a:bodyPr/>
          <a:lstStyle>
            <a:lvl1pPr>
              <a:defRPr/>
            </a:lvl1pPr>
            <a:extLst/>
          </a:lstStyle>
          <a:p>
            <a:pPr>
              <a:defRPr/>
            </a:pPr>
            <a:r>
              <a:rPr lang="tr-TR"/>
              <a:t>Veri Madenciliği [ 8.hft  ]</a:t>
            </a:r>
          </a:p>
        </p:txBody>
      </p:sp>
      <p:sp>
        <p:nvSpPr>
          <p:cNvPr id="8" name="5 Slayt Numarası Yer Tutucusu"/>
          <p:cNvSpPr>
            <a:spLocks noGrp="1"/>
          </p:cNvSpPr>
          <p:nvPr>
            <p:ph type="sldNum" sz="quarter" idx="12"/>
          </p:nvPr>
        </p:nvSpPr>
        <p:spPr/>
        <p:txBody>
          <a:bodyPr/>
          <a:lstStyle>
            <a:lvl1pPr>
              <a:defRPr/>
            </a:lvl1pPr>
            <a:extLst/>
          </a:lstStyle>
          <a:p>
            <a:pPr>
              <a:defRPr/>
            </a:pPr>
            <a:fld id="{5B2757AD-0EC4-4F72-AD6C-233A178BA828}" type="slidenum">
              <a:rPr lang="tr-TR"/>
              <a:pPr>
                <a:defRPr/>
              </a:pPr>
              <a:t>‹#›</a:t>
            </a:fld>
            <a:endParaRPr lang="tr-TR"/>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lang="tr-TR" smtClean="0"/>
              <a:t>Asıl başlık stili için tıklatın</a:t>
            </a:r>
            <a:endParaRPr lang="en-US"/>
          </a:p>
        </p:txBody>
      </p:sp>
      <p:sp>
        <p:nvSpPr>
          <p:cNvPr id="3" name="2 İçerik Yer Tutucusu"/>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24 Veri Yer Tutucusu"/>
          <p:cNvSpPr>
            <a:spLocks noGrp="1"/>
          </p:cNvSpPr>
          <p:nvPr>
            <p:ph type="dt" sz="half" idx="10"/>
          </p:nvPr>
        </p:nvSpPr>
        <p:spPr/>
        <p:txBody>
          <a:bodyPr/>
          <a:lstStyle>
            <a:lvl1pPr>
              <a:defRPr/>
            </a:lvl1pPr>
          </a:lstStyle>
          <a:p>
            <a:pPr>
              <a:defRPr/>
            </a:pPr>
            <a:fld id="{93F65A20-FDBA-4324-B5FD-72077EE51648}" type="datetime1">
              <a:rPr lang="tr-TR"/>
              <a:pPr>
                <a:defRPr/>
              </a:pPr>
              <a:t>21.12.2009</a:t>
            </a:fld>
            <a:endParaRPr lang="tr-TR"/>
          </a:p>
        </p:txBody>
      </p:sp>
      <p:sp>
        <p:nvSpPr>
          <p:cNvPr id="6" name="17 Altbilgi Yer Tutucusu"/>
          <p:cNvSpPr>
            <a:spLocks noGrp="1"/>
          </p:cNvSpPr>
          <p:nvPr>
            <p:ph type="ftr" sz="quarter" idx="11"/>
          </p:nvPr>
        </p:nvSpPr>
        <p:spPr/>
        <p:txBody>
          <a:bodyPr/>
          <a:lstStyle>
            <a:lvl1pPr>
              <a:defRPr/>
            </a:lvl1pPr>
          </a:lstStyle>
          <a:p>
            <a:pPr>
              <a:defRPr/>
            </a:pPr>
            <a:r>
              <a:rPr lang="tr-TR"/>
              <a:t>Veri Madenciliği [ 8.hft  ]</a:t>
            </a:r>
          </a:p>
        </p:txBody>
      </p:sp>
      <p:sp>
        <p:nvSpPr>
          <p:cNvPr id="7" name="4 Slayt Numarası Yer Tutucusu"/>
          <p:cNvSpPr>
            <a:spLocks noGrp="1"/>
          </p:cNvSpPr>
          <p:nvPr>
            <p:ph type="sldNum" sz="quarter" idx="12"/>
          </p:nvPr>
        </p:nvSpPr>
        <p:spPr/>
        <p:txBody>
          <a:bodyPr/>
          <a:lstStyle>
            <a:lvl1pPr>
              <a:defRPr/>
            </a:lvl1pPr>
          </a:lstStyle>
          <a:p>
            <a:pPr>
              <a:defRPr/>
            </a:pPr>
            <a:fld id="{4BD0FAFC-AD7A-4E7C-AFA5-557E0C4ED4F5}" type="slidenum">
              <a:rPr lang="tr-TR"/>
              <a:pPr>
                <a:defRPr/>
              </a:pPr>
              <a:t>‹#›</a:t>
            </a:fld>
            <a:endParaRPr lang="tr-TR"/>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lvl1pPr>
              <a:defRPr b="1"/>
            </a:lvl1pPr>
            <a:extLst/>
          </a:lstStyle>
          <a:p>
            <a:r>
              <a:rPr lang="tr-TR" smtClean="0"/>
              <a:t>Asıl başlık stili için tıklatın</a:t>
            </a:r>
            <a:endParaRPr lang="en-US"/>
          </a:p>
        </p:txBody>
      </p:sp>
      <p:sp>
        <p:nvSpPr>
          <p:cNvPr id="3" name="2 Metin Yer Tutucusu"/>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4" name="3 Metin Yer Tutucusu"/>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5" name="4 İçerik Yer Tutucusu"/>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24 Veri Yer Tutucusu"/>
          <p:cNvSpPr>
            <a:spLocks noGrp="1"/>
          </p:cNvSpPr>
          <p:nvPr>
            <p:ph type="dt" sz="half" idx="10"/>
          </p:nvPr>
        </p:nvSpPr>
        <p:spPr/>
        <p:txBody>
          <a:bodyPr/>
          <a:lstStyle>
            <a:lvl1pPr>
              <a:defRPr/>
            </a:lvl1pPr>
          </a:lstStyle>
          <a:p>
            <a:pPr>
              <a:defRPr/>
            </a:pPr>
            <a:fld id="{3C71240F-E719-49E9-B9FC-930E9F951A35}" type="datetime1">
              <a:rPr lang="tr-TR"/>
              <a:pPr>
                <a:defRPr/>
              </a:pPr>
              <a:t>21.12.2009</a:t>
            </a:fld>
            <a:endParaRPr lang="tr-TR"/>
          </a:p>
        </p:txBody>
      </p:sp>
      <p:sp>
        <p:nvSpPr>
          <p:cNvPr id="8" name="17 Altbilgi Yer Tutucusu"/>
          <p:cNvSpPr>
            <a:spLocks noGrp="1"/>
          </p:cNvSpPr>
          <p:nvPr>
            <p:ph type="ftr" sz="quarter" idx="11"/>
          </p:nvPr>
        </p:nvSpPr>
        <p:spPr/>
        <p:txBody>
          <a:bodyPr/>
          <a:lstStyle>
            <a:lvl1pPr>
              <a:defRPr/>
            </a:lvl1pPr>
          </a:lstStyle>
          <a:p>
            <a:pPr>
              <a:defRPr/>
            </a:pPr>
            <a:r>
              <a:rPr lang="tr-TR"/>
              <a:t>Veri Madenciliği [ 8.hft  ]</a:t>
            </a:r>
          </a:p>
        </p:txBody>
      </p:sp>
      <p:sp>
        <p:nvSpPr>
          <p:cNvPr id="9" name="4 Slayt Numarası Yer Tutucusu"/>
          <p:cNvSpPr>
            <a:spLocks noGrp="1"/>
          </p:cNvSpPr>
          <p:nvPr>
            <p:ph type="sldNum" sz="quarter" idx="12"/>
          </p:nvPr>
        </p:nvSpPr>
        <p:spPr/>
        <p:txBody>
          <a:bodyPr/>
          <a:lstStyle>
            <a:lvl1pPr>
              <a:defRPr/>
            </a:lvl1pPr>
          </a:lstStyle>
          <a:p>
            <a:pPr>
              <a:defRPr/>
            </a:pPr>
            <a:fld id="{51282CDF-B4EF-451A-9EB6-002778DBA7CC}" type="slidenum">
              <a:rPr lang="tr-TR"/>
              <a:pPr>
                <a:defRPr/>
              </a:pPr>
              <a:t>‹#›</a:t>
            </a:fld>
            <a:endParaRPr lang="tr-TR"/>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lang="tr-TR" smtClean="0"/>
              <a:t>Asıl başlık stili için tıklatın</a:t>
            </a:r>
            <a:endParaRPr lang="en-US"/>
          </a:p>
        </p:txBody>
      </p:sp>
      <p:sp>
        <p:nvSpPr>
          <p:cNvPr id="3" name="24 Veri Yer Tutucusu"/>
          <p:cNvSpPr>
            <a:spLocks noGrp="1"/>
          </p:cNvSpPr>
          <p:nvPr>
            <p:ph type="dt" sz="half" idx="10"/>
          </p:nvPr>
        </p:nvSpPr>
        <p:spPr/>
        <p:txBody>
          <a:bodyPr/>
          <a:lstStyle>
            <a:lvl1pPr>
              <a:defRPr/>
            </a:lvl1pPr>
          </a:lstStyle>
          <a:p>
            <a:pPr>
              <a:defRPr/>
            </a:pPr>
            <a:fld id="{2A271A53-A0B2-4BD9-84B5-9351EF2BE46E}" type="datetime1">
              <a:rPr lang="tr-TR"/>
              <a:pPr>
                <a:defRPr/>
              </a:pPr>
              <a:t>21.12.2009</a:t>
            </a:fld>
            <a:endParaRPr lang="tr-TR"/>
          </a:p>
        </p:txBody>
      </p:sp>
      <p:sp>
        <p:nvSpPr>
          <p:cNvPr id="4" name="17 Altbilgi Yer Tutucusu"/>
          <p:cNvSpPr>
            <a:spLocks noGrp="1"/>
          </p:cNvSpPr>
          <p:nvPr>
            <p:ph type="ftr" sz="quarter" idx="11"/>
          </p:nvPr>
        </p:nvSpPr>
        <p:spPr/>
        <p:txBody>
          <a:bodyPr/>
          <a:lstStyle>
            <a:lvl1pPr>
              <a:defRPr/>
            </a:lvl1pPr>
          </a:lstStyle>
          <a:p>
            <a:pPr>
              <a:defRPr/>
            </a:pPr>
            <a:r>
              <a:rPr lang="tr-TR"/>
              <a:t>Veri Madenciliği [ 8.hft  ]</a:t>
            </a:r>
          </a:p>
        </p:txBody>
      </p:sp>
      <p:sp>
        <p:nvSpPr>
          <p:cNvPr id="5" name="4 Slayt Numarası Yer Tutucusu"/>
          <p:cNvSpPr>
            <a:spLocks noGrp="1"/>
          </p:cNvSpPr>
          <p:nvPr>
            <p:ph type="sldNum" sz="quarter" idx="12"/>
          </p:nvPr>
        </p:nvSpPr>
        <p:spPr/>
        <p:txBody>
          <a:bodyPr/>
          <a:lstStyle>
            <a:lvl1pPr>
              <a:defRPr/>
            </a:lvl1pPr>
          </a:lstStyle>
          <a:p>
            <a:pPr>
              <a:defRPr/>
            </a:pPr>
            <a:fld id="{FB1E5185-95F2-4A0C-8016-C3569A122D9A}" type="slidenum">
              <a:rPr lang="tr-TR"/>
              <a:pPr>
                <a:defRPr/>
              </a:pPr>
              <a:t>‹#›</a:t>
            </a:fld>
            <a:endParaRPr lang="tr-TR"/>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tr-TR" smtClean="0"/>
              <a:t>Asıl başlık stili için tıklatın</a:t>
            </a:r>
            <a:endParaRPr lang="en-US"/>
          </a:p>
        </p:txBody>
      </p:sp>
      <p:sp>
        <p:nvSpPr>
          <p:cNvPr id="3" name="2 Metin Yer Tutucusu"/>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24 Veri Yer Tutucusu"/>
          <p:cNvSpPr>
            <a:spLocks noGrp="1"/>
          </p:cNvSpPr>
          <p:nvPr>
            <p:ph type="dt" sz="half" idx="10"/>
          </p:nvPr>
        </p:nvSpPr>
        <p:spPr/>
        <p:txBody>
          <a:bodyPr/>
          <a:lstStyle>
            <a:lvl1pPr>
              <a:defRPr/>
            </a:lvl1pPr>
          </a:lstStyle>
          <a:p>
            <a:pPr>
              <a:defRPr/>
            </a:pPr>
            <a:fld id="{F35921A3-3D42-4114-B1DA-8F93B0C3A6CE}" type="datetime1">
              <a:rPr lang="tr-TR"/>
              <a:pPr>
                <a:defRPr/>
              </a:pPr>
              <a:t>21.12.2009</a:t>
            </a:fld>
            <a:endParaRPr lang="tr-TR"/>
          </a:p>
        </p:txBody>
      </p:sp>
      <p:sp>
        <p:nvSpPr>
          <p:cNvPr id="6" name="17 Altbilgi Yer Tutucusu"/>
          <p:cNvSpPr>
            <a:spLocks noGrp="1"/>
          </p:cNvSpPr>
          <p:nvPr>
            <p:ph type="ftr" sz="quarter" idx="11"/>
          </p:nvPr>
        </p:nvSpPr>
        <p:spPr/>
        <p:txBody>
          <a:bodyPr/>
          <a:lstStyle>
            <a:lvl1pPr>
              <a:defRPr/>
            </a:lvl1pPr>
          </a:lstStyle>
          <a:p>
            <a:pPr>
              <a:defRPr/>
            </a:pPr>
            <a:r>
              <a:rPr lang="tr-TR"/>
              <a:t>Veri Madenciliği [ 8.hft  ]</a:t>
            </a:r>
          </a:p>
        </p:txBody>
      </p:sp>
      <p:sp>
        <p:nvSpPr>
          <p:cNvPr id="7" name="4 Slayt Numarası Yer Tutucusu"/>
          <p:cNvSpPr>
            <a:spLocks noGrp="1"/>
          </p:cNvSpPr>
          <p:nvPr>
            <p:ph type="sldNum" sz="quarter" idx="12"/>
          </p:nvPr>
        </p:nvSpPr>
        <p:spPr/>
        <p:txBody>
          <a:bodyPr/>
          <a:lstStyle>
            <a:lvl1pPr>
              <a:defRPr/>
            </a:lvl1pPr>
          </a:lstStyle>
          <a:p>
            <a:pPr>
              <a:defRPr/>
            </a:pPr>
            <a:fld id="{562A25D5-418B-4D29-9C6B-ACAB4429BB86}" type="slidenum">
              <a:rPr lang="tr-TR"/>
              <a:pPr>
                <a:defRPr/>
              </a:pPr>
              <a:t>‹#›</a:t>
            </a:fld>
            <a:endParaRPr lang="tr-TR"/>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5" name="14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10 Tek Köşesi Yuvarlatılmış Dikdörtgen"/>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1 Başlık"/>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tr-TR" smtClean="0"/>
              <a:t>Asıl başlık stili için tıklatın</a:t>
            </a:r>
            <a:endParaRPr lang="en-US"/>
          </a:p>
        </p:txBody>
      </p:sp>
      <p:sp>
        <p:nvSpPr>
          <p:cNvPr id="4" name="3 Metin Yer Tutucusu"/>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3" name="2 Resim Yer Tutucusu"/>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tr-TR" noProof="0" dirty="0" smtClean="0"/>
              <a:t>Resim eklemek için </a:t>
            </a:r>
            <a:r>
              <a:rPr lang="tr-TR" noProof="0" dirty="0" err="1" smtClean="0"/>
              <a:t>simğeyi</a:t>
            </a:r>
            <a:r>
              <a:rPr lang="tr-TR" noProof="0" dirty="0" smtClean="0"/>
              <a:t> tıklatın</a:t>
            </a:r>
            <a:endParaRPr lang="en-US" noProof="0" dirty="0"/>
          </a:p>
        </p:txBody>
      </p:sp>
      <p:sp>
        <p:nvSpPr>
          <p:cNvPr id="7" name="4 Veri Yer Tutucusu"/>
          <p:cNvSpPr>
            <a:spLocks noGrp="1"/>
          </p:cNvSpPr>
          <p:nvPr>
            <p:ph type="dt" sz="half" idx="10"/>
          </p:nvPr>
        </p:nvSpPr>
        <p:spPr/>
        <p:txBody>
          <a:bodyPr/>
          <a:lstStyle>
            <a:lvl1pPr>
              <a:defRPr/>
            </a:lvl1pPr>
            <a:extLst/>
          </a:lstStyle>
          <a:p>
            <a:pPr>
              <a:defRPr/>
            </a:pPr>
            <a:fld id="{4F9CA473-0758-452B-B165-669B5D537092}" type="datetime1">
              <a:rPr lang="tr-TR"/>
              <a:pPr>
                <a:defRPr/>
              </a:pPr>
              <a:t>21.12.2009</a:t>
            </a:fld>
            <a:endParaRPr lang="tr-TR"/>
          </a:p>
        </p:txBody>
      </p:sp>
      <p:sp>
        <p:nvSpPr>
          <p:cNvPr id="8" name="5 Altbilgi Yer Tutucusu"/>
          <p:cNvSpPr>
            <a:spLocks noGrp="1"/>
          </p:cNvSpPr>
          <p:nvPr>
            <p:ph type="ftr" sz="quarter" idx="11"/>
          </p:nvPr>
        </p:nvSpPr>
        <p:spPr/>
        <p:txBody>
          <a:bodyPr/>
          <a:lstStyle>
            <a:lvl1pPr>
              <a:defRPr/>
            </a:lvl1pPr>
            <a:extLst/>
          </a:lstStyle>
          <a:p>
            <a:pPr>
              <a:defRPr/>
            </a:pPr>
            <a:r>
              <a:rPr lang="tr-TR"/>
              <a:t>Veri Madenciliği [ 8.hft  ]</a:t>
            </a:r>
          </a:p>
        </p:txBody>
      </p:sp>
      <p:sp>
        <p:nvSpPr>
          <p:cNvPr id="9" name="6 Slayt Numarası Yer Tutucusu"/>
          <p:cNvSpPr>
            <a:spLocks noGrp="1"/>
          </p:cNvSpPr>
          <p:nvPr>
            <p:ph type="sldNum" sz="quarter" idx="12"/>
          </p:nvPr>
        </p:nvSpPr>
        <p:spPr/>
        <p:txBody>
          <a:bodyPr/>
          <a:lstStyle>
            <a:lvl1pPr>
              <a:defRPr/>
            </a:lvl1pPr>
            <a:extLst/>
          </a:lstStyle>
          <a:p>
            <a:pPr>
              <a:defRPr/>
            </a:pPr>
            <a:fld id="{F29A9408-8A73-4606-883B-DA05A7F10C43}" type="slidenum">
              <a:rPr lang="tr-TR"/>
              <a:pPr>
                <a:defRPr/>
              </a:pPr>
              <a:t>‹#›</a:t>
            </a:fld>
            <a:endParaRPr lang="tr-TR"/>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a:xfrm>
            <a:off x="502920" y="530352"/>
            <a:ext cx="8183880" cy="4187952"/>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64BE66AB-5E24-4AAE-9B6C-B3E5BB48A602}" type="datetime1">
              <a:rPr lang="tr-TR"/>
              <a:pPr>
                <a:defRPr/>
              </a:pPr>
              <a:t>21.12.2009</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[ 8.hft  ]</a:t>
            </a:r>
          </a:p>
        </p:txBody>
      </p:sp>
      <p:sp>
        <p:nvSpPr>
          <p:cNvPr id="6" name="4 Slayt Numarası Yer Tutucusu"/>
          <p:cNvSpPr>
            <a:spLocks noGrp="1"/>
          </p:cNvSpPr>
          <p:nvPr>
            <p:ph type="sldNum" sz="quarter" idx="12"/>
          </p:nvPr>
        </p:nvSpPr>
        <p:spPr/>
        <p:txBody>
          <a:bodyPr/>
          <a:lstStyle>
            <a:lvl1pPr>
              <a:defRPr/>
            </a:lvl1pPr>
          </a:lstStyle>
          <a:p>
            <a:pPr>
              <a:defRPr/>
            </a:pPr>
            <a:fld id="{7F8E674F-EC9D-4BFA-94F7-A121AC49B639}" type="slidenum">
              <a:rPr lang="tr-TR"/>
              <a:pPr>
                <a:defRPr/>
              </a:pPr>
              <a:t>‹#›</a:t>
            </a:fld>
            <a:endParaRPr lang="tr-TR"/>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7001">
              <a:srgbClr val="E6E6E6"/>
            </a:gs>
            <a:gs pos="32001">
              <a:srgbClr val="7D8496"/>
            </a:gs>
            <a:gs pos="47000">
              <a:srgbClr val="E6E6E6"/>
            </a:gs>
            <a:gs pos="47000">
              <a:srgbClr val="E6E6E6"/>
            </a:gs>
            <a:gs pos="85001">
              <a:srgbClr val="7D8496"/>
            </a:gs>
            <a:gs pos="100000">
              <a:srgbClr val="E6E6E6"/>
            </a:gs>
          </a:gsLst>
          <a:path path="rect">
            <a:fillToRect l="100000" t="100000"/>
          </a:path>
        </a:gradFill>
        <a:effectLst/>
      </p:bgPr>
    </p:bg>
    <p:spTree>
      <p:nvGrpSpPr>
        <p:cNvPr id="1" name=""/>
        <p:cNvGrpSpPr/>
        <p:nvPr/>
      </p:nvGrpSpPr>
      <p:grpSpPr>
        <a:xfrm>
          <a:off x="0" y="0"/>
          <a:ext cx="0" cy="0"/>
          <a:chOff x="0" y="0"/>
          <a:chExt cx="0" cy="0"/>
        </a:xfrm>
      </p:grpSpPr>
      <p:sp>
        <p:nvSpPr>
          <p:cNvPr id="7" name="6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8 Yuvarlatılmış Dikdörtgen"/>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3" name="12 Başlık Yer Tutucusu"/>
          <p:cNvSpPr>
            <a:spLocks noGrp="1"/>
          </p:cNvSpPr>
          <p:nvPr>
            <p:ph type="title"/>
          </p:nvPr>
        </p:nvSpPr>
        <p:spPr>
          <a:xfrm>
            <a:off x="503238" y="4986338"/>
            <a:ext cx="8183562" cy="1050925"/>
          </a:xfrm>
          <a:prstGeom prst="rect">
            <a:avLst/>
          </a:prstGeom>
        </p:spPr>
        <p:txBody>
          <a:bodyPr vert="horz" anchor="b">
            <a:normAutofit/>
          </a:bodyPr>
          <a:lstStyle>
            <a:extLst/>
          </a:lstStyle>
          <a:p>
            <a:r>
              <a:rPr lang="tr-TR" smtClean="0"/>
              <a:t>Asıl başlık stili için tıklatın</a:t>
            </a:r>
            <a:endParaRPr lang="en-US"/>
          </a:p>
        </p:txBody>
      </p:sp>
      <p:sp>
        <p:nvSpPr>
          <p:cNvPr id="1031" name="3 Metin Yer Tutucusu"/>
          <p:cNvSpPr>
            <a:spLocks noGrp="1"/>
          </p:cNvSpPr>
          <p:nvPr>
            <p:ph type="body" idx="1"/>
          </p:nvPr>
        </p:nvSpPr>
        <p:spPr bwMode="auto">
          <a:xfrm>
            <a:off x="503238" y="530225"/>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25" name="24 Veri Yer Tutucusu"/>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defRPr>
            </a:lvl1pPr>
            <a:extLst/>
          </a:lstStyle>
          <a:p>
            <a:pPr>
              <a:defRPr/>
            </a:pPr>
            <a:fld id="{30FBB5D2-9447-49A7-A691-F3575EF7B28C}" type="datetime1">
              <a:rPr lang="tr-TR"/>
              <a:pPr>
                <a:defRPr/>
              </a:pPr>
              <a:t>21.12.2009</a:t>
            </a:fld>
            <a:endParaRPr lang="tr-TR"/>
          </a:p>
        </p:txBody>
      </p:sp>
      <p:sp>
        <p:nvSpPr>
          <p:cNvPr id="18" name="17 Altbilgi Yer Tutucusu"/>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chemeClr val="bg2">
                    <a:shade val="50000"/>
                  </a:schemeClr>
                </a:solidFill>
                <a:latin typeface="+mn-lt"/>
              </a:defRPr>
            </a:lvl1pPr>
            <a:extLst/>
          </a:lstStyle>
          <a:p>
            <a:pPr>
              <a:defRPr/>
            </a:pPr>
            <a:r>
              <a:rPr lang="tr-TR"/>
              <a:t>Veri Madenciliği [ 8.hft  ]</a:t>
            </a:r>
          </a:p>
        </p:txBody>
      </p:sp>
      <p:sp>
        <p:nvSpPr>
          <p:cNvPr id="5" name="4 Slayt Numarası Yer Tutucusu"/>
          <p:cNvSpPr>
            <a:spLocks noGrp="1"/>
          </p:cNvSpPr>
          <p:nvPr>
            <p:ph type="sldNum" sz="quarter" idx="4"/>
          </p:nvPr>
        </p:nvSpPr>
        <p:spPr>
          <a:xfrm>
            <a:off x="8348663" y="6111875"/>
            <a:ext cx="4572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defRPr>
            </a:lvl1pPr>
            <a:extLst/>
          </a:lstStyle>
          <a:p>
            <a:pPr>
              <a:defRPr/>
            </a:pPr>
            <a:fld id="{5DE51C2D-2FD7-4F6D-983C-0901C670192B}"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32" r:id="rId1"/>
    <p:sldLayoutId id="2147483724" r:id="rId2"/>
    <p:sldLayoutId id="2147483733" r:id="rId3"/>
    <p:sldLayoutId id="2147483725" r:id="rId4"/>
    <p:sldLayoutId id="2147483726" r:id="rId5"/>
    <p:sldLayoutId id="2147483727" r:id="rId6"/>
    <p:sldLayoutId id="2147483728" r:id="rId7"/>
    <p:sldLayoutId id="2147483734" r:id="rId8"/>
    <p:sldLayoutId id="2147483729" r:id="rId9"/>
    <p:sldLayoutId id="2147483730" r:id="rId10"/>
    <p:sldLayoutId id="2147483731" r:id="rId11"/>
  </p:sldLayoutIdLst>
  <p:transition spd="med">
    <p:fade thruBlk="1"/>
  </p:transition>
  <p:hf hdr="0" dt="0"/>
  <p:txStyles>
    <p:titleStyle>
      <a:lvl1pPr algn="l" rtl="0" eaLnBrk="0" fontAlgn="base" hangingPunct="0">
        <a:spcBef>
          <a:spcPct val="0"/>
        </a:spcBef>
        <a:spcAft>
          <a:spcPct val="0"/>
        </a:spcAft>
        <a:defRPr sz="3600" b="1" kern="1200">
          <a:solidFill>
            <a:srgbClr val="E8CE72"/>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E8CE72"/>
          </a:solidFill>
          <a:latin typeface="Verdana" pitchFamily="34" charset="0"/>
        </a:defRPr>
      </a:lvl2pPr>
      <a:lvl3pPr algn="l" rtl="0" eaLnBrk="0" fontAlgn="base" hangingPunct="0">
        <a:spcBef>
          <a:spcPct val="0"/>
        </a:spcBef>
        <a:spcAft>
          <a:spcPct val="0"/>
        </a:spcAft>
        <a:defRPr sz="3600" b="1">
          <a:solidFill>
            <a:srgbClr val="E8CE72"/>
          </a:solidFill>
          <a:latin typeface="Verdana" pitchFamily="34" charset="0"/>
        </a:defRPr>
      </a:lvl3pPr>
      <a:lvl4pPr algn="l" rtl="0" eaLnBrk="0" fontAlgn="base" hangingPunct="0">
        <a:spcBef>
          <a:spcPct val="0"/>
        </a:spcBef>
        <a:spcAft>
          <a:spcPct val="0"/>
        </a:spcAft>
        <a:defRPr sz="3600" b="1">
          <a:solidFill>
            <a:srgbClr val="E8CE72"/>
          </a:solidFill>
          <a:latin typeface="Verdana" pitchFamily="34" charset="0"/>
        </a:defRPr>
      </a:lvl4pPr>
      <a:lvl5pPr algn="l" rtl="0" eaLnBrk="0" fontAlgn="base" hangingPunct="0">
        <a:spcBef>
          <a:spcPct val="0"/>
        </a:spcBef>
        <a:spcAft>
          <a:spcPct val="0"/>
        </a:spcAft>
        <a:defRPr sz="3600" b="1">
          <a:solidFill>
            <a:srgbClr val="E8CE72"/>
          </a:solidFill>
          <a:latin typeface="Verdana" pitchFamily="34" charset="0"/>
        </a:defRPr>
      </a:lvl5pPr>
      <a:lvl6pPr marL="457200" algn="l" rtl="0" fontAlgn="base">
        <a:spcBef>
          <a:spcPct val="0"/>
        </a:spcBef>
        <a:spcAft>
          <a:spcPct val="0"/>
        </a:spcAft>
        <a:defRPr sz="3600" b="1">
          <a:solidFill>
            <a:srgbClr val="E8CE72"/>
          </a:solidFill>
          <a:latin typeface="Verdana" pitchFamily="34" charset="0"/>
        </a:defRPr>
      </a:lvl6pPr>
      <a:lvl7pPr marL="914400" algn="l" rtl="0" fontAlgn="base">
        <a:spcBef>
          <a:spcPct val="0"/>
        </a:spcBef>
        <a:spcAft>
          <a:spcPct val="0"/>
        </a:spcAft>
        <a:defRPr sz="3600" b="1">
          <a:solidFill>
            <a:srgbClr val="E8CE72"/>
          </a:solidFill>
          <a:latin typeface="Verdana" pitchFamily="34" charset="0"/>
        </a:defRPr>
      </a:lvl7pPr>
      <a:lvl8pPr marL="1371600" algn="l" rtl="0" fontAlgn="base">
        <a:spcBef>
          <a:spcPct val="0"/>
        </a:spcBef>
        <a:spcAft>
          <a:spcPct val="0"/>
        </a:spcAft>
        <a:defRPr sz="3600" b="1">
          <a:solidFill>
            <a:srgbClr val="E8CE72"/>
          </a:solidFill>
          <a:latin typeface="Verdana" pitchFamily="34" charset="0"/>
        </a:defRPr>
      </a:lvl8pPr>
      <a:lvl9pPr marL="1828800" algn="l" rtl="0" fontAlgn="base">
        <a:spcBef>
          <a:spcPct val="0"/>
        </a:spcBef>
        <a:spcAft>
          <a:spcPct val="0"/>
        </a:spcAft>
        <a:defRPr sz="3600" b="1">
          <a:solidFill>
            <a:srgbClr val="E8CE72"/>
          </a:solidFill>
          <a:latin typeface="Verdana" pitchFamily="34" charset="0"/>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B1DC81"/>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B1DC81"/>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54D9FF"/>
        </a:buClr>
        <a:buSzPct val="100000"/>
        <a:buFont typeface="Wingdings 2" pitchFamily="18" charset="2"/>
        <a:buChar char=""/>
        <a:defRPr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Başlık"/>
          <p:cNvSpPr txBox="1">
            <a:spLocks/>
          </p:cNvSpPr>
          <p:nvPr/>
        </p:nvSpPr>
        <p:spPr>
          <a:xfrm>
            <a:off x="1000100" y="4429132"/>
            <a:ext cx="3571900" cy="614354"/>
          </a:xfrm>
          <a:prstGeom prst="rect">
            <a:avLst/>
          </a:prstGeom>
        </p:spPr>
        <p:txBody>
          <a:bodyPr lIns="45720" rIns="45720" anchor="b"/>
          <a:lstStyle/>
          <a:p>
            <a:pPr algn="ctr" fontAlgn="auto">
              <a:spcAft>
                <a:spcPts val="0"/>
              </a:spcAft>
              <a:defRPr/>
            </a:pPr>
            <a:r>
              <a:rPr lang="tr-TR"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Kümeleme Algoritmaları</a:t>
            </a:r>
            <a:endParaRPr lang="tr-TR"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Gisha" pitchFamily="34" charset="-79"/>
              <a:ea typeface="+mj-ea"/>
              <a:cs typeface="Gisha" pitchFamily="34" charset="-79"/>
            </a:endParaRPr>
          </a:p>
        </p:txBody>
      </p:sp>
      <p:sp>
        <p:nvSpPr>
          <p:cNvPr id="5" name="4 Slayt Numarası Yer Tutucusu"/>
          <p:cNvSpPr>
            <a:spLocks noGrp="1"/>
          </p:cNvSpPr>
          <p:nvPr>
            <p:ph type="sldNum" sz="quarter" idx="12"/>
          </p:nvPr>
        </p:nvSpPr>
        <p:spPr/>
        <p:txBody>
          <a:bodyPr/>
          <a:lstStyle/>
          <a:p>
            <a:pPr>
              <a:defRPr/>
            </a:pPr>
            <a:fld id="{AD62DFB2-CEC9-4F07-B446-6F73D3C54CEF}" type="slidenum">
              <a:rPr lang="tr-TR"/>
              <a:pPr>
                <a:defRPr/>
              </a:pPr>
              <a:t>1</a:t>
            </a:fld>
            <a:endParaRPr lang="tr-TR" dirty="0"/>
          </a:p>
        </p:txBody>
      </p:sp>
      <p:sp>
        <p:nvSpPr>
          <p:cNvPr id="6" name="5 Altbilgi Yer Tutucusu"/>
          <p:cNvSpPr>
            <a:spLocks noGrp="1"/>
          </p:cNvSpPr>
          <p:nvPr>
            <p:ph type="ftr" sz="quarter" idx="11"/>
          </p:nvPr>
        </p:nvSpPr>
        <p:spPr>
          <a:xfrm>
            <a:off x="357188" y="6122988"/>
            <a:ext cx="2286000" cy="365125"/>
          </a:xfrm>
        </p:spPr>
        <p:txBody>
          <a:bodyPr wrap="square" lIns="91440" tIns="45720" rIns="91440" bIns="45720" numCol="1" anchorCtr="0" compatLnSpc="1">
            <a:prstTxWarp prst="textNoShape">
              <a:avLst/>
            </a:prstTxWarp>
          </a:bodyPr>
          <a:lstStyle/>
          <a:p>
            <a:pPr fontAlgn="base">
              <a:spcBef>
                <a:spcPct val="0"/>
              </a:spcBef>
              <a:spcAft>
                <a:spcPct val="0"/>
              </a:spcAft>
              <a:defRPr/>
            </a:pPr>
            <a:r>
              <a:rPr lang="tr-TR" smtClean="0">
                <a:solidFill>
                  <a:srgbClr val="938E99"/>
                </a:solidFill>
              </a:rPr>
              <a:t>Veri Madenciliği [ 10.hft  ]</a:t>
            </a:r>
          </a:p>
        </p:txBody>
      </p:sp>
      <p:pic>
        <p:nvPicPr>
          <p:cNvPr id="28" name="Picture 2" descr="http://www.ozgurotomasyon.com/content_files/html/elektronik_veri.jpg"/>
          <p:cNvPicPr>
            <a:picLocks noChangeAspect="1" noChangeArrowheads="1"/>
          </p:cNvPicPr>
          <p:nvPr/>
        </p:nvPicPr>
        <p:blipFill>
          <a:blip r:embed="rId3"/>
          <a:stretch>
            <a:fillRect/>
          </a:stretch>
        </p:blipFill>
        <p:spPr bwMode="auto">
          <a:xfrm>
            <a:off x="5286380" y="1500174"/>
            <a:ext cx="2857520" cy="386658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9" name="28 Dikdörtgen"/>
          <p:cNvSpPr/>
          <p:nvPr/>
        </p:nvSpPr>
        <p:spPr>
          <a:xfrm>
            <a:off x="857224" y="1357298"/>
            <a:ext cx="3429024" cy="1569660"/>
          </a:xfrm>
          <a:prstGeom prst="rect">
            <a:avLst/>
          </a:prstGeom>
          <a:noFill/>
        </p:spPr>
        <p:txBody>
          <a:bodyPr>
            <a:spAutoFit/>
          </a:bodyPr>
          <a:lstStyle/>
          <a:p>
            <a:pPr algn="ctr" fontAlgn="auto">
              <a:spcBef>
                <a:spcPts val="0"/>
              </a:spcBef>
              <a:spcAft>
                <a:spcPts val="0"/>
              </a:spcAft>
              <a:defRPr/>
            </a:pPr>
            <a:r>
              <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t>Veri </a:t>
            </a:r>
            <a:br>
              <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br>
            <a:r>
              <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t>Madenciligi</a:t>
            </a:r>
            <a:endPar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endParaRPr>
          </a:p>
        </p:txBody>
      </p:sp>
      <p:sp>
        <p:nvSpPr>
          <p:cNvPr id="7" name="6 Dikdörtgen"/>
          <p:cNvSpPr/>
          <p:nvPr/>
        </p:nvSpPr>
        <p:spPr>
          <a:xfrm>
            <a:off x="3301356" y="1842665"/>
            <a:ext cx="785818" cy="830997"/>
          </a:xfrm>
          <a:prstGeom prst="rect">
            <a:avLst/>
          </a:prstGeom>
          <a:noFill/>
        </p:spPr>
        <p:txBody>
          <a:bodyPr>
            <a:spAutoFit/>
          </a:bodyPr>
          <a:lstStyle/>
          <a:p>
            <a:pPr algn="ctr" fontAlgn="auto">
              <a:spcBef>
                <a:spcPts val="0"/>
              </a:spcBef>
              <a:spcAft>
                <a:spcPts val="0"/>
              </a:spcAft>
              <a:defRPr/>
            </a:pPr>
            <a:r>
              <a:rPr lang="tr-TR" sz="4800" b="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t>.</a:t>
            </a:r>
            <a:endPar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endParaRPr>
          </a:p>
        </p:txBody>
      </p:sp>
      <p:sp>
        <p:nvSpPr>
          <p:cNvPr id="8" name="1 Başlık"/>
          <p:cNvSpPr txBox="1">
            <a:spLocks/>
          </p:cNvSpPr>
          <p:nvPr/>
        </p:nvSpPr>
        <p:spPr>
          <a:xfrm>
            <a:off x="5715008" y="5715016"/>
            <a:ext cx="2500330" cy="400040"/>
          </a:xfrm>
          <a:prstGeom prst="rect">
            <a:avLst/>
          </a:prstGeom>
        </p:spPr>
        <p:txBody>
          <a:bodyPr lIns="45720" rIns="45720" anchor="b"/>
          <a:lstStyle/>
          <a:p>
            <a:pPr algn="ctr" fontAlgn="auto">
              <a:spcAft>
                <a:spcPts val="0"/>
              </a:spcAft>
              <a:defRPr/>
            </a:pPr>
            <a:r>
              <a:rPr lang="tr-TR" sz="20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  Analiz  )</a:t>
            </a:r>
            <a:endParaRPr lang="tr-TR" sz="20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Gisha" pitchFamily="34" charset="-79"/>
              <a:ea typeface="+mj-ea"/>
              <a:cs typeface="Gisha" pitchFamily="34" charset="-79"/>
            </a:endParaRPr>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p:cNvSpPr>
            <a:spLocks noGrp="1" noChangeArrowheads="1"/>
          </p:cNvSpPr>
          <p:nvPr>
            <p:ph type="body" idx="1"/>
          </p:nvPr>
        </p:nvSpPr>
        <p:spPr>
          <a:xfrm>
            <a:off x="684213" y="642938"/>
            <a:ext cx="8031162" cy="1130300"/>
          </a:xfrm>
        </p:spPr>
        <p:txBody>
          <a:bodyPr/>
          <a:lstStyle/>
          <a:p>
            <a:pPr marL="457200" indent="-457200" eaLnBrk="1" hangingPunct="1">
              <a:buFont typeface="Wingdings 2" pitchFamily="18" charset="2"/>
              <a:buNone/>
            </a:pPr>
            <a:r>
              <a:rPr lang="tr-TR" sz="1600" smtClean="0">
                <a:latin typeface="Arial" charset="0"/>
                <a:cs typeface="Times New Roman" pitchFamily="18" charset="0"/>
              </a:rPr>
              <a:t>Tablo incelendiğinde en küçük değerin 5,66 olduğu görülür. 2 gözlemi ile (1,3) kümesi birleştirilecektir. Elde edilen (1,2,3) kümesi ve (4,5) kümesi arasındaki uzaklığı belirlemek için her bir değer eşlenerek arasındaki en küçük lan belirlenir. 4,47 küme arsındaki uzaklık olarak belirlenmiş olur.</a:t>
            </a:r>
            <a:endParaRPr lang="en-US" sz="1600" smtClean="0">
              <a:latin typeface="Arial" charset="0"/>
              <a:cs typeface="Times New Roman" pitchFamily="18" charset="0"/>
            </a:endParaRPr>
          </a:p>
        </p:txBody>
      </p:sp>
      <p:sp>
        <p:nvSpPr>
          <p:cNvPr id="60" name="1 Başlık"/>
          <p:cNvSpPr txBox="1">
            <a:spLocks/>
          </p:cNvSpPr>
          <p:nvPr/>
        </p:nvSpPr>
        <p:spPr>
          <a:xfrm>
            <a:off x="63500" y="71438"/>
            <a:ext cx="8183563" cy="285750"/>
          </a:xfrm>
          <a:prstGeom prst="rect">
            <a:avLst/>
          </a:prstGeom>
        </p:spPr>
        <p:txBody>
          <a:bodyPr anchor="b">
            <a:normAutofit fontScale="90000" lnSpcReduction="10000"/>
          </a:bodyPr>
          <a:lstStyle/>
          <a:p>
            <a:pPr fontAlgn="auto">
              <a:spcAft>
                <a:spcPts val="0"/>
              </a:spcAft>
              <a:defRPr/>
            </a:pPr>
            <a:r>
              <a:rPr lang="tr-TR" sz="1600" b="1">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Veri Madenciliği </a:t>
            </a:r>
            <a:endParaRPr lang="tr-TR" sz="2400"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61" name="Rectangle 1"/>
          <p:cNvSpPr>
            <a:spLocks noChangeArrowheads="1"/>
          </p:cNvSpPr>
          <p:nvPr/>
        </p:nvSpPr>
        <p:spPr bwMode="auto">
          <a:xfrm>
            <a:off x="5857875" y="61913"/>
            <a:ext cx="3000375" cy="307975"/>
          </a:xfrm>
          <a:prstGeom prst="rect">
            <a:avLst/>
          </a:prstGeom>
          <a:noFill/>
          <a:ln w="9525">
            <a:noFill/>
            <a:miter lim="800000"/>
            <a:headEnd/>
            <a:tailEnd/>
          </a:ln>
          <a:effectLst/>
        </p:spPr>
        <p:txBody>
          <a:bodyPr anchor="ctr">
            <a:spAutoFit/>
          </a:bodyPr>
          <a:lstStyle/>
          <a:p>
            <a:pPr algn="r" fontAlgn="auto">
              <a:spcBef>
                <a:spcPts val="0"/>
              </a:spcBef>
              <a:spcAft>
                <a:spcPts val="0"/>
              </a:spcAft>
              <a:defRPr/>
            </a:pPr>
            <a:r>
              <a:rPr lang="tr-TR" sz="14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Kümeleme Yöntemleri</a:t>
            </a:r>
          </a:p>
        </p:txBody>
      </p:sp>
      <p:sp>
        <p:nvSpPr>
          <p:cNvPr id="63" name="1 Başlık"/>
          <p:cNvSpPr txBox="1">
            <a:spLocks/>
          </p:cNvSpPr>
          <p:nvPr/>
        </p:nvSpPr>
        <p:spPr>
          <a:xfrm>
            <a:off x="525463" y="382588"/>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Hiyerarşik Kümeleme</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24581" name="Rectangle 39"/>
          <p:cNvSpPr>
            <a:spLocks noChangeArrowheads="1"/>
          </p:cNvSpPr>
          <p:nvPr/>
        </p:nvSpPr>
        <p:spPr bwMode="auto">
          <a:xfrm>
            <a:off x="0" y="2514600"/>
            <a:ext cx="9144000" cy="0"/>
          </a:xfrm>
          <a:prstGeom prst="rect">
            <a:avLst/>
          </a:prstGeom>
          <a:noFill/>
          <a:ln w="9525">
            <a:noFill/>
            <a:miter lim="800000"/>
            <a:headEnd/>
            <a:tailEnd/>
          </a:ln>
        </p:spPr>
        <p:txBody>
          <a:bodyPr wrap="none" anchor="ctr">
            <a:spAutoFit/>
          </a:bodyPr>
          <a:lstStyle/>
          <a:p>
            <a:endParaRPr lang="tr-TR"/>
          </a:p>
        </p:txBody>
      </p:sp>
      <p:sp>
        <p:nvSpPr>
          <p:cNvPr id="24582" name="Rectangle 48"/>
          <p:cNvSpPr>
            <a:spLocks noChangeArrowheads="1"/>
          </p:cNvSpPr>
          <p:nvPr/>
        </p:nvSpPr>
        <p:spPr bwMode="auto">
          <a:xfrm>
            <a:off x="0" y="4343400"/>
            <a:ext cx="9144000" cy="0"/>
          </a:xfrm>
          <a:prstGeom prst="rect">
            <a:avLst/>
          </a:prstGeom>
          <a:noFill/>
          <a:ln w="9525">
            <a:noFill/>
            <a:miter lim="800000"/>
            <a:headEnd/>
            <a:tailEnd/>
          </a:ln>
        </p:spPr>
        <p:txBody>
          <a:bodyPr wrap="none" anchor="ctr">
            <a:spAutoFit/>
          </a:bodyPr>
          <a:lstStyle/>
          <a:p>
            <a:endParaRPr lang="tr-TR"/>
          </a:p>
        </p:txBody>
      </p:sp>
      <p:pic>
        <p:nvPicPr>
          <p:cNvPr id="54322" name="Picture 50"/>
          <p:cNvPicPr>
            <a:picLocks noChangeAspect="1" noChangeArrowheads="1"/>
          </p:cNvPicPr>
          <p:nvPr/>
        </p:nvPicPr>
        <p:blipFill>
          <a:blip r:embed="rId2"/>
          <a:srcRect/>
          <a:stretch>
            <a:fillRect/>
          </a:stretch>
        </p:blipFill>
        <p:spPr bwMode="auto">
          <a:xfrm>
            <a:off x="4787900" y="2852738"/>
            <a:ext cx="3028950" cy="647700"/>
          </a:xfrm>
          <a:prstGeom prst="rect">
            <a:avLst/>
          </a:prstGeom>
          <a:noFill/>
          <a:ln w="9525">
            <a:noFill/>
            <a:miter lim="800000"/>
            <a:headEnd/>
            <a:tailEnd/>
          </a:ln>
        </p:spPr>
      </p:pic>
      <p:sp>
        <p:nvSpPr>
          <p:cNvPr id="24584" name="Rectangle 68"/>
          <p:cNvSpPr>
            <a:spLocks noChangeArrowheads="1"/>
          </p:cNvSpPr>
          <p:nvPr/>
        </p:nvSpPr>
        <p:spPr bwMode="auto">
          <a:xfrm>
            <a:off x="0" y="2514600"/>
            <a:ext cx="9144000" cy="0"/>
          </a:xfrm>
          <a:prstGeom prst="rect">
            <a:avLst/>
          </a:prstGeom>
          <a:noFill/>
          <a:ln w="9525">
            <a:noFill/>
            <a:miter lim="800000"/>
            <a:headEnd/>
            <a:tailEnd/>
          </a:ln>
        </p:spPr>
        <p:txBody>
          <a:bodyPr wrap="none" anchor="ctr">
            <a:spAutoFit/>
          </a:bodyPr>
          <a:lstStyle/>
          <a:p>
            <a:endParaRPr lang="tr-TR"/>
          </a:p>
        </p:txBody>
      </p:sp>
      <p:grpSp>
        <p:nvGrpSpPr>
          <p:cNvPr id="54323" name="Group 51"/>
          <p:cNvGrpSpPr>
            <a:grpSpLocks noChangeAspect="1"/>
          </p:cNvGrpSpPr>
          <p:nvPr/>
        </p:nvGrpSpPr>
        <p:grpSpPr bwMode="auto">
          <a:xfrm>
            <a:off x="1258888" y="2133600"/>
            <a:ext cx="2984500" cy="1828800"/>
            <a:chOff x="1418" y="11565"/>
            <a:chExt cx="4700" cy="2880"/>
          </a:xfrm>
        </p:grpSpPr>
        <p:sp>
          <p:nvSpPr>
            <p:cNvPr id="24588" name="AutoShape 67"/>
            <p:cNvSpPr>
              <a:spLocks noChangeAspect="1" noChangeArrowheads="1" noTextEdit="1"/>
            </p:cNvSpPr>
            <p:nvPr/>
          </p:nvSpPr>
          <p:spPr bwMode="auto">
            <a:xfrm>
              <a:off x="1418" y="11565"/>
              <a:ext cx="4700" cy="2880"/>
            </a:xfrm>
            <a:prstGeom prst="rect">
              <a:avLst/>
            </a:prstGeom>
            <a:noFill/>
            <a:ln w="9525">
              <a:noFill/>
              <a:miter lim="800000"/>
              <a:headEnd/>
              <a:tailEnd/>
            </a:ln>
          </p:spPr>
          <p:txBody>
            <a:bodyPr/>
            <a:lstStyle/>
            <a:p>
              <a:endParaRPr lang="tr-TR"/>
            </a:p>
          </p:txBody>
        </p:sp>
        <p:sp>
          <p:nvSpPr>
            <p:cNvPr id="24589" name="Rectangle 66"/>
            <p:cNvSpPr>
              <a:spLocks noChangeArrowheads="1"/>
            </p:cNvSpPr>
            <p:nvPr/>
          </p:nvSpPr>
          <p:spPr bwMode="auto">
            <a:xfrm>
              <a:off x="1518" y="11745"/>
              <a:ext cx="4200" cy="2520"/>
            </a:xfrm>
            <a:prstGeom prst="rect">
              <a:avLst/>
            </a:prstGeom>
            <a:solidFill>
              <a:srgbClr val="C0C0C0">
                <a:alpha val="59999"/>
              </a:srgbClr>
            </a:solidFill>
            <a:ln w="9525">
              <a:solidFill>
                <a:srgbClr val="000000"/>
              </a:solidFill>
              <a:miter lim="800000"/>
              <a:headEnd/>
              <a:tailEnd/>
            </a:ln>
          </p:spPr>
          <p:txBody>
            <a:bodyPr/>
            <a:lstStyle/>
            <a:p>
              <a:endParaRPr lang="tr-TR"/>
            </a:p>
          </p:txBody>
        </p:sp>
        <p:sp>
          <p:nvSpPr>
            <p:cNvPr id="24590" name="Oval 65"/>
            <p:cNvSpPr>
              <a:spLocks noChangeArrowheads="1"/>
            </p:cNvSpPr>
            <p:nvPr/>
          </p:nvSpPr>
          <p:spPr bwMode="auto">
            <a:xfrm>
              <a:off x="1547" y="12105"/>
              <a:ext cx="912" cy="1980"/>
            </a:xfrm>
            <a:prstGeom prst="ellipse">
              <a:avLst/>
            </a:prstGeom>
            <a:solidFill>
              <a:srgbClr val="FF99CC"/>
            </a:solidFill>
            <a:ln w="9525">
              <a:solidFill>
                <a:srgbClr val="000000"/>
              </a:solidFill>
              <a:round/>
              <a:headEnd/>
              <a:tailEnd/>
            </a:ln>
          </p:spPr>
          <p:txBody>
            <a:bodyPr lIns="75895" tIns="37948" rIns="75895" bIns="37948"/>
            <a:lstStyle/>
            <a:p>
              <a:pPr algn="ctr"/>
              <a:r>
                <a:rPr lang="en-AU" sz="1100">
                  <a:cs typeface="Times New Roman" pitchFamily="18" charset="0"/>
                </a:rPr>
                <a:t>1</a:t>
              </a:r>
              <a:endParaRPr lang="tr-TR" sz="800"/>
            </a:p>
            <a:p>
              <a:pPr algn="ctr" eaLnBrk="0" hangingPunct="0"/>
              <a:r>
                <a:rPr lang="en-AU" sz="1100">
                  <a:cs typeface="Times New Roman" pitchFamily="18" charset="0"/>
                </a:rPr>
                <a:t>2</a:t>
              </a:r>
              <a:endParaRPr lang="tr-TR" sz="800"/>
            </a:p>
            <a:p>
              <a:pPr algn="ctr" eaLnBrk="0" hangingPunct="0"/>
              <a:r>
                <a:rPr lang="en-AU" sz="1100">
                  <a:cs typeface="Times New Roman" pitchFamily="18" charset="0"/>
                </a:rPr>
                <a:t>3</a:t>
              </a:r>
              <a:endParaRPr lang="tr-TR" sz="800"/>
            </a:p>
            <a:p>
              <a:pPr eaLnBrk="0" hangingPunct="0"/>
              <a:endParaRPr lang="tr-TR"/>
            </a:p>
          </p:txBody>
        </p:sp>
        <p:sp>
          <p:nvSpPr>
            <p:cNvPr id="24591" name="Text Box 64"/>
            <p:cNvSpPr txBox="1">
              <a:spLocks noChangeArrowheads="1"/>
            </p:cNvSpPr>
            <p:nvPr/>
          </p:nvSpPr>
          <p:spPr bwMode="auto">
            <a:xfrm>
              <a:off x="2618" y="12645"/>
              <a:ext cx="700" cy="448"/>
            </a:xfrm>
            <a:prstGeom prst="rect">
              <a:avLst/>
            </a:prstGeom>
            <a:noFill/>
            <a:ln w="9525">
              <a:noFill/>
              <a:miter lim="800000"/>
              <a:headEnd/>
              <a:tailEnd/>
            </a:ln>
          </p:spPr>
          <p:txBody>
            <a:bodyPr lIns="75895" tIns="37948" rIns="75895" bIns="37948"/>
            <a:lstStyle/>
            <a:p>
              <a:r>
                <a:rPr lang="en-AU" sz="800">
                  <a:cs typeface="Times New Roman" pitchFamily="18" charset="0"/>
                </a:rPr>
                <a:t>18.44</a:t>
              </a:r>
              <a:endParaRPr lang="en-AU"/>
            </a:p>
          </p:txBody>
        </p:sp>
        <p:sp>
          <p:nvSpPr>
            <p:cNvPr id="24592" name="Line 63"/>
            <p:cNvSpPr>
              <a:spLocks noChangeShapeType="1"/>
            </p:cNvSpPr>
            <p:nvPr/>
          </p:nvSpPr>
          <p:spPr bwMode="auto">
            <a:xfrm flipV="1">
              <a:off x="2118" y="12645"/>
              <a:ext cx="2100" cy="900"/>
            </a:xfrm>
            <a:prstGeom prst="line">
              <a:avLst/>
            </a:prstGeom>
            <a:noFill/>
            <a:ln w="9525">
              <a:solidFill>
                <a:srgbClr val="000000"/>
              </a:solidFill>
              <a:round/>
              <a:headEnd/>
              <a:tailEnd/>
            </a:ln>
          </p:spPr>
          <p:txBody>
            <a:bodyPr/>
            <a:lstStyle/>
            <a:p>
              <a:endParaRPr lang="tr-TR"/>
            </a:p>
          </p:txBody>
        </p:sp>
        <p:sp>
          <p:nvSpPr>
            <p:cNvPr id="24593" name="Text Box 62"/>
            <p:cNvSpPr txBox="1">
              <a:spLocks noChangeArrowheads="1"/>
            </p:cNvSpPr>
            <p:nvPr/>
          </p:nvSpPr>
          <p:spPr bwMode="auto">
            <a:xfrm>
              <a:off x="2518" y="12285"/>
              <a:ext cx="1194" cy="449"/>
            </a:xfrm>
            <a:prstGeom prst="rect">
              <a:avLst/>
            </a:prstGeom>
            <a:noFill/>
            <a:ln w="9525">
              <a:noFill/>
              <a:miter lim="800000"/>
              <a:headEnd/>
              <a:tailEnd/>
            </a:ln>
          </p:spPr>
          <p:txBody>
            <a:bodyPr lIns="75895" tIns="37948" rIns="75895" bIns="37948"/>
            <a:lstStyle/>
            <a:p>
              <a:r>
                <a:rPr lang="en-AU" sz="1000">
                  <a:cs typeface="Times New Roman" pitchFamily="18" charset="0"/>
                </a:rPr>
                <a:t>14.42</a:t>
              </a:r>
              <a:endParaRPr lang="en-AU"/>
            </a:p>
          </p:txBody>
        </p:sp>
        <p:sp>
          <p:nvSpPr>
            <p:cNvPr id="24594" name="Oval 61"/>
            <p:cNvSpPr>
              <a:spLocks noChangeArrowheads="1"/>
            </p:cNvSpPr>
            <p:nvPr/>
          </p:nvSpPr>
          <p:spPr bwMode="auto">
            <a:xfrm>
              <a:off x="3818" y="12105"/>
              <a:ext cx="912" cy="1980"/>
            </a:xfrm>
            <a:prstGeom prst="ellipse">
              <a:avLst/>
            </a:prstGeom>
            <a:solidFill>
              <a:srgbClr val="99CCFF"/>
            </a:solidFill>
            <a:ln w="9525">
              <a:solidFill>
                <a:srgbClr val="000000"/>
              </a:solidFill>
              <a:round/>
              <a:headEnd/>
              <a:tailEnd/>
            </a:ln>
          </p:spPr>
          <p:txBody>
            <a:bodyPr lIns="75895" tIns="37948" rIns="75895" bIns="37948"/>
            <a:lstStyle/>
            <a:p>
              <a:pPr algn="ctr"/>
              <a:r>
                <a:rPr lang="en-AU" sz="1100">
                  <a:cs typeface="Times New Roman" pitchFamily="18" charset="0"/>
                </a:rPr>
                <a:t>4</a:t>
              </a:r>
              <a:endParaRPr lang="tr-TR" sz="800"/>
            </a:p>
            <a:p>
              <a:pPr algn="ctr" eaLnBrk="0" hangingPunct="0"/>
              <a:r>
                <a:rPr lang="en-AU" sz="1100">
                  <a:cs typeface="Times New Roman" pitchFamily="18" charset="0"/>
                </a:rPr>
                <a:t>5</a:t>
              </a:r>
              <a:endParaRPr lang="en-AU"/>
            </a:p>
          </p:txBody>
        </p:sp>
        <p:sp>
          <p:nvSpPr>
            <p:cNvPr id="24595" name="Text Box 60"/>
            <p:cNvSpPr txBox="1">
              <a:spLocks noChangeArrowheads="1"/>
            </p:cNvSpPr>
            <p:nvPr/>
          </p:nvSpPr>
          <p:spPr bwMode="auto">
            <a:xfrm>
              <a:off x="3018" y="13005"/>
              <a:ext cx="1194" cy="448"/>
            </a:xfrm>
            <a:prstGeom prst="rect">
              <a:avLst/>
            </a:prstGeom>
            <a:noFill/>
            <a:ln w="9525">
              <a:noFill/>
              <a:miter lim="800000"/>
              <a:headEnd/>
              <a:tailEnd/>
            </a:ln>
          </p:spPr>
          <p:txBody>
            <a:bodyPr lIns="75895" tIns="37948" rIns="75895" bIns="37948"/>
            <a:lstStyle/>
            <a:p>
              <a:r>
                <a:rPr lang="en-AU" sz="800">
                  <a:cs typeface="Times New Roman" pitchFamily="18" charset="0"/>
                </a:rPr>
                <a:t>12.81</a:t>
              </a:r>
              <a:endParaRPr lang="en-AU"/>
            </a:p>
          </p:txBody>
        </p:sp>
        <p:sp>
          <p:nvSpPr>
            <p:cNvPr id="24596" name="Line 59"/>
            <p:cNvSpPr>
              <a:spLocks noChangeShapeType="1"/>
            </p:cNvSpPr>
            <p:nvPr/>
          </p:nvSpPr>
          <p:spPr bwMode="auto">
            <a:xfrm>
              <a:off x="2218" y="12645"/>
              <a:ext cx="2000" cy="720"/>
            </a:xfrm>
            <a:prstGeom prst="line">
              <a:avLst/>
            </a:prstGeom>
            <a:noFill/>
            <a:ln w="9525">
              <a:solidFill>
                <a:srgbClr val="000000"/>
              </a:solidFill>
              <a:round/>
              <a:headEnd/>
              <a:tailEnd/>
            </a:ln>
          </p:spPr>
          <p:txBody>
            <a:bodyPr/>
            <a:lstStyle/>
            <a:p>
              <a:endParaRPr lang="tr-TR"/>
            </a:p>
          </p:txBody>
        </p:sp>
        <p:sp>
          <p:nvSpPr>
            <p:cNvPr id="24597" name="Line 58"/>
            <p:cNvSpPr>
              <a:spLocks noChangeShapeType="1"/>
            </p:cNvSpPr>
            <p:nvPr/>
          </p:nvSpPr>
          <p:spPr bwMode="auto">
            <a:xfrm>
              <a:off x="2218" y="12645"/>
              <a:ext cx="1800" cy="0"/>
            </a:xfrm>
            <a:prstGeom prst="line">
              <a:avLst/>
            </a:prstGeom>
            <a:noFill/>
            <a:ln w="9525">
              <a:solidFill>
                <a:srgbClr val="000000"/>
              </a:solidFill>
              <a:round/>
              <a:headEnd/>
              <a:tailEnd/>
            </a:ln>
          </p:spPr>
          <p:txBody>
            <a:bodyPr/>
            <a:lstStyle/>
            <a:p>
              <a:endParaRPr lang="tr-TR"/>
            </a:p>
          </p:txBody>
        </p:sp>
        <p:sp>
          <p:nvSpPr>
            <p:cNvPr id="24598" name="Line 57"/>
            <p:cNvSpPr>
              <a:spLocks noChangeShapeType="1"/>
            </p:cNvSpPr>
            <p:nvPr/>
          </p:nvSpPr>
          <p:spPr bwMode="auto">
            <a:xfrm flipV="1">
              <a:off x="2118" y="12645"/>
              <a:ext cx="1900" cy="540"/>
            </a:xfrm>
            <a:prstGeom prst="line">
              <a:avLst/>
            </a:prstGeom>
            <a:noFill/>
            <a:ln w="9525">
              <a:solidFill>
                <a:srgbClr val="000000"/>
              </a:solidFill>
              <a:round/>
              <a:headEnd/>
              <a:tailEnd/>
            </a:ln>
          </p:spPr>
          <p:txBody>
            <a:bodyPr/>
            <a:lstStyle/>
            <a:p>
              <a:endParaRPr lang="tr-TR"/>
            </a:p>
          </p:txBody>
        </p:sp>
        <p:sp>
          <p:nvSpPr>
            <p:cNvPr id="24599" name="Line 56"/>
            <p:cNvSpPr>
              <a:spLocks noChangeShapeType="1"/>
            </p:cNvSpPr>
            <p:nvPr/>
          </p:nvSpPr>
          <p:spPr bwMode="auto">
            <a:xfrm>
              <a:off x="2118" y="13185"/>
              <a:ext cx="2100" cy="180"/>
            </a:xfrm>
            <a:prstGeom prst="line">
              <a:avLst/>
            </a:prstGeom>
            <a:noFill/>
            <a:ln w="9525">
              <a:solidFill>
                <a:srgbClr val="000000"/>
              </a:solidFill>
              <a:round/>
              <a:headEnd/>
              <a:tailEnd/>
            </a:ln>
          </p:spPr>
          <p:txBody>
            <a:bodyPr/>
            <a:lstStyle/>
            <a:p>
              <a:endParaRPr lang="tr-TR"/>
            </a:p>
          </p:txBody>
        </p:sp>
        <p:sp>
          <p:nvSpPr>
            <p:cNvPr id="24600" name="Line 55"/>
            <p:cNvSpPr>
              <a:spLocks noChangeShapeType="1"/>
            </p:cNvSpPr>
            <p:nvPr/>
          </p:nvSpPr>
          <p:spPr bwMode="auto">
            <a:xfrm flipV="1">
              <a:off x="2118" y="13365"/>
              <a:ext cx="2000" cy="180"/>
            </a:xfrm>
            <a:prstGeom prst="line">
              <a:avLst/>
            </a:prstGeom>
            <a:noFill/>
            <a:ln w="9525">
              <a:solidFill>
                <a:srgbClr val="000000"/>
              </a:solidFill>
              <a:round/>
              <a:headEnd/>
              <a:tailEnd/>
            </a:ln>
          </p:spPr>
          <p:txBody>
            <a:bodyPr/>
            <a:lstStyle/>
            <a:p>
              <a:endParaRPr lang="tr-TR"/>
            </a:p>
          </p:txBody>
        </p:sp>
        <p:sp>
          <p:nvSpPr>
            <p:cNvPr id="24601" name="Text Box 54"/>
            <p:cNvSpPr txBox="1">
              <a:spLocks noChangeArrowheads="1"/>
            </p:cNvSpPr>
            <p:nvPr/>
          </p:nvSpPr>
          <p:spPr bwMode="auto">
            <a:xfrm>
              <a:off x="2348" y="12765"/>
              <a:ext cx="1194" cy="449"/>
            </a:xfrm>
            <a:prstGeom prst="rect">
              <a:avLst/>
            </a:prstGeom>
            <a:noFill/>
            <a:ln w="9525">
              <a:noFill/>
              <a:miter lim="800000"/>
              <a:headEnd/>
              <a:tailEnd/>
            </a:ln>
          </p:spPr>
          <p:txBody>
            <a:bodyPr lIns="75895" tIns="37948" rIns="75895" bIns="37948"/>
            <a:lstStyle/>
            <a:p>
              <a:r>
                <a:rPr lang="en-AU" sz="1000">
                  <a:cs typeface="Times New Roman" pitchFamily="18" charset="0"/>
                </a:rPr>
                <a:t>8.94</a:t>
              </a:r>
              <a:endParaRPr lang="en-AU"/>
            </a:p>
          </p:txBody>
        </p:sp>
        <p:sp>
          <p:nvSpPr>
            <p:cNvPr id="24602" name="Text Box 53"/>
            <p:cNvSpPr txBox="1">
              <a:spLocks noChangeArrowheads="1"/>
            </p:cNvSpPr>
            <p:nvPr/>
          </p:nvSpPr>
          <p:spPr bwMode="auto">
            <a:xfrm>
              <a:off x="2498" y="13200"/>
              <a:ext cx="1194" cy="449"/>
            </a:xfrm>
            <a:prstGeom prst="rect">
              <a:avLst/>
            </a:prstGeom>
            <a:noFill/>
            <a:ln w="9525">
              <a:noFill/>
              <a:miter lim="800000"/>
              <a:headEnd/>
              <a:tailEnd/>
            </a:ln>
          </p:spPr>
          <p:txBody>
            <a:bodyPr lIns="75895" tIns="37948" rIns="75895" bIns="37948"/>
            <a:lstStyle/>
            <a:p>
              <a:r>
                <a:rPr lang="en-AU" sz="1000">
                  <a:cs typeface="Times New Roman" pitchFamily="18" charset="0"/>
                </a:rPr>
                <a:t>14.14</a:t>
              </a:r>
              <a:endParaRPr lang="en-AU"/>
            </a:p>
          </p:txBody>
        </p:sp>
        <p:sp>
          <p:nvSpPr>
            <p:cNvPr id="24603" name="Text Box 52"/>
            <p:cNvSpPr txBox="1">
              <a:spLocks noChangeArrowheads="1"/>
            </p:cNvSpPr>
            <p:nvPr/>
          </p:nvSpPr>
          <p:spPr bwMode="auto">
            <a:xfrm>
              <a:off x="2918" y="13425"/>
              <a:ext cx="1194" cy="449"/>
            </a:xfrm>
            <a:prstGeom prst="rect">
              <a:avLst/>
            </a:prstGeom>
            <a:noFill/>
            <a:ln w="9525">
              <a:noFill/>
              <a:miter lim="800000"/>
              <a:headEnd/>
              <a:tailEnd/>
            </a:ln>
          </p:spPr>
          <p:txBody>
            <a:bodyPr lIns="75895" tIns="37948" rIns="75895" bIns="37948"/>
            <a:lstStyle/>
            <a:p>
              <a:r>
                <a:rPr lang="en-AU" sz="1000">
                  <a:cs typeface="Times New Roman" pitchFamily="18" charset="0"/>
                </a:rPr>
                <a:t>18.44</a:t>
              </a:r>
              <a:endParaRPr lang="en-AU"/>
            </a:p>
          </p:txBody>
        </p:sp>
      </p:grpSp>
      <p:sp>
        <p:nvSpPr>
          <p:cNvPr id="24586" name="Rectangle 77"/>
          <p:cNvSpPr>
            <a:spLocks noChangeArrowheads="1"/>
          </p:cNvSpPr>
          <p:nvPr/>
        </p:nvSpPr>
        <p:spPr bwMode="auto">
          <a:xfrm>
            <a:off x="0" y="4343400"/>
            <a:ext cx="9144000" cy="0"/>
          </a:xfrm>
          <a:prstGeom prst="rect">
            <a:avLst/>
          </a:prstGeom>
          <a:noFill/>
          <a:ln w="9525">
            <a:noFill/>
            <a:miter lim="800000"/>
            <a:headEnd/>
            <a:tailEnd/>
          </a:ln>
        </p:spPr>
        <p:txBody>
          <a:bodyPr wrap="none" anchor="ctr">
            <a:spAutoFit/>
          </a:bodyPr>
          <a:lstStyle/>
          <a:p>
            <a:endParaRPr lang="tr-TR"/>
          </a:p>
        </p:txBody>
      </p:sp>
      <p:pic>
        <p:nvPicPr>
          <p:cNvPr id="54350" name="Picture 78"/>
          <p:cNvPicPr>
            <a:picLocks noChangeAspect="1" noChangeArrowheads="1"/>
          </p:cNvPicPr>
          <p:nvPr/>
        </p:nvPicPr>
        <p:blipFill>
          <a:blip r:embed="rId3"/>
          <a:srcRect/>
          <a:stretch>
            <a:fillRect/>
          </a:stretch>
        </p:blipFill>
        <p:spPr bwMode="auto">
          <a:xfrm>
            <a:off x="3059113" y="4365625"/>
            <a:ext cx="2057400" cy="1123950"/>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4323"/>
                                        </p:tgtEl>
                                        <p:attrNameLst>
                                          <p:attrName>style.visibility</p:attrName>
                                        </p:attrNameLst>
                                      </p:cBhvr>
                                      <p:to>
                                        <p:strVal val="visible"/>
                                      </p:to>
                                    </p:set>
                                    <p:animEffect transition="in" filter="checkerboard(across)">
                                      <p:cBhvr>
                                        <p:cTn id="7" dur="500"/>
                                        <p:tgtEl>
                                          <p:spTgt spid="5432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4322"/>
                                        </p:tgtEl>
                                        <p:attrNameLst>
                                          <p:attrName>style.visibility</p:attrName>
                                        </p:attrNameLst>
                                      </p:cBhvr>
                                      <p:to>
                                        <p:strVal val="visible"/>
                                      </p:to>
                                    </p:set>
                                    <p:animEffect transition="in" filter="checkerboard(across)">
                                      <p:cBhvr>
                                        <p:cTn id="12" dur="500"/>
                                        <p:tgtEl>
                                          <p:spTgt spid="5432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4350"/>
                                        </p:tgtEl>
                                        <p:attrNameLst>
                                          <p:attrName>style.visibility</p:attrName>
                                        </p:attrNameLst>
                                      </p:cBhvr>
                                      <p:to>
                                        <p:strVal val="visible"/>
                                      </p:to>
                                    </p:set>
                                    <p:animEffect transition="in" filter="checkerboard(across)">
                                      <p:cBhvr>
                                        <p:cTn id="17" dur="500"/>
                                        <p:tgtEl>
                                          <p:spTgt spid="54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1 Başlık"/>
          <p:cNvSpPr txBox="1">
            <a:spLocks/>
          </p:cNvSpPr>
          <p:nvPr/>
        </p:nvSpPr>
        <p:spPr>
          <a:xfrm>
            <a:off x="63500" y="71438"/>
            <a:ext cx="8183563" cy="285750"/>
          </a:xfrm>
          <a:prstGeom prst="rect">
            <a:avLst/>
          </a:prstGeom>
        </p:spPr>
        <p:txBody>
          <a:bodyPr anchor="b">
            <a:normAutofit fontScale="90000" lnSpcReduction="10000"/>
          </a:bodyPr>
          <a:lstStyle/>
          <a:p>
            <a:pPr fontAlgn="auto">
              <a:spcAft>
                <a:spcPts val="0"/>
              </a:spcAft>
              <a:defRPr/>
            </a:pPr>
            <a:r>
              <a:rPr lang="tr-TR" sz="1600" b="1">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Veri Madenciliği </a:t>
            </a:r>
            <a:endParaRPr lang="tr-TR" sz="2400"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61" name="Rectangle 1"/>
          <p:cNvSpPr>
            <a:spLocks noChangeArrowheads="1"/>
          </p:cNvSpPr>
          <p:nvPr/>
        </p:nvSpPr>
        <p:spPr bwMode="auto">
          <a:xfrm>
            <a:off x="5857875" y="61913"/>
            <a:ext cx="3000375" cy="307975"/>
          </a:xfrm>
          <a:prstGeom prst="rect">
            <a:avLst/>
          </a:prstGeom>
          <a:noFill/>
          <a:ln w="9525">
            <a:noFill/>
            <a:miter lim="800000"/>
            <a:headEnd/>
            <a:tailEnd/>
          </a:ln>
          <a:effectLst/>
        </p:spPr>
        <p:txBody>
          <a:bodyPr anchor="ctr">
            <a:spAutoFit/>
          </a:bodyPr>
          <a:lstStyle/>
          <a:p>
            <a:pPr algn="r" fontAlgn="auto">
              <a:spcBef>
                <a:spcPts val="0"/>
              </a:spcBef>
              <a:spcAft>
                <a:spcPts val="0"/>
              </a:spcAft>
              <a:defRPr/>
            </a:pPr>
            <a:r>
              <a:rPr lang="tr-TR" sz="14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Kümeleme Yöntemleri</a:t>
            </a:r>
          </a:p>
        </p:txBody>
      </p:sp>
      <p:sp>
        <p:nvSpPr>
          <p:cNvPr id="63" name="1 Başlık"/>
          <p:cNvSpPr txBox="1">
            <a:spLocks/>
          </p:cNvSpPr>
          <p:nvPr/>
        </p:nvSpPr>
        <p:spPr>
          <a:xfrm>
            <a:off x="525463" y="382588"/>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Hiyerarşik Kümeleme</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grpSp>
        <p:nvGrpSpPr>
          <p:cNvPr id="55314" name="Group 18"/>
          <p:cNvGrpSpPr>
            <a:grpSpLocks/>
          </p:cNvGrpSpPr>
          <p:nvPr/>
        </p:nvGrpSpPr>
        <p:grpSpPr bwMode="auto">
          <a:xfrm>
            <a:off x="709613" y="1450975"/>
            <a:ext cx="4318000" cy="2857500"/>
            <a:chOff x="1118" y="10958"/>
            <a:chExt cx="7600" cy="4845"/>
          </a:xfrm>
        </p:grpSpPr>
        <p:sp>
          <p:nvSpPr>
            <p:cNvPr id="25613" name="Rectangle 19"/>
            <p:cNvSpPr>
              <a:spLocks noChangeArrowheads="1"/>
            </p:cNvSpPr>
            <p:nvPr/>
          </p:nvSpPr>
          <p:spPr bwMode="auto">
            <a:xfrm>
              <a:off x="1118" y="10958"/>
              <a:ext cx="7600" cy="4680"/>
            </a:xfrm>
            <a:prstGeom prst="rect">
              <a:avLst/>
            </a:prstGeom>
            <a:solidFill>
              <a:srgbClr val="C0C0C0"/>
            </a:solidFill>
            <a:ln w="9525">
              <a:solidFill>
                <a:srgbClr val="000000"/>
              </a:solidFill>
              <a:miter lim="800000"/>
              <a:headEnd/>
              <a:tailEnd/>
            </a:ln>
          </p:spPr>
          <p:txBody>
            <a:bodyPr/>
            <a:lstStyle/>
            <a:p>
              <a:endParaRPr lang="tr-TR"/>
            </a:p>
          </p:txBody>
        </p:sp>
        <p:sp>
          <p:nvSpPr>
            <p:cNvPr id="25614" name="Rectangle 20"/>
            <p:cNvSpPr>
              <a:spLocks noChangeArrowheads="1"/>
            </p:cNvSpPr>
            <p:nvPr/>
          </p:nvSpPr>
          <p:spPr bwMode="auto">
            <a:xfrm>
              <a:off x="1918" y="11318"/>
              <a:ext cx="6200" cy="3780"/>
            </a:xfrm>
            <a:prstGeom prst="rect">
              <a:avLst/>
            </a:prstGeom>
            <a:solidFill>
              <a:srgbClr val="FF99CC">
                <a:alpha val="27843"/>
              </a:srgbClr>
            </a:solidFill>
            <a:ln w="9525">
              <a:solidFill>
                <a:srgbClr val="000000"/>
              </a:solidFill>
              <a:miter lim="800000"/>
              <a:headEnd/>
              <a:tailEnd/>
            </a:ln>
          </p:spPr>
          <p:txBody>
            <a:bodyPr/>
            <a:lstStyle/>
            <a:p>
              <a:endParaRPr lang="tr-TR"/>
            </a:p>
          </p:txBody>
        </p:sp>
        <p:sp>
          <p:nvSpPr>
            <p:cNvPr id="25615" name="Text Box 21"/>
            <p:cNvSpPr txBox="1">
              <a:spLocks noChangeArrowheads="1"/>
            </p:cNvSpPr>
            <p:nvPr/>
          </p:nvSpPr>
          <p:spPr bwMode="auto">
            <a:xfrm>
              <a:off x="2618" y="15098"/>
              <a:ext cx="500" cy="360"/>
            </a:xfrm>
            <a:prstGeom prst="rect">
              <a:avLst/>
            </a:prstGeom>
            <a:noFill/>
            <a:ln w="9525">
              <a:noFill/>
              <a:miter lim="800000"/>
              <a:headEnd/>
              <a:tailEnd/>
            </a:ln>
          </p:spPr>
          <p:txBody>
            <a:bodyPr/>
            <a:lstStyle/>
            <a:p>
              <a:r>
                <a:rPr lang="tr-TR" sz="1200">
                  <a:latin typeface="Times New Roman" pitchFamily="18" charset="0"/>
                </a:rPr>
                <a:t>1</a:t>
              </a:r>
              <a:endParaRPr lang="tr-TR"/>
            </a:p>
          </p:txBody>
        </p:sp>
        <p:sp>
          <p:nvSpPr>
            <p:cNvPr id="25616" name="Text Box 22"/>
            <p:cNvSpPr txBox="1">
              <a:spLocks noChangeArrowheads="1"/>
            </p:cNvSpPr>
            <p:nvPr/>
          </p:nvSpPr>
          <p:spPr bwMode="auto">
            <a:xfrm>
              <a:off x="3518" y="15098"/>
              <a:ext cx="500" cy="360"/>
            </a:xfrm>
            <a:prstGeom prst="rect">
              <a:avLst/>
            </a:prstGeom>
            <a:noFill/>
            <a:ln w="9525">
              <a:noFill/>
              <a:miter lim="800000"/>
              <a:headEnd/>
              <a:tailEnd/>
            </a:ln>
          </p:spPr>
          <p:txBody>
            <a:bodyPr/>
            <a:lstStyle/>
            <a:p>
              <a:r>
                <a:rPr lang="tr-TR" sz="1200">
                  <a:latin typeface="Times New Roman" pitchFamily="18" charset="0"/>
                </a:rPr>
                <a:t>3</a:t>
              </a:r>
              <a:endParaRPr lang="tr-TR"/>
            </a:p>
          </p:txBody>
        </p:sp>
        <p:sp>
          <p:nvSpPr>
            <p:cNvPr id="25617" name="Text Box 23"/>
            <p:cNvSpPr txBox="1">
              <a:spLocks noChangeArrowheads="1"/>
            </p:cNvSpPr>
            <p:nvPr/>
          </p:nvSpPr>
          <p:spPr bwMode="auto">
            <a:xfrm>
              <a:off x="4318" y="15098"/>
              <a:ext cx="500" cy="360"/>
            </a:xfrm>
            <a:prstGeom prst="rect">
              <a:avLst/>
            </a:prstGeom>
            <a:noFill/>
            <a:ln w="9525">
              <a:noFill/>
              <a:miter lim="800000"/>
              <a:headEnd/>
              <a:tailEnd/>
            </a:ln>
          </p:spPr>
          <p:txBody>
            <a:bodyPr/>
            <a:lstStyle/>
            <a:p>
              <a:r>
                <a:rPr lang="tr-TR" sz="1200">
                  <a:latin typeface="Times New Roman" pitchFamily="18" charset="0"/>
                </a:rPr>
                <a:t>2</a:t>
              </a:r>
              <a:endParaRPr lang="tr-TR"/>
            </a:p>
          </p:txBody>
        </p:sp>
        <p:sp>
          <p:nvSpPr>
            <p:cNvPr id="25618" name="Text Box 24"/>
            <p:cNvSpPr txBox="1">
              <a:spLocks noChangeArrowheads="1"/>
            </p:cNvSpPr>
            <p:nvPr/>
          </p:nvSpPr>
          <p:spPr bwMode="auto">
            <a:xfrm>
              <a:off x="5158" y="15098"/>
              <a:ext cx="500" cy="360"/>
            </a:xfrm>
            <a:prstGeom prst="rect">
              <a:avLst/>
            </a:prstGeom>
            <a:noFill/>
            <a:ln w="9525">
              <a:noFill/>
              <a:miter lim="800000"/>
              <a:headEnd/>
              <a:tailEnd/>
            </a:ln>
          </p:spPr>
          <p:txBody>
            <a:bodyPr/>
            <a:lstStyle/>
            <a:p>
              <a:r>
                <a:rPr lang="tr-TR" sz="1200">
                  <a:latin typeface="Times New Roman" pitchFamily="18" charset="0"/>
                </a:rPr>
                <a:t>4</a:t>
              </a:r>
              <a:endParaRPr lang="tr-TR"/>
            </a:p>
          </p:txBody>
        </p:sp>
        <p:sp>
          <p:nvSpPr>
            <p:cNvPr id="25619" name="Text Box 25"/>
            <p:cNvSpPr txBox="1">
              <a:spLocks noChangeArrowheads="1"/>
            </p:cNvSpPr>
            <p:nvPr/>
          </p:nvSpPr>
          <p:spPr bwMode="auto">
            <a:xfrm>
              <a:off x="6118" y="15098"/>
              <a:ext cx="500" cy="360"/>
            </a:xfrm>
            <a:prstGeom prst="rect">
              <a:avLst/>
            </a:prstGeom>
            <a:noFill/>
            <a:ln w="9525">
              <a:noFill/>
              <a:miter lim="800000"/>
              <a:headEnd/>
              <a:tailEnd/>
            </a:ln>
          </p:spPr>
          <p:txBody>
            <a:bodyPr/>
            <a:lstStyle/>
            <a:p>
              <a:r>
                <a:rPr lang="tr-TR" sz="1200">
                  <a:latin typeface="Times New Roman" pitchFamily="18" charset="0"/>
                </a:rPr>
                <a:t>5</a:t>
              </a:r>
              <a:endParaRPr lang="tr-TR"/>
            </a:p>
          </p:txBody>
        </p:sp>
        <p:sp>
          <p:nvSpPr>
            <p:cNvPr id="25620" name="Text Box 26"/>
            <p:cNvSpPr txBox="1">
              <a:spLocks noChangeArrowheads="1"/>
            </p:cNvSpPr>
            <p:nvPr/>
          </p:nvSpPr>
          <p:spPr bwMode="auto">
            <a:xfrm>
              <a:off x="1418" y="14918"/>
              <a:ext cx="500" cy="360"/>
            </a:xfrm>
            <a:prstGeom prst="rect">
              <a:avLst/>
            </a:prstGeom>
            <a:noFill/>
            <a:ln w="9525">
              <a:noFill/>
              <a:miter lim="800000"/>
              <a:headEnd/>
              <a:tailEnd/>
            </a:ln>
          </p:spPr>
          <p:txBody>
            <a:bodyPr/>
            <a:lstStyle/>
            <a:p>
              <a:r>
                <a:rPr lang="tr-TR" sz="1200">
                  <a:latin typeface="Times New Roman" pitchFamily="18" charset="0"/>
                </a:rPr>
                <a:t>0</a:t>
              </a:r>
              <a:endParaRPr lang="tr-TR"/>
            </a:p>
          </p:txBody>
        </p:sp>
        <p:sp>
          <p:nvSpPr>
            <p:cNvPr id="25621" name="Text Box 27"/>
            <p:cNvSpPr txBox="1">
              <a:spLocks noChangeArrowheads="1"/>
            </p:cNvSpPr>
            <p:nvPr/>
          </p:nvSpPr>
          <p:spPr bwMode="auto">
            <a:xfrm>
              <a:off x="1418" y="14558"/>
              <a:ext cx="600" cy="360"/>
            </a:xfrm>
            <a:prstGeom prst="rect">
              <a:avLst/>
            </a:prstGeom>
            <a:noFill/>
            <a:ln w="9525">
              <a:noFill/>
              <a:miter lim="800000"/>
              <a:headEnd/>
              <a:tailEnd/>
            </a:ln>
          </p:spPr>
          <p:txBody>
            <a:bodyPr/>
            <a:lstStyle/>
            <a:p>
              <a:r>
                <a:rPr lang="tr-TR" sz="1200">
                  <a:latin typeface="Times New Roman" pitchFamily="18" charset="0"/>
                </a:rPr>
                <a:t>1</a:t>
              </a:r>
              <a:endParaRPr lang="tr-TR"/>
            </a:p>
          </p:txBody>
        </p:sp>
        <p:sp>
          <p:nvSpPr>
            <p:cNvPr id="25622" name="Text Box 28"/>
            <p:cNvSpPr txBox="1">
              <a:spLocks noChangeArrowheads="1"/>
            </p:cNvSpPr>
            <p:nvPr/>
          </p:nvSpPr>
          <p:spPr bwMode="auto">
            <a:xfrm>
              <a:off x="1418" y="14198"/>
              <a:ext cx="600" cy="360"/>
            </a:xfrm>
            <a:prstGeom prst="rect">
              <a:avLst/>
            </a:prstGeom>
            <a:noFill/>
            <a:ln w="9525">
              <a:noFill/>
              <a:miter lim="800000"/>
              <a:headEnd/>
              <a:tailEnd/>
            </a:ln>
          </p:spPr>
          <p:txBody>
            <a:bodyPr/>
            <a:lstStyle/>
            <a:p>
              <a:r>
                <a:rPr lang="tr-TR" sz="1200">
                  <a:latin typeface="Times New Roman" pitchFamily="18" charset="0"/>
                </a:rPr>
                <a:t>2</a:t>
              </a:r>
              <a:endParaRPr lang="tr-TR"/>
            </a:p>
          </p:txBody>
        </p:sp>
        <p:sp>
          <p:nvSpPr>
            <p:cNvPr id="25623" name="Text Box 29"/>
            <p:cNvSpPr txBox="1">
              <a:spLocks noChangeArrowheads="1"/>
            </p:cNvSpPr>
            <p:nvPr/>
          </p:nvSpPr>
          <p:spPr bwMode="auto">
            <a:xfrm>
              <a:off x="1418" y="13838"/>
              <a:ext cx="600" cy="360"/>
            </a:xfrm>
            <a:prstGeom prst="rect">
              <a:avLst/>
            </a:prstGeom>
            <a:noFill/>
            <a:ln w="9525">
              <a:noFill/>
              <a:miter lim="800000"/>
              <a:headEnd/>
              <a:tailEnd/>
            </a:ln>
          </p:spPr>
          <p:txBody>
            <a:bodyPr/>
            <a:lstStyle/>
            <a:p>
              <a:r>
                <a:rPr lang="tr-TR" sz="1200">
                  <a:latin typeface="Times New Roman" pitchFamily="18" charset="0"/>
                </a:rPr>
                <a:t>3</a:t>
              </a:r>
              <a:endParaRPr lang="tr-TR"/>
            </a:p>
          </p:txBody>
        </p:sp>
        <p:sp>
          <p:nvSpPr>
            <p:cNvPr id="25624" name="Text Box 30"/>
            <p:cNvSpPr txBox="1">
              <a:spLocks noChangeArrowheads="1"/>
            </p:cNvSpPr>
            <p:nvPr/>
          </p:nvSpPr>
          <p:spPr bwMode="auto">
            <a:xfrm>
              <a:off x="1418" y="13478"/>
              <a:ext cx="600" cy="360"/>
            </a:xfrm>
            <a:prstGeom prst="rect">
              <a:avLst/>
            </a:prstGeom>
            <a:noFill/>
            <a:ln w="9525">
              <a:noFill/>
              <a:miter lim="800000"/>
              <a:headEnd/>
              <a:tailEnd/>
            </a:ln>
          </p:spPr>
          <p:txBody>
            <a:bodyPr/>
            <a:lstStyle/>
            <a:p>
              <a:r>
                <a:rPr lang="tr-TR" sz="1200">
                  <a:latin typeface="Times New Roman" pitchFamily="18" charset="0"/>
                </a:rPr>
                <a:t>4</a:t>
              </a:r>
              <a:endParaRPr lang="tr-TR"/>
            </a:p>
          </p:txBody>
        </p:sp>
        <p:sp>
          <p:nvSpPr>
            <p:cNvPr id="25625" name="Text Box 31"/>
            <p:cNvSpPr txBox="1">
              <a:spLocks noChangeArrowheads="1"/>
            </p:cNvSpPr>
            <p:nvPr/>
          </p:nvSpPr>
          <p:spPr bwMode="auto">
            <a:xfrm>
              <a:off x="1418" y="13118"/>
              <a:ext cx="600" cy="360"/>
            </a:xfrm>
            <a:prstGeom prst="rect">
              <a:avLst/>
            </a:prstGeom>
            <a:noFill/>
            <a:ln w="9525">
              <a:noFill/>
              <a:miter lim="800000"/>
              <a:headEnd/>
              <a:tailEnd/>
            </a:ln>
          </p:spPr>
          <p:txBody>
            <a:bodyPr/>
            <a:lstStyle/>
            <a:p>
              <a:r>
                <a:rPr lang="tr-TR" sz="1200">
                  <a:latin typeface="Times New Roman" pitchFamily="18" charset="0"/>
                </a:rPr>
                <a:t>5</a:t>
              </a:r>
              <a:endParaRPr lang="tr-TR"/>
            </a:p>
          </p:txBody>
        </p:sp>
        <p:sp>
          <p:nvSpPr>
            <p:cNvPr id="25626" name="Text Box 32"/>
            <p:cNvSpPr txBox="1">
              <a:spLocks noChangeArrowheads="1"/>
            </p:cNvSpPr>
            <p:nvPr/>
          </p:nvSpPr>
          <p:spPr bwMode="auto">
            <a:xfrm>
              <a:off x="1418" y="12758"/>
              <a:ext cx="600" cy="360"/>
            </a:xfrm>
            <a:prstGeom prst="rect">
              <a:avLst/>
            </a:prstGeom>
            <a:noFill/>
            <a:ln w="9525">
              <a:noFill/>
              <a:miter lim="800000"/>
              <a:headEnd/>
              <a:tailEnd/>
            </a:ln>
          </p:spPr>
          <p:txBody>
            <a:bodyPr/>
            <a:lstStyle/>
            <a:p>
              <a:r>
                <a:rPr lang="tr-TR" sz="1200">
                  <a:latin typeface="Times New Roman" pitchFamily="18" charset="0"/>
                </a:rPr>
                <a:t>6</a:t>
              </a:r>
              <a:endParaRPr lang="tr-TR"/>
            </a:p>
          </p:txBody>
        </p:sp>
        <p:sp>
          <p:nvSpPr>
            <p:cNvPr id="25627" name="Text Box 33"/>
            <p:cNvSpPr txBox="1">
              <a:spLocks noChangeArrowheads="1"/>
            </p:cNvSpPr>
            <p:nvPr/>
          </p:nvSpPr>
          <p:spPr bwMode="auto">
            <a:xfrm>
              <a:off x="1418" y="12398"/>
              <a:ext cx="600" cy="360"/>
            </a:xfrm>
            <a:prstGeom prst="rect">
              <a:avLst/>
            </a:prstGeom>
            <a:noFill/>
            <a:ln w="9525">
              <a:noFill/>
              <a:miter lim="800000"/>
              <a:headEnd/>
              <a:tailEnd/>
            </a:ln>
          </p:spPr>
          <p:txBody>
            <a:bodyPr/>
            <a:lstStyle/>
            <a:p>
              <a:r>
                <a:rPr lang="tr-TR" sz="1200">
                  <a:latin typeface="Times New Roman" pitchFamily="18" charset="0"/>
                </a:rPr>
                <a:t>7</a:t>
              </a:r>
              <a:endParaRPr lang="tr-TR"/>
            </a:p>
          </p:txBody>
        </p:sp>
        <p:sp>
          <p:nvSpPr>
            <p:cNvPr id="25628" name="Text Box 34"/>
            <p:cNvSpPr txBox="1">
              <a:spLocks noChangeArrowheads="1"/>
            </p:cNvSpPr>
            <p:nvPr/>
          </p:nvSpPr>
          <p:spPr bwMode="auto">
            <a:xfrm>
              <a:off x="1418" y="12038"/>
              <a:ext cx="500" cy="360"/>
            </a:xfrm>
            <a:prstGeom prst="rect">
              <a:avLst/>
            </a:prstGeom>
            <a:noFill/>
            <a:ln w="9525">
              <a:noFill/>
              <a:miter lim="800000"/>
              <a:headEnd/>
              <a:tailEnd/>
            </a:ln>
          </p:spPr>
          <p:txBody>
            <a:bodyPr/>
            <a:lstStyle/>
            <a:p>
              <a:r>
                <a:rPr lang="tr-TR" sz="1200">
                  <a:latin typeface="Times New Roman" pitchFamily="18" charset="0"/>
                </a:rPr>
                <a:t>8</a:t>
              </a:r>
              <a:endParaRPr lang="tr-TR"/>
            </a:p>
          </p:txBody>
        </p:sp>
        <p:sp>
          <p:nvSpPr>
            <p:cNvPr id="25629" name="Text Box 35"/>
            <p:cNvSpPr txBox="1">
              <a:spLocks noChangeArrowheads="1"/>
            </p:cNvSpPr>
            <p:nvPr/>
          </p:nvSpPr>
          <p:spPr bwMode="auto">
            <a:xfrm>
              <a:off x="1418" y="11678"/>
              <a:ext cx="600" cy="360"/>
            </a:xfrm>
            <a:prstGeom prst="rect">
              <a:avLst/>
            </a:prstGeom>
            <a:noFill/>
            <a:ln w="9525">
              <a:noFill/>
              <a:miter lim="800000"/>
              <a:headEnd/>
              <a:tailEnd/>
            </a:ln>
          </p:spPr>
          <p:txBody>
            <a:bodyPr/>
            <a:lstStyle/>
            <a:p>
              <a:r>
                <a:rPr lang="tr-TR" sz="1200">
                  <a:latin typeface="Times New Roman" pitchFamily="18" charset="0"/>
                </a:rPr>
                <a:t>9</a:t>
              </a:r>
              <a:endParaRPr lang="tr-TR"/>
            </a:p>
          </p:txBody>
        </p:sp>
        <p:sp>
          <p:nvSpPr>
            <p:cNvPr id="25630" name="Text Box 36"/>
            <p:cNvSpPr txBox="1">
              <a:spLocks noChangeArrowheads="1"/>
            </p:cNvSpPr>
            <p:nvPr/>
          </p:nvSpPr>
          <p:spPr bwMode="auto">
            <a:xfrm>
              <a:off x="1418" y="11318"/>
              <a:ext cx="600" cy="360"/>
            </a:xfrm>
            <a:prstGeom prst="rect">
              <a:avLst/>
            </a:prstGeom>
            <a:noFill/>
            <a:ln w="9525">
              <a:noFill/>
              <a:miter lim="800000"/>
              <a:headEnd/>
              <a:tailEnd/>
            </a:ln>
          </p:spPr>
          <p:txBody>
            <a:bodyPr/>
            <a:lstStyle/>
            <a:p>
              <a:r>
                <a:rPr lang="tr-TR" sz="1200">
                  <a:latin typeface="Times New Roman" pitchFamily="18" charset="0"/>
                </a:rPr>
                <a:t>10</a:t>
              </a:r>
              <a:endParaRPr lang="tr-TR"/>
            </a:p>
          </p:txBody>
        </p:sp>
        <p:sp>
          <p:nvSpPr>
            <p:cNvPr id="25631" name="Rectangle 37"/>
            <p:cNvSpPr>
              <a:spLocks noChangeArrowheads="1"/>
            </p:cNvSpPr>
            <p:nvPr/>
          </p:nvSpPr>
          <p:spPr bwMode="auto">
            <a:xfrm>
              <a:off x="3718" y="11858"/>
              <a:ext cx="2000" cy="3240"/>
            </a:xfrm>
            <a:prstGeom prst="rect">
              <a:avLst/>
            </a:prstGeom>
            <a:solidFill>
              <a:srgbClr val="99CC00"/>
            </a:solidFill>
            <a:ln w="9525">
              <a:solidFill>
                <a:srgbClr val="000000"/>
              </a:solidFill>
              <a:miter lim="800000"/>
              <a:headEnd/>
              <a:tailEnd/>
            </a:ln>
          </p:spPr>
          <p:txBody>
            <a:bodyPr/>
            <a:lstStyle/>
            <a:p>
              <a:endParaRPr lang="tr-TR"/>
            </a:p>
          </p:txBody>
        </p:sp>
        <p:sp>
          <p:nvSpPr>
            <p:cNvPr id="25632" name="Rectangle 38"/>
            <p:cNvSpPr>
              <a:spLocks noChangeArrowheads="1"/>
            </p:cNvSpPr>
            <p:nvPr/>
          </p:nvSpPr>
          <p:spPr bwMode="auto">
            <a:xfrm>
              <a:off x="3215" y="13118"/>
              <a:ext cx="1200" cy="1980"/>
            </a:xfrm>
            <a:prstGeom prst="rect">
              <a:avLst/>
            </a:prstGeom>
            <a:solidFill>
              <a:srgbClr val="FF99CC"/>
            </a:solidFill>
            <a:ln w="9525">
              <a:solidFill>
                <a:srgbClr val="000000"/>
              </a:solidFill>
              <a:miter lim="800000"/>
              <a:headEnd/>
              <a:tailEnd/>
            </a:ln>
          </p:spPr>
          <p:txBody>
            <a:bodyPr/>
            <a:lstStyle/>
            <a:p>
              <a:endParaRPr lang="tr-TR"/>
            </a:p>
          </p:txBody>
        </p:sp>
        <p:sp>
          <p:nvSpPr>
            <p:cNvPr id="25633" name="Rectangle 39"/>
            <p:cNvSpPr>
              <a:spLocks noChangeArrowheads="1"/>
            </p:cNvSpPr>
            <p:nvPr/>
          </p:nvSpPr>
          <p:spPr bwMode="auto">
            <a:xfrm>
              <a:off x="2718" y="14018"/>
              <a:ext cx="1000" cy="1065"/>
            </a:xfrm>
            <a:prstGeom prst="rect">
              <a:avLst/>
            </a:prstGeom>
            <a:solidFill>
              <a:srgbClr val="FFCC99"/>
            </a:solidFill>
            <a:ln w="9525">
              <a:solidFill>
                <a:srgbClr val="000000"/>
              </a:solidFill>
              <a:miter lim="800000"/>
              <a:headEnd/>
              <a:tailEnd/>
            </a:ln>
          </p:spPr>
          <p:txBody>
            <a:bodyPr/>
            <a:lstStyle/>
            <a:p>
              <a:endParaRPr lang="tr-TR"/>
            </a:p>
          </p:txBody>
        </p:sp>
        <p:sp>
          <p:nvSpPr>
            <p:cNvPr id="25634" name="Rectangle 40"/>
            <p:cNvSpPr>
              <a:spLocks noChangeArrowheads="1"/>
            </p:cNvSpPr>
            <p:nvPr/>
          </p:nvSpPr>
          <p:spPr bwMode="auto">
            <a:xfrm>
              <a:off x="5318" y="13478"/>
              <a:ext cx="1000" cy="1620"/>
            </a:xfrm>
            <a:prstGeom prst="rect">
              <a:avLst/>
            </a:prstGeom>
            <a:solidFill>
              <a:srgbClr val="99CCFF"/>
            </a:solidFill>
            <a:ln w="9525">
              <a:solidFill>
                <a:srgbClr val="000000"/>
              </a:solidFill>
              <a:miter lim="800000"/>
              <a:headEnd/>
              <a:tailEnd/>
            </a:ln>
          </p:spPr>
          <p:txBody>
            <a:bodyPr/>
            <a:lstStyle/>
            <a:p>
              <a:endParaRPr lang="tr-TR"/>
            </a:p>
          </p:txBody>
        </p:sp>
        <p:sp>
          <p:nvSpPr>
            <p:cNvPr id="25635" name="Text Box 41"/>
            <p:cNvSpPr txBox="1">
              <a:spLocks noChangeArrowheads="1"/>
            </p:cNvSpPr>
            <p:nvPr/>
          </p:nvSpPr>
          <p:spPr bwMode="auto">
            <a:xfrm>
              <a:off x="4658" y="15263"/>
              <a:ext cx="2800" cy="540"/>
            </a:xfrm>
            <a:prstGeom prst="rect">
              <a:avLst/>
            </a:prstGeom>
            <a:noFill/>
            <a:ln w="9525">
              <a:noFill/>
              <a:miter lim="800000"/>
              <a:headEnd/>
              <a:tailEnd/>
            </a:ln>
          </p:spPr>
          <p:txBody>
            <a:bodyPr/>
            <a:lstStyle/>
            <a:p>
              <a:endParaRPr lang="tr-TR"/>
            </a:p>
          </p:txBody>
        </p:sp>
        <p:sp>
          <p:nvSpPr>
            <p:cNvPr id="25636" name="Text Box 42"/>
            <p:cNvSpPr txBox="1">
              <a:spLocks noChangeArrowheads="1"/>
            </p:cNvSpPr>
            <p:nvPr/>
          </p:nvSpPr>
          <p:spPr bwMode="auto">
            <a:xfrm>
              <a:off x="1218" y="12038"/>
              <a:ext cx="200" cy="3060"/>
            </a:xfrm>
            <a:prstGeom prst="rect">
              <a:avLst/>
            </a:prstGeom>
            <a:noFill/>
            <a:ln w="9525">
              <a:noFill/>
              <a:miter lim="800000"/>
              <a:headEnd/>
              <a:tailEnd/>
            </a:ln>
          </p:spPr>
          <p:txBody>
            <a:bodyPr/>
            <a:lstStyle/>
            <a:p>
              <a:r>
                <a:rPr lang="tr-TR" sz="1200" b="1">
                  <a:latin typeface="Times New Roman" pitchFamily="18" charset="0"/>
                </a:rPr>
                <a:t>uzaklıklar</a:t>
              </a:r>
              <a:endParaRPr lang="tr-TR"/>
            </a:p>
          </p:txBody>
        </p:sp>
      </p:grpSp>
      <p:sp>
        <p:nvSpPr>
          <p:cNvPr id="25605" name="Rectangle 95"/>
          <p:cNvSpPr>
            <a:spLocks noChangeArrowheads="1"/>
          </p:cNvSpPr>
          <p:nvPr/>
        </p:nvSpPr>
        <p:spPr bwMode="auto">
          <a:xfrm>
            <a:off x="0" y="2000250"/>
            <a:ext cx="9144000" cy="0"/>
          </a:xfrm>
          <a:prstGeom prst="rect">
            <a:avLst/>
          </a:prstGeom>
          <a:noFill/>
          <a:ln w="9525">
            <a:noFill/>
            <a:miter lim="800000"/>
            <a:headEnd/>
            <a:tailEnd/>
          </a:ln>
        </p:spPr>
        <p:txBody>
          <a:bodyPr wrap="none" anchor="ctr">
            <a:spAutoFit/>
          </a:bodyPr>
          <a:lstStyle/>
          <a:p>
            <a:endParaRPr lang="tr-TR"/>
          </a:p>
        </p:txBody>
      </p:sp>
      <p:grpSp>
        <p:nvGrpSpPr>
          <p:cNvPr id="55385" name="Group 89"/>
          <p:cNvGrpSpPr>
            <a:grpSpLocks noChangeAspect="1"/>
          </p:cNvGrpSpPr>
          <p:nvPr/>
        </p:nvGrpSpPr>
        <p:grpSpPr bwMode="auto">
          <a:xfrm>
            <a:off x="5148263" y="2349500"/>
            <a:ext cx="3492500" cy="2857500"/>
            <a:chOff x="2318" y="2315"/>
            <a:chExt cx="5500" cy="4500"/>
          </a:xfrm>
        </p:grpSpPr>
        <p:sp>
          <p:nvSpPr>
            <p:cNvPr id="25608" name="AutoShape 94"/>
            <p:cNvSpPr>
              <a:spLocks noChangeAspect="1" noChangeArrowheads="1" noTextEdit="1"/>
            </p:cNvSpPr>
            <p:nvPr/>
          </p:nvSpPr>
          <p:spPr bwMode="auto">
            <a:xfrm>
              <a:off x="2318" y="2315"/>
              <a:ext cx="5500" cy="4500"/>
            </a:xfrm>
            <a:prstGeom prst="rect">
              <a:avLst/>
            </a:prstGeom>
            <a:noFill/>
            <a:ln w="9525">
              <a:noFill/>
              <a:miter lim="800000"/>
              <a:headEnd/>
              <a:tailEnd/>
            </a:ln>
          </p:spPr>
          <p:txBody>
            <a:bodyPr/>
            <a:lstStyle/>
            <a:p>
              <a:endParaRPr lang="tr-TR"/>
            </a:p>
          </p:txBody>
        </p:sp>
        <p:sp>
          <p:nvSpPr>
            <p:cNvPr id="25609" name="Oval 93"/>
            <p:cNvSpPr>
              <a:spLocks noChangeArrowheads="1"/>
            </p:cNvSpPr>
            <p:nvPr/>
          </p:nvSpPr>
          <p:spPr bwMode="auto">
            <a:xfrm>
              <a:off x="3218" y="2495"/>
              <a:ext cx="4000" cy="4140"/>
            </a:xfrm>
            <a:prstGeom prst="ellipse">
              <a:avLst/>
            </a:prstGeom>
            <a:solidFill>
              <a:srgbClr val="C0C0C0"/>
            </a:solidFill>
            <a:ln w="9525">
              <a:solidFill>
                <a:srgbClr val="000000"/>
              </a:solidFill>
              <a:round/>
              <a:headEnd/>
              <a:tailEnd/>
            </a:ln>
          </p:spPr>
          <p:txBody>
            <a:bodyPr/>
            <a:lstStyle/>
            <a:p>
              <a:endParaRPr lang="tr-TR"/>
            </a:p>
          </p:txBody>
        </p:sp>
        <p:sp>
          <p:nvSpPr>
            <p:cNvPr id="25610" name="Oval 92"/>
            <p:cNvSpPr>
              <a:spLocks noChangeArrowheads="1"/>
            </p:cNvSpPr>
            <p:nvPr/>
          </p:nvSpPr>
          <p:spPr bwMode="auto">
            <a:xfrm>
              <a:off x="3718" y="3215"/>
              <a:ext cx="1600" cy="2700"/>
            </a:xfrm>
            <a:prstGeom prst="ellipse">
              <a:avLst/>
            </a:prstGeom>
            <a:solidFill>
              <a:srgbClr val="FF99CC"/>
            </a:solidFill>
            <a:ln w="9525">
              <a:solidFill>
                <a:srgbClr val="000000"/>
              </a:solidFill>
              <a:round/>
              <a:headEnd/>
              <a:tailEnd/>
            </a:ln>
          </p:spPr>
          <p:txBody>
            <a:bodyPr/>
            <a:lstStyle/>
            <a:p>
              <a:r>
                <a:rPr lang="en-AU" sz="1000">
                  <a:cs typeface="Times New Roman" pitchFamily="18" charset="0"/>
                </a:rPr>
                <a:t>  2</a:t>
              </a:r>
              <a:endParaRPr lang="en-AU"/>
            </a:p>
          </p:txBody>
        </p:sp>
        <p:sp>
          <p:nvSpPr>
            <p:cNvPr id="25611" name="Oval 91"/>
            <p:cNvSpPr>
              <a:spLocks noChangeArrowheads="1"/>
            </p:cNvSpPr>
            <p:nvPr/>
          </p:nvSpPr>
          <p:spPr bwMode="auto">
            <a:xfrm>
              <a:off x="4318" y="3935"/>
              <a:ext cx="800" cy="1800"/>
            </a:xfrm>
            <a:prstGeom prst="ellipse">
              <a:avLst/>
            </a:prstGeom>
            <a:solidFill>
              <a:srgbClr val="FFCC99"/>
            </a:solidFill>
            <a:ln w="9525">
              <a:solidFill>
                <a:srgbClr val="000000"/>
              </a:solidFill>
              <a:round/>
              <a:headEnd/>
              <a:tailEnd/>
            </a:ln>
          </p:spPr>
          <p:txBody>
            <a:bodyPr/>
            <a:lstStyle/>
            <a:p>
              <a:r>
                <a:rPr lang="en-AU" sz="1000">
                  <a:cs typeface="Times New Roman" pitchFamily="18" charset="0"/>
                </a:rPr>
                <a:t>  1</a:t>
              </a:r>
              <a:endParaRPr lang="tr-TR" sz="800"/>
            </a:p>
            <a:p>
              <a:pPr eaLnBrk="0" hangingPunct="0"/>
              <a:r>
                <a:rPr lang="en-AU" sz="1000">
                  <a:cs typeface="Times New Roman" pitchFamily="18" charset="0"/>
                </a:rPr>
                <a:t>  3</a:t>
              </a:r>
              <a:endParaRPr lang="en-AU"/>
            </a:p>
          </p:txBody>
        </p:sp>
        <p:sp>
          <p:nvSpPr>
            <p:cNvPr id="25612" name="Oval 90"/>
            <p:cNvSpPr>
              <a:spLocks noChangeArrowheads="1"/>
            </p:cNvSpPr>
            <p:nvPr/>
          </p:nvSpPr>
          <p:spPr bwMode="auto">
            <a:xfrm>
              <a:off x="5918" y="3395"/>
              <a:ext cx="800" cy="1800"/>
            </a:xfrm>
            <a:prstGeom prst="ellipse">
              <a:avLst/>
            </a:prstGeom>
            <a:solidFill>
              <a:srgbClr val="99CCFF"/>
            </a:solidFill>
            <a:ln w="9525">
              <a:solidFill>
                <a:srgbClr val="000000"/>
              </a:solidFill>
              <a:round/>
              <a:headEnd/>
              <a:tailEnd/>
            </a:ln>
          </p:spPr>
          <p:txBody>
            <a:bodyPr/>
            <a:lstStyle/>
            <a:p>
              <a:r>
                <a:rPr lang="en-AU" sz="1000">
                  <a:cs typeface="Times New Roman" pitchFamily="18" charset="0"/>
                </a:rPr>
                <a:t>  4</a:t>
              </a:r>
              <a:endParaRPr lang="tr-TR" sz="800"/>
            </a:p>
            <a:p>
              <a:pPr eaLnBrk="0" hangingPunct="0"/>
              <a:r>
                <a:rPr lang="en-AU" sz="1000">
                  <a:cs typeface="Times New Roman" pitchFamily="18" charset="0"/>
                </a:rPr>
                <a:t>  5</a:t>
              </a:r>
              <a:endParaRPr lang="en-AU"/>
            </a:p>
          </p:txBody>
        </p:sp>
      </p:grpSp>
      <p:sp>
        <p:nvSpPr>
          <p:cNvPr id="25607" name="Rectangle 99"/>
          <p:cNvSpPr>
            <a:spLocks noChangeArrowheads="1"/>
          </p:cNvSpPr>
          <p:nvPr/>
        </p:nvSpPr>
        <p:spPr bwMode="auto">
          <a:xfrm>
            <a:off x="0" y="4857750"/>
            <a:ext cx="9144000" cy="0"/>
          </a:xfrm>
          <a:prstGeom prst="rect">
            <a:avLst/>
          </a:prstGeom>
          <a:noFill/>
          <a:ln w="9525">
            <a:noFill/>
            <a:miter lim="800000"/>
            <a:headEnd/>
            <a:tailEnd/>
          </a:ln>
        </p:spPr>
        <p:txBody>
          <a:bodyPr wrap="none" anchor="ctr">
            <a:spAutoFit/>
          </a:bodyPr>
          <a:lstStyle/>
          <a:p>
            <a:endParaRPr lang="tr-T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5314"/>
                                        </p:tgtEl>
                                        <p:attrNameLst>
                                          <p:attrName>style.visibility</p:attrName>
                                        </p:attrNameLst>
                                      </p:cBhvr>
                                      <p:to>
                                        <p:strVal val="visible"/>
                                      </p:to>
                                    </p:set>
                                    <p:animEffect transition="in" filter="checkerboard(across)">
                                      <p:cBhvr>
                                        <p:cTn id="7" dur="500"/>
                                        <p:tgtEl>
                                          <p:spTgt spid="5531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5385"/>
                                        </p:tgtEl>
                                        <p:attrNameLst>
                                          <p:attrName>style.visibility</p:attrName>
                                        </p:attrNameLst>
                                      </p:cBhvr>
                                      <p:to>
                                        <p:strVal val="visible"/>
                                      </p:to>
                                    </p:set>
                                    <p:animEffect transition="in" filter="checkerboard(across)">
                                      <p:cBhvr>
                                        <p:cTn id="12" dur="500"/>
                                        <p:tgtEl>
                                          <p:spTgt spid="55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6" name="Rectangle 12"/>
          <p:cNvSpPr>
            <a:spLocks noChangeArrowheads="1"/>
          </p:cNvSpPr>
          <p:nvPr/>
        </p:nvSpPr>
        <p:spPr bwMode="auto">
          <a:xfrm>
            <a:off x="1835150" y="4508500"/>
            <a:ext cx="5257800" cy="1728788"/>
          </a:xfrm>
          <a:prstGeom prst="rect">
            <a:avLst/>
          </a:prstGeom>
          <a:solidFill>
            <a:schemeClr val="accent1"/>
          </a:solidFill>
          <a:ln w="9525">
            <a:solidFill>
              <a:schemeClr val="tx1"/>
            </a:solidFill>
            <a:miter lim="800000"/>
            <a:headEnd/>
            <a:tailEnd/>
          </a:ln>
          <a:effectLst/>
        </p:spPr>
        <p:txBody>
          <a:bodyPr wrap="none" anchor="ctr"/>
          <a:lstStyle/>
          <a:p>
            <a:endParaRPr lang="tr-TR"/>
          </a:p>
        </p:txBody>
      </p:sp>
      <p:sp>
        <p:nvSpPr>
          <p:cNvPr id="31749" name="Rectangle 5"/>
          <p:cNvSpPr>
            <a:spLocks noChangeArrowheads="1"/>
          </p:cNvSpPr>
          <p:nvPr/>
        </p:nvSpPr>
        <p:spPr bwMode="auto">
          <a:xfrm rot="-2235358">
            <a:off x="539750" y="1125538"/>
            <a:ext cx="4024313" cy="2305050"/>
          </a:xfrm>
          <a:prstGeom prst="rect">
            <a:avLst/>
          </a:prstGeom>
          <a:solidFill>
            <a:srgbClr val="CC99FF"/>
          </a:solidFill>
          <a:ln w="9525">
            <a:solidFill>
              <a:schemeClr val="tx1"/>
            </a:solidFill>
            <a:miter lim="800000"/>
            <a:headEnd/>
            <a:tailEnd/>
          </a:ln>
          <a:effectLst/>
        </p:spPr>
        <p:txBody>
          <a:bodyPr wrap="none" anchor="ctr"/>
          <a:lstStyle/>
          <a:p>
            <a:endParaRPr lang="tr-TR"/>
          </a:p>
        </p:txBody>
      </p:sp>
      <p:pic>
        <p:nvPicPr>
          <p:cNvPr id="31748" name="Picture 4"/>
          <p:cNvPicPr>
            <a:picLocks noChangeAspect="1" noChangeArrowheads="1"/>
          </p:cNvPicPr>
          <p:nvPr/>
        </p:nvPicPr>
        <p:blipFill>
          <a:blip r:embed="rId2"/>
          <a:srcRect/>
          <a:stretch>
            <a:fillRect/>
          </a:stretch>
        </p:blipFill>
        <p:spPr bwMode="auto">
          <a:xfrm rot="3179294">
            <a:off x="1565275" y="531813"/>
            <a:ext cx="1866900" cy="3486150"/>
          </a:xfrm>
          <a:prstGeom prst="rect">
            <a:avLst/>
          </a:prstGeom>
          <a:noFill/>
        </p:spPr>
      </p:pic>
      <p:pic>
        <p:nvPicPr>
          <p:cNvPr id="31750" name="Picture 6"/>
          <p:cNvPicPr>
            <a:picLocks noChangeAspect="1" noChangeArrowheads="1"/>
          </p:cNvPicPr>
          <p:nvPr/>
        </p:nvPicPr>
        <p:blipFill>
          <a:blip r:embed="rId3"/>
          <a:srcRect/>
          <a:stretch>
            <a:fillRect/>
          </a:stretch>
        </p:blipFill>
        <p:spPr bwMode="auto">
          <a:xfrm>
            <a:off x="4932363" y="1268413"/>
            <a:ext cx="3635375" cy="657225"/>
          </a:xfrm>
          <a:prstGeom prst="rect">
            <a:avLst/>
          </a:prstGeom>
          <a:noFill/>
        </p:spPr>
      </p:pic>
      <p:sp>
        <p:nvSpPr>
          <p:cNvPr id="31751" name="Text Box 7"/>
          <p:cNvSpPr txBox="1">
            <a:spLocks noChangeArrowheads="1"/>
          </p:cNvSpPr>
          <p:nvPr/>
        </p:nvSpPr>
        <p:spPr bwMode="auto">
          <a:xfrm>
            <a:off x="5508625" y="549275"/>
            <a:ext cx="1800225" cy="366713"/>
          </a:xfrm>
          <a:prstGeom prst="rect">
            <a:avLst/>
          </a:prstGeom>
          <a:noFill/>
          <a:ln w="9525">
            <a:noFill/>
            <a:miter lim="800000"/>
            <a:headEnd/>
            <a:tailEnd/>
          </a:ln>
          <a:effectLst/>
        </p:spPr>
        <p:txBody>
          <a:bodyPr>
            <a:spAutoFit/>
          </a:bodyPr>
          <a:lstStyle/>
          <a:p>
            <a:pPr>
              <a:spcBef>
                <a:spcPct val="50000"/>
              </a:spcBef>
            </a:pPr>
            <a:r>
              <a:rPr lang="tr-TR"/>
              <a:t>Öklid uzaklığı</a:t>
            </a:r>
          </a:p>
        </p:txBody>
      </p:sp>
      <p:pic>
        <p:nvPicPr>
          <p:cNvPr id="31752" name="Picture 8"/>
          <p:cNvPicPr>
            <a:picLocks noChangeAspect="1" noChangeArrowheads="1"/>
          </p:cNvPicPr>
          <p:nvPr/>
        </p:nvPicPr>
        <p:blipFill>
          <a:blip r:embed="rId4"/>
          <a:srcRect/>
          <a:stretch>
            <a:fillRect/>
          </a:stretch>
        </p:blipFill>
        <p:spPr bwMode="auto">
          <a:xfrm>
            <a:off x="5003800" y="2492375"/>
            <a:ext cx="3600450" cy="754063"/>
          </a:xfrm>
          <a:prstGeom prst="rect">
            <a:avLst/>
          </a:prstGeom>
          <a:noFill/>
        </p:spPr>
      </p:pic>
      <p:pic>
        <p:nvPicPr>
          <p:cNvPr id="31753" name="Picture 9"/>
          <p:cNvPicPr>
            <a:picLocks noChangeAspect="1" noChangeArrowheads="1"/>
          </p:cNvPicPr>
          <p:nvPr/>
        </p:nvPicPr>
        <p:blipFill>
          <a:blip r:embed="rId5"/>
          <a:srcRect/>
          <a:stretch>
            <a:fillRect/>
          </a:stretch>
        </p:blipFill>
        <p:spPr bwMode="auto">
          <a:xfrm>
            <a:off x="5003800" y="3632200"/>
            <a:ext cx="3595688" cy="820738"/>
          </a:xfrm>
          <a:prstGeom prst="rect">
            <a:avLst/>
          </a:prstGeom>
          <a:noFill/>
        </p:spPr>
      </p:pic>
      <p:pic>
        <p:nvPicPr>
          <p:cNvPr id="31755" name="Picture 11"/>
          <p:cNvPicPr>
            <a:picLocks noChangeAspect="1" noChangeArrowheads="1"/>
          </p:cNvPicPr>
          <p:nvPr/>
        </p:nvPicPr>
        <p:blipFill>
          <a:blip r:embed="rId6"/>
          <a:srcRect/>
          <a:stretch>
            <a:fillRect/>
          </a:stretch>
        </p:blipFill>
        <p:spPr bwMode="auto">
          <a:xfrm>
            <a:off x="2051050" y="4581525"/>
            <a:ext cx="4819650" cy="1457325"/>
          </a:xfrm>
          <a:prstGeom prst="rect">
            <a:avLst/>
          </a:prstGeom>
          <a:noFill/>
        </p:spPr>
      </p:pic>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9" name="Rectangle 11"/>
          <p:cNvSpPr>
            <a:spLocks noChangeArrowheads="1"/>
          </p:cNvSpPr>
          <p:nvPr/>
        </p:nvSpPr>
        <p:spPr bwMode="auto">
          <a:xfrm>
            <a:off x="2628900" y="3716338"/>
            <a:ext cx="4248150" cy="2087562"/>
          </a:xfrm>
          <a:prstGeom prst="rect">
            <a:avLst/>
          </a:prstGeom>
          <a:solidFill>
            <a:schemeClr val="accent1"/>
          </a:solidFill>
          <a:ln w="9525">
            <a:solidFill>
              <a:schemeClr val="tx1"/>
            </a:solidFill>
            <a:miter lim="800000"/>
            <a:headEnd/>
            <a:tailEnd/>
          </a:ln>
          <a:effectLst/>
        </p:spPr>
        <p:txBody>
          <a:bodyPr wrap="none" anchor="ctr"/>
          <a:lstStyle/>
          <a:p>
            <a:endParaRPr lang="tr-TR"/>
          </a:p>
        </p:txBody>
      </p:sp>
      <p:pic>
        <p:nvPicPr>
          <p:cNvPr id="32772" name="Picture 4"/>
          <p:cNvPicPr>
            <a:picLocks noChangeAspect="1" noChangeArrowheads="1"/>
          </p:cNvPicPr>
          <p:nvPr/>
        </p:nvPicPr>
        <p:blipFill>
          <a:blip r:embed="rId2"/>
          <a:srcRect/>
          <a:stretch>
            <a:fillRect/>
          </a:stretch>
        </p:blipFill>
        <p:spPr bwMode="auto">
          <a:xfrm>
            <a:off x="5076825" y="981075"/>
            <a:ext cx="3524250" cy="561975"/>
          </a:xfrm>
          <a:prstGeom prst="rect">
            <a:avLst/>
          </a:prstGeom>
          <a:noFill/>
        </p:spPr>
      </p:pic>
      <p:sp>
        <p:nvSpPr>
          <p:cNvPr id="32773" name="Rectangle 5"/>
          <p:cNvSpPr>
            <a:spLocks noChangeArrowheads="1"/>
          </p:cNvSpPr>
          <p:nvPr/>
        </p:nvSpPr>
        <p:spPr bwMode="auto">
          <a:xfrm rot="-2235358">
            <a:off x="539750" y="1125538"/>
            <a:ext cx="4024313" cy="2305050"/>
          </a:xfrm>
          <a:prstGeom prst="rect">
            <a:avLst/>
          </a:prstGeom>
          <a:solidFill>
            <a:srgbClr val="CC99FF"/>
          </a:solidFill>
          <a:ln w="9525">
            <a:solidFill>
              <a:schemeClr val="tx1"/>
            </a:solidFill>
            <a:miter lim="800000"/>
            <a:headEnd/>
            <a:tailEnd/>
          </a:ln>
          <a:effectLst/>
        </p:spPr>
        <p:txBody>
          <a:bodyPr wrap="none" anchor="ctr"/>
          <a:lstStyle/>
          <a:p>
            <a:endParaRPr lang="tr-TR"/>
          </a:p>
        </p:txBody>
      </p:sp>
      <p:pic>
        <p:nvPicPr>
          <p:cNvPr id="32774" name="Picture 6"/>
          <p:cNvPicPr>
            <a:picLocks noChangeAspect="1" noChangeArrowheads="1"/>
          </p:cNvPicPr>
          <p:nvPr/>
        </p:nvPicPr>
        <p:blipFill>
          <a:blip r:embed="rId3"/>
          <a:srcRect/>
          <a:stretch>
            <a:fillRect/>
          </a:stretch>
        </p:blipFill>
        <p:spPr bwMode="auto">
          <a:xfrm rot="3179294">
            <a:off x="1565275" y="531813"/>
            <a:ext cx="1866900" cy="3486150"/>
          </a:xfrm>
          <a:prstGeom prst="rect">
            <a:avLst/>
          </a:prstGeom>
          <a:noFill/>
        </p:spPr>
      </p:pic>
      <p:sp>
        <p:nvSpPr>
          <p:cNvPr id="32775" name="Text Box 7"/>
          <p:cNvSpPr txBox="1">
            <a:spLocks noChangeArrowheads="1"/>
          </p:cNvSpPr>
          <p:nvPr/>
        </p:nvSpPr>
        <p:spPr bwMode="auto">
          <a:xfrm>
            <a:off x="5508625" y="549275"/>
            <a:ext cx="2376488" cy="366713"/>
          </a:xfrm>
          <a:prstGeom prst="rect">
            <a:avLst/>
          </a:prstGeom>
          <a:noFill/>
          <a:ln w="9525">
            <a:noFill/>
            <a:miter lim="800000"/>
            <a:headEnd/>
            <a:tailEnd/>
          </a:ln>
          <a:effectLst/>
        </p:spPr>
        <p:txBody>
          <a:bodyPr>
            <a:spAutoFit/>
          </a:bodyPr>
          <a:lstStyle/>
          <a:p>
            <a:pPr>
              <a:spcBef>
                <a:spcPct val="50000"/>
              </a:spcBef>
            </a:pPr>
            <a:r>
              <a:rPr lang="tr-TR"/>
              <a:t>Manhattan uzaklığı</a:t>
            </a:r>
          </a:p>
        </p:txBody>
      </p:sp>
      <p:pic>
        <p:nvPicPr>
          <p:cNvPr id="32776" name="Picture 8"/>
          <p:cNvPicPr>
            <a:picLocks noChangeAspect="1" noChangeArrowheads="1"/>
          </p:cNvPicPr>
          <p:nvPr/>
        </p:nvPicPr>
        <p:blipFill>
          <a:blip r:embed="rId4"/>
          <a:srcRect/>
          <a:stretch>
            <a:fillRect/>
          </a:stretch>
        </p:blipFill>
        <p:spPr bwMode="auto">
          <a:xfrm>
            <a:off x="5219700" y="2060575"/>
            <a:ext cx="2933700" cy="514350"/>
          </a:xfrm>
          <a:prstGeom prst="rect">
            <a:avLst/>
          </a:prstGeom>
          <a:noFill/>
        </p:spPr>
      </p:pic>
      <p:pic>
        <p:nvPicPr>
          <p:cNvPr id="32777" name="Picture 9"/>
          <p:cNvPicPr>
            <a:picLocks noChangeAspect="1" noChangeArrowheads="1"/>
          </p:cNvPicPr>
          <p:nvPr/>
        </p:nvPicPr>
        <p:blipFill>
          <a:blip r:embed="rId5"/>
          <a:srcRect/>
          <a:stretch>
            <a:fillRect/>
          </a:stretch>
        </p:blipFill>
        <p:spPr bwMode="auto">
          <a:xfrm>
            <a:off x="5076825" y="2781300"/>
            <a:ext cx="3095625" cy="609600"/>
          </a:xfrm>
          <a:prstGeom prst="rect">
            <a:avLst/>
          </a:prstGeom>
          <a:noFill/>
        </p:spPr>
      </p:pic>
      <p:pic>
        <p:nvPicPr>
          <p:cNvPr id="32778" name="Picture 10"/>
          <p:cNvPicPr>
            <a:picLocks noChangeAspect="1" noChangeArrowheads="1"/>
          </p:cNvPicPr>
          <p:nvPr/>
        </p:nvPicPr>
        <p:blipFill>
          <a:blip r:embed="rId6"/>
          <a:srcRect/>
          <a:stretch>
            <a:fillRect/>
          </a:stretch>
        </p:blipFill>
        <p:spPr bwMode="auto">
          <a:xfrm>
            <a:off x="2773363" y="3854450"/>
            <a:ext cx="3960812" cy="1893888"/>
          </a:xfrm>
          <a:prstGeom prst="rect">
            <a:avLst/>
          </a:prstGeom>
          <a:noFill/>
        </p:spPr>
      </p:pic>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628900" y="3716338"/>
            <a:ext cx="4248150" cy="2087562"/>
          </a:xfrm>
          <a:prstGeom prst="rect">
            <a:avLst/>
          </a:prstGeom>
          <a:solidFill>
            <a:schemeClr val="accent1"/>
          </a:solidFill>
          <a:ln w="9525">
            <a:solidFill>
              <a:schemeClr val="tx1"/>
            </a:solidFill>
            <a:miter lim="800000"/>
            <a:headEnd/>
            <a:tailEnd/>
          </a:ln>
          <a:effectLst/>
        </p:spPr>
        <p:txBody>
          <a:bodyPr wrap="none" anchor="ctr"/>
          <a:lstStyle/>
          <a:p>
            <a:endParaRPr lang="tr-TR"/>
          </a:p>
        </p:txBody>
      </p:sp>
      <p:sp>
        <p:nvSpPr>
          <p:cNvPr id="33796" name="Rectangle 4"/>
          <p:cNvSpPr>
            <a:spLocks noChangeArrowheads="1"/>
          </p:cNvSpPr>
          <p:nvPr/>
        </p:nvSpPr>
        <p:spPr bwMode="auto">
          <a:xfrm rot="-2235358">
            <a:off x="539750" y="1125538"/>
            <a:ext cx="4024313" cy="2305050"/>
          </a:xfrm>
          <a:prstGeom prst="rect">
            <a:avLst/>
          </a:prstGeom>
          <a:solidFill>
            <a:srgbClr val="CC99FF"/>
          </a:solidFill>
          <a:ln w="9525">
            <a:solidFill>
              <a:schemeClr val="tx1"/>
            </a:solidFill>
            <a:miter lim="800000"/>
            <a:headEnd/>
            <a:tailEnd/>
          </a:ln>
          <a:effectLst/>
        </p:spPr>
        <p:txBody>
          <a:bodyPr wrap="none" anchor="ctr"/>
          <a:lstStyle/>
          <a:p>
            <a:endParaRPr lang="tr-TR"/>
          </a:p>
        </p:txBody>
      </p:sp>
      <p:pic>
        <p:nvPicPr>
          <p:cNvPr id="33797" name="Picture 5"/>
          <p:cNvPicPr>
            <a:picLocks noChangeAspect="1" noChangeArrowheads="1"/>
          </p:cNvPicPr>
          <p:nvPr/>
        </p:nvPicPr>
        <p:blipFill>
          <a:blip r:embed="rId2"/>
          <a:srcRect/>
          <a:stretch>
            <a:fillRect/>
          </a:stretch>
        </p:blipFill>
        <p:spPr bwMode="auto">
          <a:xfrm rot="3179294">
            <a:off x="1565275" y="531813"/>
            <a:ext cx="1866900" cy="3486150"/>
          </a:xfrm>
          <a:prstGeom prst="rect">
            <a:avLst/>
          </a:prstGeom>
          <a:noFill/>
        </p:spPr>
      </p:pic>
      <p:sp>
        <p:nvSpPr>
          <p:cNvPr id="33798" name="Text Box 6"/>
          <p:cNvSpPr txBox="1">
            <a:spLocks noChangeArrowheads="1"/>
          </p:cNvSpPr>
          <p:nvPr/>
        </p:nvSpPr>
        <p:spPr bwMode="auto">
          <a:xfrm>
            <a:off x="5508625" y="549275"/>
            <a:ext cx="2376488" cy="366713"/>
          </a:xfrm>
          <a:prstGeom prst="rect">
            <a:avLst/>
          </a:prstGeom>
          <a:noFill/>
          <a:ln w="9525">
            <a:noFill/>
            <a:miter lim="800000"/>
            <a:headEnd/>
            <a:tailEnd/>
          </a:ln>
          <a:effectLst/>
        </p:spPr>
        <p:txBody>
          <a:bodyPr>
            <a:spAutoFit/>
          </a:bodyPr>
          <a:lstStyle/>
          <a:p>
            <a:pPr>
              <a:spcBef>
                <a:spcPct val="50000"/>
              </a:spcBef>
            </a:pPr>
            <a:r>
              <a:rPr lang="tr-TR"/>
              <a:t>Minskowski uzaklığı</a:t>
            </a:r>
          </a:p>
        </p:txBody>
      </p:sp>
      <p:pic>
        <p:nvPicPr>
          <p:cNvPr id="33802" name="Picture 10"/>
          <p:cNvPicPr>
            <a:picLocks noChangeAspect="1" noChangeArrowheads="1"/>
          </p:cNvPicPr>
          <p:nvPr/>
        </p:nvPicPr>
        <p:blipFill>
          <a:blip r:embed="rId3"/>
          <a:srcRect/>
          <a:stretch>
            <a:fillRect/>
          </a:stretch>
        </p:blipFill>
        <p:spPr bwMode="auto">
          <a:xfrm>
            <a:off x="4643438" y="1171575"/>
            <a:ext cx="3889375" cy="544513"/>
          </a:xfrm>
          <a:prstGeom prst="rect">
            <a:avLst/>
          </a:prstGeom>
          <a:noFill/>
        </p:spPr>
      </p:pic>
      <p:pic>
        <p:nvPicPr>
          <p:cNvPr id="33804" name="Picture 12"/>
          <p:cNvPicPr>
            <a:picLocks noChangeAspect="1" noChangeArrowheads="1"/>
          </p:cNvPicPr>
          <p:nvPr/>
        </p:nvPicPr>
        <p:blipFill>
          <a:blip r:embed="rId4"/>
          <a:srcRect/>
          <a:stretch>
            <a:fillRect/>
          </a:stretch>
        </p:blipFill>
        <p:spPr bwMode="auto">
          <a:xfrm>
            <a:off x="4572000" y="2349500"/>
            <a:ext cx="4076700" cy="981075"/>
          </a:xfrm>
          <a:prstGeom prst="rect">
            <a:avLst/>
          </a:prstGeom>
          <a:noFill/>
        </p:spPr>
      </p:pic>
      <p:pic>
        <p:nvPicPr>
          <p:cNvPr id="33805" name="Picture 13"/>
          <p:cNvPicPr>
            <a:picLocks noChangeAspect="1" noChangeArrowheads="1"/>
          </p:cNvPicPr>
          <p:nvPr/>
        </p:nvPicPr>
        <p:blipFill>
          <a:blip r:embed="rId5"/>
          <a:srcRect/>
          <a:stretch>
            <a:fillRect/>
          </a:stretch>
        </p:blipFill>
        <p:spPr bwMode="auto">
          <a:xfrm>
            <a:off x="2916238" y="3860800"/>
            <a:ext cx="3794125" cy="1749425"/>
          </a:xfrm>
          <a:prstGeom prst="rect">
            <a:avLst/>
          </a:prstGeom>
          <a:noFill/>
        </p:spPr>
      </p:pic>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71500" y="714375"/>
            <a:ext cx="8183563" cy="320675"/>
          </a:xfrm>
        </p:spPr>
        <p:txBody>
          <a:bodyPr>
            <a:noAutofit/>
          </a:bodyPr>
          <a:lstStyle/>
          <a:p>
            <a:pPr eaLnBrk="1" fontAlgn="auto" hangingPunct="1">
              <a:spcAft>
                <a:spcPts val="0"/>
              </a:spcAft>
              <a:defRPr/>
            </a:pPr>
            <a:r>
              <a:rPr lang="tr-TR" sz="2400" dirty="0" smtClean="0">
                <a:solidFill>
                  <a:schemeClr val="accent4">
                    <a:lumMod val="75000"/>
                  </a:schemeClr>
                </a:solidFill>
                <a:latin typeface="Batang" pitchFamily="18" charset="-127"/>
                <a:ea typeface="Batang" pitchFamily="18" charset="-127"/>
              </a:rPr>
              <a:t>Kaynaklar :</a:t>
            </a:r>
            <a:endParaRPr lang="tr-TR" sz="2400" dirty="0">
              <a:solidFill>
                <a:schemeClr val="accent4">
                  <a:lumMod val="75000"/>
                </a:schemeClr>
              </a:solidFill>
              <a:latin typeface="Batang" pitchFamily="18" charset="-127"/>
              <a:ea typeface="Batang" pitchFamily="18" charset="-127"/>
            </a:endParaRPr>
          </a:p>
        </p:txBody>
      </p:sp>
      <p:sp>
        <p:nvSpPr>
          <p:cNvPr id="4" name="3 Altbilgi Yer Tutucusu"/>
          <p:cNvSpPr>
            <a:spLocks noGrp="1"/>
          </p:cNvSpPr>
          <p:nvPr>
            <p:ph type="ftr" sz="quarter" idx="11"/>
          </p:nvPr>
        </p:nvSpPr>
        <p:spPr/>
        <p:txBody>
          <a:bodyPr wrap="square" lIns="91440" tIns="45720" rIns="91440" bIns="45720" numCol="1" anchorCtr="0" compatLnSpc="1">
            <a:prstTxWarp prst="textNoShape">
              <a:avLst/>
            </a:prstTxWarp>
          </a:bodyPr>
          <a:lstStyle/>
          <a:p>
            <a:pPr fontAlgn="base">
              <a:spcBef>
                <a:spcPct val="0"/>
              </a:spcBef>
              <a:spcAft>
                <a:spcPct val="0"/>
              </a:spcAft>
              <a:defRPr/>
            </a:pPr>
            <a:r>
              <a:rPr lang="tr-TR" smtClean="0">
                <a:solidFill>
                  <a:srgbClr val="938E99"/>
                </a:solidFill>
              </a:rPr>
              <a:t>Veri Madenciliği [ 10.hft  ]</a:t>
            </a:r>
          </a:p>
        </p:txBody>
      </p:sp>
      <p:sp>
        <p:nvSpPr>
          <p:cNvPr id="5" name="4 Slayt Numarası Yer Tutucusu"/>
          <p:cNvSpPr>
            <a:spLocks noGrp="1"/>
          </p:cNvSpPr>
          <p:nvPr>
            <p:ph type="sldNum" sz="quarter" idx="12"/>
          </p:nvPr>
        </p:nvSpPr>
        <p:spPr/>
        <p:txBody>
          <a:bodyPr/>
          <a:lstStyle/>
          <a:p>
            <a:pPr>
              <a:defRPr/>
            </a:pPr>
            <a:fld id="{6B650BD0-F0DB-4072-8AF5-9DE1FA15E42A}" type="slidenum">
              <a:rPr lang="tr-TR"/>
              <a:pPr>
                <a:defRPr/>
              </a:pPr>
              <a:t>15</a:t>
            </a:fld>
            <a:endParaRPr lang="tr-TR"/>
          </a:p>
        </p:txBody>
      </p:sp>
      <p:pic>
        <p:nvPicPr>
          <p:cNvPr id="86018" name="Picture 2" descr="http://www.ozgurotomasyon.com/content_files/html/elektronik_veri.jpg"/>
          <p:cNvPicPr>
            <a:picLocks noChangeAspect="1" noChangeArrowheads="1"/>
          </p:cNvPicPr>
          <p:nvPr/>
        </p:nvPicPr>
        <p:blipFill>
          <a:blip r:embed="rId3"/>
          <a:srcRect/>
          <a:stretch>
            <a:fillRect/>
          </a:stretch>
        </p:blipFill>
        <p:spPr bwMode="auto">
          <a:xfrm>
            <a:off x="6715140" y="3972495"/>
            <a:ext cx="1643074" cy="2223284"/>
          </a:xfrm>
          <a:prstGeom prst="roundRect">
            <a:avLst>
              <a:gd name="adj" fmla="val 9253"/>
            </a:avLst>
          </a:prstGeom>
          <a:ln>
            <a:noFill/>
          </a:ln>
          <a:effectLst>
            <a:outerShdw blurRad="76200" dir="18900000" sy="23000" kx="-1200000" algn="bl" rotWithShape="0">
              <a:prstClr val="black">
                <a:alpha val="20000"/>
              </a:prst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60419" name="2 İçerik Yer Tutucusu"/>
          <p:cNvSpPr>
            <a:spLocks/>
          </p:cNvSpPr>
          <p:nvPr/>
        </p:nvSpPr>
        <p:spPr bwMode="auto">
          <a:xfrm>
            <a:off x="503238" y="1571625"/>
            <a:ext cx="8183562" cy="4429125"/>
          </a:xfrm>
          <a:prstGeom prst="rect">
            <a:avLst/>
          </a:prstGeom>
          <a:noFill/>
          <a:ln w="9525">
            <a:noFill/>
            <a:miter lim="800000"/>
            <a:headEnd/>
            <a:tailEnd/>
          </a:ln>
        </p:spPr>
        <p:txBody>
          <a:bodyPr lIns="182880" tIns="91440"/>
          <a:lstStyle/>
          <a:p>
            <a:pPr marL="265113" indent="-265113">
              <a:spcBef>
                <a:spcPts val="250"/>
              </a:spcBef>
              <a:buClr>
                <a:srgbClr val="FFFF00"/>
              </a:buClr>
              <a:buSzPct val="80000"/>
              <a:buFont typeface="Wingdings 2" pitchFamily="18" charset="2"/>
              <a:buChar char=""/>
            </a:pPr>
            <a:r>
              <a:rPr lang="tr-TR" sz="1400">
                <a:latin typeface="Arial Narrow" pitchFamily="34" charset="0"/>
              </a:rPr>
              <a:t>Veri Madenciliği Yöntemleri, Yalçın Özkan 06’2008</a:t>
            </a:r>
          </a:p>
          <a:p>
            <a:pPr marL="265113" indent="-265113">
              <a:spcBef>
                <a:spcPts val="250"/>
              </a:spcBef>
              <a:buClr>
                <a:srgbClr val="FFFF00"/>
              </a:buClr>
              <a:buSzPct val="80000"/>
              <a:buFont typeface="Wingdings 2" pitchFamily="18" charset="2"/>
              <a:buChar char=""/>
            </a:pPr>
            <a:r>
              <a:rPr lang="tr-TR" sz="1400">
                <a:latin typeface="Arial Narrow" pitchFamily="34" charset="0"/>
              </a:rPr>
              <a:t>Veri Madenciliği ,Gökhan Silahtaroğlu 06’2008</a:t>
            </a:r>
          </a:p>
          <a:p>
            <a:pPr marL="265113" indent="-265113">
              <a:spcBef>
                <a:spcPts val="250"/>
              </a:spcBef>
              <a:buClr>
                <a:srgbClr val="FFFF00"/>
              </a:buClr>
              <a:buSzPct val="80000"/>
              <a:buFont typeface="Wingdings 2" pitchFamily="18" charset="2"/>
              <a:buChar char=""/>
            </a:pPr>
            <a:r>
              <a:rPr lang="tr-TR" sz="1400">
                <a:latin typeface="Arial Narrow" pitchFamily="34" charset="0"/>
              </a:rPr>
              <a:t>İstanbul Ticaret Üniversitesi Derğisi Veri Madencilği Modeller Ve Uygulama Alanları (Serhat ÖZEKES)</a:t>
            </a:r>
          </a:p>
          <a:p>
            <a:pPr marL="265113" indent="-265113">
              <a:spcBef>
                <a:spcPts val="250"/>
              </a:spcBef>
              <a:buClr>
                <a:srgbClr val="FFFF00"/>
              </a:buClr>
              <a:buSzPct val="80000"/>
              <a:buFont typeface="Wingdings 2" pitchFamily="18" charset="2"/>
              <a:buNone/>
            </a:pPr>
            <a:endParaRPr lang="tr-TR" sz="1400">
              <a:latin typeface="Arial Narrow" pitchFamily="34" charset="0"/>
            </a:endParaRP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60419"/>
                                        </p:tgtEl>
                                        <p:attrNameLst>
                                          <p:attrName>style.visibility</p:attrName>
                                        </p:attrNameLst>
                                      </p:cBhvr>
                                      <p:to>
                                        <p:strVal val="visible"/>
                                      </p:to>
                                    </p:set>
                                    <p:anim calcmode="lin" valueType="num">
                                      <p:cBhvr additive="base">
                                        <p:cTn id="7" dur="5000" fill="hold"/>
                                        <p:tgtEl>
                                          <p:spTgt spid="60419"/>
                                        </p:tgtEl>
                                        <p:attrNameLst>
                                          <p:attrName>ppt_x</p:attrName>
                                        </p:attrNameLst>
                                      </p:cBhvr>
                                      <p:tavLst>
                                        <p:tav tm="0">
                                          <p:val>
                                            <p:strVal val="#ppt_x"/>
                                          </p:val>
                                        </p:tav>
                                        <p:tav tm="100000">
                                          <p:val>
                                            <p:strVal val="#ppt_x"/>
                                          </p:val>
                                        </p:tav>
                                      </p:tavLst>
                                    </p:anim>
                                    <p:anim calcmode="lin" valueType="num">
                                      <p:cBhvr additive="base">
                                        <p:cTn id="8" dur="5000" fill="hold"/>
                                        <p:tgtEl>
                                          <p:spTgt spid="604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tx1">
                    <a:lumMod val="95000"/>
                    <a:lumOff val="5000"/>
                  </a:schemeClr>
                </a:solidFill>
                <a:latin typeface="Harrington" pitchFamily="82" charset="0"/>
              </a:rPr>
              <a:t>Veri Madenciliği </a:t>
            </a:r>
            <a:endParaRPr lang="tr-TR" sz="2400" b="0" dirty="0">
              <a:solidFill>
                <a:schemeClr val="tx1">
                  <a:lumMod val="95000"/>
                  <a:lumOff val="5000"/>
                </a:schemeClr>
              </a:solidFill>
              <a:latin typeface="Harrington" pitchFamily="82" charset="0"/>
              <a:cs typeface="Times New Roman" pitchFamily="18" charset="0"/>
            </a:endParaRPr>
          </a:p>
        </p:txBody>
      </p:sp>
      <p:sp>
        <p:nvSpPr>
          <p:cNvPr id="6" name="Rectangle 1"/>
          <p:cNvSpPr>
            <a:spLocks noChangeArrowheads="1"/>
          </p:cNvSpPr>
          <p:nvPr/>
        </p:nvSpPr>
        <p:spPr bwMode="auto">
          <a:xfrm>
            <a:off x="5857875" y="61913"/>
            <a:ext cx="3000375" cy="307975"/>
          </a:xfrm>
          <a:prstGeom prst="rect">
            <a:avLst/>
          </a:prstGeom>
          <a:noFill/>
          <a:ln w="9525">
            <a:noFill/>
            <a:miter lim="800000"/>
            <a:headEnd/>
            <a:tailEnd/>
          </a:ln>
          <a:effectLst/>
        </p:spPr>
        <p:txBody>
          <a:bodyPr anchor="ctr">
            <a:spAutoFit/>
          </a:bodyPr>
          <a:lstStyle/>
          <a:p>
            <a:pPr algn="r" fontAlgn="auto">
              <a:spcBef>
                <a:spcPts val="0"/>
              </a:spcBef>
              <a:spcAft>
                <a:spcPts val="0"/>
              </a:spcAft>
              <a:defRPr/>
            </a:pPr>
            <a:r>
              <a:rPr lang="tr-TR" sz="14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Kümeleme Yöntemleri</a:t>
            </a:r>
          </a:p>
        </p:txBody>
      </p:sp>
      <p:sp>
        <p:nvSpPr>
          <p:cNvPr id="16387" name="Rectangle 4"/>
          <p:cNvSpPr>
            <a:spLocks noChangeArrowheads="1"/>
          </p:cNvSpPr>
          <p:nvPr/>
        </p:nvSpPr>
        <p:spPr bwMode="auto">
          <a:xfrm>
            <a:off x="539750" y="5157788"/>
            <a:ext cx="8064500" cy="730250"/>
          </a:xfrm>
          <a:prstGeom prst="rect">
            <a:avLst/>
          </a:prstGeom>
          <a:noFill/>
          <a:ln w="9525">
            <a:noFill/>
            <a:miter lim="800000"/>
            <a:headEnd/>
            <a:tailEnd/>
          </a:ln>
        </p:spPr>
        <p:txBody>
          <a:bodyPr anchor="ctr">
            <a:spAutoFit/>
          </a:bodyPr>
          <a:lstStyle/>
          <a:p>
            <a:pPr algn="just"/>
            <a:r>
              <a:rPr lang="tr-TR" sz="1400"/>
              <a:t>İlişkilendirme (Association): İlişkilendirme algoritması, bir ilişkide bir niteliğin aldığı değerler arasındaki bağımlılıkları, diğer niteliklere göre gruplama yapılmış verileri kullanarak bulur. Keşfedilen ilişkiler (örüntüler) örneklemde sıklıkla birlikte geçen nitelik değerleri arasındaki ilişkiyi gösterir.</a:t>
            </a:r>
          </a:p>
        </p:txBody>
      </p:sp>
      <p:sp>
        <p:nvSpPr>
          <p:cNvPr id="16388" name="Rectangle 6"/>
          <p:cNvSpPr>
            <a:spLocks noChangeArrowheads="1"/>
          </p:cNvSpPr>
          <p:nvPr/>
        </p:nvSpPr>
        <p:spPr bwMode="auto">
          <a:xfrm>
            <a:off x="684213" y="549275"/>
            <a:ext cx="6588125" cy="1190625"/>
          </a:xfrm>
          <a:prstGeom prst="rect">
            <a:avLst/>
          </a:prstGeom>
          <a:noFill/>
          <a:ln w="9525">
            <a:noFill/>
            <a:miter lim="800000"/>
            <a:headEnd/>
            <a:tailEnd/>
          </a:ln>
        </p:spPr>
        <p:txBody>
          <a:bodyPr wrap="none">
            <a:spAutoFit/>
          </a:bodyPr>
          <a:lstStyle/>
          <a:p>
            <a:r>
              <a:rPr lang="tr-TR"/>
              <a:t>Kümeleme algoritmaları;</a:t>
            </a:r>
          </a:p>
          <a:p>
            <a:endParaRPr lang="tr-TR"/>
          </a:p>
          <a:p>
            <a:pPr>
              <a:buFontTx/>
              <a:buChar char="•"/>
            </a:pPr>
            <a:r>
              <a:rPr lang="tr-TR"/>
              <a:t>hiyerarşik (tekli bağlantı, tam bağlantı, ortalama bağlantı)</a:t>
            </a:r>
          </a:p>
          <a:p>
            <a:pPr>
              <a:buFontTx/>
              <a:buChar char="•"/>
            </a:pPr>
            <a:r>
              <a:rPr lang="tr-TR"/>
              <a:t>hiyerarşik olmayan (k ortalamalı kümeleme) olarak ikiye ayrılır.</a:t>
            </a:r>
          </a:p>
        </p:txBody>
      </p:sp>
      <p:sp>
        <p:nvSpPr>
          <p:cNvPr id="16389" name="Rectangle 7"/>
          <p:cNvSpPr>
            <a:spLocks noChangeArrowheads="1"/>
          </p:cNvSpPr>
          <p:nvPr/>
        </p:nvSpPr>
        <p:spPr bwMode="auto">
          <a:xfrm>
            <a:off x="539750" y="1916113"/>
            <a:ext cx="8135938" cy="517525"/>
          </a:xfrm>
          <a:prstGeom prst="rect">
            <a:avLst/>
          </a:prstGeom>
          <a:noFill/>
          <a:ln w="9525">
            <a:noFill/>
            <a:miter lim="800000"/>
            <a:headEnd/>
            <a:tailEnd/>
          </a:ln>
        </p:spPr>
        <p:txBody>
          <a:bodyPr>
            <a:spAutoFit/>
          </a:bodyPr>
          <a:lstStyle/>
          <a:p>
            <a:pPr algn="just"/>
            <a:r>
              <a:rPr lang="tr-TR" sz="1400"/>
              <a:t>Tekli Bağlantı (Single Linkage): Bazen yakın komşu yaklaşımı olarak ta adlandırılır. A kümesindeki bir kayıtla B kümesindeki bir kaydın minimum uzaklığını temel alır.</a:t>
            </a:r>
          </a:p>
        </p:txBody>
      </p:sp>
      <p:sp>
        <p:nvSpPr>
          <p:cNvPr id="16390" name="Rectangle 8"/>
          <p:cNvSpPr>
            <a:spLocks noChangeArrowheads="1"/>
          </p:cNvSpPr>
          <p:nvPr/>
        </p:nvSpPr>
        <p:spPr bwMode="auto">
          <a:xfrm>
            <a:off x="541338" y="2563813"/>
            <a:ext cx="7991475" cy="517525"/>
          </a:xfrm>
          <a:prstGeom prst="rect">
            <a:avLst/>
          </a:prstGeom>
          <a:noFill/>
          <a:ln w="9525">
            <a:noFill/>
            <a:miter lim="800000"/>
            <a:headEnd/>
            <a:tailEnd/>
          </a:ln>
        </p:spPr>
        <p:txBody>
          <a:bodyPr>
            <a:spAutoFit/>
          </a:bodyPr>
          <a:lstStyle/>
          <a:p>
            <a:pPr algn="just"/>
            <a:r>
              <a:rPr lang="tr-TR" sz="1400"/>
              <a:t>Tam Bağlantı (Complete Linkage): Bazen uzak komşu yaklaşımı olarakta adlandırılır. A kümesindeki bir kayıtla B kümesindeki bir kaydın maximum uzaklığını temel alır. </a:t>
            </a:r>
          </a:p>
        </p:txBody>
      </p:sp>
      <p:sp>
        <p:nvSpPr>
          <p:cNvPr id="16391" name="Rectangle 9"/>
          <p:cNvSpPr>
            <a:spLocks noChangeArrowheads="1"/>
          </p:cNvSpPr>
          <p:nvPr/>
        </p:nvSpPr>
        <p:spPr bwMode="auto">
          <a:xfrm>
            <a:off x="539750" y="3284538"/>
            <a:ext cx="7848600" cy="730250"/>
          </a:xfrm>
          <a:prstGeom prst="rect">
            <a:avLst/>
          </a:prstGeom>
          <a:noFill/>
          <a:ln w="9525">
            <a:noFill/>
            <a:miter lim="800000"/>
            <a:headEnd/>
            <a:tailEnd/>
          </a:ln>
        </p:spPr>
        <p:txBody>
          <a:bodyPr>
            <a:spAutoFit/>
          </a:bodyPr>
          <a:lstStyle/>
          <a:p>
            <a:r>
              <a:rPr lang="tr-TR" sz="1400"/>
              <a:t>Ortalama Bağlantı (Average Linkage): Benzeyen ya da benzemeyen kayıtlar için uç değerlerdeki küme bağlantı kriterinin bağlılığını azaltmak için düzenlenmiştir. A kümesi ve B kümesi arasındaki tüm kayıtların ortalama uzaklığıdır. </a:t>
            </a:r>
          </a:p>
        </p:txBody>
      </p:sp>
      <p:sp>
        <p:nvSpPr>
          <p:cNvPr id="16392" name="Rectangle 10"/>
          <p:cNvSpPr>
            <a:spLocks noChangeArrowheads="1"/>
          </p:cNvSpPr>
          <p:nvPr/>
        </p:nvSpPr>
        <p:spPr bwMode="auto">
          <a:xfrm>
            <a:off x="539750" y="4148138"/>
            <a:ext cx="7993063" cy="942975"/>
          </a:xfrm>
          <a:prstGeom prst="rect">
            <a:avLst/>
          </a:prstGeom>
          <a:noFill/>
          <a:ln w="9525">
            <a:noFill/>
            <a:miter lim="800000"/>
            <a:headEnd/>
            <a:tailEnd/>
          </a:ln>
        </p:spPr>
        <p:txBody>
          <a:bodyPr>
            <a:spAutoFit/>
          </a:bodyPr>
          <a:lstStyle/>
          <a:p>
            <a:pPr algn="just"/>
            <a:r>
              <a:rPr lang="tr-TR" sz="1400"/>
              <a:t>k Ortalamalı Kümeleme (k Means Clustering): Küme içinde objelerin ortalamaları üzerinde kurulur. Hata kareler toplamını (SSE) minimum yapacak k tane küme alınır. Küme sayısı keyfi belirlenir. Veriyi ortalaması en yakın olan kümeye atar. Sonra yeniden ortalama hesaplanır. Bu şekilde ortalama sürekli güncellenir, ta ki fark oluşmayıncaya kadar.</a:t>
            </a:r>
          </a:p>
        </p:txBody>
      </p:sp>
    </p:spTree>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4" descr="Single_Linkage1"/>
          <p:cNvPicPr>
            <a:picLocks noChangeAspect="1" noChangeArrowheads="1"/>
          </p:cNvPicPr>
          <p:nvPr/>
        </p:nvPicPr>
        <p:blipFill>
          <a:blip r:embed="rId2"/>
          <a:srcRect/>
          <a:stretch>
            <a:fillRect/>
          </a:stretch>
        </p:blipFill>
        <p:spPr bwMode="auto">
          <a:xfrm>
            <a:off x="827088" y="1768475"/>
            <a:ext cx="2374900" cy="2524125"/>
          </a:xfrm>
          <a:prstGeom prst="rect">
            <a:avLst/>
          </a:prstGeom>
          <a:noFill/>
          <a:ln w="9525">
            <a:noFill/>
            <a:miter lim="800000"/>
            <a:headEnd/>
            <a:tailEnd/>
          </a:ln>
        </p:spPr>
      </p:pic>
      <p:pic>
        <p:nvPicPr>
          <p:cNvPr id="17410" name="Picture 5" descr="farthest_neighbor1"/>
          <p:cNvPicPr>
            <a:picLocks noChangeAspect="1" noChangeArrowheads="1"/>
          </p:cNvPicPr>
          <p:nvPr/>
        </p:nvPicPr>
        <p:blipFill>
          <a:blip r:embed="rId3"/>
          <a:srcRect/>
          <a:stretch>
            <a:fillRect/>
          </a:stretch>
        </p:blipFill>
        <p:spPr bwMode="auto">
          <a:xfrm>
            <a:off x="3340100" y="1768475"/>
            <a:ext cx="2592388" cy="2489200"/>
          </a:xfrm>
          <a:prstGeom prst="rect">
            <a:avLst/>
          </a:prstGeom>
          <a:noFill/>
          <a:ln w="9525">
            <a:noFill/>
            <a:miter lim="800000"/>
            <a:headEnd/>
            <a:tailEnd/>
          </a:ln>
        </p:spPr>
      </p:pic>
      <p:pic>
        <p:nvPicPr>
          <p:cNvPr id="17411" name="Picture 6" descr="Group_Average1"/>
          <p:cNvPicPr>
            <a:picLocks noChangeAspect="1" noChangeArrowheads="1"/>
          </p:cNvPicPr>
          <p:nvPr/>
        </p:nvPicPr>
        <p:blipFill>
          <a:blip r:embed="rId4"/>
          <a:srcRect/>
          <a:stretch>
            <a:fillRect/>
          </a:stretch>
        </p:blipFill>
        <p:spPr bwMode="auto">
          <a:xfrm>
            <a:off x="6084888" y="1773238"/>
            <a:ext cx="2328862" cy="2447925"/>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503238" y="785813"/>
            <a:ext cx="8183562" cy="5286375"/>
          </a:xfrm>
        </p:spPr>
        <p:txBody>
          <a:bodyPr>
            <a:normAutofit/>
          </a:bodyPr>
          <a:lstStyle/>
          <a:p>
            <a:pPr marL="457200" indent="-457200" eaLnBrk="1" hangingPunct="1">
              <a:lnSpc>
                <a:spcPct val="90000"/>
              </a:lnSpc>
              <a:buFont typeface="Wingdings 2" pitchFamily="18" charset="2"/>
              <a:buNone/>
              <a:defRPr/>
            </a:pPr>
            <a:r>
              <a:rPr lang="tr-TR" sz="2000" smtClean="0">
                <a:effectLst>
                  <a:outerShdw blurRad="38100" dist="38100" dir="2700000" algn="tl">
                    <a:srgbClr val="C0C0C0"/>
                  </a:outerShdw>
                </a:effectLst>
                <a:latin typeface="Arial" charset="0"/>
                <a:cs typeface="Times New Roman" pitchFamily="18" charset="0"/>
              </a:rPr>
              <a:t>En yakın komşu algoritması : </a:t>
            </a:r>
            <a:r>
              <a:rPr lang="tr-TR" sz="2000" smtClean="0">
                <a:latin typeface="Arial" charset="0"/>
                <a:cs typeface="Times New Roman" pitchFamily="18" charset="0"/>
              </a:rPr>
              <a:t>başlangıç için tüm gözlem değerleri birer küme olarak değerlendirilir.</a:t>
            </a:r>
          </a:p>
          <a:p>
            <a:pPr marL="457200" indent="-457200" eaLnBrk="1" hangingPunct="1">
              <a:lnSpc>
                <a:spcPct val="90000"/>
              </a:lnSpc>
              <a:buFont typeface="Wingdings 2" pitchFamily="18" charset="2"/>
              <a:buNone/>
              <a:defRPr/>
            </a:pPr>
            <a:endParaRPr lang="tr-TR" sz="2000" smtClean="0">
              <a:latin typeface="Arial" charset="0"/>
              <a:cs typeface="Times New Roman" pitchFamily="18" charset="0"/>
            </a:endParaRPr>
          </a:p>
          <a:p>
            <a:pPr marL="457200" indent="-457200" eaLnBrk="1" hangingPunct="1">
              <a:lnSpc>
                <a:spcPct val="90000"/>
              </a:lnSpc>
              <a:buFont typeface="Wingdings 2" pitchFamily="18" charset="2"/>
              <a:buNone/>
              <a:defRPr/>
            </a:pPr>
            <a:r>
              <a:rPr lang="tr-TR" sz="2000" smtClean="0">
                <a:latin typeface="Arial" charset="0"/>
                <a:cs typeface="Times New Roman" pitchFamily="18" charset="0"/>
              </a:rPr>
              <a:t>Aşama aşama bu kümeler  birleştirilerek yeni kümeler elde edilir.</a:t>
            </a:r>
          </a:p>
          <a:p>
            <a:pPr marL="457200" indent="-457200" eaLnBrk="1" hangingPunct="1">
              <a:lnSpc>
                <a:spcPct val="90000"/>
              </a:lnSpc>
              <a:buFont typeface="Wingdings 2" pitchFamily="18" charset="2"/>
              <a:buNone/>
              <a:defRPr/>
            </a:pPr>
            <a:endParaRPr lang="tr-TR" sz="2000" smtClean="0">
              <a:latin typeface="Arial" charset="0"/>
              <a:cs typeface="Times New Roman" pitchFamily="18" charset="0"/>
            </a:endParaRPr>
          </a:p>
          <a:p>
            <a:pPr marL="457200" indent="-457200" eaLnBrk="1" hangingPunct="1">
              <a:lnSpc>
                <a:spcPct val="90000"/>
              </a:lnSpc>
              <a:buFont typeface="Wingdings 2" pitchFamily="18" charset="2"/>
              <a:buNone/>
              <a:defRPr/>
            </a:pPr>
            <a:r>
              <a:rPr lang="tr-TR" sz="2000" smtClean="0">
                <a:latin typeface="Arial" charset="0"/>
                <a:cs typeface="Times New Roman" pitchFamily="18" charset="0"/>
              </a:rPr>
              <a:t>Öncelikle gözlem değerleri arasındaki uzaklıklar belirlenir. Gözlemler arasındaki uzaklıklar öklid bağıntısı ile hesaplanır.</a:t>
            </a:r>
          </a:p>
          <a:p>
            <a:pPr marL="457200" indent="-457200" eaLnBrk="1" hangingPunct="1">
              <a:lnSpc>
                <a:spcPct val="90000"/>
              </a:lnSpc>
              <a:buFont typeface="Wingdings 2" pitchFamily="18" charset="2"/>
              <a:buNone/>
              <a:defRPr/>
            </a:pPr>
            <a:endParaRPr lang="tr-TR" sz="2000" smtClean="0">
              <a:latin typeface="Arial" charset="0"/>
              <a:cs typeface="Times New Roman" pitchFamily="18" charset="0"/>
            </a:endParaRPr>
          </a:p>
          <a:p>
            <a:pPr marL="457200" indent="-457200" eaLnBrk="1" hangingPunct="1">
              <a:lnSpc>
                <a:spcPct val="90000"/>
              </a:lnSpc>
              <a:buFont typeface="Wingdings 2" pitchFamily="18" charset="2"/>
              <a:buNone/>
              <a:defRPr/>
            </a:pPr>
            <a:r>
              <a:rPr lang="tr-TR" sz="2000" smtClean="0">
                <a:latin typeface="Arial" charset="0"/>
                <a:cs typeface="Times New Roman" pitchFamily="18" charset="0"/>
              </a:rPr>
              <a:t>Uzaklıklar içerisinden min d(i,j) seçilir. Söz konusu uzaklıkla ilgili satırlar bitrleştirilerek yeni küme elde edilir. Bu duruma göre uzaklıklar tekrar hesaplanacaktır.</a:t>
            </a:r>
          </a:p>
          <a:p>
            <a:pPr marL="457200" indent="-457200" eaLnBrk="1" hangingPunct="1">
              <a:lnSpc>
                <a:spcPct val="90000"/>
              </a:lnSpc>
              <a:buFont typeface="Wingdings 2" pitchFamily="18" charset="2"/>
              <a:buNone/>
              <a:defRPr/>
            </a:pPr>
            <a:endParaRPr lang="tr-TR" sz="2000" smtClean="0">
              <a:latin typeface="Arial" charset="0"/>
              <a:cs typeface="Times New Roman" pitchFamily="18" charset="0"/>
            </a:endParaRPr>
          </a:p>
          <a:p>
            <a:pPr marL="457200" indent="-457200" eaLnBrk="1" hangingPunct="1">
              <a:lnSpc>
                <a:spcPct val="90000"/>
              </a:lnSpc>
              <a:buFont typeface="Wingdings 2" pitchFamily="18" charset="2"/>
              <a:buNone/>
              <a:defRPr/>
            </a:pPr>
            <a:r>
              <a:rPr lang="tr-TR" sz="2000" smtClean="0">
                <a:latin typeface="Arial" charset="0"/>
                <a:cs typeface="Times New Roman" pitchFamily="18" charset="0"/>
              </a:rPr>
              <a:t>Birden fazla gözlem değerine sahip olan iki küme arasındaki uzaklığın belirlenmesi gerektiğinde farklı yollar izlenebilecektir.</a:t>
            </a:r>
          </a:p>
          <a:p>
            <a:pPr marL="457200" indent="-457200" eaLnBrk="1" hangingPunct="1">
              <a:lnSpc>
                <a:spcPct val="90000"/>
              </a:lnSpc>
              <a:buFont typeface="Wingdings 2" pitchFamily="18" charset="2"/>
              <a:buNone/>
              <a:defRPr/>
            </a:pPr>
            <a:endParaRPr lang="tr-TR" sz="2000" smtClean="0">
              <a:latin typeface="Arial" charset="0"/>
              <a:cs typeface="Times New Roman" pitchFamily="18" charset="0"/>
            </a:endParaRPr>
          </a:p>
          <a:p>
            <a:pPr marL="457200" indent="-457200" eaLnBrk="1" hangingPunct="1">
              <a:lnSpc>
                <a:spcPct val="90000"/>
              </a:lnSpc>
              <a:buFont typeface="Wingdings 2" pitchFamily="18" charset="2"/>
              <a:buNone/>
              <a:defRPr/>
            </a:pPr>
            <a:endParaRPr lang="tr-TR" sz="2000" smtClean="0">
              <a:latin typeface="Times New Roman" pitchFamily="18" charset="0"/>
              <a:cs typeface="Times New Roman" pitchFamily="18" charset="0"/>
            </a:endParaRPr>
          </a:p>
          <a:p>
            <a:pPr marL="457200" indent="-457200" eaLnBrk="1" hangingPunct="1">
              <a:lnSpc>
                <a:spcPct val="90000"/>
              </a:lnSpc>
              <a:buFont typeface="Wingdings 2" pitchFamily="18" charset="2"/>
              <a:buNone/>
              <a:defRPr/>
            </a:pPr>
            <a:r>
              <a:rPr lang="tr-TR" sz="2000" smtClean="0">
                <a:latin typeface="Times New Roman" pitchFamily="18" charset="0"/>
                <a:cs typeface="Times New Roman" pitchFamily="18" charset="0"/>
              </a:rPr>
              <a:t> </a:t>
            </a:r>
          </a:p>
          <a:p>
            <a:pPr marL="457200" indent="-457200" eaLnBrk="1" hangingPunct="1">
              <a:lnSpc>
                <a:spcPct val="90000"/>
              </a:lnSpc>
              <a:buFont typeface="Wingdings 2" pitchFamily="18" charset="2"/>
              <a:buNone/>
              <a:defRPr/>
            </a:pPr>
            <a:endParaRPr lang="tr-TR" sz="2000" smtClean="0">
              <a:latin typeface="Times New Roman" pitchFamily="18" charset="0"/>
              <a:cs typeface="Times New Roman" pitchFamily="18" charset="0"/>
            </a:endParaRPr>
          </a:p>
          <a:p>
            <a:pPr marL="457200" indent="-457200" eaLnBrk="1" hangingPunct="1">
              <a:lnSpc>
                <a:spcPct val="90000"/>
              </a:lnSpc>
              <a:buFont typeface="Wingdings 2" pitchFamily="18" charset="2"/>
              <a:buNone/>
              <a:defRPr/>
            </a:pPr>
            <a:endParaRPr lang="tr-TR" sz="2000" smtClean="0">
              <a:latin typeface="Times New Roman" pitchFamily="18" charset="0"/>
              <a:cs typeface="Times New Roman" pitchFamily="18" charset="0"/>
            </a:endParaRPr>
          </a:p>
          <a:p>
            <a:pPr marL="457200" indent="-457200" eaLnBrk="1" hangingPunct="1">
              <a:lnSpc>
                <a:spcPct val="90000"/>
              </a:lnSpc>
              <a:buFont typeface="Wingdings 2" pitchFamily="18" charset="2"/>
              <a:buNone/>
              <a:defRPr/>
            </a:pPr>
            <a:endParaRPr lang="tr-TR" sz="2000" smtClean="0">
              <a:effectLst>
                <a:outerShdw blurRad="38100" dist="38100" dir="2700000" algn="tl">
                  <a:srgbClr val="C0C0C0"/>
                </a:outerShdw>
              </a:effectLst>
              <a:latin typeface="Times New Roman" pitchFamily="18" charset="0"/>
              <a:cs typeface="Times New Roman" pitchFamily="18" charset="0"/>
            </a:endParaRPr>
          </a:p>
          <a:p>
            <a:pPr marL="457200" indent="-457200" eaLnBrk="1" hangingPunct="1">
              <a:lnSpc>
                <a:spcPct val="90000"/>
              </a:lnSpc>
              <a:buFont typeface="Wingdings 2" pitchFamily="18" charset="2"/>
              <a:buAutoNum type="arabicPlain"/>
              <a:defRPr/>
            </a:pPr>
            <a:endParaRPr lang="en-US" sz="2000" smtClean="0">
              <a:latin typeface="Times New Roman" pitchFamily="18" charset="0"/>
              <a:cs typeface="Times New Roman" pitchFamily="18" charset="0"/>
            </a:endParaRPr>
          </a:p>
        </p:txBody>
      </p:sp>
      <p:sp>
        <p:nvSpPr>
          <p:cNvPr id="60" name="1 Başlık"/>
          <p:cNvSpPr txBox="1">
            <a:spLocks/>
          </p:cNvSpPr>
          <p:nvPr/>
        </p:nvSpPr>
        <p:spPr>
          <a:xfrm>
            <a:off x="63500" y="71438"/>
            <a:ext cx="8183563" cy="285750"/>
          </a:xfrm>
          <a:prstGeom prst="rect">
            <a:avLst/>
          </a:prstGeom>
        </p:spPr>
        <p:txBody>
          <a:bodyPr anchor="b">
            <a:normAutofit fontScale="90000" lnSpcReduction="10000"/>
          </a:bodyPr>
          <a:lstStyle/>
          <a:p>
            <a:pPr fontAlgn="auto">
              <a:spcAft>
                <a:spcPts val="0"/>
              </a:spcAft>
              <a:defRPr/>
            </a:pPr>
            <a:r>
              <a:rPr lang="tr-TR" sz="1600" b="1">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Veri Madenciliği </a:t>
            </a:r>
            <a:endParaRPr lang="tr-TR" sz="2400"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61" name="Rectangle 1"/>
          <p:cNvSpPr>
            <a:spLocks noChangeArrowheads="1"/>
          </p:cNvSpPr>
          <p:nvPr/>
        </p:nvSpPr>
        <p:spPr bwMode="auto">
          <a:xfrm>
            <a:off x="5857875" y="61913"/>
            <a:ext cx="3000375" cy="307975"/>
          </a:xfrm>
          <a:prstGeom prst="rect">
            <a:avLst/>
          </a:prstGeom>
          <a:noFill/>
          <a:ln w="9525">
            <a:noFill/>
            <a:miter lim="800000"/>
            <a:headEnd/>
            <a:tailEnd/>
          </a:ln>
          <a:effectLst/>
        </p:spPr>
        <p:txBody>
          <a:bodyPr anchor="ctr">
            <a:spAutoFit/>
          </a:bodyPr>
          <a:lstStyle/>
          <a:p>
            <a:pPr algn="r" fontAlgn="auto">
              <a:spcBef>
                <a:spcPts val="0"/>
              </a:spcBef>
              <a:spcAft>
                <a:spcPts val="0"/>
              </a:spcAft>
              <a:defRPr/>
            </a:pPr>
            <a:r>
              <a:rPr lang="tr-TR" sz="14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Kümeleme Yöntemleri</a:t>
            </a:r>
          </a:p>
        </p:txBody>
      </p:sp>
      <p:sp>
        <p:nvSpPr>
          <p:cNvPr id="63" name="1 Başlık"/>
          <p:cNvSpPr txBox="1">
            <a:spLocks/>
          </p:cNvSpPr>
          <p:nvPr/>
        </p:nvSpPr>
        <p:spPr>
          <a:xfrm>
            <a:off x="525463" y="382588"/>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Hiyerarşik Kümeleme</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Tree>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noChangeArrowheads="1"/>
          </p:cNvSpPr>
          <p:nvPr>
            <p:ph type="body" idx="1"/>
          </p:nvPr>
        </p:nvSpPr>
        <p:spPr>
          <a:xfrm>
            <a:off x="571500" y="571500"/>
            <a:ext cx="8183563" cy="5429250"/>
          </a:xfrm>
        </p:spPr>
        <p:txBody>
          <a:bodyPr/>
          <a:lstStyle/>
          <a:p>
            <a:pPr eaLnBrk="1" hangingPunct="1"/>
            <a:r>
              <a:rPr lang="tr-TR" sz="2000" smtClean="0">
                <a:latin typeface="Times New Roman" pitchFamily="18" charset="0"/>
                <a:cs typeface="Times New Roman" pitchFamily="18" charset="0"/>
              </a:rPr>
              <a:t>Bu gözlemler arasında birbirine en yakın olanların uzaklığı iki kümenin birbirine olan uzaklığı olarak değerlendirilir.</a:t>
            </a:r>
          </a:p>
          <a:p>
            <a:pPr eaLnBrk="1" hangingPunct="1"/>
            <a:endParaRPr lang="en-US" sz="2000" smtClean="0">
              <a:latin typeface="Times New Roman" pitchFamily="18" charset="0"/>
              <a:cs typeface="Times New Roman" pitchFamily="18" charset="0"/>
            </a:endParaRPr>
          </a:p>
        </p:txBody>
      </p:sp>
      <p:sp>
        <p:nvSpPr>
          <p:cNvPr id="60" name="1 Başlık"/>
          <p:cNvSpPr txBox="1">
            <a:spLocks/>
          </p:cNvSpPr>
          <p:nvPr/>
        </p:nvSpPr>
        <p:spPr>
          <a:xfrm>
            <a:off x="63500" y="71438"/>
            <a:ext cx="8183563" cy="285750"/>
          </a:xfrm>
          <a:prstGeom prst="rect">
            <a:avLst/>
          </a:prstGeom>
        </p:spPr>
        <p:txBody>
          <a:bodyPr anchor="b">
            <a:normAutofit fontScale="90000" lnSpcReduction="10000"/>
          </a:bodyPr>
          <a:lstStyle/>
          <a:p>
            <a:pPr fontAlgn="auto">
              <a:spcAft>
                <a:spcPts val="0"/>
              </a:spcAft>
              <a:defRPr/>
            </a:pPr>
            <a:r>
              <a:rPr lang="tr-TR" sz="1600" b="1">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Veri Madenciliği </a:t>
            </a:r>
            <a:endParaRPr lang="tr-TR" sz="2400"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61" name="Rectangle 1"/>
          <p:cNvSpPr>
            <a:spLocks noChangeArrowheads="1"/>
          </p:cNvSpPr>
          <p:nvPr/>
        </p:nvSpPr>
        <p:spPr bwMode="auto">
          <a:xfrm>
            <a:off x="5857875" y="61913"/>
            <a:ext cx="3000375" cy="307975"/>
          </a:xfrm>
          <a:prstGeom prst="rect">
            <a:avLst/>
          </a:prstGeom>
          <a:noFill/>
          <a:ln w="9525">
            <a:noFill/>
            <a:miter lim="800000"/>
            <a:headEnd/>
            <a:tailEnd/>
          </a:ln>
          <a:effectLst/>
        </p:spPr>
        <p:txBody>
          <a:bodyPr anchor="ctr">
            <a:spAutoFit/>
          </a:bodyPr>
          <a:lstStyle/>
          <a:p>
            <a:pPr algn="r" fontAlgn="auto">
              <a:spcBef>
                <a:spcPts val="0"/>
              </a:spcBef>
              <a:spcAft>
                <a:spcPts val="0"/>
              </a:spcAft>
              <a:defRPr/>
            </a:pPr>
            <a:r>
              <a:rPr lang="tr-TR" sz="14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Kümeleme Yöntemleri</a:t>
            </a:r>
          </a:p>
        </p:txBody>
      </p:sp>
      <p:sp>
        <p:nvSpPr>
          <p:cNvPr id="63" name="1 Başlık"/>
          <p:cNvSpPr txBox="1">
            <a:spLocks/>
          </p:cNvSpPr>
          <p:nvPr/>
        </p:nvSpPr>
        <p:spPr>
          <a:xfrm>
            <a:off x="525463" y="382588"/>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Hiyerarşik Kümeleme</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cxnSp>
        <p:nvCxnSpPr>
          <p:cNvPr id="7" name="6 Düz Ok Bağlayıcısı"/>
          <p:cNvCxnSpPr/>
          <p:nvPr/>
        </p:nvCxnSpPr>
        <p:spPr>
          <a:xfrm rot="5400000" flipH="1" flipV="1">
            <a:off x="-250031" y="3321844"/>
            <a:ext cx="3786188" cy="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 name="9 Düz Ok Bağlayıcısı"/>
          <p:cNvCxnSpPr/>
          <p:nvPr/>
        </p:nvCxnSpPr>
        <p:spPr>
          <a:xfrm flipV="1">
            <a:off x="1428750" y="5000625"/>
            <a:ext cx="4205288" cy="9525"/>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2" name="11 Oval"/>
          <p:cNvSpPr/>
          <p:nvPr/>
        </p:nvSpPr>
        <p:spPr>
          <a:xfrm>
            <a:off x="4071938" y="2000250"/>
            <a:ext cx="46037" cy="71438"/>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13" name="12 Oval"/>
          <p:cNvSpPr/>
          <p:nvPr/>
        </p:nvSpPr>
        <p:spPr>
          <a:xfrm>
            <a:off x="4214813" y="2071688"/>
            <a:ext cx="46037" cy="71437"/>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14" name="13 Oval"/>
          <p:cNvSpPr/>
          <p:nvPr/>
        </p:nvSpPr>
        <p:spPr>
          <a:xfrm>
            <a:off x="4000500" y="2214563"/>
            <a:ext cx="46038" cy="71437"/>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15" name="14 Oval"/>
          <p:cNvSpPr/>
          <p:nvPr/>
        </p:nvSpPr>
        <p:spPr>
          <a:xfrm>
            <a:off x="3714750" y="2214563"/>
            <a:ext cx="46038" cy="71437"/>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16" name="15 Oval"/>
          <p:cNvSpPr/>
          <p:nvPr/>
        </p:nvSpPr>
        <p:spPr>
          <a:xfrm>
            <a:off x="4572000" y="1785938"/>
            <a:ext cx="46038" cy="71437"/>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17" name="16 Oval"/>
          <p:cNvSpPr/>
          <p:nvPr/>
        </p:nvSpPr>
        <p:spPr>
          <a:xfrm>
            <a:off x="4214813" y="2286000"/>
            <a:ext cx="46037" cy="71438"/>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18" name="17 Oval"/>
          <p:cNvSpPr/>
          <p:nvPr/>
        </p:nvSpPr>
        <p:spPr>
          <a:xfrm>
            <a:off x="4071938" y="2500313"/>
            <a:ext cx="46037" cy="71437"/>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19" name="18 Oval"/>
          <p:cNvSpPr/>
          <p:nvPr/>
        </p:nvSpPr>
        <p:spPr>
          <a:xfrm>
            <a:off x="4429125" y="2357438"/>
            <a:ext cx="46038" cy="71437"/>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0" name="19 Oval"/>
          <p:cNvSpPr/>
          <p:nvPr/>
        </p:nvSpPr>
        <p:spPr>
          <a:xfrm>
            <a:off x="4572000" y="2143125"/>
            <a:ext cx="46038" cy="71438"/>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1" name="20 Oval"/>
          <p:cNvSpPr/>
          <p:nvPr/>
        </p:nvSpPr>
        <p:spPr>
          <a:xfrm>
            <a:off x="4357688" y="2000250"/>
            <a:ext cx="46037" cy="71438"/>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2" name="21 Oval"/>
          <p:cNvSpPr/>
          <p:nvPr/>
        </p:nvSpPr>
        <p:spPr>
          <a:xfrm>
            <a:off x="4071938" y="1857375"/>
            <a:ext cx="46037" cy="71438"/>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3" name="22 Oval"/>
          <p:cNvSpPr/>
          <p:nvPr/>
        </p:nvSpPr>
        <p:spPr>
          <a:xfrm>
            <a:off x="4214813" y="1928813"/>
            <a:ext cx="46037" cy="71437"/>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4" name="23 Oval"/>
          <p:cNvSpPr/>
          <p:nvPr/>
        </p:nvSpPr>
        <p:spPr>
          <a:xfrm>
            <a:off x="3857625" y="1928813"/>
            <a:ext cx="46038" cy="71437"/>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5" name="24 Oval"/>
          <p:cNvSpPr/>
          <p:nvPr/>
        </p:nvSpPr>
        <p:spPr>
          <a:xfrm>
            <a:off x="3714750" y="2071688"/>
            <a:ext cx="46038" cy="71437"/>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6" name="25 Oval"/>
          <p:cNvSpPr/>
          <p:nvPr/>
        </p:nvSpPr>
        <p:spPr>
          <a:xfrm>
            <a:off x="4714875" y="1928813"/>
            <a:ext cx="46038" cy="71437"/>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7" name="26 Oval"/>
          <p:cNvSpPr/>
          <p:nvPr/>
        </p:nvSpPr>
        <p:spPr>
          <a:xfrm>
            <a:off x="4071938" y="2286000"/>
            <a:ext cx="46037" cy="71438"/>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8" name="27 Oval"/>
          <p:cNvSpPr/>
          <p:nvPr/>
        </p:nvSpPr>
        <p:spPr>
          <a:xfrm>
            <a:off x="4429125" y="2214563"/>
            <a:ext cx="46038" cy="71437"/>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29" name="28 Oval"/>
          <p:cNvSpPr/>
          <p:nvPr/>
        </p:nvSpPr>
        <p:spPr>
          <a:xfrm>
            <a:off x="4357688" y="1857375"/>
            <a:ext cx="46037" cy="71438"/>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30" name="29 Oval"/>
          <p:cNvSpPr/>
          <p:nvPr/>
        </p:nvSpPr>
        <p:spPr>
          <a:xfrm>
            <a:off x="3811588" y="4000500"/>
            <a:ext cx="46037" cy="71438"/>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31" name="30 Oval"/>
          <p:cNvSpPr/>
          <p:nvPr/>
        </p:nvSpPr>
        <p:spPr>
          <a:xfrm>
            <a:off x="3954463" y="4071938"/>
            <a:ext cx="46037" cy="71437"/>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32" name="31 Oval"/>
          <p:cNvSpPr/>
          <p:nvPr/>
        </p:nvSpPr>
        <p:spPr>
          <a:xfrm>
            <a:off x="3740150" y="4214813"/>
            <a:ext cx="46038" cy="71437"/>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33" name="32 Oval"/>
          <p:cNvSpPr/>
          <p:nvPr/>
        </p:nvSpPr>
        <p:spPr>
          <a:xfrm>
            <a:off x="3143250" y="4500563"/>
            <a:ext cx="46038" cy="71437"/>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34" name="33 Oval"/>
          <p:cNvSpPr/>
          <p:nvPr/>
        </p:nvSpPr>
        <p:spPr>
          <a:xfrm>
            <a:off x="4000500" y="3571875"/>
            <a:ext cx="46038" cy="71438"/>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35" name="34 Oval"/>
          <p:cNvSpPr/>
          <p:nvPr/>
        </p:nvSpPr>
        <p:spPr>
          <a:xfrm>
            <a:off x="3954463" y="4286250"/>
            <a:ext cx="46037" cy="71438"/>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36" name="35 Oval"/>
          <p:cNvSpPr/>
          <p:nvPr/>
        </p:nvSpPr>
        <p:spPr>
          <a:xfrm>
            <a:off x="3857625" y="4572000"/>
            <a:ext cx="46038" cy="71438"/>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37" name="36 Oval"/>
          <p:cNvSpPr/>
          <p:nvPr/>
        </p:nvSpPr>
        <p:spPr>
          <a:xfrm>
            <a:off x="4168775" y="4357688"/>
            <a:ext cx="46038" cy="71437"/>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38" name="37 Oval"/>
          <p:cNvSpPr/>
          <p:nvPr/>
        </p:nvSpPr>
        <p:spPr>
          <a:xfrm>
            <a:off x="4311650" y="4143375"/>
            <a:ext cx="46038" cy="71438"/>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39" name="38 Oval"/>
          <p:cNvSpPr/>
          <p:nvPr/>
        </p:nvSpPr>
        <p:spPr>
          <a:xfrm>
            <a:off x="4097338" y="4000500"/>
            <a:ext cx="46037" cy="71438"/>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40" name="39 Oval"/>
          <p:cNvSpPr/>
          <p:nvPr/>
        </p:nvSpPr>
        <p:spPr>
          <a:xfrm>
            <a:off x="3811588" y="3857625"/>
            <a:ext cx="46037" cy="71438"/>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41" name="40 Oval"/>
          <p:cNvSpPr/>
          <p:nvPr/>
        </p:nvSpPr>
        <p:spPr>
          <a:xfrm>
            <a:off x="3954463" y="3929063"/>
            <a:ext cx="46037" cy="71437"/>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42" name="41 Oval"/>
          <p:cNvSpPr/>
          <p:nvPr/>
        </p:nvSpPr>
        <p:spPr>
          <a:xfrm>
            <a:off x="3740150" y="4071938"/>
            <a:ext cx="46038" cy="71437"/>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43" name="42 Oval"/>
          <p:cNvSpPr/>
          <p:nvPr/>
        </p:nvSpPr>
        <p:spPr>
          <a:xfrm>
            <a:off x="3454400" y="4071938"/>
            <a:ext cx="46038" cy="71437"/>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44" name="43 Oval"/>
          <p:cNvSpPr/>
          <p:nvPr/>
        </p:nvSpPr>
        <p:spPr>
          <a:xfrm>
            <a:off x="4429125" y="4000500"/>
            <a:ext cx="46038" cy="71438"/>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45" name="44 Oval"/>
          <p:cNvSpPr/>
          <p:nvPr/>
        </p:nvSpPr>
        <p:spPr>
          <a:xfrm>
            <a:off x="3811588" y="4286250"/>
            <a:ext cx="46037" cy="71438"/>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46" name="45 Oval"/>
          <p:cNvSpPr/>
          <p:nvPr/>
        </p:nvSpPr>
        <p:spPr>
          <a:xfrm>
            <a:off x="4168775" y="4214813"/>
            <a:ext cx="46038" cy="71437"/>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sp>
        <p:nvSpPr>
          <p:cNvPr id="47" name="46 Oval"/>
          <p:cNvSpPr/>
          <p:nvPr/>
        </p:nvSpPr>
        <p:spPr>
          <a:xfrm>
            <a:off x="4097338" y="3857625"/>
            <a:ext cx="46037" cy="71438"/>
          </a:xfrm>
          <a:prstGeom prst="ellipse">
            <a:avLst/>
          </a:prstGeom>
          <a:solidFill>
            <a:schemeClr val="tx1">
              <a:alpha val="17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tr-TR" sz="1600" dirty="0">
              <a:solidFill>
                <a:schemeClr val="accent6">
                  <a:lumMod val="50000"/>
                </a:schemeClr>
              </a:solidFill>
              <a:latin typeface="Arial Narrow" pitchFamily="34" charset="0"/>
            </a:endParaRPr>
          </a:p>
        </p:txBody>
      </p:sp>
      <p:cxnSp>
        <p:nvCxnSpPr>
          <p:cNvPr id="48" name="47 Düz Ok Bağlayıcısı"/>
          <p:cNvCxnSpPr>
            <a:stCxn id="34" idx="0"/>
          </p:cNvCxnSpPr>
          <p:nvPr/>
        </p:nvCxnSpPr>
        <p:spPr>
          <a:xfrm rot="5400000" flipH="1" flipV="1">
            <a:off x="3547269" y="3047206"/>
            <a:ext cx="1000125" cy="49213"/>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Grp="1" noChangeArrowheads="1"/>
          </p:cNvSpPr>
          <p:nvPr>
            <p:ph type="body" idx="1"/>
          </p:nvPr>
        </p:nvSpPr>
        <p:spPr>
          <a:xfrm>
            <a:off x="611188" y="549275"/>
            <a:ext cx="8183562" cy="5429250"/>
          </a:xfrm>
        </p:spPr>
        <p:txBody>
          <a:bodyPr/>
          <a:lstStyle/>
          <a:p>
            <a:pPr eaLnBrk="1" hangingPunct="1"/>
            <a:endParaRPr lang="tr-TR" sz="1600" smtClean="0">
              <a:latin typeface="Times New Roman" pitchFamily="18" charset="0"/>
              <a:cs typeface="Times New Roman" pitchFamily="18" charset="0"/>
            </a:endParaRPr>
          </a:p>
          <a:p>
            <a:pPr eaLnBrk="1" hangingPunct="1"/>
            <a:r>
              <a:rPr lang="tr-TR" sz="1600" smtClean="0">
                <a:latin typeface="Arial" charset="0"/>
                <a:cs typeface="Times New Roman" pitchFamily="18" charset="0"/>
              </a:rPr>
              <a:t>Tablo değerlerinden hareketle </a:t>
            </a:r>
            <a:r>
              <a:rPr lang="en-AU" sz="1600" smtClean="0">
                <a:latin typeface="Arial" charset="0"/>
              </a:rPr>
              <a:t>Tek Bağlantılı Hiyerarşik Kümeleme Yöntemi</a:t>
            </a:r>
            <a:r>
              <a:rPr lang="tr-TR" sz="1600" smtClean="0">
                <a:latin typeface="Arial" charset="0"/>
              </a:rPr>
              <a:t> (</a:t>
            </a:r>
            <a:r>
              <a:rPr lang="tr-TR" sz="1600" smtClean="0">
                <a:latin typeface="Arial" charset="0"/>
                <a:cs typeface="Times New Roman" pitchFamily="18" charset="0"/>
              </a:rPr>
              <a:t>en yakın komşu) algoritmasını kullanarak kümeleme yöntemini uygulamak istersek.</a:t>
            </a:r>
            <a:endParaRPr lang="en-US" sz="1600" smtClean="0">
              <a:latin typeface="Arial" charset="0"/>
              <a:cs typeface="Times New Roman" pitchFamily="18" charset="0"/>
            </a:endParaRPr>
          </a:p>
        </p:txBody>
      </p:sp>
      <p:sp>
        <p:nvSpPr>
          <p:cNvPr id="60" name="1 Başlık"/>
          <p:cNvSpPr txBox="1">
            <a:spLocks/>
          </p:cNvSpPr>
          <p:nvPr/>
        </p:nvSpPr>
        <p:spPr>
          <a:xfrm>
            <a:off x="63500" y="71438"/>
            <a:ext cx="8183563" cy="285750"/>
          </a:xfrm>
          <a:prstGeom prst="rect">
            <a:avLst/>
          </a:prstGeom>
        </p:spPr>
        <p:txBody>
          <a:bodyPr anchor="b">
            <a:normAutofit fontScale="90000" lnSpcReduction="10000"/>
          </a:bodyPr>
          <a:lstStyle/>
          <a:p>
            <a:pPr fontAlgn="auto">
              <a:spcAft>
                <a:spcPts val="0"/>
              </a:spcAft>
              <a:defRPr/>
            </a:pPr>
            <a:r>
              <a:rPr lang="tr-TR" sz="1600" b="1">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Veri Madenciliği </a:t>
            </a:r>
            <a:endParaRPr lang="tr-TR" sz="2400"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61" name="Rectangle 1"/>
          <p:cNvSpPr>
            <a:spLocks noChangeArrowheads="1"/>
          </p:cNvSpPr>
          <p:nvPr/>
        </p:nvSpPr>
        <p:spPr bwMode="auto">
          <a:xfrm>
            <a:off x="5857875" y="61913"/>
            <a:ext cx="3000375" cy="307975"/>
          </a:xfrm>
          <a:prstGeom prst="rect">
            <a:avLst/>
          </a:prstGeom>
          <a:noFill/>
          <a:ln w="9525">
            <a:noFill/>
            <a:miter lim="800000"/>
            <a:headEnd/>
            <a:tailEnd/>
          </a:ln>
          <a:effectLst/>
        </p:spPr>
        <p:txBody>
          <a:bodyPr anchor="ctr">
            <a:spAutoFit/>
          </a:bodyPr>
          <a:lstStyle/>
          <a:p>
            <a:pPr algn="r" fontAlgn="auto">
              <a:spcBef>
                <a:spcPts val="0"/>
              </a:spcBef>
              <a:spcAft>
                <a:spcPts val="0"/>
              </a:spcAft>
              <a:defRPr/>
            </a:pPr>
            <a:r>
              <a:rPr lang="tr-TR" sz="14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Kümeleme Yöntemleri</a:t>
            </a:r>
          </a:p>
        </p:txBody>
      </p:sp>
      <p:sp>
        <p:nvSpPr>
          <p:cNvPr id="63" name="1 Başlık"/>
          <p:cNvSpPr txBox="1">
            <a:spLocks/>
          </p:cNvSpPr>
          <p:nvPr/>
        </p:nvSpPr>
        <p:spPr>
          <a:xfrm>
            <a:off x="525463" y="382588"/>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Hiyerarşik Kümeleme</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pic>
        <p:nvPicPr>
          <p:cNvPr id="20485" name="Picture 18"/>
          <p:cNvPicPr>
            <a:picLocks noChangeAspect="1" noChangeArrowheads="1"/>
          </p:cNvPicPr>
          <p:nvPr/>
        </p:nvPicPr>
        <p:blipFill>
          <a:blip r:embed="rId2"/>
          <a:srcRect/>
          <a:stretch>
            <a:fillRect/>
          </a:stretch>
        </p:blipFill>
        <p:spPr bwMode="auto">
          <a:xfrm>
            <a:off x="1835150" y="1519238"/>
            <a:ext cx="4914900" cy="4267200"/>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571500" y="571500"/>
            <a:ext cx="8183563" cy="5429250"/>
          </a:xfrm>
        </p:spPr>
        <p:txBody>
          <a:bodyPr>
            <a:normAutofit/>
          </a:bodyPr>
          <a:lstStyle/>
          <a:p>
            <a:pPr eaLnBrk="1" hangingPunct="1">
              <a:defRPr/>
            </a:pPr>
            <a:r>
              <a:rPr lang="tr-TR" sz="2000" b="1" smtClean="0">
                <a:effectLst>
                  <a:outerShdw blurRad="38100" dist="38100" dir="2700000" algn="tl">
                    <a:srgbClr val="C0C0C0"/>
                  </a:outerShdw>
                </a:effectLst>
                <a:latin typeface="Times New Roman" pitchFamily="18" charset="0"/>
                <a:cs typeface="Times New Roman" pitchFamily="18" charset="0"/>
              </a:rPr>
              <a:t>İkinci  Adım </a:t>
            </a:r>
            <a:r>
              <a:rPr lang="tr-TR" sz="2000" smtClean="0">
                <a:latin typeface="Times New Roman" pitchFamily="18" charset="0"/>
                <a:cs typeface="Times New Roman" pitchFamily="18" charset="0"/>
              </a:rPr>
              <a:t>: </a:t>
            </a:r>
          </a:p>
          <a:p>
            <a:pPr eaLnBrk="1" hangingPunct="1">
              <a:defRPr/>
            </a:pPr>
            <a:r>
              <a:rPr lang="tr-TR" sz="2000" smtClean="0">
                <a:latin typeface="Times New Roman" pitchFamily="18" charset="0"/>
                <a:cs typeface="Times New Roman" pitchFamily="18" charset="0"/>
              </a:rPr>
              <a:t>Öklit bağıntısına göre her bir gözlem değeri için uzaklıkları hesaplayalım.</a:t>
            </a:r>
          </a:p>
        </p:txBody>
      </p:sp>
      <p:sp>
        <p:nvSpPr>
          <p:cNvPr id="60" name="1 Başlık"/>
          <p:cNvSpPr txBox="1">
            <a:spLocks/>
          </p:cNvSpPr>
          <p:nvPr/>
        </p:nvSpPr>
        <p:spPr>
          <a:xfrm>
            <a:off x="63500" y="71438"/>
            <a:ext cx="8183563" cy="285750"/>
          </a:xfrm>
          <a:prstGeom prst="rect">
            <a:avLst/>
          </a:prstGeom>
        </p:spPr>
        <p:txBody>
          <a:bodyPr anchor="b">
            <a:normAutofit fontScale="90000" lnSpcReduction="10000"/>
          </a:bodyPr>
          <a:lstStyle/>
          <a:p>
            <a:pPr fontAlgn="auto">
              <a:spcAft>
                <a:spcPts val="0"/>
              </a:spcAft>
              <a:defRPr/>
            </a:pPr>
            <a:r>
              <a:rPr lang="tr-TR" sz="1600" b="1">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Veri Madenciliği </a:t>
            </a:r>
            <a:endParaRPr lang="tr-TR" sz="2400"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61" name="Rectangle 1"/>
          <p:cNvSpPr>
            <a:spLocks noChangeArrowheads="1"/>
          </p:cNvSpPr>
          <p:nvPr/>
        </p:nvSpPr>
        <p:spPr bwMode="auto">
          <a:xfrm>
            <a:off x="5857875" y="61913"/>
            <a:ext cx="3000375" cy="307975"/>
          </a:xfrm>
          <a:prstGeom prst="rect">
            <a:avLst/>
          </a:prstGeom>
          <a:noFill/>
          <a:ln w="9525">
            <a:noFill/>
            <a:miter lim="800000"/>
            <a:headEnd/>
            <a:tailEnd/>
          </a:ln>
          <a:effectLst/>
        </p:spPr>
        <p:txBody>
          <a:bodyPr anchor="ctr">
            <a:spAutoFit/>
          </a:bodyPr>
          <a:lstStyle/>
          <a:p>
            <a:pPr algn="r" fontAlgn="auto">
              <a:spcBef>
                <a:spcPts val="0"/>
              </a:spcBef>
              <a:spcAft>
                <a:spcPts val="0"/>
              </a:spcAft>
              <a:defRPr/>
            </a:pPr>
            <a:r>
              <a:rPr lang="tr-TR" sz="14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Kümeleme Yöntemleri</a:t>
            </a:r>
          </a:p>
        </p:txBody>
      </p:sp>
      <p:sp>
        <p:nvSpPr>
          <p:cNvPr id="63" name="1 Başlık"/>
          <p:cNvSpPr txBox="1">
            <a:spLocks/>
          </p:cNvSpPr>
          <p:nvPr/>
        </p:nvSpPr>
        <p:spPr>
          <a:xfrm>
            <a:off x="525463" y="382588"/>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Hiyerarşik Kümeleme</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20" name="19 Sağ Ayraç"/>
          <p:cNvSpPr/>
          <p:nvPr/>
        </p:nvSpPr>
        <p:spPr>
          <a:xfrm>
            <a:off x="4787900" y="1484313"/>
            <a:ext cx="285750" cy="4071937"/>
          </a:xfrm>
          <a:prstGeom prst="rightBrace">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tr-TR"/>
          </a:p>
        </p:txBody>
      </p:sp>
      <p:sp>
        <p:nvSpPr>
          <p:cNvPr id="51210" name="21 Metin kutusu"/>
          <p:cNvSpPr txBox="1">
            <a:spLocks noChangeArrowheads="1"/>
          </p:cNvSpPr>
          <p:nvPr/>
        </p:nvSpPr>
        <p:spPr bwMode="auto">
          <a:xfrm>
            <a:off x="5214938" y="5214938"/>
            <a:ext cx="3184525" cy="523875"/>
          </a:xfrm>
          <a:prstGeom prst="rect">
            <a:avLst/>
          </a:prstGeom>
          <a:noFill/>
          <a:ln w="9525">
            <a:noFill/>
            <a:miter lim="800000"/>
            <a:headEnd/>
            <a:tailEnd/>
          </a:ln>
        </p:spPr>
        <p:txBody>
          <a:bodyPr wrap="none">
            <a:spAutoFit/>
          </a:bodyPr>
          <a:lstStyle/>
          <a:p>
            <a:r>
              <a:rPr lang="tr-TR" sz="1400">
                <a:latin typeface="Verdana" pitchFamily="34" charset="0"/>
              </a:rPr>
              <a:t>Uzaklıklar tablosundan Min d(i,j) </a:t>
            </a:r>
          </a:p>
          <a:p>
            <a:r>
              <a:rPr lang="tr-TR" sz="1400">
                <a:latin typeface="Verdana" pitchFamily="34" charset="0"/>
              </a:rPr>
              <a:t>değerinin belirlenmesi gerekiyor.</a:t>
            </a:r>
          </a:p>
        </p:txBody>
      </p:sp>
      <p:pic>
        <p:nvPicPr>
          <p:cNvPr id="51212" name="Picture 12"/>
          <p:cNvPicPr>
            <a:picLocks noChangeAspect="1" noChangeArrowheads="1"/>
          </p:cNvPicPr>
          <p:nvPr/>
        </p:nvPicPr>
        <p:blipFill>
          <a:blip r:embed="rId2"/>
          <a:srcRect/>
          <a:stretch>
            <a:fillRect/>
          </a:stretch>
        </p:blipFill>
        <p:spPr bwMode="auto">
          <a:xfrm>
            <a:off x="900113" y="1700213"/>
            <a:ext cx="3857625" cy="3724275"/>
          </a:xfrm>
          <a:prstGeom prst="rect">
            <a:avLst/>
          </a:prstGeom>
          <a:noFill/>
          <a:ln w="9525">
            <a:noFill/>
            <a:miter lim="800000"/>
            <a:headEnd/>
            <a:tailEnd/>
          </a:ln>
        </p:spPr>
      </p:pic>
      <p:pic>
        <p:nvPicPr>
          <p:cNvPr id="51213" name="Picture 13"/>
          <p:cNvPicPr>
            <a:picLocks noChangeAspect="1" noChangeArrowheads="1"/>
          </p:cNvPicPr>
          <p:nvPr/>
        </p:nvPicPr>
        <p:blipFill>
          <a:blip r:embed="rId3"/>
          <a:srcRect/>
          <a:stretch>
            <a:fillRect/>
          </a:stretch>
        </p:blipFill>
        <p:spPr bwMode="auto">
          <a:xfrm>
            <a:off x="5003800" y="2492375"/>
            <a:ext cx="3600450" cy="1333500"/>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1212"/>
                                        </p:tgtEl>
                                        <p:attrNameLst>
                                          <p:attrName>style.visibility</p:attrName>
                                        </p:attrNameLst>
                                      </p:cBhvr>
                                      <p:to>
                                        <p:strVal val="visible"/>
                                      </p:to>
                                    </p:set>
                                    <p:animEffect transition="in" filter="diamond(in)">
                                      <p:cBhvr>
                                        <p:cTn id="7" dur="2000"/>
                                        <p:tgtEl>
                                          <p:spTgt spid="512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checkerboard(across)">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1213"/>
                                        </p:tgtEl>
                                        <p:attrNameLst>
                                          <p:attrName>style.visibility</p:attrName>
                                        </p:attrNameLst>
                                      </p:cBhvr>
                                      <p:to>
                                        <p:strVal val="visible"/>
                                      </p:to>
                                    </p:set>
                                    <p:animEffect transition="in" filter="checkerboard(across)">
                                      <p:cBhvr>
                                        <p:cTn id="17" dur="500"/>
                                        <p:tgtEl>
                                          <p:spTgt spid="5121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1210"/>
                                        </p:tgtEl>
                                        <p:attrNameLst>
                                          <p:attrName>style.visibility</p:attrName>
                                        </p:attrNameLst>
                                      </p:cBhvr>
                                      <p:to>
                                        <p:strVal val="visible"/>
                                      </p:to>
                                    </p:set>
                                    <p:animEffect transition="in" filter="checkerboard(across)">
                                      <p:cBhvr>
                                        <p:cTn id="22" dur="500"/>
                                        <p:tgtEl>
                                          <p:spTgt spid="51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12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539750" y="620713"/>
            <a:ext cx="8183563" cy="1714500"/>
          </a:xfrm>
        </p:spPr>
        <p:txBody>
          <a:bodyPr>
            <a:normAutofit/>
          </a:bodyPr>
          <a:lstStyle/>
          <a:p>
            <a:pPr marL="457200" indent="-457200" eaLnBrk="1" hangingPunct="1">
              <a:lnSpc>
                <a:spcPct val="80000"/>
              </a:lnSpc>
              <a:buFont typeface="Wingdings 2" pitchFamily="18" charset="2"/>
              <a:buNone/>
              <a:defRPr/>
            </a:pPr>
            <a:r>
              <a:rPr lang="tr-TR" sz="1400" smtClean="0">
                <a:latin typeface="Arial" charset="0"/>
                <a:cs typeface="Times New Roman" pitchFamily="18" charset="0"/>
              </a:rPr>
              <a:t>Tablo incelendiğinde en küçük değerin 2,83 olduğu görülür.</a:t>
            </a:r>
          </a:p>
          <a:p>
            <a:pPr marL="457200" indent="-457200" eaLnBrk="1" hangingPunct="1">
              <a:lnSpc>
                <a:spcPct val="80000"/>
              </a:lnSpc>
              <a:buFont typeface="Wingdings 2" pitchFamily="18" charset="2"/>
              <a:buNone/>
              <a:defRPr/>
            </a:pPr>
            <a:endParaRPr lang="tr-TR" sz="1400" smtClean="0">
              <a:latin typeface="Arial" charset="0"/>
              <a:cs typeface="Times New Roman" pitchFamily="18" charset="0"/>
            </a:endParaRPr>
          </a:p>
          <a:p>
            <a:pPr marL="457200" indent="-457200" eaLnBrk="1" hangingPunct="1">
              <a:lnSpc>
                <a:spcPct val="80000"/>
              </a:lnSpc>
              <a:buFont typeface="Wingdings 2" pitchFamily="18" charset="2"/>
              <a:buNone/>
              <a:defRPr/>
            </a:pPr>
            <a:r>
              <a:rPr lang="tr-TR" sz="1400" smtClean="0">
                <a:latin typeface="Arial" charset="0"/>
                <a:cs typeface="Times New Roman" pitchFamily="18" charset="0"/>
              </a:rPr>
              <a:t>1 ve 3 numaralı gözlemler ele alınarak, uzaklıklar matrisini tekrar incelersek</a:t>
            </a:r>
          </a:p>
          <a:p>
            <a:pPr marL="457200" indent="-457200" eaLnBrk="1" hangingPunct="1">
              <a:lnSpc>
                <a:spcPct val="80000"/>
              </a:lnSpc>
              <a:buFont typeface="Wingdings 2" pitchFamily="18" charset="2"/>
              <a:buNone/>
              <a:defRPr/>
            </a:pPr>
            <a:r>
              <a:rPr lang="tr-TR" sz="1400" smtClean="0">
                <a:latin typeface="Arial" charset="0"/>
                <a:cs typeface="Times New Roman" pitchFamily="18" charset="0"/>
              </a:rPr>
              <a:t>(1,3) kümesi ile 2,4 ve 5 numaralı gözlemler arasındaki uzaklıklar.</a:t>
            </a:r>
          </a:p>
          <a:p>
            <a:pPr marL="457200" indent="-457200" eaLnBrk="1" hangingPunct="1">
              <a:lnSpc>
                <a:spcPct val="80000"/>
              </a:lnSpc>
              <a:buFont typeface="Wingdings 2" pitchFamily="18" charset="2"/>
              <a:buNone/>
              <a:defRPr/>
            </a:pPr>
            <a:endParaRPr lang="tr-TR" sz="1400" smtClean="0">
              <a:latin typeface="Arial" charset="0"/>
              <a:cs typeface="Times New Roman" pitchFamily="18" charset="0"/>
            </a:endParaRPr>
          </a:p>
          <a:p>
            <a:pPr marL="457200" indent="-457200" eaLnBrk="1" hangingPunct="1">
              <a:lnSpc>
                <a:spcPct val="80000"/>
              </a:lnSpc>
              <a:buFont typeface="Wingdings 2" pitchFamily="18" charset="2"/>
              <a:buNone/>
              <a:defRPr/>
            </a:pPr>
            <a:endParaRPr lang="tr-TR" sz="1400" smtClean="0">
              <a:latin typeface="Times New Roman" pitchFamily="18" charset="0"/>
              <a:cs typeface="Times New Roman" pitchFamily="18" charset="0"/>
            </a:endParaRPr>
          </a:p>
          <a:p>
            <a:pPr marL="457200" indent="-457200" eaLnBrk="1" hangingPunct="1">
              <a:lnSpc>
                <a:spcPct val="80000"/>
              </a:lnSpc>
              <a:buFont typeface="Wingdings 2" pitchFamily="18" charset="2"/>
              <a:buNone/>
              <a:defRPr/>
            </a:pPr>
            <a:r>
              <a:rPr lang="tr-TR" sz="1400" smtClean="0">
                <a:latin typeface="Times New Roman" pitchFamily="18" charset="0"/>
                <a:cs typeface="Times New Roman" pitchFamily="18" charset="0"/>
              </a:rPr>
              <a:t> </a:t>
            </a:r>
          </a:p>
          <a:p>
            <a:pPr marL="457200" indent="-457200" eaLnBrk="1" hangingPunct="1">
              <a:lnSpc>
                <a:spcPct val="80000"/>
              </a:lnSpc>
              <a:buFont typeface="Wingdings 2" pitchFamily="18" charset="2"/>
              <a:buNone/>
              <a:defRPr/>
            </a:pPr>
            <a:endParaRPr lang="tr-TR" sz="1400" smtClean="0">
              <a:latin typeface="Times New Roman" pitchFamily="18" charset="0"/>
              <a:cs typeface="Times New Roman" pitchFamily="18" charset="0"/>
            </a:endParaRPr>
          </a:p>
          <a:p>
            <a:pPr marL="457200" indent="-457200" eaLnBrk="1" hangingPunct="1">
              <a:lnSpc>
                <a:spcPct val="80000"/>
              </a:lnSpc>
              <a:buFont typeface="Wingdings 2" pitchFamily="18" charset="2"/>
              <a:buNone/>
              <a:defRPr/>
            </a:pPr>
            <a:endParaRPr lang="tr-TR" sz="1400" smtClean="0">
              <a:latin typeface="Times New Roman" pitchFamily="18" charset="0"/>
              <a:cs typeface="Times New Roman" pitchFamily="18" charset="0"/>
            </a:endParaRPr>
          </a:p>
          <a:p>
            <a:pPr marL="457200" indent="-457200" eaLnBrk="1" hangingPunct="1">
              <a:lnSpc>
                <a:spcPct val="80000"/>
              </a:lnSpc>
              <a:buFont typeface="Wingdings 2" pitchFamily="18" charset="2"/>
              <a:buNone/>
              <a:defRPr/>
            </a:pPr>
            <a:endParaRPr lang="tr-TR" sz="1400" smtClean="0">
              <a:effectLst>
                <a:outerShdw blurRad="38100" dist="38100" dir="2700000" algn="tl">
                  <a:srgbClr val="C0C0C0"/>
                </a:outerShdw>
              </a:effectLst>
              <a:latin typeface="Times New Roman" pitchFamily="18" charset="0"/>
              <a:cs typeface="Times New Roman" pitchFamily="18" charset="0"/>
            </a:endParaRPr>
          </a:p>
          <a:p>
            <a:pPr marL="457200" indent="-457200" eaLnBrk="1" hangingPunct="1">
              <a:lnSpc>
                <a:spcPct val="80000"/>
              </a:lnSpc>
              <a:buFont typeface="Wingdings 2" pitchFamily="18" charset="2"/>
              <a:buAutoNum type="arabicPlain"/>
              <a:defRPr/>
            </a:pPr>
            <a:endParaRPr lang="en-US" sz="1400" smtClean="0">
              <a:latin typeface="Times New Roman" pitchFamily="18" charset="0"/>
              <a:cs typeface="Times New Roman" pitchFamily="18" charset="0"/>
            </a:endParaRPr>
          </a:p>
        </p:txBody>
      </p:sp>
      <p:sp>
        <p:nvSpPr>
          <p:cNvPr id="60" name="1 Başlık"/>
          <p:cNvSpPr txBox="1">
            <a:spLocks/>
          </p:cNvSpPr>
          <p:nvPr/>
        </p:nvSpPr>
        <p:spPr>
          <a:xfrm>
            <a:off x="63500" y="71438"/>
            <a:ext cx="8183563" cy="285750"/>
          </a:xfrm>
          <a:prstGeom prst="rect">
            <a:avLst/>
          </a:prstGeom>
        </p:spPr>
        <p:txBody>
          <a:bodyPr anchor="b">
            <a:normAutofit fontScale="90000" lnSpcReduction="10000"/>
          </a:bodyPr>
          <a:lstStyle/>
          <a:p>
            <a:pPr fontAlgn="auto">
              <a:spcAft>
                <a:spcPts val="0"/>
              </a:spcAft>
              <a:defRPr/>
            </a:pPr>
            <a:r>
              <a:rPr lang="tr-TR" sz="1600" b="1">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Veri Madenciliği </a:t>
            </a:r>
            <a:endParaRPr lang="tr-TR" sz="2400"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61" name="Rectangle 1"/>
          <p:cNvSpPr>
            <a:spLocks noChangeArrowheads="1"/>
          </p:cNvSpPr>
          <p:nvPr/>
        </p:nvSpPr>
        <p:spPr bwMode="auto">
          <a:xfrm>
            <a:off x="5857875" y="61913"/>
            <a:ext cx="3000375" cy="307975"/>
          </a:xfrm>
          <a:prstGeom prst="rect">
            <a:avLst/>
          </a:prstGeom>
          <a:noFill/>
          <a:ln w="9525">
            <a:noFill/>
            <a:miter lim="800000"/>
            <a:headEnd/>
            <a:tailEnd/>
          </a:ln>
          <a:effectLst/>
        </p:spPr>
        <p:txBody>
          <a:bodyPr anchor="ctr">
            <a:spAutoFit/>
          </a:bodyPr>
          <a:lstStyle/>
          <a:p>
            <a:pPr algn="r" fontAlgn="auto">
              <a:spcBef>
                <a:spcPts val="0"/>
              </a:spcBef>
              <a:spcAft>
                <a:spcPts val="0"/>
              </a:spcAft>
              <a:defRPr/>
            </a:pPr>
            <a:r>
              <a:rPr lang="tr-TR" sz="14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Kümeleme Yöntemleri</a:t>
            </a:r>
          </a:p>
        </p:txBody>
      </p:sp>
      <p:sp>
        <p:nvSpPr>
          <p:cNvPr id="63" name="1 Başlık"/>
          <p:cNvSpPr txBox="1">
            <a:spLocks/>
          </p:cNvSpPr>
          <p:nvPr/>
        </p:nvSpPr>
        <p:spPr>
          <a:xfrm>
            <a:off x="525463" y="382588"/>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Hiyerarşik Kümeleme</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22533" name="Rectangle 51"/>
          <p:cNvSpPr>
            <a:spLocks noChangeArrowheads="1"/>
          </p:cNvSpPr>
          <p:nvPr/>
        </p:nvSpPr>
        <p:spPr bwMode="auto">
          <a:xfrm>
            <a:off x="0" y="2100263"/>
            <a:ext cx="9144000" cy="0"/>
          </a:xfrm>
          <a:prstGeom prst="rect">
            <a:avLst/>
          </a:prstGeom>
          <a:noFill/>
          <a:ln w="9525">
            <a:noFill/>
            <a:miter lim="800000"/>
            <a:headEnd/>
            <a:tailEnd/>
          </a:ln>
        </p:spPr>
        <p:txBody>
          <a:bodyPr wrap="none" anchor="ctr">
            <a:spAutoFit/>
          </a:bodyPr>
          <a:lstStyle/>
          <a:p>
            <a:endParaRPr lang="tr-TR"/>
          </a:p>
        </p:txBody>
      </p:sp>
      <p:grpSp>
        <p:nvGrpSpPr>
          <p:cNvPr id="52254" name="Group 30"/>
          <p:cNvGrpSpPr>
            <a:grpSpLocks noChangeAspect="1"/>
          </p:cNvGrpSpPr>
          <p:nvPr/>
        </p:nvGrpSpPr>
        <p:grpSpPr bwMode="auto">
          <a:xfrm>
            <a:off x="611188" y="1700213"/>
            <a:ext cx="4319587" cy="2655887"/>
            <a:chOff x="1618" y="4891"/>
            <a:chExt cx="8200" cy="5040"/>
          </a:xfrm>
        </p:grpSpPr>
        <p:sp>
          <p:nvSpPr>
            <p:cNvPr id="22538" name="AutoShape 50"/>
            <p:cNvSpPr>
              <a:spLocks noChangeAspect="1" noChangeArrowheads="1" noTextEdit="1"/>
            </p:cNvSpPr>
            <p:nvPr/>
          </p:nvSpPr>
          <p:spPr bwMode="auto">
            <a:xfrm>
              <a:off x="1618" y="4891"/>
              <a:ext cx="8200" cy="5040"/>
            </a:xfrm>
            <a:prstGeom prst="rect">
              <a:avLst/>
            </a:prstGeom>
            <a:noFill/>
            <a:ln w="9525">
              <a:noFill/>
              <a:miter lim="800000"/>
              <a:headEnd/>
              <a:tailEnd/>
            </a:ln>
          </p:spPr>
          <p:txBody>
            <a:bodyPr/>
            <a:lstStyle/>
            <a:p>
              <a:endParaRPr lang="tr-TR"/>
            </a:p>
          </p:txBody>
        </p:sp>
        <p:sp>
          <p:nvSpPr>
            <p:cNvPr id="22539" name="Rectangle 49"/>
            <p:cNvSpPr>
              <a:spLocks noChangeArrowheads="1"/>
            </p:cNvSpPr>
            <p:nvPr/>
          </p:nvSpPr>
          <p:spPr bwMode="auto">
            <a:xfrm>
              <a:off x="1618" y="4891"/>
              <a:ext cx="8200" cy="5040"/>
            </a:xfrm>
            <a:prstGeom prst="rect">
              <a:avLst/>
            </a:prstGeom>
            <a:solidFill>
              <a:srgbClr val="C0C0C0">
                <a:alpha val="59999"/>
              </a:srgbClr>
            </a:solidFill>
            <a:ln w="9525">
              <a:solidFill>
                <a:srgbClr val="000000"/>
              </a:solidFill>
              <a:miter lim="800000"/>
              <a:headEnd/>
              <a:tailEnd/>
            </a:ln>
          </p:spPr>
          <p:txBody>
            <a:bodyPr/>
            <a:lstStyle/>
            <a:p>
              <a:endParaRPr lang="tr-TR"/>
            </a:p>
          </p:txBody>
        </p:sp>
        <p:sp>
          <p:nvSpPr>
            <p:cNvPr id="22540" name="Oval 48"/>
            <p:cNvSpPr>
              <a:spLocks noChangeArrowheads="1"/>
            </p:cNvSpPr>
            <p:nvPr/>
          </p:nvSpPr>
          <p:spPr bwMode="auto">
            <a:xfrm>
              <a:off x="1773" y="5431"/>
              <a:ext cx="1100" cy="1800"/>
            </a:xfrm>
            <a:prstGeom prst="ellipse">
              <a:avLst/>
            </a:prstGeom>
            <a:solidFill>
              <a:srgbClr val="FFCC99"/>
            </a:solidFill>
            <a:ln w="9525">
              <a:solidFill>
                <a:srgbClr val="000000"/>
              </a:solidFill>
              <a:round/>
              <a:headEnd/>
              <a:tailEnd/>
            </a:ln>
          </p:spPr>
          <p:txBody>
            <a:bodyPr lIns="75895" tIns="37948" rIns="75895" bIns="37948"/>
            <a:lstStyle/>
            <a:p>
              <a:pPr algn="ctr"/>
              <a:r>
                <a:rPr lang="en-AU" sz="1100">
                  <a:cs typeface="Times New Roman" pitchFamily="18" charset="0"/>
                </a:rPr>
                <a:t>1</a:t>
              </a:r>
              <a:endParaRPr lang="tr-TR" sz="800"/>
            </a:p>
            <a:p>
              <a:pPr algn="ctr" eaLnBrk="0" hangingPunct="0"/>
              <a:r>
                <a:rPr lang="en-AU" sz="1100">
                  <a:cs typeface="Times New Roman" pitchFamily="18" charset="0"/>
                </a:rPr>
                <a:t>3</a:t>
              </a:r>
              <a:endParaRPr lang="en-AU"/>
            </a:p>
          </p:txBody>
        </p:sp>
        <p:sp>
          <p:nvSpPr>
            <p:cNvPr id="22541" name="Text Box 47"/>
            <p:cNvSpPr txBox="1">
              <a:spLocks noChangeArrowheads="1"/>
            </p:cNvSpPr>
            <p:nvPr/>
          </p:nvSpPr>
          <p:spPr bwMode="auto">
            <a:xfrm>
              <a:off x="4018" y="6151"/>
              <a:ext cx="600" cy="540"/>
            </a:xfrm>
            <a:prstGeom prst="rect">
              <a:avLst/>
            </a:prstGeom>
            <a:noFill/>
            <a:ln w="9525">
              <a:noFill/>
              <a:miter lim="800000"/>
              <a:headEnd/>
              <a:tailEnd/>
            </a:ln>
          </p:spPr>
          <p:txBody>
            <a:bodyPr lIns="75895" tIns="37948" rIns="75895" bIns="37948"/>
            <a:lstStyle/>
            <a:p>
              <a:r>
                <a:rPr lang="en-AU" sz="800">
                  <a:cs typeface="Times New Roman" pitchFamily="18" charset="0"/>
                </a:rPr>
                <a:t>2</a:t>
              </a:r>
              <a:endParaRPr lang="en-AU"/>
            </a:p>
          </p:txBody>
        </p:sp>
        <p:sp>
          <p:nvSpPr>
            <p:cNvPr id="22542" name="Line 46"/>
            <p:cNvSpPr>
              <a:spLocks noChangeShapeType="1"/>
            </p:cNvSpPr>
            <p:nvPr/>
          </p:nvSpPr>
          <p:spPr bwMode="auto">
            <a:xfrm>
              <a:off x="2818" y="5971"/>
              <a:ext cx="1300" cy="360"/>
            </a:xfrm>
            <a:prstGeom prst="line">
              <a:avLst/>
            </a:prstGeom>
            <a:noFill/>
            <a:ln w="9525">
              <a:solidFill>
                <a:srgbClr val="000000"/>
              </a:solidFill>
              <a:round/>
              <a:headEnd/>
              <a:tailEnd/>
            </a:ln>
          </p:spPr>
          <p:txBody>
            <a:bodyPr/>
            <a:lstStyle/>
            <a:p>
              <a:endParaRPr lang="tr-TR"/>
            </a:p>
          </p:txBody>
        </p:sp>
        <p:sp>
          <p:nvSpPr>
            <p:cNvPr id="22543" name="Line 45"/>
            <p:cNvSpPr>
              <a:spLocks noChangeShapeType="1"/>
            </p:cNvSpPr>
            <p:nvPr/>
          </p:nvSpPr>
          <p:spPr bwMode="auto">
            <a:xfrm flipV="1">
              <a:off x="2818" y="6331"/>
              <a:ext cx="1300" cy="360"/>
            </a:xfrm>
            <a:prstGeom prst="line">
              <a:avLst/>
            </a:prstGeom>
            <a:noFill/>
            <a:ln w="9525">
              <a:solidFill>
                <a:srgbClr val="000000"/>
              </a:solidFill>
              <a:round/>
              <a:headEnd/>
              <a:tailEnd/>
            </a:ln>
          </p:spPr>
          <p:txBody>
            <a:bodyPr/>
            <a:lstStyle/>
            <a:p>
              <a:endParaRPr lang="tr-TR"/>
            </a:p>
          </p:txBody>
        </p:sp>
        <p:sp>
          <p:nvSpPr>
            <p:cNvPr id="22544" name="Text Box 44"/>
            <p:cNvSpPr txBox="1">
              <a:spLocks noChangeArrowheads="1"/>
            </p:cNvSpPr>
            <p:nvPr/>
          </p:nvSpPr>
          <p:spPr bwMode="auto">
            <a:xfrm>
              <a:off x="2918" y="5611"/>
              <a:ext cx="1440" cy="540"/>
            </a:xfrm>
            <a:prstGeom prst="rect">
              <a:avLst/>
            </a:prstGeom>
            <a:noFill/>
            <a:ln w="9525">
              <a:noFill/>
              <a:miter lim="800000"/>
              <a:headEnd/>
              <a:tailEnd/>
            </a:ln>
          </p:spPr>
          <p:txBody>
            <a:bodyPr lIns="75895" tIns="37948" rIns="75895" bIns="37948"/>
            <a:lstStyle/>
            <a:p>
              <a:r>
                <a:rPr lang="en-AU" sz="800">
                  <a:cs typeface="Times New Roman" pitchFamily="18" charset="0"/>
                </a:rPr>
                <a:t>5.66</a:t>
              </a:r>
              <a:endParaRPr lang="en-AU"/>
            </a:p>
          </p:txBody>
        </p:sp>
        <p:sp>
          <p:nvSpPr>
            <p:cNvPr id="22545" name="Text Box 43"/>
            <p:cNvSpPr txBox="1">
              <a:spLocks noChangeArrowheads="1"/>
            </p:cNvSpPr>
            <p:nvPr/>
          </p:nvSpPr>
          <p:spPr bwMode="auto">
            <a:xfrm>
              <a:off x="2918" y="6691"/>
              <a:ext cx="1440" cy="540"/>
            </a:xfrm>
            <a:prstGeom prst="rect">
              <a:avLst/>
            </a:prstGeom>
            <a:noFill/>
            <a:ln w="9525">
              <a:noFill/>
              <a:miter lim="800000"/>
              <a:headEnd/>
              <a:tailEnd/>
            </a:ln>
          </p:spPr>
          <p:txBody>
            <a:bodyPr lIns="75895" tIns="37948" rIns="75895" bIns="37948"/>
            <a:lstStyle/>
            <a:p>
              <a:r>
                <a:rPr lang="en-AU" sz="800">
                  <a:cs typeface="Times New Roman" pitchFamily="18" charset="0"/>
                </a:rPr>
                <a:t>6.32</a:t>
              </a:r>
              <a:endParaRPr lang="en-AU"/>
            </a:p>
          </p:txBody>
        </p:sp>
        <p:sp>
          <p:nvSpPr>
            <p:cNvPr id="22546" name="Oval 42"/>
            <p:cNvSpPr>
              <a:spLocks noChangeArrowheads="1"/>
            </p:cNvSpPr>
            <p:nvPr/>
          </p:nvSpPr>
          <p:spPr bwMode="auto">
            <a:xfrm>
              <a:off x="6373" y="5431"/>
              <a:ext cx="1100" cy="1800"/>
            </a:xfrm>
            <a:prstGeom prst="ellipse">
              <a:avLst/>
            </a:prstGeom>
            <a:solidFill>
              <a:srgbClr val="FFCC99"/>
            </a:solidFill>
            <a:ln w="9525">
              <a:solidFill>
                <a:srgbClr val="000000"/>
              </a:solidFill>
              <a:round/>
              <a:headEnd/>
              <a:tailEnd/>
            </a:ln>
          </p:spPr>
          <p:txBody>
            <a:bodyPr lIns="75895" tIns="37948" rIns="75895" bIns="37948"/>
            <a:lstStyle/>
            <a:p>
              <a:pPr algn="ctr"/>
              <a:r>
                <a:rPr lang="en-AU" sz="1100">
                  <a:cs typeface="Times New Roman" pitchFamily="18" charset="0"/>
                </a:rPr>
                <a:t>1</a:t>
              </a:r>
              <a:endParaRPr lang="tr-TR" sz="800"/>
            </a:p>
            <a:p>
              <a:pPr algn="ctr" eaLnBrk="0" hangingPunct="0"/>
              <a:r>
                <a:rPr lang="en-AU" sz="1100">
                  <a:cs typeface="Times New Roman" pitchFamily="18" charset="0"/>
                </a:rPr>
                <a:t>3</a:t>
              </a:r>
              <a:endParaRPr lang="en-AU"/>
            </a:p>
          </p:txBody>
        </p:sp>
        <p:sp>
          <p:nvSpPr>
            <p:cNvPr id="22547" name="Text Box 41"/>
            <p:cNvSpPr txBox="1">
              <a:spLocks noChangeArrowheads="1"/>
            </p:cNvSpPr>
            <p:nvPr/>
          </p:nvSpPr>
          <p:spPr bwMode="auto">
            <a:xfrm>
              <a:off x="8618" y="6151"/>
              <a:ext cx="600" cy="540"/>
            </a:xfrm>
            <a:prstGeom prst="rect">
              <a:avLst/>
            </a:prstGeom>
            <a:noFill/>
            <a:ln w="9525">
              <a:noFill/>
              <a:miter lim="800000"/>
              <a:headEnd/>
              <a:tailEnd/>
            </a:ln>
          </p:spPr>
          <p:txBody>
            <a:bodyPr lIns="75895" tIns="37948" rIns="75895" bIns="37948"/>
            <a:lstStyle/>
            <a:p>
              <a:r>
                <a:rPr lang="en-AU" sz="800">
                  <a:cs typeface="Times New Roman" pitchFamily="18" charset="0"/>
                </a:rPr>
                <a:t>5</a:t>
              </a:r>
              <a:endParaRPr lang="en-AU"/>
            </a:p>
          </p:txBody>
        </p:sp>
        <p:sp>
          <p:nvSpPr>
            <p:cNvPr id="22548" name="Line 40"/>
            <p:cNvSpPr>
              <a:spLocks noChangeShapeType="1"/>
            </p:cNvSpPr>
            <p:nvPr/>
          </p:nvSpPr>
          <p:spPr bwMode="auto">
            <a:xfrm>
              <a:off x="7418" y="5971"/>
              <a:ext cx="1300" cy="360"/>
            </a:xfrm>
            <a:prstGeom prst="line">
              <a:avLst/>
            </a:prstGeom>
            <a:noFill/>
            <a:ln w="9525">
              <a:solidFill>
                <a:srgbClr val="000000"/>
              </a:solidFill>
              <a:round/>
              <a:headEnd/>
              <a:tailEnd/>
            </a:ln>
          </p:spPr>
          <p:txBody>
            <a:bodyPr/>
            <a:lstStyle/>
            <a:p>
              <a:endParaRPr lang="tr-TR"/>
            </a:p>
          </p:txBody>
        </p:sp>
        <p:sp>
          <p:nvSpPr>
            <p:cNvPr id="22549" name="Line 39"/>
            <p:cNvSpPr>
              <a:spLocks noChangeShapeType="1"/>
            </p:cNvSpPr>
            <p:nvPr/>
          </p:nvSpPr>
          <p:spPr bwMode="auto">
            <a:xfrm flipV="1">
              <a:off x="7418" y="6331"/>
              <a:ext cx="1300" cy="360"/>
            </a:xfrm>
            <a:prstGeom prst="line">
              <a:avLst/>
            </a:prstGeom>
            <a:noFill/>
            <a:ln w="9525">
              <a:solidFill>
                <a:srgbClr val="000000"/>
              </a:solidFill>
              <a:round/>
              <a:headEnd/>
              <a:tailEnd/>
            </a:ln>
          </p:spPr>
          <p:txBody>
            <a:bodyPr/>
            <a:lstStyle/>
            <a:p>
              <a:endParaRPr lang="tr-TR"/>
            </a:p>
          </p:txBody>
        </p:sp>
        <p:sp>
          <p:nvSpPr>
            <p:cNvPr id="22550" name="Text Box 38"/>
            <p:cNvSpPr txBox="1">
              <a:spLocks noChangeArrowheads="1"/>
            </p:cNvSpPr>
            <p:nvPr/>
          </p:nvSpPr>
          <p:spPr bwMode="auto">
            <a:xfrm>
              <a:off x="7518" y="5611"/>
              <a:ext cx="1440" cy="540"/>
            </a:xfrm>
            <a:prstGeom prst="rect">
              <a:avLst/>
            </a:prstGeom>
            <a:noFill/>
            <a:ln w="9525">
              <a:noFill/>
              <a:miter lim="800000"/>
              <a:headEnd/>
              <a:tailEnd/>
            </a:ln>
          </p:spPr>
          <p:txBody>
            <a:bodyPr lIns="75895" tIns="37948" rIns="75895" bIns="37948"/>
            <a:lstStyle/>
            <a:p>
              <a:r>
                <a:rPr lang="en-AU" sz="800">
                  <a:cs typeface="Times New Roman" pitchFamily="18" charset="0"/>
                </a:rPr>
                <a:t>18.44</a:t>
              </a:r>
              <a:endParaRPr lang="en-AU"/>
            </a:p>
          </p:txBody>
        </p:sp>
        <p:sp>
          <p:nvSpPr>
            <p:cNvPr id="22551" name="Text Box 37"/>
            <p:cNvSpPr txBox="1">
              <a:spLocks noChangeArrowheads="1"/>
            </p:cNvSpPr>
            <p:nvPr/>
          </p:nvSpPr>
          <p:spPr bwMode="auto">
            <a:xfrm>
              <a:off x="7518" y="6691"/>
              <a:ext cx="1440" cy="540"/>
            </a:xfrm>
            <a:prstGeom prst="rect">
              <a:avLst/>
            </a:prstGeom>
            <a:noFill/>
            <a:ln w="9525">
              <a:noFill/>
              <a:miter lim="800000"/>
              <a:headEnd/>
              <a:tailEnd/>
            </a:ln>
          </p:spPr>
          <p:txBody>
            <a:bodyPr lIns="75895" tIns="37948" rIns="75895" bIns="37948"/>
            <a:lstStyle/>
            <a:p>
              <a:r>
                <a:rPr lang="en-AU" sz="800">
                  <a:cs typeface="Times New Roman" pitchFamily="18" charset="0"/>
                </a:rPr>
                <a:t>18.44</a:t>
              </a:r>
              <a:endParaRPr lang="en-AU"/>
            </a:p>
          </p:txBody>
        </p:sp>
        <p:sp>
          <p:nvSpPr>
            <p:cNvPr id="22552" name="Oval 36"/>
            <p:cNvSpPr>
              <a:spLocks noChangeArrowheads="1"/>
            </p:cNvSpPr>
            <p:nvPr/>
          </p:nvSpPr>
          <p:spPr bwMode="auto">
            <a:xfrm>
              <a:off x="4173" y="7771"/>
              <a:ext cx="1100" cy="1800"/>
            </a:xfrm>
            <a:prstGeom prst="ellipse">
              <a:avLst/>
            </a:prstGeom>
            <a:solidFill>
              <a:srgbClr val="FFCC99"/>
            </a:solidFill>
            <a:ln w="9525">
              <a:solidFill>
                <a:srgbClr val="000000"/>
              </a:solidFill>
              <a:round/>
              <a:headEnd/>
              <a:tailEnd/>
            </a:ln>
          </p:spPr>
          <p:txBody>
            <a:bodyPr lIns="75895" tIns="37948" rIns="75895" bIns="37948"/>
            <a:lstStyle/>
            <a:p>
              <a:pPr algn="ctr"/>
              <a:r>
                <a:rPr lang="en-AU" sz="1100">
                  <a:cs typeface="Times New Roman" pitchFamily="18" charset="0"/>
                </a:rPr>
                <a:t>1</a:t>
              </a:r>
              <a:endParaRPr lang="tr-TR" sz="800"/>
            </a:p>
            <a:p>
              <a:pPr algn="ctr" eaLnBrk="0" hangingPunct="0"/>
              <a:r>
                <a:rPr lang="en-AU" sz="1100">
                  <a:cs typeface="Times New Roman" pitchFamily="18" charset="0"/>
                </a:rPr>
                <a:t>3</a:t>
              </a:r>
              <a:endParaRPr lang="en-AU"/>
            </a:p>
          </p:txBody>
        </p:sp>
        <p:sp>
          <p:nvSpPr>
            <p:cNvPr id="22553" name="Text Box 35"/>
            <p:cNvSpPr txBox="1">
              <a:spLocks noChangeArrowheads="1"/>
            </p:cNvSpPr>
            <p:nvPr/>
          </p:nvSpPr>
          <p:spPr bwMode="auto">
            <a:xfrm>
              <a:off x="6418" y="8491"/>
              <a:ext cx="600" cy="540"/>
            </a:xfrm>
            <a:prstGeom prst="rect">
              <a:avLst/>
            </a:prstGeom>
            <a:noFill/>
            <a:ln w="9525">
              <a:noFill/>
              <a:miter lim="800000"/>
              <a:headEnd/>
              <a:tailEnd/>
            </a:ln>
          </p:spPr>
          <p:txBody>
            <a:bodyPr lIns="75895" tIns="37948" rIns="75895" bIns="37948"/>
            <a:lstStyle/>
            <a:p>
              <a:r>
                <a:rPr lang="en-AU" sz="800">
                  <a:cs typeface="Times New Roman" pitchFamily="18" charset="0"/>
                </a:rPr>
                <a:t>4</a:t>
              </a:r>
              <a:endParaRPr lang="en-AU"/>
            </a:p>
          </p:txBody>
        </p:sp>
        <p:sp>
          <p:nvSpPr>
            <p:cNvPr id="22554" name="Line 34"/>
            <p:cNvSpPr>
              <a:spLocks noChangeShapeType="1"/>
            </p:cNvSpPr>
            <p:nvPr/>
          </p:nvSpPr>
          <p:spPr bwMode="auto">
            <a:xfrm>
              <a:off x="5218" y="8311"/>
              <a:ext cx="1300" cy="360"/>
            </a:xfrm>
            <a:prstGeom prst="line">
              <a:avLst/>
            </a:prstGeom>
            <a:noFill/>
            <a:ln w="9525">
              <a:solidFill>
                <a:srgbClr val="000000"/>
              </a:solidFill>
              <a:round/>
              <a:headEnd/>
              <a:tailEnd/>
            </a:ln>
          </p:spPr>
          <p:txBody>
            <a:bodyPr/>
            <a:lstStyle/>
            <a:p>
              <a:endParaRPr lang="tr-TR"/>
            </a:p>
          </p:txBody>
        </p:sp>
        <p:sp>
          <p:nvSpPr>
            <p:cNvPr id="22555" name="Line 33"/>
            <p:cNvSpPr>
              <a:spLocks noChangeShapeType="1"/>
            </p:cNvSpPr>
            <p:nvPr/>
          </p:nvSpPr>
          <p:spPr bwMode="auto">
            <a:xfrm flipV="1">
              <a:off x="5218" y="8671"/>
              <a:ext cx="1300" cy="360"/>
            </a:xfrm>
            <a:prstGeom prst="line">
              <a:avLst/>
            </a:prstGeom>
            <a:noFill/>
            <a:ln w="9525">
              <a:solidFill>
                <a:srgbClr val="000000"/>
              </a:solidFill>
              <a:round/>
              <a:headEnd/>
              <a:tailEnd/>
            </a:ln>
          </p:spPr>
          <p:txBody>
            <a:bodyPr/>
            <a:lstStyle/>
            <a:p>
              <a:endParaRPr lang="tr-TR"/>
            </a:p>
          </p:txBody>
        </p:sp>
        <p:sp>
          <p:nvSpPr>
            <p:cNvPr id="22556" name="Text Box 32"/>
            <p:cNvSpPr txBox="1">
              <a:spLocks noChangeArrowheads="1"/>
            </p:cNvSpPr>
            <p:nvPr/>
          </p:nvSpPr>
          <p:spPr bwMode="auto">
            <a:xfrm>
              <a:off x="5318" y="7951"/>
              <a:ext cx="1440" cy="540"/>
            </a:xfrm>
            <a:prstGeom prst="rect">
              <a:avLst/>
            </a:prstGeom>
            <a:noFill/>
            <a:ln w="9525">
              <a:noFill/>
              <a:miter lim="800000"/>
              <a:headEnd/>
              <a:tailEnd/>
            </a:ln>
          </p:spPr>
          <p:txBody>
            <a:bodyPr lIns="75895" tIns="37948" rIns="75895" bIns="37948"/>
            <a:lstStyle/>
            <a:p>
              <a:r>
                <a:rPr lang="en-AU" sz="800">
                  <a:cs typeface="Times New Roman" pitchFamily="18" charset="0"/>
                </a:rPr>
                <a:t>14.42</a:t>
              </a:r>
              <a:endParaRPr lang="en-AU"/>
            </a:p>
          </p:txBody>
        </p:sp>
        <p:sp>
          <p:nvSpPr>
            <p:cNvPr id="22557" name="Text Box 31"/>
            <p:cNvSpPr txBox="1">
              <a:spLocks noChangeArrowheads="1"/>
            </p:cNvSpPr>
            <p:nvPr/>
          </p:nvSpPr>
          <p:spPr bwMode="auto">
            <a:xfrm>
              <a:off x="5318" y="9031"/>
              <a:ext cx="1440" cy="540"/>
            </a:xfrm>
            <a:prstGeom prst="rect">
              <a:avLst/>
            </a:prstGeom>
            <a:noFill/>
            <a:ln w="9525">
              <a:noFill/>
              <a:miter lim="800000"/>
              <a:headEnd/>
              <a:tailEnd/>
            </a:ln>
          </p:spPr>
          <p:txBody>
            <a:bodyPr lIns="75895" tIns="37948" rIns="75895" bIns="37948"/>
            <a:lstStyle/>
            <a:p>
              <a:r>
                <a:rPr lang="en-AU" sz="800">
                  <a:cs typeface="Times New Roman" pitchFamily="18" charset="0"/>
                </a:rPr>
                <a:t>14.14</a:t>
              </a:r>
              <a:endParaRPr lang="en-AU"/>
            </a:p>
          </p:txBody>
        </p:sp>
      </p:grpSp>
      <p:sp>
        <p:nvSpPr>
          <p:cNvPr id="22535" name="Rectangle 64"/>
          <p:cNvSpPr>
            <a:spLocks noChangeArrowheads="1"/>
          </p:cNvSpPr>
          <p:nvPr/>
        </p:nvSpPr>
        <p:spPr bwMode="auto">
          <a:xfrm>
            <a:off x="0" y="4756150"/>
            <a:ext cx="9144000" cy="0"/>
          </a:xfrm>
          <a:prstGeom prst="rect">
            <a:avLst/>
          </a:prstGeom>
          <a:noFill/>
          <a:ln w="9525">
            <a:noFill/>
            <a:miter lim="800000"/>
            <a:headEnd/>
            <a:tailEnd/>
          </a:ln>
        </p:spPr>
        <p:txBody>
          <a:bodyPr wrap="none" anchor="ctr">
            <a:spAutoFit/>
          </a:bodyPr>
          <a:lstStyle/>
          <a:p>
            <a:endParaRPr lang="tr-TR"/>
          </a:p>
        </p:txBody>
      </p:sp>
      <p:pic>
        <p:nvPicPr>
          <p:cNvPr id="52289" name="Picture 65"/>
          <p:cNvPicPr>
            <a:picLocks noChangeAspect="1" noChangeArrowheads="1"/>
          </p:cNvPicPr>
          <p:nvPr/>
        </p:nvPicPr>
        <p:blipFill>
          <a:blip r:embed="rId2"/>
          <a:srcRect/>
          <a:stretch>
            <a:fillRect/>
          </a:stretch>
        </p:blipFill>
        <p:spPr bwMode="auto">
          <a:xfrm>
            <a:off x="3132138" y="4149725"/>
            <a:ext cx="5019675" cy="1104900"/>
          </a:xfrm>
          <a:prstGeom prst="rect">
            <a:avLst/>
          </a:prstGeom>
          <a:noFill/>
          <a:ln w="9525">
            <a:noFill/>
            <a:miter lim="800000"/>
            <a:headEnd/>
            <a:tailEnd/>
          </a:ln>
        </p:spPr>
      </p:pic>
      <p:sp>
        <p:nvSpPr>
          <p:cNvPr id="52290" name="Rectangle 66"/>
          <p:cNvSpPr>
            <a:spLocks noChangeArrowheads="1"/>
          </p:cNvSpPr>
          <p:nvPr/>
        </p:nvSpPr>
        <p:spPr bwMode="auto">
          <a:xfrm>
            <a:off x="539750" y="5419725"/>
            <a:ext cx="8064500" cy="457200"/>
          </a:xfrm>
          <a:prstGeom prst="rect">
            <a:avLst/>
          </a:prstGeom>
          <a:noFill/>
          <a:ln w="9525">
            <a:noFill/>
            <a:miter lim="800000"/>
            <a:headEnd/>
            <a:tailEnd/>
          </a:ln>
        </p:spPr>
        <p:txBody>
          <a:bodyPr anchor="ctr">
            <a:spAutoFit/>
          </a:bodyPr>
          <a:lstStyle/>
          <a:p>
            <a:pPr algn="just"/>
            <a:r>
              <a:rPr lang="tr-TR" sz="1200"/>
              <a:t>En düşük uzaklık 4.47 olup bu değere sahip 5 ve 4 nolu gözlemler birleştirilerek {4,5} kümesini elde ederiz. Yapılacak olan {4,5} kümesi ile diğer gözlemler arasındaki uzaklıkları bulmaktır:</a:t>
            </a:r>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2254"/>
                                        </p:tgtEl>
                                        <p:attrNameLst>
                                          <p:attrName>style.visibility</p:attrName>
                                        </p:attrNameLst>
                                      </p:cBhvr>
                                      <p:to>
                                        <p:strVal val="visible"/>
                                      </p:to>
                                    </p:set>
                                    <p:animEffect transition="in" filter="checkerboard(across)">
                                      <p:cBhvr>
                                        <p:cTn id="7" dur="500"/>
                                        <p:tgtEl>
                                          <p:spTgt spid="5225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2289"/>
                                        </p:tgtEl>
                                        <p:attrNameLst>
                                          <p:attrName>style.visibility</p:attrName>
                                        </p:attrNameLst>
                                      </p:cBhvr>
                                      <p:to>
                                        <p:strVal val="visible"/>
                                      </p:to>
                                    </p:set>
                                    <p:animEffect transition="in" filter="checkerboard(across)">
                                      <p:cBhvr>
                                        <p:cTn id="12" dur="500"/>
                                        <p:tgtEl>
                                          <p:spTgt spid="5228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2290"/>
                                        </p:tgtEl>
                                        <p:attrNameLst>
                                          <p:attrName>style.visibility</p:attrName>
                                        </p:attrNameLst>
                                      </p:cBhvr>
                                      <p:to>
                                        <p:strVal val="visible"/>
                                      </p:to>
                                    </p:set>
                                    <p:animEffect transition="in" filter="checkerboard(across)">
                                      <p:cBhvr>
                                        <p:cTn id="17" dur="500"/>
                                        <p:tgtEl>
                                          <p:spTgt spid="5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9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503238" y="785813"/>
            <a:ext cx="8183562" cy="1714500"/>
          </a:xfrm>
        </p:spPr>
        <p:txBody>
          <a:bodyPr>
            <a:normAutofit/>
          </a:bodyPr>
          <a:lstStyle/>
          <a:p>
            <a:pPr marL="457200" indent="-457200" eaLnBrk="1" hangingPunct="1">
              <a:lnSpc>
                <a:spcPct val="80000"/>
              </a:lnSpc>
              <a:buFont typeface="Wingdings 2" pitchFamily="18" charset="2"/>
              <a:buNone/>
              <a:defRPr/>
            </a:pPr>
            <a:r>
              <a:rPr lang="tr-TR" sz="1400" smtClean="0">
                <a:latin typeface="Arial" charset="0"/>
                <a:cs typeface="Times New Roman" pitchFamily="18" charset="0"/>
              </a:rPr>
              <a:t>Tablo incelendiğinde en küçük değerin 4,47 olduğu görülür. 4 ve 5 gözlemlerini birleştirerek</a:t>
            </a:r>
          </a:p>
          <a:p>
            <a:pPr marL="457200" indent="-457200" eaLnBrk="1" hangingPunct="1">
              <a:lnSpc>
                <a:spcPct val="80000"/>
              </a:lnSpc>
              <a:buFont typeface="Wingdings 2" pitchFamily="18" charset="2"/>
              <a:buNone/>
              <a:defRPr/>
            </a:pPr>
            <a:endParaRPr lang="tr-TR" sz="1400" smtClean="0">
              <a:latin typeface="Arial" charset="0"/>
              <a:cs typeface="Times New Roman" pitchFamily="18" charset="0"/>
            </a:endParaRPr>
          </a:p>
          <a:p>
            <a:pPr marL="457200" indent="-457200" eaLnBrk="1" hangingPunct="1">
              <a:lnSpc>
                <a:spcPct val="80000"/>
              </a:lnSpc>
              <a:buFont typeface="Wingdings 2" pitchFamily="18" charset="2"/>
              <a:buNone/>
              <a:defRPr/>
            </a:pPr>
            <a:r>
              <a:rPr lang="tr-TR" sz="1400" smtClean="0">
                <a:latin typeface="Arial" charset="0"/>
                <a:cs typeface="Times New Roman" pitchFamily="18" charset="0"/>
              </a:rPr>
              <a:t>4 ve 5 numaralı gözlemler ele alınarak, uzaklıklar matrisini tekrar incelersek</a:t>
            </a:r>
          </a:p>
          <a:p>
            <a:pPr marL="457200" indent="-457200" eaLnBrk="1" hangingPunct="1">
              <a:lnSpc>
                <a:spcPct val="80000"/>
              </a:lnSpc>
              <a:buFont typeface="Wingdings 2" pitchFamily="18" charset="2"/>
              <a:buNone/>
              <a:defRPr/>
            </a:pPr>
            <a:r>
              <a:rPr lang="tr-TR" sz="1400" smtClean="0">
                <a:latin typeface="Arial" charset="0"/>
                <a:cs typeface="Times New Roman" pitchFamily="18" charset="0"/>
              </a:rPr>
              <a:t>(4,5) kümesi ile 2 numaralı gözlem arasındaki uzaklık.</a:t>
            </a:r>
          </a:p>
          <a:p>
            <a:pPr marL="457200" indent="-457200" eaLnBrk="1" hangingPunct="1">
              <a:lnSpc>
                <a:spcPct val="80000"/>
              </a:lnSpc>
              <a:buFont typeface="Wingdings 2" pitchFamily="18" charset="2"/>
              <a:buNone/>
              <a:defRPr/>
            </a:pPr>
            <a:endParaRPr lang="tr-TR" sz="1400" smtClean="0">
              <a:latin typeface="Arial" charset="0"/>
              <a:cs typeface="Times New Roman" pitchFamily="18" charset="0"/>
            </a:endParaRPr>
          </a:p>
          <a:p>
            <a:pPr marL="457200" indent="-457200" eaLnBrk="1" hangingPunct="1">
              <a:lnSpc>
                <a:spcPct val="80000"/>
              </a:lnSpc>
              <a:buFont typeface="Wingdings 2" pitchFamily="18" charset="2"/>
              <a:buNone/>
              <a:defRPr/>
            </a:pPr>
            <a:endParaRPr lang="tr-TR" sz="1400" smtClean="0">
              <a:latin typeface="Times New Roman" pitchFamily="18" charset="0"/>
              <a:cs typeface="Times New Roman" pitchFamily="18" charset="0"/>
            </a:endParaRPr>
          </a:p>
          <a:p>
            <a:pPr marL="457200" indent="-457200" eaLnBrk="1" hangingPunct="1">
              <a:lnSpc>
                <a:spcPct val="80000"/>
              </a:lnSpc>
              <a:buFont typeface="Wingdings 2" pitchFamily="18" charset="2"/>
              <a:buNone/>
              <a:defRPr/>
            </a:pPr>
            <a:r>
              <a:rPr lang="tr-TR" sz="1400" smtClean="0">
                <a:latin typeface="Times New Roman" pitchFamily="18" charset="0"/>
                <a:cs typeface="Times New Roman" pitchFamily="18" charset="0"/>
              </a:rPr>
              <a:t> </a:t>
            </a:r>
          </a:p>
          <a:p>
            <a:pPr marL="457200" indent="-457200" eaLnBrk="1" hangingPunct="1">
              <a:lnSpc>
                <a:spcPct val="80000"/>
              </a:lnSpc>
              <a:buFont typeface="Wingdings 2" pitchFamily="18" charset="2"/>
              <a:buNone/>
              <a:defRPr/>
            </a:pPr>
            <a:endParaRPr lang="tr-TR" sz="1400" smtClean="0">
              <a:latin typeface="Times New Roman" pitchFamily="18" charset="0"/>
              <a:cs typeface="Times New Roman" pitchFamily="18" charset="0"/>
            </a:endParaRPr>
          </a:p>
          <a:p>
            <a:pPr marL="457200" indent="-457200" eaLnBrk="1" hangingPunct="1">
              <a:lnSpc>
                <a:spcPct val="80000"/>
              </a:lnSpc>
              <a:buFont typeface="Wingdings 2" pitchFamily="18" charset="2"/>
              <a:buNone/>
              <a:defRPr/>
            </a:pPr>
            <a:endParaRPr lang="tr-TR" sz="1400" smtClean="0">
              <a:latin typeface="Times New Roman" pitchFamily="18" charset="0"/>
              <a:cs typeface="Times New Roman" pitchFamily="18" charset="0"/>
            </a:endParaRPr>
          </a:p>
          <a:p>
            <a:pPr marL="457200" indent="-457200" eaLnBrk="1" hangingPunct="1">
              <a:lnSpc>
                <a:spcPct val="80000"/>
              </a:lnSpc>
              <a:buFont typeface="Wingdings 2" pitchFamily="18" charset="2"/>
              <a:buNone/>
              <a:defRPr/>
            </a:pPr>
            <a:endParaRPr lang="tr-TR" sz="1400" smtClean="0">
              <a:effectLst>
                <a:outerShdw blurRad="38100" dist="38100" dir="2700000" algn="tl">
                  <a:srgbClr val="C0C0C0"/>
                </a:outerShdw>
              </a:effectLst>
              <a:latin typeface="Times New Roman" pitchFamily="18" charset="0"/>
              <a:cs typeface="Times New Roman" pitchFamily="18" charset="0"/>
            </a:endParaRPr>
          </a:p>
          <a:p>
            <a:pPr marL="457200" indent="-457200" eaLnBrk="1" hangingPunct="1">
              <a:lnSpc>
                <a:spcPct val="80000"/>
              </a:lnSpc>
              <a:buFont typeface="Wingdings 2" pitchFamily="18" charset="2"/>
              <a:buAutoNum type="arabicPlain"/>
              <a:defRPr/>
            </a:pPr>
            <a:endParaRPr lang="en-US" sz="1400" smtClean="0">
              <a:latin typeface="Times New Roman" pitchFamily="18" charset="0"/>
              <a:cs typeface="Times New Roman" pitchFamily="18" charset="0"/>
            </a:endParaRPr>
          </a:p>
        </p:txBody>
      </p:sp>
      <p:sp>
        <p:nvSpPr>
          <p:cNvPr id="60" name="1 Başlık"/>
          <p:cNvSpPr txBox="1">
            <a:spLocks/>
          </p:cNvSpPr>
          <p:nvPr/>
        </p:nvSpPr>
        <p:spPr>
          <a:xfrm>
            <a:off x="63500" y="71438"/>
            <a:ext cx="8183563" cy="285750"/>
          </a:xfrm>
          <a:prstGeom prst="rect">
            <a:avLst/>
          </a:prstGeom>
        </p:spPr>
        <p:txBody>
          <a:bodyPr anchor="b">
            <a:normAutofit fontScale="90000" lnSpcReduction="10000"/>
          </a:bodyPr>
          <a:lstStyle/>
          <a:p>
            <a:pPr fontAlgn="auto">
              <a:spcAft>
                <a:spcPts val="0"/>
              </a:spcAft>
              <a:defRPr/>
            </a:pPr>
            <a:r>
              <a:rPr lang="tr-TR" sz="1600" b="1">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Veri Madenciliği </a:t>
            </a:r>
            <a:endParaRPr lang="tr-TR" sz="2400"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61" name="Rectangle 1"/>
          <p:cNvSpPr>
            <a:spLocks noChangeArrowheads="1"/>
          </p:cNvSpPr>
          <p:nvPr/>
        </p:nvSpPr>
        <p:spPr bwMode="auto">
          <a:xfrm>
            <a:off x="5857875" y="61913"/>
            <a:ext cx="3000375" cy="307975"/>
          </a:xfrm>
          <a:prstGeom prst="rect">
            <a:avLst/>
          </a:prstGeom>
          <a:noFill/>
          <a:ln w="9525">
            <a:noFill/>
            <a:miter lim="800000"/>
            <a:headEnd/>
            <a:tailEnd/>
          </a:ln>
          <a:effectLst/>
        </p:spPr>
        <p:txBody>
          <a:bodyPr anchor="ctr">
            <a:spAutoFit/>
          </a:bodyPr>
          <a:lstStyle/>
          <a:p>
            <a:pPr algn="r" fontAlgn="auto">
              <a:spcBef>
                <a:spcPts val="0"/>
              </a:spcBef>
              <a:spcAft>
                <a:spcPts val="0"/>
              </a:spcAft>
              <a:defRPr/>
            </a:pPr>
            <a:r>
              <a:rPr lang="tr-TR" sz="1400" b="1" dirty="0">
                <a:solidFill>
                  <a:schemeClr val="tx1">
                    <a:lumMod val="95000"/>
                    <a:lumOff val="5000"/>
                  </a:schemeClr>
                </a:solidFill>
                <a:effectLst>
                  <a:outerShdw blurRad="53975" dist="22860" dir="5400000" algn="tl" rotWithShape="0">
                    <a:srgbClr val="000000">
                      <a:alpha val="55000"/>
                    </a:srgbClr>
                  </a:outerShdw>
                </a:effectLst>
                <a:latin typeface="Harrington" pitchFamily="82" charset="0"/>
                <a:ea typeface="+mj-ea"/>
                <a:cs typeface="+mj-cs"/>
              </a:rPr>
              <a:t>Kümeleme Yöntemleri</a:t>
            </a:r>
          </a:p>
        </p:txBody>
      </p:sp>
      <p:sp>
        <p:nvSpPr>
          <p:cNvPr id="63" name="1 Başlık"/>
          <p:cNvSpPr txBox="1">
            <a:spLocks/>
          </p:cNvSpPr>
          <p:nvPr/>
        </p:nvSpPr>
        <p:spPr>
          <a:xfrm>
            <a:off x="525463" y="382588"/>
            <a:ext cx="8183562" cy="285750"/>
          </a:xfrm>
          <a:prstGeom prst="rect">
            <a:avLst/>
          </a:prstGeom>
        </p:spPr>
        <p:txBody>
          <a:bodyPr anchor="b">
            <a:normAutofit fontScale="90000" lnSpcReduction="10000"/>
          </a:bodyPr>
          <a:lstStyle/>
          <a:p>
            <a:pPr algn="r" fontAlgn="auto">
              <a:spcAft>
                <a:spcPts val="0"/>
              </a:spcAft>
              <a:defRPr/>
            </a:pPr>
            <a:r>
              <a:rPr lang="tr-TR" sz="1600" b="1" dirty="0">
                <a:solidFill>
                  <a:schemeClr val="bg1"/>
                </a:solidFill>
                <a:effectLst>
                  <a:outerShdw blurRad="53975" dist="22860" dir="5400000" algn="tl" rotWithShape="0">
                    <a:srgbClr val="000000">
                      <a:alpha val="55000"/>
                    </a:srgbClr>
                  </a:outerShdw>
                </a:effectLst>
                <a:latin typeface="Harrington" pitchFamily="82" charset="0"/>
                <a:ea typeface="+mj-ea"/>
                <a:cs typeface="+mj-cs"/>
              </a:rPr>
              <a:t>Hiyerarşik Kümeleme</a:t>
            </a:r>
            <a:endParaRPr lang="tr-TR" sz="2400" dirty="0">
              <a:solidFill>
                <a:schemeClr val="bg1"/>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23557" name="Rectangle 42"/>
          <p:cNvSpPr>
            <a:spLocks noChangeArrowheads="1"/>
          </p:cNvSpPr>
          <p:nvPr/>
        </p:nvSpPr>
        <p:spPr bwMode="auto">
          <a:xfrm>
            <a:off x="0" y="2571750"/>
            <a:ext cx="9144000" cy="0"/>
          </a:xfrm>
          <a:prstGeom prst="rect">
            <a:avLst/>
          </a:prstGeom>
          <a:noFill/>
          <a:ln w="9525">
            <a:noFill/>
            <a:miter lim="800000"/>
            <a:headEnd/>
            <a:tailEnd/>
          </a:ln>
        </p:spPr>
        <p:txBody>
          <a:bodyPr wrap="none" anchor="ctr">
            <a:spAutoFit/>
          </a:bodyPr>
          <a:lstStyle/>
          <a:p>
            <a:endParaRPr lang="tr-TR"/>
          </a:p>
        </p:txBody>
      </p:sp>
      <p:grpSp>
        <p:nvGrpSpPr>
          <p:cNvPr id="53271" name="Group 23"/>
          <p:cNvGrpSpPr>
            <a:grpSpLocks noChangeAspect="1"/>
          </p:cNvGrpSpPr>
          <p:nvPr/>
        </p:nvGrpSpPr>
        <p:grpSpPr bwMode="auto">
          <a:xfrm>
            <a:off x="755650" y="2133600"/>
            <a:ext cx="5080000" cy="1714500"/>
            <a:chOff x="1418" y="11565"/>
            <a:chExt cx="8000" cy="2700"/>
          </a:xfrm>
        </p:grpSpPr>
        <p:sp>
          <p:nvSpPr>
            <p:cNvPr id="23561" name="AutoShape 41"/>
            <p:cNvSpPr>
              <a:spLocks noChangeAspect="1" noChangeArrowheads="1" noTextEdit="1"/>
            </p:cNvSpPr>
            <p:nvPr/>
          </p:nvSpPr>
          <p:spPr bwMode="auto">
            <a:xfrm>
              <a:off x="1418" y="11565"/>
              <a:ext cx="8000" cy="2700"/>
            </a:xfrm>
            <a:prstGeom prst="rect">
              <a:avLst/>
            </a:prstGeom>
            <a:noFill/>
            <a:ln w="9525">
              <a:noFill/>
              <a:miter lim="800000"/>
              <a:headEnd/>
              <a:tailEnd/>
            </a:ln>
          </p:spPr>
          <p:txBody>
            <a:bodyPr/>
            <a:lstStyle/>
            <a:p>
              <a:endParaRPr lang="tr-TR"/>
            </a:p>
          </p:txBody>
        </p:sp>
        <p:sp>
          <p:nvSpPr>
            <p:cNvPr id="23562" name="Rectangle 40"/>
            <p:cNvSpPr>
              <a:spLocks noChangeArrowheads="1"/>
            </p:cNvSpPr>
            <p:nvPr/>
          </p:nvSpPr>
          <p:spPr bwMode="auto">
            <a:xfrm>
              <a:off x="1518" y="11678"/>
              <a:ext cx="7000" cy="2520"/>
            </a:xfrm>
            <a:prstGeom prst="rect">
              <a:avLst/>
            </a:prstGeom>
            <a:solidFill>
              <a:srgbClr val="C0C0C0">
                <a:alpha val="59999"/>
              </a:srgbClr>
            </a:solidFill>
            <a:ln w="9525">
              <a:solidFill>
                <a:srgbClr val="000000"/>
              </a:solidFill>
              <a:miter lim="800000"/>
              <a:headEnd/>
              <a:tailEnd/>
            </a:ln>
          </p:spPr>
          <p:txBody>
            <a:bodyPr/>
            <a:lstStyle/>
            <a:p>
              <a:endParaRPr lang="tr-TR"/>
            </a:p>
          </p:txBody>
        </p:sp>
        <p:sp>
          <p:nvSpPr>
            <p:cNvPr id="23563" name="Oval 39"/>
            <p:cNvSpPr>
              <a:spLocks noChangeArrowheads="1"/>
            </p:cNvSpPr>
            <p:nvPr/>
          </p:nvSpPr>
          <p:spPr bwMode="auto">
            <a:xfrm>
              <a:off x="7373" y="12366"/>
              <a:ext cx="913" cy="1494"/>
            </a:xfrm>
            <a:prstGeom prst="ellipse">
              <a:avLst/>
            </a:prstGeom>
            <a:solidFill>
              <a:srgbClr val="FFCC99"/>
            </a:solidFill>
            <a:ln w="9525">
              <a:solidFill>
                <a:srgbClr val="000000"/>
              </a:solidFill>
              <a:round/>
              <a:headEnd/>
              <a:tailEnd/>
            </a:ln>
          </p:spPr>
          <p:txBody>
            <a:bodyPr lIns="75895" tIns="37948" rIns="75895" bIns="37948"/>
            <a:lstStyle/>
            <a:p>
              <a:pPr algn="ctr"/>
              <a:r>
                <a:rPr lang="en-AU" sz="1100">
                  <a:cs typeface="Times New Roman" pitchFamily="18" charset="0"/>
                </a:rPr>
                <a:t>1</a:t>
              </a:r>
              <a:endParaRPr lang="tr-TR" sz="800"/>
            </a:p>
            <a:p>
              <a:pPr algn="ctr" eaLnBrk="0" hangingPunct="0"/>
              <a:r>
                <a:rPr lang="en-AU" sz="1100">
                  <a:cs typeface="Times New Roman" pitchFamily="18" charset="0"/>
                </a:rPr>
                <a:t>3</a:t>
              </a:r>
              <a:endParaRPr lang="en-AU"/>
            </a:p>
          </p:txBody>
        </p:sp>
        <p:sp>
          <p:nvSpPr>
            <p:cNvPr id="23564" name="Oval 38"/>
            <p:cNvSpPr>
              <a:spLocks noChangeArrowheads="1"/>
            </p:cNvSpPr>
            <p:nvPr/>
          </p:nvSpPr>
          <p:spPr bwMode="auto">
            <a:xfrm>
              <a:off x="1547" y="12373"/>
              <a:ext cx="912" cy="1494"/>
            </a:xfrm>
            <a:prstGeom prst="ellipse">
              <a:avLst/>
            </a:prstGeom>
            <a:solidFill>
              <a:srgbClr val="99CCFF"/>
            </a:solidFill>
            <a:ln w="9525">
              <a:solidFill>
                <a:srgbClr val="000000"/>
              </a:solidFill>
              <a:round/>
              <a:headEnd/>
              <a:tailEnd/>
            </a:ln>
          </p:spPr>
          <p:txBody>
            <a:bodyPr lIns="75895" tIns="37948" rIns="75895" bIns="37948"/>
            <a:lstStyle/>
            <a:p>
              <a:pPr algn="ctr"/>
              <a:r>
                <a:rPr lang="en-AU" sz="1100">
                  <a:cs typeface="Times New Roman" pitchFamily="18" charset="0"/>
                </a:rPr>
                <a:t>4</a:t>
              </a:r>
              <a:endParaRPr lang="tr-TR" sz="800"/>
            </a:p>
            <a:p>
              <a:pPr algn="ctr" eaLnBrk="0" hangingPunct="0"/>
              <a:r>
                <a:rPr lang="en-AU" sz="1100">
                  <a:cs typeface="Times New Roman" pitchFamily="18" charset="0"/>
                </a:rPr>
                <a:t>5</a:t>
              </a:r>
              <a:endParaRPr lang="en-AU"/>
            </a:p>
          </p:txBody>
        </p:sp>
        <p:sp>
          <p:nvSpPr>
            <p:cNvPr id="23565" name="Text Box 37"/>
            <p:cNvSpPr txBox="1">
              <a:spLocks noChangeArrowheads="1"/>
            </p:cNvSpPr>
            <p:nvPr/>
          </p:nvSpPr>
          <p:spPr bwMode="auto">
            <a:xfrm>
              <a:off x="3409" y="12971"/>
              <a:ext cx="498" cy="448"/>
            </a:xfrm>
            <a:prstGeom prst="rect">
              <a:avLst/>
            </a:prstGeom>
            <a:noFill/>
            <a:ln w="9525">
              <a:noFill/>
              <a:miter lim="800000"/>
              <a:headEnd/>
              <a:tailEnd/>
            </a:ln>
          </p:spPr>
          <p:txBody>
            <a:bodyPr lIns="75895" tIns="37948" rIns="75895" bIns="37948"/>
            <a:lstStyle/>
            <a:p>
              <a:r>
                <a:rPr lang="en-AU" sz="800">
                  <a:cs typeface="Times New Roman" pitchFamily="18" charset="0"/>
                </a:rPr>
                <a:t>2</a:t>
              </a:r>
              <a:endParaRPr lang="en-AU"/>
            </a:p>
          </p:txBody>
        </p:sp>
        <p:sp>
          <p:nvSpPr>
            <p:cNvPr id="23566" name="Line 36"/>
            <p:cNvSpPr>
              <a:spLocks noChangeShapeType="1"/>
            </p:cNvSpPr>
            <p:nvPr/>
          </p:nvSpPr>
          <p:spPr bwMode="auto">
            <a:xfrm>
              <a:off x="2414" y="12821"/>
              <a:ext cx="1078" cy="299"/>
            </a:xfrm>
            <a:prstGeom prst="line">
              <a:avLst/>
            </a:prstGeom>
            <a:noFill/>
            <a:ln w="9525">
              <a:solidFill>
                <a:srgbClr val="000000"/>
              </a:solidFill>
              <a:round/>
              <a:headEnd/>
              <a:tailEnd/>
            </a:ln>
          </p:spPr>
          <p:txBody>
            <a:bodyPr/>
            <a:lstStyle/>
            <a:p>
              <a:endParaRPr lang="tr-TR"/>
            </a:p>
          </p:txBody>
        </p:sp>
        <p:sp>
          <p:nvSpPr>
            <p:cNvPr id="23567" name="Line 35"/>
            <p:cNvSpPr>
              <a:spLocks noChangeShapeType="1"/>
            </p:cNvSpPr>
            <p:nvPr/>
          </p:nvSpPr>
          <p:spPr bwMode="auto">
            <a:xfrm flipV="1">
              <a:off x="2414" y="13120"/>
              <a:ext cx="1078" cy="299"/>
            </a:xfrm>
            <a:prstGeom prst="line">
              <a:avLst/>
            </a:prstGeom>
            <a:noFill/>
            <a:ln w="9525">
              <a:solidFill>
                <a:srgbClr val="000000"/>
              </a:solidFill>
              <a:round/>
              <a:headEnd/>
              <a:tailEnd/>
            </a:ln>
          </p:spPr>
          <p:txBody>
            <a:bodyPr/>
            <a:lstStyle/>
            <a:p>
              <a:endParaRPr lang="tr-TR"/>
            </a:p>
          </p:txBody>
        </p:sp>
        <p:sp>
          <p:nvSpPr>
            <p:cNvPr id="23568" name="Text Box 34"/>
            <p:cNvSpPr txBox="1">
              <a:spLocks noChangeArrowheads="1"/>
            </p:cNvSpPr>
            <p:nvPr/>
          </p:nvSpPr>
          <p:spPr bwMode="auto">
            <a:xfrm>
              <a:off x="2497" y="12522"/>
              <a:ext cx="1194" cy="449"/>
            </a:xfrm>
            <a:prstGeom prst="rect">
              <a:avLst/>
            </a:prstGeom>
            <a:noFill/>
            <a:ln w="9525">
              <a:noFill/>
              <a:miter lim="800000"/>
              <a:headEnd/>
              <a:tailEnd/>
            </a:ln>
          </p:spPr>
          <p:txBody>
            <a:bodyPr lIns="75895" tIns="37948" rIns="75895" bIns="37948"/>
            <a:lstStyle/>
            <a:p>
              <a:r>
                <a:rPr lang="en-AU" sz="800">
                  <a:cs typeface="Times New Roman" pitchFamily="18" charset="0"/>
                </a:rPr>
                <a:t>8.94</a:t>
              </a:r>
              <a:endParaRPr lang="en-AU"/>
            </a:p>
          </p:txBody>
        </p:sp>
        <p:sp>
          <p:nvSpPr>
            <p:cNvPr id="23569" name="Text Box 33"/>
            <p:cNvSpPr txBox="1">
              <a:spLocks noChangeArrowheads="1"/>
            </p:cNvSpPr>
            <p:nvPr/>
          </p:nvSpPr>
          <p:spPr bwMode="auto">
            <a:xfrm>
              <a:off x="2497" y="13419"/>
              <a:ext cx="1194" cy="448"/>
            </a:xfrm>
            <a:prstGeom prst="rect">
              <a:avLst/>
            </a:prstGeom>
            <a:noFill/>
            <a:ln w="9525">
              <a:noFill/>
              <a:miter lim="800000"/>
              <a:headEnd/>
              <a:tailEnd/>
            </a:ln>
          </p:spPr>
          <p:txBody>
            <a:bodyPr lIns="75895" tIns="37948" rIns="75895" bIns="37948"/>
            <a:lstStyle/>
            <a:p>
              <a:r>
                <a:rPr lang="en-AU" sz="800">
                  <a:cs typeface="Times New Roman" pitchFamily="18" charset="0"/>
                </a:rPr>
                <a:t>12.81</a:t>
              </a:r>
              <a:endParaRPr lang="en-AU"/>
            </a:p>
          </p:txBody>
        </p:sp>
        <p:sp>
          <p:nvSpPr>
            <p:cNvPr id="23570" name="Oval 32"/>
            <p:cNvSpPr>
              <a:spLocks noChangeArrowheads="1"/>
            </p:cNvSpPr>
            <p:nvPr/>
          </p:nvSpPr>
          <p:spPr bwMode="auto">
            <a:xfrm>
              <a:off x="5373" y="12411"/>
              <a:ext cx="912" cy="1494"/>
            </a:xfrm>
            <a:prstGeom prst="ellipse">
              <a:avLst/>
            </a:prstGeom>
            <a:solidFill>
              <a:srgbClr val="99CCFF"/>
            </a:solidFill>
            <a:ln w="9525">
              <a:solidFill>
                <a:srgbClr val="000000"/>
              </a:solidFill>
              <a:round/>
              <a:headEnd/>
              <a:tailEnd/>
            </a:ln>
          </p:spPr>
          <p:txBody>
            <a:bodyPr lIns="75895" tIns="37948" rIns="75895" bIns="37948"/>
            <a:lstStyle/>
            <a:p>
              <a:pPr algn="ctr"/>
              <a:r>
                <a:rPr lang="en-AU" sz="1100">
                  <a:cs typeface="Times New Roman" pitchFamily="18" charset="0"/>
                </a:rPr>
                <a:t>4</a:t>
              </a:r>
              <a:endParaRPr lang="tr-TR" sz="800"/>
            </a:p>
            <a:p>
              <a:pPr algn="ctr" eaLnBrk="0" hangingPunct="0"/>
              <a:r>
                <a:rPr lang="en-AU" sz="1100">
                  <a:cs typeface="Times New Roman" pitchFamily="18" charset="0"/>
                </a:rPr>
                <a:t>5</a:t>
              </a:r>
              <a:endParaRPr lang="en-AU"/>
            </a:p>
          </p:txBody>
        </p:sp>
        <p:sp>
          <p:nvSpPr>
            <p:cNvPr id="23571" name="Line 31"/>
            <p:cNvSpPr>
              <a:spLocks noChangeShapeType="1"/>
            </p:cNvSpPr>
            <p:nvPr/>
          </p:nvSpPr>
          <p:spPr bwMode="auto">
            <a:xfrm>
              <a:off x="6215" y="12821"/>
              <a:ext cx="1488" cy="364"/>
            </a:xfrm>
            <a:prstGeom prst="line">
              <a:avLst/>
            </a:prstGeom>
            <a:noFill/>
            <a:ln w="9525">
              <a:solidFill>
                <a:srgbClr val="000000"/>
              </a:solidFill>
              <a:round/>
              <a:headEnd/>
              <a:tailEnd/>
            </a:ln>
          </p:spPr>
          <p:txBody>
            <a:bodyPr/>
            <a:lstStyle/>
            <a:p>
              <a:endParaRPr lang="tr-TR"/>
            </a:p>
          </p:txBody>
        </p:sp>
        <p:sp>
          <p:nvSpPr>
            <p:cNvPr id="23572" name="Line 30"/>
            <p:cNvSpPr>
              <a:spLocks noChangeShapeType="1"/>
            </p:cNvSpPr>
            <p:nvPr/>
          </p:nvSpPr>
          <p:spPr bwMode="auto">
            <a:xfrm flipV="1">
              <a:off x="6230" y="12825"/>
              <a:ext cx="1488" cy="594"/>
            </a:xfrm>
            <a:prstGeom prst="line">
              <a:avLst/>
            </a:prstGeom>
            <a:noFill/>
            <a:ln w="9525">
              <a:solidFill>
                <a:srgbClr val="000000"/>
              </a:solidFill>
              <a:round/>
              <a:headEnd/>
              <a:tailEnd/>
            </a:ln>
          </p:spPr>
          <p:txBody>
            <a:bodyPr/>
            <a:lstStyle/>
            <a:p>
              <a:endParaRPr lang="tr-TR"/>
            </a:p>
          </p:txBody>
        </p:sp>
        <p:sp>
          <p:nvSpPr>
            <p:cNvPr id="23573" name="Text Box 29"/>
            <p:cNvSpPr txBox="1">
              <a:spLocks noChangeArrowheads="1"/>
            </p:cNvSpPr>
            <p:nvPr/>
          </p:nvSpPr>
          <p:spPr bwMode="auto">
            <a:xfrm>
              <a:off x="6553" y="12525"/>
              <a:ext cx="1194" cy="449"/>
            </a:xfrm>
            <a:prstGeom prst="rect">
              <a:avLst/>
            </a:prstGeom>
            <a:noFill/>
            <a:ln w="9525">
              <a:noFill/>
              <a:miter lim="800000"/>
              <a:headEnd/>
              <a:tailEnd/>
            </a:ln>
          </p:spPr>
          <p:txBody>
            <a:bodyPr lIns="75895" tIns="37948" rIns="75895" bIns="37948"/>
            <a:lstStyle/>
            <a:p>
              <a:r>
                <a:rPr lang="en-AU" sz="800">
                  <a:cs typeface="Times New Roman" pitchFamily="18" charset="0"/>
                </a:rPr>
                <a:t>14.42</a:t>
              </a:r>
              <a:endParaRPr lang="en-AU"/>
            </a:p>
          </p:txBody>
        </p:sp>
        <p:sp>
          <p:nvSpPr>
            <p:cNvPr id="23574" name="Text Box 28"/>
            <p:cNvSpPr txBox="1">
              <a:spLocks noChangeArrowheads="1"/>
            </p:cNvSpPr>
            <p:nvPr/>
          </p:nvSpPr>
          <p:spPr bwMode="auto">
            <a:xfrm>
              <a:off x="6313" y="13419"/>
              <a:ext cx="1194" cy="448"/>
            </a:xfrm>
            <a:prstGeom prst="rect">
              <a:avLst/>
            </a:prstGeom>
            <a:noFill/>
            <a:ln w="9525">
              <a:noFill/>
              <a:miter lim="800000"/>
              <a:headEnd/>
              <a:tailEnd/>
            </a:ln>
          </p:spPr>
          <p:txBody>
            <a:bodyPr lIns="75895" tIns="37948" rIns="75895" bIns="37948"/>
            <a:lstStyle/>
            <a:p>
              <a:r>
                <a:rPr lang="en-AU" sz="800">
                  <a:cs typeface="Times New Roman" pitchFamily="18" charset="0"/>
                </a:rPr>
                <a:t>18.44</a:t>
              </a:r>
              <a:endParaRPr lang="en-AU"/>
            </a:p>
          </p:txBody>
        </p:sp>
        <p:sp>
          <p:nvSpPr>
            <p:cNvPr id="23575" name="Line 27"/>
            <p:cNvSpPr>
              <a:spLocks noChangeShapeType="1"/>
            </p:cNvSpPr>
            <p:nvPr/>
          </p:nvSpPr>
          <p:spPr bwMode="auto">
            <a:xfrm>
              <a:off x="6218" y="12825"/>
              <a:ext cx="1500" cy="1"/>
            </a:xfrm>
            <a:prstGeom prst="line">
              <a:avLst/>
            </a:prstGeom>
            <a:noFill/>
            <a:ln w="9525">
              <a:solidFill>
                <a:srgbClr val="000000"/>
              </a:solidFill>
              <a:round/>
              <a:headEnd/>
              <a:tailEnd/>
            </a:ln>
          </p:spPr>
          <p:txBody>
            <a:bodyPr/>
            <a:lstStyle/>
            <a:p>
              <a:endParaRPr lang="tr-TR"/>
            </a:p>
          </p:txBody>
        </p:sp>
        <p:sp>
          <p:nvSpPr>
            <p:cNvPr id="23576" name="Line 26"/>
            <p:cNvSpPr>
              <a:spLocks noChangeShapeType="1"/>
            </p:cNvSpPr>
            <p:nvPr/>
          </p:nvSpPr>
          <p:spPr bwMode="auto">
            <a:xfrm flipV="1">
              <a:off x="6248" y="13185"/>
              <a:ext cx="1400" cy="180"/>
            </a:xfrm>
            <a:prstGeom prst="line">
              <a:avLst/>
            </a:prstGeom>
            <a:noFill/>
            <a:ln w="9525">
              <a:solidFill>
                <a:srgbClr val="000000"/>
              </a:solidFill>
              <a:round/>
              <a:headEnd/>
              <a:tailEnd/>
            </a:ln>
          </p:spPr>
          <p:txBody>
            <a:bodyPr/>
            <a:lstStyle/>
            <a:p>
              <a:endParaRPr lang="tr-TR"/>
            </a:p>
          </p:txBody>
        </p:sp>
        <p:sp>
          <p:nvSpPr>
            <p:cNvPr id="23577" name="Text Box 25"/>
            <p:cNvSpPr txBox="1">
              <a:spLocks noChangeArrowheads="1"/>
            </p:cNvSpPr>
            <p:nvPr/>
          </p:nvSpPr>
          <p:spPr bwMode="auto">
            <a:xfrm>
              <a:off x="6793" y="12765"/>
              <a:ext cx="1194" cy="449"/>
            </a:xfrm>
            <a:prstGeom prst="rect">
              <a:avLst/>
            </a:prstGeom>
            <a:noFill/>
            <a:ln w="9525">
              <a:noFill/>
              <a:miter lim="800000"/>
              <a:headEnd/>
              <a:tailEnd/>
            </a:ln>
          </p:spPr>
          <p:txBody>
            <a:bodyPr lIns="75895" tIns="37948" rIns="75895" bIns="37948"/>
            <a:lstStyle/>
            <a:p>
              <a:r>
                <a:rPr lang="en-AU" sz="800">
                  <a:cs typeface="Times New Roman" pitchFamily="18" charset="0"/>
                </a:rPr>
                <a:t>14.14</a:t>
              </a:r>
              <a:endParaRPr lang="en-AU"/>
            </a:p>
          </p:txBody>
        </p:sp>
        <p:sp>
          <p:nvSpPr>
            <p:cNvPr id="23578" name="Text Box 24"/>
            <p:cNvSpPr txBox="1">
              <a:spLocks noChangeArrowheads="1"/>
            </p:cNvSpPr>
            <p:nvPr/>
          </p:nvSpPr>
          <p:spPr bwMode="auto">
            <a:xfrm>
              <a:off x="6318" y="12917"/>
              <a:ext cx="1194" cy="448"/>
            </a:xfrm>
            <a:prstGeom prst="rect">
              <a:avLst/>
            </a:prstGeom>
            <a:noFill/>
            <a:ln w="9525">
              <a:noFill/>
              <a:miter lim="800000"/>
              <a:headEnd/>
              <a:tailEnd/>
            </a:ln>
          </p:spPr>
          <p:txBody>
            <a:bodyPr lIns="75895" tIns="37948" rIns="75895" bIns="37948"/>
            <a:lstStyle/>
            <a:p>
              <a:r>
                <a:rPr lang="en-AU" sz="800">
                  <a:cs typeface="Times New Roman" pitchFamily="18" charset="0"/>
                </a:rPr>
                <a:t>18.44</a:t>
              </a:r>
              <a:endParaRPr lang="en-AU"/>
            </a:p>
          </p:txBody>
        </p:sp>
      </p:grpSp>
      <p:sp>
        <p:nvSpPr>
          <p:cNvPr id="23559" name="Rectangle 53"/>
          <p:cNvSpPr>
            <a:spLocks noChangeArrowheads="1"/>
          </p:cNvSpPr>
          <p:nvPr/>
        </p:nvSpPr>
        <p:spPr bwMode="auto">
          <a:xfrm>
            <a:off x="0" y="4286250"/>
            <a:ext cx="9144000" cy="0"/>
          </a:xfrm>
          <a:prstGeom prst="rect">
            <a:avLst/>
          </a:prstGeom>
          <a:noFill/>
          <a:ln w="9525">
            <a:noFill/>
            <a:miter lim="800000"/>
            <a:headEnd/>
            <a:tailEnd/>
          </a:ln>
        </p:spPr>
        <p:txBody>
          <a:bodyPr wrap="none" anchor="ctr">
            <a:spAutoFit/>
          </a:bodyPr>
          <a:lstStyle/>
          <a:p>
            <a:endParaRPr lang="tr-TR"/>
          </a:p>
        </p:txBody>
      </p:sp>
      <p:pic>
        <p:nvPicPr>
          <p:cNvPr id="53303" name="Picture 55"/>
          <p:cNvPicPr>
            <a:picLocks noChangeAspect="1" noChangeArrowheads="1"/>
          </p:cNvPicPr>
          <p:nvPr/>
        </p:nvPicPr>
        <p:blipFill>
          <a:blip r:embed="rId2"/>
          <a:srcRect/>
          <a:stretch>
            <a:fillRect/>
          </a:stretch>
        </p:blipFill>
        <p:spPr bwMode="auto">
          <a:xfrm>
            <a:off x="3059113" y="3933825"/>
            <a:ext cx="4029075" cy="923925"/>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3271"/>
                                        </p:tgtEl>
                                        <p:attrNameLst>
                                          <p:attrName>style.visibility</p:attrName>
                                        </p:attrNameLst>
                                      </p:cBhvr>
                                      <p:to>
                                        <p:strVal val="visible"/>
                                      </p:to>
                                    </p:set>
                                    <p:animEffect transition="in" filter="checkerboard(across)">
                                      <p:cBhvr>
                                        <p:cTn id="7" dur="500"/>
                                        <p:tgtEl>
                                          <p:spTgt spid="5327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3303"/>
                                        </p:tgtEl>
                                        <p:attrNameLst>
                                          <p:attrName>style.visibility</p:attrName>
                                        </p:attrNameLst>
                                      </p:cBhvr>
                                      <p:to>
                                        <p:strVal val="visible"/>
                                      </p:to>
                                    </p:set>
                                    <p:animEffect transition="in" filter="checkerboard(across)">
                                      <p:cBhvr>
                                        <p:cTn id="12" dur="500"/>
                                        <p:tgtEl>
                                          <p:spTgt spid="53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rünüş">
  <a:themeElements>
    <a:clrScheme name="Güven">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Kalabalık">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solidFill>
          <a:srgbClr val="FFFF00">
            <a:alpha val="17000"/>
          </a:srgbClr>
        </a:solidFill>
        <a:ln>
          <a:solidFill>
            <a:srgbClr val="FF0000"/>
          </a:solidFill>
        </a:ln>
      </a:spPr>
      <a:bodyPr rtlCol="0" anchor="ctr"/>
      <a:lstStyle>
        <a:defPPr algn="ctr">
          <a:defRPr sz="1600" dirty="0" smtClean="0">
            <a:solidFill>
              <a:schemeClr val="accent6">
                <a:lumMod val="50000"/>
              </a:schemeClr>
            </a:solidFill>
            <a:latin typeface="Arial Narrow" pitchFamily="34" charset="0"/>
          </a:defRPr>
        </a:defPPr>
      </a:lstStyle>
      <a:style>
        <a:lnRef idx="1">
          <a:schemeClr val="accent6"/>
        </a:lnRef>
        <a:fillRef idx="2">
          <a:schemeClr val="accent6"/>
        </a:fillRef>
        <a:effectRef idx="1">
          <a:schemeClr val="accent6"/>
        </a:effectRef>
        <a:fontRef idx="minor">
          <a:schemeClr val="dk1"/>
        </a:fontRef>
      </a:style>
    </a:spDef>
    <a:lnDef>
      <a:spPr>
        <a:ln>
          <a:solidFill>
            <a:srgbClr val="0070C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4969</TotalTime>
  <Words>575</Words>
  <Application>Microsoft Office PowerPoint</Application>
  <PresentationFormat>Ekran Gösterisi (4:3)</PresentationFormat>
  <Paragraphs>150</Paragraphs>
  <Slides>15</Slides>
  <Notes>2</Notes>
  <HiddenSlides>0</HiddenSlides>
  <MMClips>0</MMClips>
  <ScaleCrop>false</ScaleCrop>
  <HeadingPairs>
    <vt:vector size="6" baseType="variant">
      <vt:variant>
        <vt:lpstr>Kullanılan Yazı Tipleri</vt:lpstr>
      </vt:variant>
      <vt:variant>
        <vt:i4>8</vt:i4>
      </vt:variant>
      <vt:variant>
        <vt:lpstr>Tasarım Şablonu</vt:lpstr>
      </vt:variant>
      <vt:variant>
        <vt:i4>4</vt:i4>
      </vt:variant>
      <vt:variant>
        <vt:lpstr>Slayt Başlıkları</vt:lpstr>
      </vt:variant>
      <vt:variant>
        <vt:i4>15</vt:i4>
      </vt:variant>
    </vt:vector>
  </HeadingPairs>
  <TitlesOfParts>
    <vt:vector size="27" baseType="lpstr">
      <vt:lpstr>Arial</vt:lpstr>
      <vt:lpstr>Verdana</vt:lpstr>
      <vt:lpstr>Wingdings 2</vt:lpstr>
      <vt:lpstr>Calibri</vt:lpstr>
      <vt:lpstr>Harrington</vt:lpstr>
      <vt:lpstr>Times New Roman</vt:lpstr>
      <vt:lpstr>Arial Narrow</vt:lpstr>
      <vt:lpstr>Batang</vt:lpstr>
      <vt:lpstr>Görünüş</vt:lpstr>
      <vt:lpstr>Görünüş</vt:lpstr>
      <vt:lpstr>Görünüş</vt:lpstr>
      <vt:lpstr>Görünüş</vt:lpstr>
      <vt:lpstr>Slayt 1</vt:lpstr>
      <vt:lpstr>Veri Madenciliği </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Kaynaklar :</vt:lpstr>
    </vt:vector>
  </TitlesOfParts>
  <Company>Office 2007 Corp.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Madenciliği</dc:title>
  <dc:creator>YYURTAY</dc:creator>
  <cp:lastModifiedBy>nyy</cp:lastModifiedBy>
  <cp:revision>237</cp:revision>
  <dcterms:created xsi:type="dcterms:W3CDTF">2009-02-03T08:32:31Z</dcterms:created>
  <dcterms:modified xsi:type="dcterms:W3CDTF">2009-12-21T15:10:49Z</dcterms:modified>
</cp:coreProperties>
</file>