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9"/>
  </p:notesMasterIdLst>
  <p:sldIdLst>
    <p:sldId id="256" r:id="rId2"/>
    <p:sldId id="257" r:id="rId3"/>
    <p:sldId id="261" r:id="rId4"/>
    <p:sldId id="258" r:id="rId5"/>
    <p:sldId id="270" r:id="rId6"/>
    <p:sldId id="272" r:id="rId7"/>
    <p:sldId id="277" r:id="rId8"/>
    <p:sldId id="309" r:id="rId9"/>
    <p:sldId id="307" r:id="rId10"/>
    <p:sldId id="274" r:id="rId11"/>
    <p:sldId id="280" r:id="rId12"/>
    <p:sldId id="283" r:id="rId13"/>
    <p:sldId id="279" r:id="rId14"/>
    <p:sldId id="278" r:id="rId15"/>
    <p:sldId id="284" r:id="rId16"/>
    <p:sldId id="269" r:id="rId17"/>
    <p:sldId id="291" r:id="rId18"/>
    <p:sldId id="300" r:id="rId19"/>
    <p:sldId id="292" r:id="rId20"/>
    <p:sldId id="293" r:id="rId21"/>
    <p:sldId id="298" r:id="rId22"/>
    <p:sldId id="299" r:id="rId23"/>
    <p:sldId id="297" r:id="rId24"/>
    <p:sldId id="312" r:id="rId25"/>
    <p:sldId id="313" r:id="rId26"/>
    <p:sldId id="305" r:id="rId27"/>
    <p:sldId id="310" r:id="rId28"/>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84" autoAdjust="0"/>
    <p:restoredTop sz="60360" autoAdjust="0"/>
  </p:normalViewPr>
  <p:slideViewPr>
    <p:cSldViewPr>
      <p:cViewPr>
        <p:scale>
          <a:sx n="70" d="100"/>
          <a:sy n="70" d="100"/>
        </p:scale>
        <p:origin x="-648" y="72"/>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8BDE6223-6A5D-4B61-B850-D43827B4292D}" type="datetimeFigureOut">
              <a:rPr lang="tr-TR"/>
              <a:pPr>
                <a:defRPr/>
              </a:pPr>
              <a:t>13.10.2009</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tr-TR" noProof="0"/>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noProof="0" smtClean="0"/>
              <a:t>Asıl metin stillerini düzenlemek için tıklatın</a:t>
            </a:r>
          </a:p>
          <a:p>
            <a:pPr lvl="1"/>
            <a:r>
              <a:rPr lang="tr-TR" noProof="0" smtClean="0"/>
              <a:t>İkinci düzey</a:t>
            </a:r>
          </a:p>
          <a:p>
            <a:pPr lvl="2"/>
            <a:r>
              <a:rPr lang="tr-TR" noProof="0" smtClean="0"/>
              <a:t>Üçüncü düzey</a:t>
            </a:r>
          </a:p>
          <a:p>
            <a:pPr lvl="3"/>
            <a:r>
              <a:rPr lang="tr-TR" noProof="0" smtClean="0"/>
              <a:t>Dördüncü düzey</a:t>
            </a:r>
          </a:p>
          <a:p>
            <a:pPr lvl="4"/>
            <a:r>
              <a:rPr lang="tr-TR" noProof="0" smtClean="0"/>
              <a:t>Beşinci düzey</a:t>
            </a:r>
            <a:endParaRPr lang="tr-TR" noProof="0"/>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27157C9B-7415-4262-8A3F-DECF7EDB6416}" type="slidenum">
              <a:rPr lang="tr-TR"/>
              <a:pPr>
                <a:defRPr/>
              </a:pPr>
              <a:t>‹#›</a:t>
            </a:fld>
            <a:endParaRPr lang="tr-T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TextEdit="1"/>
          </p:cNvSpPr>
          <p:nvPr>
            <p:ph type="sldImg"/>
          </p:nvPr>
        </p:nvSpPr>
        <p:spPr bwMode="auto">
          <a:noFill/>
          <a:ln>
            <a:solidFill>
              <a:srgbClr val="000000"/>
            </a:solidFill>
            <a:miter lim="800000"/>
            <a:headEnd/>
            <a:tailEnd/>
          </a:ln>
        </p:spPr>
      </p:sp>
      <p:sp>
        <p:nvSpPr>
          <p:cNvPr id="78851"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tr-TR" sz="1000" smtClean="0"/>
              <a:t>“Hızla teknolojinin hayatımıza girmesiyle elektronik ortamlarda tutulan verilerin artması, gelişmelerede bağlı olarak ,bazı soruların cevaplarını aramamıza neden olmuştur.</a:t>
            </a:r>
          </a:p>
          <a:p>
            <a:pPr eaLnBrk="1" hangingPunct="1"/>
            <a:endParaRPr lang="tr-TR" sz="1000" smtClean="0"/>
          </a:p>
          <a:p>
            <a:pPr eaLnBrk="1" hangingPunct="1"/>
            <a:r>
              <a:rPr lang="tr-TR" sz="1000" smtClean="0"/>
              <a:t> verilerin nasıl ve nerelerde kullanılacağı, nasıl yorumlanacağı ve bilgiye nasıl ulaşılacağı ihtiyacı ortaya çıkarmıştır.</a:t>
            </a:r>
          </a:p>
          <a:p>
            <a:pPr eaLnBrk="1" hangingPunct="1"/>
            <a:endParaRPr lang="tr-TR" sz="1000" smtClean="0"/>
          </a:p>
          <a:p>
            <a:pPr eaLnBrk="1" hangingPunct="1"/>
            <a:r>
              <a:rPr lang="tr-TR" sz="1000" smtClean="0"/>
              <a:t>Gelişen teknoloji ile birlikte kullanıcı talepleride artarak çeşitlenmiştir. Bu itibarla basit raporlamalar ve standart sorguların yeterli gelmemeside sektör çalışanlarını arayışa itmiştir.”</a:t>
            </a:r>
          </a:p>
          <a:p>
            <a:endParaRPr lang="tr-T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1 Slayt Görüntüsü Yer Tutucusu"/>
          <p:cNvSpPr>
            <a:spLocks noGrp="1" noRot="1" noChangeAspect="1"/>
          </p:cNvSpPr>
          <p:nvPr>
            <p:ph type="sldImg"/>
          </p:nvPr>
        </p:nvSpPr>
        <p:spPr bwMode="auto">
          <a:noFill/>
          <a:ln>
            <a:solidFill>
              <a:srgbClr val="000000"/>
            </a:solidFill>
            <a:miter lim="800000"/>
            <a:headEnd/>
            <a:tailEnd/>
          </a:ln>
        </p:spPr>
      </p:sp>
      <p:sp>
        <p:nvSpPr>
          <p:cNvPr id="47106"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tr-TR" b="1" i="1" smtClean="0"/>
              <a:t>Veri ambarlarma</a:t>
            </a:r>
            <a:r>
              <a:rPr lang="tr-TR" i="1" smtClean="0"/>
              <a:t> </a:t>
            </a:r>
            <a:r>
              <a:rPr lang="tr-TR" smtClean="0"/>
              <a:t>neden ihtiyaç olduğuna, bu değişime karşı koyanlar açısından bakılmasında yarar var. Mevcut bilgi sistemlerinde çeşitli raporların zaten eskiden beri üretilmekte olduğu bir gerçek. Ama bu veriler, bilgiler ve raporlar </a:t>
            </a:r>
            <a:r>
              <a:rPr lang="tr-TR" i="1" smtClean="0"/>
              <a:t>veri ambarı </a:t>
            </a:r>
            <a:r>
              <a:rPr lang="tr-TR" smtClean="0"/>
              <a:t>uygulamalarından önce daha çok geçmişin özetlenmesi şeklindeydi. Tarihsel derinliğin ise bu derece değerlendirilmesi, teknik olarak pek mümkün değildi ve buna ihtiyaç da duyulmuyordu. Çünkü karmaşık al goritmaların, hızlı ve zamanında sonuca ulaştıracak şekilde uygulanmasına henüz teknolojik imkanlar da elvermiyordu. Raporlamalar geçmişi özetleyen, zamanında karar vericinin eline geçmeyen, dağınık yapıda ve zaman zaman birbiriyle tutarsız veriler ve bilgiler içeriyordu.</a:t>
            </a:r>
          </a:p>
          <a:p>
            <a:pPr eaLnBrk="1" hangingPunct="1">
              <a:spcBef>
                <a:spcPct val="0"/>
              </a:spcBef>
            </a:pPr>
            <a:endParaRPr lang="tr-TR" smtClean="0"/>
          </a:p>
          <a:p>
            <a:pPr algn="just" eaLnBrk="1" hangingPunct="1">
              <a:lnSpc>
                <a:spcPct val="90000"/>
              </a:lnSpc>
            </a:pPr>
            <a:r>
              <a:rPr lang="tr-TR" sz="1000" smtClean="0">
                <a:effectLst>
                  <a:outerShdw blurRad="38100" dist="38100" dir="2700000" algn="tl">
                    <a:srgbClr val="C0C0C0"/>
                  </a:outerShdw>
                </a:effectLst>
                <a:latin typeface="Times New Roman" pitchFamily="18" charset="0"/>
                <a:cs typeface="Times New Roman" pitchFamily="18" charset="0"/>
              </a:rPr>
              <a:t>Bilgi edinme kültürü daha önce raporlama anlamına gelirken şimdi keşfedilen bilgi anlam kazanmıştır. </a:t>
            </a:r>
          </a:p>
          <a:p>
            <a:pPr algn="just" eaLnBrk="1" hangingPunct="1">
              <a:lnSpc>
                <a:spcPct val="90000"/>
              </a:lnSpc>
            </a:pPr>
            <a:endParaRPr lang="tr-TR" sz="1000" smtClean="0">
              <a:latin typeface="Times New Roman" pitchFamily="18" charset="0"/>
              <a:cs typeface="Times New Roman" pitchFamily="18" charset="0"/>
            </a:endParaRPr>
          </a:p>
          <a:p>
            <a:pPr algn="just" eaLnBrk="1" hangingPunct="1">
              <a:lnSpc>
                <a:spcPct val="90000"/>
              </a:lnSpc>
            </a:pPr>
            <a:r>
              <a:rPr lang="tr-TR" sz="1000" u="sng" smtClean="0">
                <a:latin typeface="Times New Roman" pitchFamily="18" charset="0"/>
                <a:cs typeface="Times New Roman" pitchFamily="18" charset="0"/>
              </a:rPr>
              <a:t>Örneğin, </a:t>
            </a:r>
            <a:r>
              <a:rPr lang="tr-TR" sz="1000" smtClean="0">
                <a:latin typeface="Times New Roman" pitchFamily="18" charset="0"/>
                <a:cs typeface="Times New Roman" pitchFamily="18" charset="0"/>
              </a:rPr>
              <a:t>işletme nasıl bir strateji izlerse müşterisini elinde tutar ve rakibe gitmesini önler, hangi müşteri hangi kampanyaya olumlu cevap verir, gibi bilgilerin keşfedilmesine ihtiyaç vardır. Bu süreç ise sorulan sorulardan da anlaşılacağı gibi </a:t>
            </a:r>
            <a:r>
              <a:rPr lang="tr-TR" sz="1000" b="1" smtClean="0">
                <a:latin typeface="Times New Roman" pitchFamily="18" charset="0"/>
                <a:cs typeface="Times New Roman" pitchFamily="18" charset="0"/>
              </a:rPr>
              <a:t>reaktif </a:t>
            </a:r>
            <a:r>
              <a:rPr lang="tr-TR" sz="1000" smtClean="0">
                <a:latin typeface="Times New Roman" pitchFamily="18" charset="0"/>
                <a:cs typeface="Times New Roman" pitchFamily="18" charset="0"/>
              </a:rPr>
              <a:t>değil </a:t>
            </a:r>
            <a:r>
              <a:rPr lang="tr-TR" sz="1000" b="1" smtClean="0">
                <a:latin typeface="Times New Roman" pitchFamily="18" charset="0"/>
                <a:cs typeface="Times New Roman" pitchFamily="18" charset="0"/>
              </a:rPr>
              <a:t>proaktif</a:t>
            </a:r>
            <a:r>
              <a:rPr lang="tr-TR" sz="1000" smtClean="0">
                <a:latin typeface="Times New Roman" pitchFamily="18" charset="0"/>
                <a:cs typeface="Times New Roman" pitchFamily="18" charset="0"/>
              </a:rPr>
              <a:t> bir süreçtir. </a:t>
            </a:r>
          </a:p>
          <a:p>
            <a:pPr algn="just" eaLnBrk="1" hangingPunct="1">
              <a:lnSpc>
                <a:spcPct val="90000"/>
              </a:lnSpc>
            </a:pPr>
            <a:endParaRPr lang="tr-TR" sz="1000" smtClean="0">
              <a:latin typeface="Times New Roman" pitchFamily="18" charset="0"/>
              <a:cs typeface="Times New Roman" pitchFamily="18" charset="0"/>
            </a:endParaRPr>
          </a:p>
          <a:p>
            <a:pPr algn="just" eaLnBrk="1" hangingPunct="1">
              <a:lnSpc>
                <a:spcPct val="90000"/>
              </a:lnSpc>
            </a:pPr>
            <a:r>
              <a:rPr lang="tr-TR" sz="1000" smtClean="0">
                <a:latin typeface="Times New Roman" pitchFamily="18" charset="0"/>
                <a:cs typeface="Times New Roman" pitchFamily="18" charset="0"/>
              </a:rPr>
              <a:t>   Müşteriyi kaybettikten sonra neden kaybettiğini anlamak </a:t>
            </a:r>
            <a:r>
              <a:rPr lang="tr-TR" sz="1000" b="1" smtClean="0">
                <a:latin typeface="Times New Roman" pitchFamily="18" charset="0"/>
                <a:cs typeface="Times New Roman" pitchFamily="18" charset="0"/>
              </a:rPr>
              <a:t>reaktif</a:t>
            </a:r>
            <a:r>
              <a:rPr lang="tr-TR" sz="1000" smtClean="0">
                <a:latin typeface="Times New Roman" pitchFamily="18" charset="0"/>
                <a:cs typeface="Times New Roman" pitchFamily="18" charset="0"/>
              </a:rPr>
              <a:t> bir süreçken, bu nedenleri keşfettikten sonra, hangi müşterilerin kaybedilme riski olduğu ve bunları kaybetmemek için neler yapılacağına ilişkin bilgi elde etmek </a:t>
            </a:r>
            <a:r>
              <a:rPr lang="tr-TR" sz="1000" b="1" smtClean="0">
                <a:latin typeface="Times New Roman" pitchFamily="18" charset="0"/>
                <a:cs typeface="Times New Roman" pitchFamily="18" charset="0"/>
              </a:rPr>
              <a:t>proaktif </a:t>
            </a:r>
            <a:r>
              <a:rPr lang="tr-TR" sz="1000" smtClean="0">
                <a:latin typeface="Times New Roman" pitchFamily="18" charset="0"/>
                <a:cs typeface="Times New Roman" pitchFamily="18" charset="0"/>
              </a:rPr>
              <a:t>bir süreçtir.</a:t>
            </a:r>
          </a:p>
          <a:p>
            <a:pPr eaLnBrk="1" hangingPunct="1">
              <a:spcBef>
                <a:spcPct val="0"/>
              </a:spcBef>
            </a:pPr>
            <a:endParaRPr lang="tr-TR" smtClean="0"/>
          </a:p>
        </p:txBody>
      </p:sp>
      <p:sp>
        <p:nvSpPr>
          <p:cNvPr id="47107"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76A5279-BE51-4473-805C-ECD7376DE780}" type="slidenum">
              <a:rPr lang="tr-TR"/>
              <a:pPr fontAlgn="base">
                <a:spcBef>
                  <a:spcPct val="0"/>
                </a:spcBef>
                <a:spcAft>
                  <a:spcPct val="0"/>
                </a:spcAft>
                <a:defRPr/>
              </a:pPr>
              <a:t>13</a:t>
            </a:fld>
            <a:endParaRPr lang="tr-T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1 Slayt Görüntüsü Yer Tutucusu"/>
          <p:cNvSpPr>
            <a:spLocks noGrp="1" noRot="1" noChangeAspect="1"/>
          </p:cNvSpPr>
          <p:nvPr>
            <p:ph type="sldImg"/>
          </p:nvPr>
        </p:nvSpPr>
        <p:spPr bwMode="auto">
          <a:noFill/>
          <a:ln>
            <a:solidFill>
              <a:srgbClr val="000000"/>
            </a:solidFill>
            <a:miter lim="800000"/>
            <a:headEnd/>
            <a:tailEnd/>
          </a:ln>
        </p:spPr>
      </p:sp>
      <p:sp>
        <p:nvSpPr>
          <p:cNvPr id="51202" name="2 Not Yer Tutucusu"/>
          <p:cNvSpPr>
            <a:spLocks noGrp="1"/>
          </p:cNvSpPr>
          <p:nvPr>
            <p:ph type="body" idx="1"/>
          </p:nvPr>
        </p:nvSpPr>
        <p:spPr bwMode="auto">
          <a:noFill/>
        </p:spPr>
        <p:txBody>
          <a:bodyPr wrap="square" numCol="1" anchor="t" anchorCtr="0" compatLnSpc="1">
            <a:prstTxWarp prst="textNoShape">
              <a:avLst/>
            </a:prstTxWarp>
          </a:bodyPr>
          <a:lstStyle/>
          <a:p>
            <a:pPr algn="just" eaLnBrk="1" hangingPunct="1"/>
            <a:r>
              <a:rPr lang="tr-TR" sz="1000" u="sng" smtClean="0">
                <a:latin typeface="Times New Roman" pitchFamily="18" charset="0"/>
                <a:cs typeface="Times New Roman" pitchFamily="18" charset="0"/>
              </a:rPr>
              <a:t>Örneğin</a:t>
            </a:r>
            <a:r>
              <a:rPr lang="tr-TR" sz="1000" smtClean="0">
                <a:latin typeface="Times New Roman" pitchFamily="18" charset="0"/>
                <a:cs typeface="Times New Roman" pitchFamily="18" charset="0"/>
              </a:rPr>
              <a:t>, sipariş kabul, sevkiyat faaliyetlerine ilişkin ürün çeşidi, fiyatı ve miktarlarıyla ilgili verilerden, stokta kalan miktar, sevk edileceği yer, alan kişi, ödeme şekline kadar çok çeşitli veriler olabilir.</a:t>
            </a:r>
          </a:p>
          <a:p>
            <a:pPr eaLnBrk="1" hangingPunct="1">
              <a:spcBef>
                <a:spcPct val="0"/>
              </a:spcBef>
            </a:pPr>
            <a:endParaRPr lang="tr-TR" smtClean="0"/>
          </a:p>
        </p:txBody>
      </p:sp>
      <p:sp>
        <p:nvSpPr>
          <p:cNvPr id="51203"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F0FCCD9-364B-48EE-B57D-758DC8247589}" type="slidenum">
              <a:rPr lang="tr-TR"/>
              <a:pPr fontAlgn="base">
                <a:spcBef>
                  <a:spcPct val="0"/>
                </a:spcBef>
                <a:spcAft>
                  <a:spcPct val="0"/>
                </a:spcAft>
                <a:defRPr/>
              </a:pPr>
              <a:t>14</a:t>
            </a:fld>
            <a:endParaRPr lang="tr-T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1 Slayt Görüntüsü Yer Tutucusu"/>
          <p:cNvSpPr>
            <a:spLocks noGrp="1" noRot="1" noChangeAspect="1"/>
          </p:cNvSpPr>
          <p:nvPr>
            <p:ph type="sldImg"/>
          </p:nvPr>
        </p:nvSpPr>
        <p:spPr bwMode="auto">
          <a:noFill/>
          <a:ln>
            <a:solidFill>
              <a:srgbClr val="000000"/>
            </a:solidFill>
            <a:miter lim="800000"/>
            <a:headEnd/>
            <a:tailEnd/>
          </a:ln>
        </p:spPr>
      </p:sp>
      <p:sp>
        <p:nvSpPr>
          <p:cNvPr id="53250"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tr-TR" i="1" smtClean="0"/>
              <a:t>Veri ambarında </a:t>
            </a:r>
            <a:r>
              <a:rPr lang="tr-TR" smtClean="0"/>
              <a:t>tutulan veriler, müşteriye ait tüm verileri, müşterinin işletmeyle olan tüm ilişkisini detaylı bir şekilde gösteren verilerdir. Ne almış, ne zaman almış, ne kadar ödemiş -kredi kartı müşterisi ise -kredi kartının limiti nedir, ödemesini peşin mi yoksa taksitle mi ve hangi yöntemle -şubeden mi, İnternetten mi, çağrı merkezinden mi- yapıyor, gibi soruların cevabı olan verilerdir. </a:t>
            </a:r>
            <a:r>
              <a:rPr lang="tr-TR" b="1" smtClean="0"/>
              <a:t>Verilerin müşteri bazında tutulması enformasyonel bilgi kaynağı olmasını sağlar. </a:t>
            </a:r>
            <a:endParaRPr lang="tr-TR" smtClean="0"/>
          </a:p>
          <a:p>
            <a:pPr eaLnBrk="1" hangingPunct="1">
              <a:spcBef>
                <a:spcPct val="0"/>
              </a:spcBef>
            </a:pPr>
            <a:r>
              <a:rPr lang="tr-TR" smtClean="0"/>
              <a:t> </a:t>
            </a:r>
          </a:p>
          <a:p>
            <a:pPr eaLnBrk="1" hangingPunct="1">
              <a:spcBef>
                <a:spcPct val="0"/>
              </a:spcBef>
            </a:pPr>
            <a:r>
              <a:rPr lang="tr-TR" smtClean="0"/>
              <a:t>Operasyonel veri, fonksiyonel, </a:t>
            </a:r>
            <a:r>
              <a:rPr lang="tr-TR" b="1" i="1" smtClean="0"/>
              <a:t>uygulamaya</a:t>
            </a:r>
            <a:r>
              <a:rPr lang="tr-TR" i="1" smtClean="0"/>
              <a:t> </a:t>
            </a:r>
            <a:r>
              <a:rPr lang="tr-TR" smtClean="0"/>
              <a:t>yönelik veridir. (application oriented). En- fomasyonel veri ise </a:t>
            </a:r>
            <a:r>
              <a:rPr lang="tr-TR" b="1" i="1" smtClean="0"/>
              <a:t>kişiye, hane halkına </a:t>
            </a:r>
            <a:r>
              <a:rPr lang="tr-TR" smtClean="0"/>
              <a:t>yöneliktir (subject oriented). Operasyonel veri </a:t>
            </a:r>
            <a:r>
              <a:rPr lang="tr-TR" b="1" i="1" smtClean="0"/>
              <a:t>dağınık</a:t>
            </a:r>
            <a:r>
              <a:rPr lang="tr-TR" i="1" smtClean="0"/>
              <a:t> </a:t>
            </a:r>
            <a:r>
              <a:rPr lang="tr-TR" smtClean="0"/>
              <a:t>(dispersed), enformasyonel veri </a:t>
            </a:r>
            <a:r>
              <a:rPr lang="tr-TR" b="1" i="1" smtClean="0"/>
              <a:t>bütünleşmiştir</a:t>
            </a:r>
            <a:r>
              <a:rPr lang="tr-TR" i="1" smtClean="0"/>
              <a:t> </a:t>
            </a:r>
            <a:r>
              <a:rPr lang="tr-TR" smtClean="0"/>
              <a:t>(integrated). Operasyonel veri, belirli ve </a:t>
            </a:r>
            <a:r>
              <a:rPr lang="tr-TR" b="1" i="1" smtClean="0"/>
              <a:t>kısa zaman</a:t>
            </a:r>
            <a:r>
              <a:rPr lang="tr-TR" i="1" smtClean="0"/>
              <a:t> </a:t>
            </a:r>
            <a:r>
              <a:rPr lang="tr-TR" smtClean="0"/>
              <a:t>aralığında üretilir. Enformasyonel veri </a:t>
            </a:r>
            <a:r>
              <a:rPr lang="tr-TR" b="1" i="1" smtClean="0"/>
              <a:t>uzun solukludur</a:t>
            </a:r>
            <a:r>
              <a:rPr lang="tr-TR" i="1" smtClean="0"/>
              <a:t>, </a:t>
            </a:r>
            <a:r>
              <a:rPr lang="tr-TR" smtClean="0"/>
              <a:t>zaman içinde elde edilen ve analizi yapılmış veriler artıp, tarihsel bir derinlik kazandıkça daha da anlam kazanır. Operasyonel veriler farklı uygulamalar nedeniyle diğerinin aynısı, </a:t>
            </a:r>
            <a:r>
              <a:rPr lang="tr-TR" b="1" i="1" smtClean="0"/>
              <a:t>tekrarlayan</a:t>
            </a:r>
            <a:r>
              <a:rPr lang="tr-TR" i="1" smtClean="0"/>
              <a:t> </a:t>
            </a:r>
            <a:r>
              <a:rPr lang="tr-TR" smtClean="0"/>
              <a:t>(duplicated) veriler olabilir. Enformasyonel veri ise </a:t>
            </a:r>
            <a:r>
              <a:rPr lang="tr-TR" b="1" i="1" smtClean="0"/>
              <a:t>birleştirilmiş</a:t>
            </a:r>
            <a:r>
              <a:rPr lang="tr-TR" i="1" smtClean="0"/>
              <a:t> </a:t>
            </a:r>
            <a:r>
              <a:rPr lang="tr-TR" smtClean="0"/>
              <a:t>(unified) verilerdir. Aynı işlemlere ait olmasına rağmen farklı uygulamalardan gelen operasyonel veriler zaman zaman </a:t>
            </a:r>
            <a:r>
              <a:rPr lang="tr-TR" i="1" smtClean="0"/>
              <a:t>uyumsuz </a:t>
            </a:r>
            <a:r>
              <a:rPr lang="tr-TR" smtClean="0"/>
              <a:t>(incompatible) olabilmektedir. Bu durum birbiriyle bağdaşmayan verilerin ilişkilendirilmesini ve anlamlı bilgiler elde edilmesini engellemektedir. Oysa enformasyonel veriler birbiriyle uyum içinde olan, </a:t>
            </a:r>
            <a:r>
              <a:rPr lang="tr-TR" b="1" i="1" smtClean="0"/>
              <a:t>bağdaştırılabilen</a:t>
            </a:r>
            <a:r>
              <a:rPr lang="tr-TR" i="1" smtClean="0"/>
              <a:t> </a:t>
            </a:r>
            <a:r>
              <a:rPr lang="tr-TR" smtClean="0"/>
              <a:t>(compatible), dolayısıyla farklı uygulamalardan gelmiş olmasına rağmen ilişkilendirilebilen ve sorgulanmaları kolay olan verilerdir, anlık ve karmaşık sorgulamalara açıktır. Operasyonel veriler genellikle uygulamaların gerçekleşmesi için kullanılan, </a:t>
            </a:r>
            <a:r>
              <a:rPr lang="tr-TR" b="1" i="1" smtClean="0"/>
              <a:t>girdi</a:t>
            </a:r>
            <a:r>
              <a:rPr lang="tr-TR" i="1" smtClean="0"/>
              <a:t> </a:t>
            </a:r>
            <a:r>
              <a:rPr lang="tr-TR" smtClean="0"/>
              <a:t>konumunda olan veriler olarak biçimlenirken, enformasyonel veriler </a:t>
            </a:r>
            <a:r>
              <a:rPr lang="tr-TR" b="1" i="1" smtClean="0"/>
              <a:t>çıktı</a:t>
            </a:r>
            <a:r>
              <a:rPr lang="tr-TR" i="1" smtClean="0"/>
              <a:t> </a:t>
            </a:r>
            <a:r>
              <a:rPr lang="tr-TR" smtClean="0"/>
              <a:t>konumunda olan  verilerdir. </a:t>
            </a:r>
          </a:p>
          <a:p>
            <a:pPr eaLnBrk="1" hangingPunct="1">
              <a:spcBef>
                <a:spcPct val="0"/>
              </a:spcBef>
            </a:pPr>
            <a:endParaRPr lang="tr-TR" smtClean="0"/>
          </a:p>
        </p:txBody>
      </p:sp>
      <p:sp>
        <p:nvSpPr>
          <p:cNvPr id="53251"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192DE1A-1AE4-407F-A2F3-0EAC33F2EAA1}" type="slidenum">
              <a:rPr lang="tr-TR"/>
              <a:pPr fontAlgn="base">
                <a:spcBef>
                  <a:spcPct val="0"/>
                </a:spcBef>
                <a:spcAft>
                  <a:spcPct val="0"/>
                </a:spcAft>
                <a:defRPr/>
              </a:pPr>
              <a:t>15</a:t>
            </a:fld>
            <a:endParaRPr lang="tr-T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1 Slayt Görüntüsü Yer Tutucusu"/>
          <p:cNvSpPr>
            <a:spLocks noGrp="1" noRot="1" noChangeAspect="1"/>
          </p:cNvSpPr>
          <p:nvPr>
            <p:ph type="sldImg"/>
          </p:nvPr>
        </p:nvSpPr>
        <p:spPr bwMode="auto">
          <a:noFill/>
          <a:ln>
            <a:solidFill>
              <a:srgbClr val="000000"/>
            </a:solidFill>
            <a:miter lim="800000"/>
            <a:headEnd/>
            <a:tailEnd/>
          </a:ln>
        </p:spPr>
      </p:sp>
      <p:sp>
        <p:nvSpPr>
          <p:cNvPr id="55298"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tr-TR" smtClean="0"/>
              <a:t>Son zamanlarda bilgi teknolojilerinde dikkati çekecek ölçülerde yaşanan gelişmeler ile depolanan verilerin boyutları çok büyük boyutlara ulaşmaya başlamıştır. </a:t>
            </a:r>
          </a:p>
          <a:p>
            <a:pPr eaLnBrk="1" hangingPunct="1">
              <a:spcBef>
                <a:spcPct val="0"/>
              </a:spcBef>
            </a:pPr>
            <a:endParaRPr lang="tr-TR" smtClean="0"/>
          </a:p>
        </p:txBody>
      </p:sp>
      <p:sp>
        <p:nvSpPr>
          <p:cNvPr id="55299"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BA5426F-2D20-4A2A-B158-89BEE977A06E}" type="slidenum">
              <a:rPr lang="tr-TR"/>
              <a:pPr fontAlgn="base">
                <a:spcBef>
                  <a:spcPct val="0"/>
                </a:spcBef>
                <a:spcAft>
                  <a:spcPct val="0"/>
                </a:spcAft>
                <a:defRPr/>
              </a:pPr>
              <a:t>16</a:t>
            </a:fld>
            <a:endParaRPr lang="tr-T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1 Slayt Görüntüsü Yer Tutucusu"/>
          <p:cNvSpPr>
            <a:spLocks noGrp="1" noRot="1" noChangeAspect="1"/>
          </p:cNvSpPr>
          <p:nvPr>
            <p:ph type="sldImg"/>
          </p:nvPr>
        </p:nvSpPr>
        <p:spPr bwMode="auto">
          <a:noFill/>
          <a:ln>
            <a:solidFill>
              <a:srgbClr val="000000"/>
            </a:solidFill>
            <a:miter lim="800000"/>
            <a:headEnd/>
            <a:tailEnd/>
          </a:ln>
        </p:spPr>
      </p:sp>
      <p:sp>
        <p:nvSpPr>
          <p:cNvPr id="57346"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tr-TR" b="1" smtClean="0"/>
              <a:t>Günümüzde, </a:t>
            </a:r>
            <a:r>
              <a:rPr lang="tr-TR" smtClean="0"/>
              <a:t>işletmelerde çeşitli uygulama ve işlemler sonucu ortaya çıkan veriler, teknolojik olanaklar sayesinde çok hızlı biçimde toplanmakta, depolanmakta ve bu veriler daha sonra </a:t>
            </a:r>
            <a:r>
              <a:rPr lang="tr-TR" b="1" i="1" smtClean="0"/>
              <a:t>veri madenciliği </a:t>
            </a:r>
            <a:r>
              <a:rPr lang="tr-TR" smtClean="0"/>
              <a:t>teknikleriyle anlamlı bilgilere dönüştürülüp stratejik karar verme sürecinde kullanılmaktadır. Yoğun rekabet ortamı her geçen gün müşteri kazanma, müşteriyi elde tutma, memnuniyetini artırma, karlılığını hesaplama gibi konularda işletmeleri zorlamaktadır. </a:t>
            </a:r>
          </a:p>
          <a:p>
            <a:pPr eaLnBrk="1" hangingPunct="1">
              <a:spcBef>
                <a:spcPct val="0"/>
              </a:spcBef>
            </a:pPr>
            <a:r>
              <a:rPr lang="tr-TR" smtClean="0"/>
              <a:t> </a:t>
            </a:r>
          </a:p>
          <a:p>
            <a:pPr eaLnBrk="1" hangingPunct="1">
              <a:spcBef>
                <a:spcPct val="0"/>
              </a:spcBef>
            </a:pPr>
            <a:r>
              <a:rPr lang="tr-TR" smtClean="0"/>
              <a:t>Rekabet ortamında işletmeler. rekabet avantajlarını koruyabilmek veya rekabet üstünlüğü sağlayabilmek için hızlı ve doğru kararlar almak durumundadır. Bu da ancak işletmelerin, ellerindeki verileri stratejik karar destek sistemlerinde kullanmak üzere bilgiye dönüştürmeleri ile mümkün gözükmektedir. İş zekası çözümlerinin anlam kazanması, verilerden elde edilmiş </a:t>
            </a:r>
            <a:r>
              <a:rPr lang="tr-TR" b="1" smtClean="0"/>
              <a:t>bilginin</a:t>
            </a:r>
            <a:r>
              <a:rPr lang="tr-TR" smtClean="0"/>
              <a:t> değerlendirilecek </a:t>
            </a:r>
            <a:r>
              <a:rPr lang="tr-TR" b="1" smtClean="0"/>
              <a:t>çıkarımsal bilgiye</a:t>
            </a:r>
            <a:r>
              <a:rPr lang="tr-TR" smtClean="0"/>
              <a:t> dönüştürülebilmesiyle mümkün olur. Bu ise sadece geçmişte neler olduğunun raporlanması ile sınırlı olan bir süreç değildir. </a:t>
            </a:r>
            <a:r>
              <a:rPr lang="tr-TR" b="1" smtClean="0"/>
              <a:t>Önemli olan, geçmişteki sonuçların nedenlerini araştırmak, ileriye yönelik tahminler yapmak ve bunları eyleme dönüştürmektir.</a:t>
            </a:r>
            <a:r>
              <a:rPr lang="tr-TR" smtClean="0"/>
              <a:t> Bilginin elde edilmesinin ve gelişen süreci incelediğimizde </a:t>
            </a:r>
            <a:r>
              <a:rPr lang="tr-TR" b="1" i="1" smtClean="0"/>
              <a:t>neler olduğunu</a:t>
            </a:r>
            <a:r>
              <a:rPr lang="tr-TR" i="1" smtClean="0"/>
              <a:t> </a:t>
            </a:r>
            <a:r>
              <a:rPr lang="tr-TR" smtClean="0"/>
              <a:t>anlamanın, bilgi üretmede ilk aşama olduğunu görüyoruz. </a:t>
            </a:r>
            <a:r>
              <a:rPr lang="tr-TR" b="1" i="1" smtClean="0"/>
              <a:t>Neden olduğunun</a:t>
            </a:r>
            <a:r>
              <a:rPr lang="tr-TR" i="1" smtClean="0"/>
              <a:t> </a:t>
            </a:r>
            <a:r>
              <a:rPr lang="tr-TR" smtClean="0"/>
              <a:t>araştırılması ikinci aşama, </a:t>
            </a:r>
            <a:r>
              <a:rPr lang="tr-TR" b="1" i="1" smtClean="0"/>
              <a:t>neler olacağının</a:t>
            </a:r>
            <a:r>
              <a:rPr lang="tr-TR" i="1" smtClean="0"/>
              <a:t> </a:t>
            </a:r>
            <a:r>
              <a:rPr lang="tr-TR" smtClean="0"/>
              <a:t>tahmin edilmesi ise üçüncü aşama olarak ortaya çıktı. Hatta günümüzde bunlara bir dördüncüsü eklenerek, daha da proaktif bir yaklaşım benimsenmekte ve </a:t>
            </a:r>
            <a:r>
              <a:rPr lang="tr-TR" b="1" i="1" smtClean="0"/>
              <a:t>olması gerekeni gerçekleştir</a:t>
            </a:r>
            <a:r>
              <a:rPr lang="tr-TR" i="1" smtClean="0"/>
              <a:t> </a:t>
            </a:r>
            <a:r>
              <a:rPr lang="tr-TR" smtClean="0"/>
              <a:t>yaklaşımıyla bilgi elde etmek amaçlanmaktadır. Bunu yapmanın yolu,yeni ekonominin kurallarına uygun hareket etmektir. Yeni yaklaşımları benimsemek, yeni teknolojik araç ve gereçleri kullanmaktır. </a:t>
            </a:r>
            <a:r>
              <a:rPr lang="tr-TR" b="1" i="1" smtClean="0"/>
              <a:t>Veri madenciliği </a:t>
            </a:r>
            <a:r>
              <a:rPr lang="tr-TR" smtClean="0"/>
              <a:t>olarak ortaya çıkan sistem bunlardan biridir. </a:t>
            </a:r>
          </a:p>
        </p:txBody>
      </p:sp>
      <p:sp>
        <p:nvSpPr>
          <p:cNvPr id="57347"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256FD0-C2A5-4EDA-90F5-FDAE225879E5}" type="slidenum">
              <a:rPr lang="tr-TR"/>
              <a:pPr fontAlgn="base">
                <a:spcBef>
                  <a:spcPct val="0"/>
                </a:spcBef>
                <a:spcAft>
                  <a:spcPct val="0"/>
                </a:spcAft>
                <a:defRPr/>
              </a:pPr>
              <a:t>17</a:t>
            </a:fld>
            <a:endParaRPr lang="tr-T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1 Slayt Görüntüsü Yer Tutucusu"/>
          <p:cNvSpPr>
            <a:spLocks noGrp="1" noRot="1" noChangeAspect="1"/>
          </p:cNvSpPr>
          <p:nvPr>
            <p:ph type="sldImg"/>
          </p:nvPr>
        </p:nvSpPr>
        <p:spPr bwMode="auto">
          <a:noFill/>
          <a:ln>
            <a:solidFill>
              <a:srgbClr val="000000"/>
            </a:solidFill>
            <a:miter lim="800000"/>
            <a:headEnd/>
            <a:tailEnd/>
          </a:ln>
        </p:spPr>
      </p:sp>
      <p:sp>
        <p:nvSpPr>
          <p:cNvPr id="59394"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tr-TR" b="1" smtClean="0"/>
              <a:t>Günümüzde, </a:t>
            </a:r>
            <a:r>
              <a:rPr lang="tr-TR" smtClean="0"/>
              <a:t>işletmelerde çeşitli uygulama ve işlemler sonucu ortaya çıkan veriler, teknolojik olanaklar sayesinde çok hızlı biçimde toplanmakta, depolanmakta ve bu veriler daha sonra </a:t>
            </a:r>
            <a:r>
              <a:rPr lang="tr-TR" b="1" i="1" smtClean="0"/>
              <a:t>veri madenciliği </a:t>
            </a:r>
            <a:r>
              <a:rPr lang="tr-TR" smtClean="0"/>
              <a:t>teknikleriyle anlamlı bilgilere dönüştürülüp stratejik karar verme sürecinde kullanılmaktadır. Yoğun rekabet ortamı her geçen gün müşteri kazanma, müşteriyi elde tutma, memnuniyetini artırma, karlılığını hesaplama gibi konularda işletmeleri zorlamaktadır. </a:t>
            </a:r>
          </a:p>
          <a:p>
            <a:pPr eaLnBrk="1" hangingPunct="1">
              <a:spcBef>
                <a:spcPct val="0"/>
              </a:spcBef>
            </a:pPr>
            <a:r>
              <a:rPr lang="tr-TR" smtClean="0"/>
              <a:t> </a:t>
            </a:r>
          </a:p>
          <a:p>
            <a:pPr eaLnBrk="1" hangingPunct="1">
              <a:spcBef>
                <a:spcPct val="0"/>
              </a:spcBef>
            </a:pPr>
            <a:r>
              <a:rPr lang="tr-TR" smtClean="0"/>
              <a:t>Rekabet ortamında işletmeler. rekabet avantajlarını koruyabilmek veya rekabet üstünlüğü sağlayabilmek için hızlı ve doğru kararlar almak durumundadır. Bu da ancak işletmelerin, ellerindeki verileri stratejik karar destek sistemlerinde kullanmak üzere bilgiye dönüştürmeleri ile mümkün gözükmektedir. İş zekası çözümlerinin anlam kazanması, verilerden elde edilmiş </a:t>
            </a:r>
            <a:r>
              <a:rPr lang="tr-TR" b="1" smtClean="0"/>
              <a:t>bilginin</a:t>
            </a:r>
            <a:r>
              <a:rPr lang="tr-TR" smtClean="0"/>
              <a:t> değerlendirilecek </a:t>
            </a:r>
            <a:r>
              <a:rPr lang="tr-TR" b="1" smtClean="0"/>
              <a:t>çıkarımsal bilgiye</a:t>
            </a:r>
            <a:r>
              <a:rPr lang="tr-TR" smtClean="0"/>
              <a:t> dönüştürülebilmesiyle mümkün olur. Bu ise sadece geçmişte neler olduğunun raporlanması ile sınırlı olan bir süreç değildir. </a:t>
            </a:r>
            <a:r>
              <a:rPr lang="tr-TR" b="1" smtClean="0"/>
              <a:t>Önemli olan, geçmişteki sonuçların nedenlerini araştırmak, ileriye yönelik tahminler yapmak ve bunları eyleme dönüştürmektir.</a:t>
            </a:r>
            <a:r>
              <a:rPr lang="tr-TR" smtClean="0"/>
              <a:t> Bilginin elde edilmesinin ve gelişen süreci incelediğimizde </a:t>
            </a:r>
            <a:r>
              <a:rPr lang="tr-TR" b="1" i="1" smtClean="0"/>
              <a:t>neler olduğunu</a:t>
            </a:r>
            <a:r>
              <a:rPr lang="tr-TR" i="1" smtClean="0"/>
              <a:t> </a:t>
            </a:r>
            <a:r>
              <a:rPr lang="tr-TR" smtClean="0"/>
              <a:t>anlamanın, bilgi üretmede ilk aşama olduğunu görüyoruz. </a:t>
            </a:r>
            <a:r>
              <a:rPr lang="tr-TR" b="1" i="1" smtClean="0"/>
              <a:t>Neden olduğunun</a:t>
            </a:r>
            <a:r>
              <a:rPr lang="tr-TR" i="1" smtClean="0"/>
              <a:t> </a:t>
            </a:r>
            <a:r>
              <a:rPr lang="tr-TR" smtClean="0"/>
              <a:t>araştırılması ikinci aşama, </a:t>
            </a:r>
            <a:r>
              <a:rPr lang="tr-TR" b="1" i="1" smtClean="0"/>
              <a:t>neler olacağının</a:t>
            </a:r>
            <a:r>
              <a:rPr lang="tr-TR" i="1" smtClean="0"/>
              <a:t> </a:t>
            </a:r>
            <a:r>
              <a:rPr lang="tr-TR" smtClean="0"/>
              <a:t>tahmin edilmesi ise üçüncü aşama olarak ortaya çıktı. Hatta günümüzde bunlara bir dördüncüsü eklenerek, daha da proaktif bir yaklaşım benimsenmekte ve </a:t>
            </a:r>
            <a:r>
              <a:rPr lang="tr-TR" b="1" i="1" smtClean="0"/>
              <a:t>olması gerekeni gerçekleştir</a:t>
            </a:r>
            <a:r>
              <a:rPr lang="tr-TR" i="1" smtClean="0"/>
              <a:t> </a:t>
            </a:r>
            <a:r>
              <a:rPr lang="tr-TR" smtClean="0"/>
              <a:t>yaklaşımıyla bilgi elde etmek amaçlanmaktadır. Bunu yapmanın yolu,yeni ekonominin kurallarına uygun hareket etmektir. Yeni yaklaşımları benimsemek, yeni teknolojik araç ve gereçleri kullanmaktır. </a:t>
            </a:r>
            <a:r>
              <a:rPr lang="tr-TR" b="1" i="1" smtClean="0"/>
              <a:t>Veri madenciliği </a:t>
            </a:r>
            <a:r>
              <a:rPr lang="tr-TR" smtClean="0"/>
              <a:t>olarak ortaya çıkan sistem bunlardan biridir. </a:t>
            </a:r>
          </a:p>
        </p:txBody>
      </p:sp>
      <p:sp>
        <p:nvSpPr>
          <p:cNvPr id="59395"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771C23-C1F0-4955-ADFA-2537E09D96C3}" type="slidenum">
              <a:rPr lang="tr-TR"/>
              <a:pPr fontAlgn="base">
                <a:spcBef>
                  <a:spcPct val="0"/>
                </a:spcBef>
                <a:spcAft>
                  <a:spcPct val="0"/>
                </a:spcAft>
                <a:defRPr/>
              </a:pPr>
              <a:t>18</a:t>
            </a:fld>
            <a:endParaRPr lang="tr-T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1 Slayt Görüntüsü Yer Tutucusu"/>
          <p:cNvSpPr>
            <a:spLocks noGrp="1" noRot="1" noChangeAspect="1"/>
          </p:cNvSpPr>
          <p:nvPr>
            <p:ph type="sldImg"/>
          </p:nvPr>
        </p:nvSpPr>
        <p:spPr bwMode="auto">
          <a:noFill/>
          <a:ln>
            <a:solidFill>
              <a:srgbClr val="000000"/>
            </a:solidFill>
            <a:miter lim="800000"/>
            <a:headEnd/>
            <a:tailEnd/>
          </a:ln>
        </p:spPr>
      </p:sp>
      <p:sp>
        <p:nvSpPr>
          <p:cNvPr id="61442"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61443"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AC9DC72-29CA-4294-986D-F58036938834}" type="slidenum">
              <a:rPr lang="tr-TR"/>
              <a:pPr fontAlgn="base">
                <a:spcBef>
                  <a:spcPct val="0"/>
                </a:spcBef>
                <a:spcAft>
                  <a:spcPct val="0"/>
                </a:spcAft>
                <a:defRPr/>
              </a:pPr>
              <a:t>19</a:t>
            </a:fld>
            <a:endParaRPr lang="tr-T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1 Slayt Görüntüsü Yer Tutucusu"/>
          <p:cNvSpPr>
            <a:spLocks noGrp="1" noRot="1" noChangeAspect="1"/>
          </p:cNvSpPr>
          <p:nvPr>
            <p:ph type="sldImg"/>
          </p:nvPr>
        </p:nvSpPr>
        <p:spPr bwMode="auto">
          <a:noFill/>
          <a:ln>
            <a:solidFill>
              <a:srgbClr val="000000"/>
            </a:solidFill>
            <a:miter lim="800000"/>
            <a:headEnd/>
            <a:tailEnd/>
          </a:ln>
        </p:spPr>
      </p:sp>
      <p:sp>
        <p:nvSpPr>
          <p:cNvPr id="63490"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tr-TR" smtClean="0"/>
              <a:t>Son zamanlarda bilgi teknolojilerinde dikkati çekecek ölçülerde yaşanan gelişmeler ile depolanan verilerin boyutları çok büyük boyutlara ulaşmaya başlamıştır. </a:t>
            </a:r>
          </a:p>
          <a:p>
            <a:pPr eaLnBrk="1" hangingPunct="1">
              <a:spcBef>
                <a:spcPct val="0"/>
              </a:spcBef>
            </a:pPr>
            <a:endParaRPr lang="tr-TR" smtClean="0"/>
          </a:p>
        </p:txBody>
      </p:sp>
      <p:sp>
        <p:nvSpPr>
          <p:cNvPr id="63491"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2EA684-46F7-462F-B349-DF723507C7B6}" type="slidenum">
              <a:rPr lang="tr-TR"/>
              <a:pPr fontAlgn="base">
                <a:spcBef>
                  <a:spcPct val="0"/>
                </a:spcBef>
                <a:spcAft>
                  <a:spcPct val="0"/>
                </a:spcAft>
                <a:defRPr/>
              </a:pPr>
              <a:t>20</a:t>
            </a:fld>
            <a:endParaRPr lang="tr-T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1 Slayt Görüntüsü Yer Tutucusu"/>
          <p:cNvSpPr>
            <a:spLocks noGrp="1" noRot="1" noChangeAspect="1"/>
          </p:cNvSpPr>
          <p:nvPr>
            <p:ph type="sldImg"/>
          </p:nvPr>
        </p:nvSpPr>
        <p:spPr bwMode="auto">
          <a:noFill/>
          <a:ln>
            <a:solidFill>
              <a:srgbClr val="000000"/>
            </a:solidFill>
            <a:miter lim="800000"/>
            <a:headEnd/>
            <a:tailEnd/>
          </a:ln>
        </p:spPr>
      </p:sp>
      <p:sp>
        <p:nvSpPr>
          <p:cNvPr id="65538"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tr-TR" smtClean="0"/>
              <a:t>Son zamanlarda bilgi teknolojilerinde dikkati çekecek ölçülerde yaşanan gelişmeler ile depolanan verilerin boyutları çok büyük boyutlara ulaşmaya başlamıştır. </a:t>
            </a:r>
          </a:p>
          <a:p>
            <a:pPr eaLnBrk="1" hangingPunct="1">
              <a:spcBef>
                <a:spcPct val="0"/>
              </a:spcBef>
            </a:pPr>
            <a:endParaRPr lang="tr-TR" smtClean="0"/>
          </a:p>
        </p:txBody>
      </p:sp>
      <p:sp>
        <p:nvSpPr>
          <p:cNvPr id="65539"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321FAB7-EF5B-4F97-828E-0C5ED81B6BC4}" type="slidenum">
              <a:rPr lang="tr-TR"/>
              <a:pPr fontAlgn="base">
                <a:spcBef>
                  <a:spcPct val="0"/>
                </a:spcBef>
                <a:spcAft>
                  <a:spcPct val="0"/>
                </a:spcAft>
                <a:defRPr/>
              </a:pPr>
              <a:t>21</a:t>
            </a:fld>
            <a:endParaRPr lang="tr-T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1 Slayt Görüntüsü Yer Tutucusu"/>
          <p:cNvSpPr>
            <a:spLocks noGrp="1" noRot="1" noChangeAspect="1"/>
          </p:cNvSpPr>
          <p:nvPr>
            <p:ph type="sldImg"/>
          </p:nvPr>
        </p:nvSpPr>
        <p:spPr bwMode="auto">
          <a:noFill/>
          <a:ln>
            <a:solidFill>
              <a:srgbClr val="000000"/>
            </a:solidFill>
            <a:miter lim="800000"/>
            <a:headEnd/>
            <a:tailEnd/>
          </a:ln>
        </p:spPr>
      </p:sp>
      <p:sp>
        <p:nvSpPr>
          <p:cNvPr id="67586"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tr-TR" smtClean="0"/>
              <a:t>Son zamanlarda bilgi teknolojilerinde dikkati çekecek ölçülerde yaşanan gelişmeler ile depolanan verilerin boyutları çok büyük boyutlara ulaşmaya başlamıştır. </a:t>
            </a:r>
          </a:p>
          <a:p>
            <a:pPr eaLnBrk="1" hangingPunct="1">
              <a:spcBef>
                <a:spcPct val="0"/>
              </a:spcBef>
            </a:pPr>
            <a:endParaRPr lang="tr-TR" smtClean="0"/>
          </a:p>
        </p:txBody>
      </p:sp>
      <p:sp>
        <p:nvSpPr>
          <p:cNvPr id="67587"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C898DEB-0054-4CC6-AE42-FCC0805542C6}" type="slidenum">
              <a:rPr lang="tr-TR"/>
              <a:pPr fontAlgn="base">
                <a:spcBef>
                  <a:spcPct val="0"/>
                </a:spcBef>
                <a:spcAft>
                  <a:spcPct val="0"/>
                </a:spcAft>
                <a:defRPr/>
              </a:pPr>
              <a:t>22</a:t>
            </a:fld>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1 Slayt Görüntüsü Yer Tutucusu"/>
          <p:cNvSpPr>
            <a:spLocks noGrp="1" noRot="1" noChangeAspect="1"/>
          </p:cNvSpPr>
          <p:nvPr>
            <p:ph type="sldImg"/>
          </p:nvPr>
        </p:nvSpPr>
        <p:spPr bwMode="auto">
          <a:noFill/>
          <a:ln>
            <a:solidFill>
              <a:srgbClr val="000000"/>
            </a:solidFill>
            <a:miter lim="800000"/>
            <a:headEnd/>
            <a:tailEnd/>
          </a:ln>
        </p:spPr>
      </p:sp>
      <p:sp>
        <p:nvSpPr>
          <p:cNvPr id="22530"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tr-TR" sz="1000" smtClean="0">
                <a:latin typeface="Times New Roman" pitchFamily="18" charset="0"/>
                <a:cs typeface="Times New Roman" pitchFamily="18" charset="0"/>
              </a:rPr>
              <a:t>İşletmelerdeki bilgi sistemlerinin, isim ve kullandıkları yöntemler açısından geçirdiği aşamaları şu şekilde sıralamak mümkündür:</a:t>
            </a:r>
          </a:p>
          <a:p>
            <a:pPr algn="just" eaLnBrk="1" hangingPunct="1"/>
            <a:r>
              <a:rPr lang="tr-TR" sz="1000" smtClean="0">
                <a:latin typeface="Times New Roman" pitchFamily="18" charset="0"/>
                <a:cs typeface="Times New Roman" pitchFamily="18" charset="0"/>
              </a:rPr>
              <a:t>"</a:t>
            </a:r>
            <a:r>
              <a:rPr lang="tr-TR" sz="1000" b="1" smtClean="0">
                <a:latin typeface="Times New Roman" pitchFamily="18" charset="0"/>
                <a:cs typeface="Times New Roman" pitchFamily="18" charset="0"/>
              </a:rPr>
              <a:t>Yönetim bilişim sistemleri"nin </a:t>
            </a:r>
            <a:r>
              <a:rPr lang="tr-TR" sz="1000" smtClean="0">
                <a:latin typeface="Times New Roman" pitchFamily="18" charset="0"/>
                <a:cs typeface="Times New Roman" pitchFamily="18" charset="0"/>
              </a:rPr>
              <a:t>(</a:t>
            </a:r>
            <a:r>
              <a:rPr lang="tr-TR" sz="800" smtClean="0">
                <a:latin typeface="Times New Roman" pitchFamily="18" charset="0"/>
                <a:cs typeface="Times New Roman" pitchFamily="18" charset="0"/>
              </a:rPr>
              <a:t>Management Information System -MIS</a:t>
            </a:r>
            <a:r>
              <a:rPr lang="tr-TR" sz="1000" smtClean="0">
                <a:latin typeface="Times New Roman" pitchFamily="18" charset="0"/>
                <a:cs typeface="Times New Roman" pitchFamily="18" charset="0"/>
              </a:rPr>
              <a:t>) </a:t>
            </a:r>
          </a:p>
          <a:p>
            <a:pPr algn="just" eaLnBrk="1" hangingPunct="1"/>
            <a:r>
              <a:rPr lang="tr-TR" sz="1000" smtClean="0">
                <a:latin typeface="Times New Roman" pitchFamily="18" charset="0"/>
                <a:cs typeface="Times New Roman" pitchFamily="18" charset="0"/>
              </a:rPr>
              <a:t>    stratejik karar verme sürecinde kullanılmaya başlamasıyla </a:t>
            </a:r>
          </a:p>
          <a:p>
            <a:pPr algn="just" eaLnBrk="1" hangingPunct="1"/>
            <a:r>
              <a:rPr lang="tr-TR" sz="1000" smtClean="0">
                <a:latin typeface="Times New Roman" pitchFamily="18" charset="0"/>
                <a:cs typeface="Times New Roman" pitchFamily="18" charset="0"/>
              </a:rPr>
              <a:t>   "</a:t>
            </a:r>
            <a:r>
              <a:rPr lang="tr-TR" sz="1000" b="1" smtClean="0">
                <a:latin typeface="Times New Roman" pitchFamily="18" charset="0"/>
                <a:cs typeface="Times New Roman" pitchFamily="18" charset="0"/>
              </a:rPr>
              <a:t>Karar destek sistemleri</a:t>
            </a:r>
            <a:r>
              <a:rPr lang="tr-TR" sz="1000" smtClean="0">
                <a:latin typeface="Times New Roman" pitchFamily="18" charset="0"/>
                <a:cs typeface="Times New Roman" pitchFamily="18" charset="0"/>
              </a:rPr>
              <a:t>" (</a:t>
            </a:r>
            <a:r>
              <a:rPr lang="tr-TR" sz="800" smtClean="0">
                <a:latin typeface="Times New Roman" pitchFamily="18" charset="0"/>
                <a:cs typeface="Times New Roman" pitchFamily="18" charset="0"/>
              </a:rPr>
              <a:t>Decision Support System -DSS</a:t>
            </a:r>
            <a:r>
              <a:rPr lang="tr-TR" sz="1000" smtClean="0">
                <a:latin typeface="Times New Roman" pitchFamily="18" charset="0"/>
                <a:cs typeface="Times New Roman" pitchFamily="18" charset="0"/>
              </a:rPr>
              <a:t>) ortaya çıkmıştır. Karar destek sistemlen"nin istenilen bilgiyi doğru ve zamanında üretebilmesi için bu sistemlerin farklı bir yapıda kaydedilen veri ile beslenmesi gereği doğmuştur. </a:t>
            </a:r>
          </a:p>
          <a:p>
            <a:pPr algn="just" eaLnBrk="1" hangingPunct="1"/>
            <a:r>
              <a:rPr lang="tr-TR" sz="1000" smtClean="0">
                <a:latin typeface="Times New Roman" pitchFamily="18" charset="0"/>
                <a:cs typeface="Times New Roman" pitchFamily="18" charset="0"/>
              </a:rPr>
              <a:t>    </a:t>
            </a:r>
          </a:p>
          <a:p>
            <a:pPr algn="just" eaLnBrk="1" hangingPunct="1"/>
            <a:r>
              <a:rPr lang="tr-TR" sz="1000" smtClean="0">
                <a:latin typeface="Times New Roman" pitchFamily="18" charset="0"/>
                <a:cs typeface="Times New Roman" pitchFamily="18" charset="0"/>
              </a:rPr>
              <a:t>    Ortaya  çıkan  verinin  ve  bilgi  ihtiyacının   farklılaşması  ve artmasıyla   işletmelerde   halihazırda    tutulan   verinin operasyonel   bilgi   sistemlerinden   ayrılma   ihtiyacı   doğunca </a:t>
            </a:r>
          </a:p>
          <a:p>
            <a:pPr algn="just" eaLnBrk="1" hangingPunct="1"/>
            <a:r>
              <a:rPr lang="tr-TR" sz="1000" smtClean="0">
                <a:latin typeface="Times New Roman" pitchFamily="18" charset="0"/>
                <a:cs typeface="Times New Roman" pitchFamily="18" charset="0"/>
              </a:rPr>
              <a:t>    "</a:t>
            </a:r>
            <a:r>
              <a:rPr lang="tr-TR" sz="1000" b="1" smtClean="0">
                <a:latin typeface="Times New Roman" pitchFamily="18" charset="0"/>
                <a:cs typeface="Times New Roman" pitchFamily="18" charset="0"/>
              </a:rPr>
              <a:t>Veri ambarları</a:t>
            </a:r>
            <a:r>
              <a:rPr lang="tr-TR" sz="1000" smtClean="0">
                <a:latin typeface="Times New Roman" pitchFamily="18" charset="0"/>
                <a:cs typeface="Times New Roman" pitchFamily="18" charset="0"/>
              </a:rPr>
              <a:t>" gündeme gelmiştir.</a:t>
            </a:r>
          </a:p>
          <a:p>
            <a:pPr eaLnBrk="1" hangingPunct="1">
              <a:spcBef>
                <a:spcPct val="0"/>
              </a:spcBef>
            </a:pPr>
            <a:endParaRPr lang="tr-TR" sz="1000" smtClean="0">
              <a:latin typeface="Times New Roman" pitchFamily="18" charset="0"/>
              <a:cs typeface="Times New Roman" pitchFamily="18" charset="0"/>
            </a:endParaRPr>
          </a:p>
        </p:txBody>
      </p:sp>
      <p:sp>
        <p:nvSpPr>
          <p:cNvPr id="22531"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D60E0B3-36A1-4404-8072-0A094D65B9F7}" type="slidenum">
              <a:rPr lang="tr-TR"/>
              <a:pPr fontAlgn="base">
                <a:spcBef>
                  <a:spcPct val="0"/>
                </a:spcBef>
                <a:spcAft>
                  <a:spcPct val="0"/>
                </a:spcAft>
                <a:defRPr/>
              </a:pPr>
              <a:t>5</a:t>
            </a:fld>
            <a:endParaRPr lang="tr-T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1 Slayt Görüntüsü Yer Tutucusu"/>
          <p:cNvSpPr>
            <a:spLocks noGrp="1" noRot="1" noChangeAspect="1"/>
          </p:cNvSpPr>
          <p:nvPr>
            <p:ph type="sldImg"/>
          </p:nvPr>
        </p:nvSpPr>
        <p:spPr bwMode="auto">
          <a:noFill/>
          <a:ln>
            <a:solidFill>
              <a:srgbClr val="000000"/>
            </a:solidFill>
            <a:miter lim="800000"/>
            <a:headEnd/>
            <a:tailEnd/>
          </a:ln>
        </p:spPr>
      </p:sp>
      <p:sp>
        <p:nvSpPr>
          <p:cNvPr id="69634"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tr-TR" smtClean="0"/>
              <a:t>Son zamanlarda bilgi teknolojilerinde dikkati çekecek ölçülerde yaşanan gelişmeler ile depolanan verilerin boyutları çok büyük boyutlara ulaşmaya başlamıştır. </a:t>
            </a:r>
          </a:p>
          <a:p>
            <a:pPr eaLnBrk="1" hangingPunct="1">
              <a:spcBef>
                <a:spcPct val="0"/>
              </a:spcBef>
            </a:pPr>
            <a:endParaRPr lang="tr-TR" smtClean="0"/>
          </a:p>
        </p:txBody>
      </p:sp>
      <p:sp>
        <p:nvSpPr>
          <p:cNvPr id="69635"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A4CC97C-DEBC-4153-BB82-D07F387DA3B1}" type="slidenum">
              <a:rPr lang="tr-TR"/>
              <a:pPr fontAlgn="base">
                <a:spcBef>
                  <a:spcPct val="0"/>
                </a:spcBef>
                <a:spcAft>
                  <a:spcPct val="0"/>
                </a:spcAft>
                <a:defRPr/>
              </a:pPr>
              <a:t>23</a:t>
            </a:fld>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1 Slayt Görüntüsü Yer Tutucusu"/>
          <p:cNvSpPr>
            <a:spLocks noGrp="1" noRot="1" noChangeAspect="1"/>
          </p:cNvSpPr>
          <p:nvPr>
            <p:ph type="sldImg"/>
          </p:nvPr>
        </p:nvSpPr>
        <p:spPr bwMode="auto">
          <a:noFill/>
          <a:ln>
            <a:solidFill>
              <a:srgbClr val="000000"/>
            </a:solidFill>
            <a:miter lim="800000"/>
            <a:headEnd/>
            <a:tailEnd/>
          </a:ln>
        </p:spPr>
      </p:sp>
      <p:sp>
        <p:nvSpPr>
          <p:cNvPr id="24578" name="2 Not Yer Tutucusu"/>
          <p:cNvSpPr>
            <a:spLocks noGrp="1"/>
          </p:cNvSpPr>
          <p:nvPr>
            <p:ph type="body" idx="1"/>
          </p:nvPr>
        </p:nvSpPr>
        <p:spPr bwMode="auto">
          <a:noFill/>
        </p:spPr>
        <p:txBody>
          <a:bodyPr wrap="square" numCol="1" anchor="t" anchorCtr="0" compatLnSpc="1">
            <a:prstTxWarp prst="textNoShape">
              <a:avLst/>
            </a:prstTxWarp>
          </a:bodyPr>
          <a:lstStyle/>
          <a:p>
            <a:pPr algn="just" eaLnBrk="1" hangingPunct="1"/>
            <a:r>
              <a:rPr lang="tr-TR" sz="900" smtClean="0">
                <a:latin typeface="Times New Roman" pitchFamily="18" charset="0"/>
                <a:cs typeface="Times New Roman" pitchFamily="18" charset="0"/>
              </a:rPr>
              <a:t>“İ</a:t>
            </a:r>
            <a:r>
              <a:rPr lang="tr-TR" sz="1000" smtClean="0">
                <a:latin typeface="Times New Roman" pitchFamily="18" charset="0"/>
                <a:cs typeface="Times New Roman" pitchFamily="18" charset="0"/>
              </a:rPr>
              <a:t>şletmelerde, operasyonel sistemlerde gerçekleşen işlemler sonucu çeşitli veriler üretilmektedir. Geleneksel ticarette geleneksel işlemler sonucu ortaya çıkan verilere, çağımızda, elektronik işlemler sonucu çıkan veriler de eklenmiştir. </a:t>
            </a:r>
          </a:p>
          <a:p>
            <a:pPr algn="just" eaLnBrk="1" hangingPunct="1"/>
            <a:endParaRPr lang="tr-TR" sz="1000" smtClean="0">
              <a:latin typeface="Times New Roman" pitchFamily="18" charset="0"/>
              <a:cs typeface="Times New Roman" pitchFamily="18" charset="0"/>
            </a:endParaRPr>
          </a:p>
          <a:p>
            <a:pPr algn="just" eaLnBrk="1" hangingPunct="1"/>
            <a:r>
              <a:rPr lang="tr-TR" sz="1000" smtClean="0">
                <a:latin typeface="Times New Roman" pitchFamily="18" charset="0"/>
                <a:cs typeface="Times New Roman" pitchFamily="18" charset="0"/>
              </a:rPr>
              <a:t>İnternet, çağrı merkezleri, banka kartı, kredi kartı, üyelik kartı gibi manyetik kartlarla, binlerce müşterinin günün her saniyesinde yapabildiği onlarca işleme, alışverişe ait "terrabit" miktarlarında veri elde edilmektedir.”</a:t>
            </a:r>
          </a:p>
        </p:txBody>
      </p:sp>
      <p:sp>
        <p:nvSpPr>
          <p:cNvPr id="24579"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442BB76-EE90-471F-ABF2-7E2FC4B0223B}" type="slidenum">
              <a:rPr lang="tr-TR"/>
              <a:pPr fontAlgn="base">
                <a:spcBef>
                  <a:spcPct val="0"/>
                </a:spcBef>
                <a:spcAft>
                  <a:spcPct val="0"/>
                </a:spcAft>
                <a:defRPr/>
              </a:pPr>
              <a:t>6</a:t>
            </a:fld>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1 Slayt Görüntüsü Yer Tutucusu"/>
          <p:cNvSpPr>
            <a:spLocks noGrp="1" noRot="1" noChangeAspect="1"/>
          </p:cNvSpPr>
          <p:nvPr>
            <p:ph type="sldImg"/>
          </p:nvPr>
        </p:nvSpPr>
        <p:spPr bwMode="auto">
          <a:noFill/>
          <a:ln>
            <a:solidFill>
              <a:srgbClr val="000000"/>
            </a:solidFill>
            <a:miter lim="800000"/>
            <a:headEnd/>
            <a:tailEnd/>
          </a:ln>
        </p:spPr>
      </p:sp>
      <p:sp>
        <p:nvSpPr>
          <p:cNvPr id="26626"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r>
              <a:rPr lang="tr-TR" b="1" i="1" smtClean="0">
                <a:latin typeface="Times New Roman" pitchFamily="18" charset="0"/>
                <a:cs typeface="Times New Roman" pitchFamily="18" charset="0"/>
              </a:rPr>
              <a:t>“Veriler, insanlar, nesneler, işlemler, uygulamalar, olaylarla ilgili gerçekleri yansıtan niceliksel  veya niteliksel değerlerdir.</a:t>
            </a:r>
            <a:r>
              <a:rPr lang="tr-TR" smtClean="0">
                <a:latin typeface="Times New Roman" pitchFamily="18" charset="0"/>
                <a:cs typeface="Times New Roman" pitchFamily="18" charset="0"/>
              </a:rPr>
              <a:t> “</a:t>
            </a:r>
          </a:p>
          <a:p>
            <a:pPr algn="just" eaLnBrk="1" hangingPunct="1"/>
            <a:r>
              <a:rPr lang="tr-TR" smtClean="0">
                <a:latin typeface="Times New Roman" pitchFamily="18" charset="0"/>
                <a:cs typeface="Times New Roman" pitchFamily="18" charset="0"/>
              </a:rPr>
              <a:t>Örneğin, müşteriyle ilgili demografik veriler yaşı, geliri, eğitimi seviyesi, mesleği, veya hane halkında geliri olan ikinci bir kişinin olup olmadığı ile ilgili veriler olabilir.</a:t>
            </a:r>
          </a:p>
          <a:p>
            <a:pPr eaLnBrk="1" hangingPunct="1">
              <a:spcBef>
                <a:spcPct val="0"/>
              </a:spcBef>
            </a:pPr>
            <a:endParaRPr lang="tr-TR" b="1" i="1" smtClean="0">
              <a:latin typeface="Times New Roman" pitchFamily="18" charset="0"/>
              <a:cs typeface="Times New Roman" pitchFamily="18" charset="0"/>
            </a:endParaRPr>
          </a:p>
          <a:p>
            <a:pPr eaLnBrk="1" hangingPunct="1">
              <a:spcBef>
                <a:spcPct val="0"/>
              </a:spcBef>
            </a:pPr>
            <a:r>
              <a:rPr lang="tr-TR" b="1" i="1" smtClean="0">
                <a:latin typeface="Times New Roman" pitchFamily="18" charset="0"/>
                <a:cs typeface="Times New Roman" pitchFamily="18" charset="0"/>
              </a:rPr>
              <a:t>Bilgi "information", işlenmiş verilerdir.</a:t>
            </a:r>
            <a:r>
              <a:rPr lang="tr-TR" smtClean="0">
                <a:latin typeface="Times New Roman" pitchFamily="18" charset="0"/>
                <a:cs typeface="Times New Roman" pitchFamily="18" charset="0"/>
              </a:rPr>
              <a:t> Verilerin toplandıktan sonra sınıflandırılması, ortalama, mod, standart sapma ve benzeri istatistiksel ölçümlerle özetlenmesi, grafiksel olarak sunulması, istatistiksel ve matematiksel yöntemlerle analiz edilerek anlamlandırılması, çeşitli değişkenlerin birbirleriyle ilişkisi olup olmadığının tespit edilmesidir.</a:t>
            </a:r>
          </a:p>
          <a:p>
            <a:pPr eaLnBrk="1" hangingPunct="1">
              <a:spcBef>
                <a:spcPct val="0"/>
              </a:spcBef>
            </a:pPr>
            <a:endParaRPr lang="tr-TR" smtClean="0">
              <a:latin typeface="Times New Roman" pitchFamily="18" charset="0"/>
              <a:cs typeface="Times New Roman" pitchFamily="18" charset="0"/>
            </a:endParaRPr>
          </a:p>
          <a:p>
            <a:pPr algn="just" eaLnBrk="1" hangingPunct="1"/>
            <a:r>
              <a:rPr lang="tr-TR" i="1" smtClean="0">
                <a:latin typeface="Times New Roman" pitchFamily="18" charset="0"/>
                <a:cs typeface="Times New Roman" pitchFamily="18" charset="0"/>
              </a:rPr>
              <a:t>Çıkarımsal bilgi "knowledge" ise verilerden elde edilen anlamlı bilgilerden artık ileriye yönelik tahminler yapmak ve bunları eyleme dönüştürmekte kullanmak amacıyla üretilir.</a:t>
            </a:r>
            <a:endParaRPr lang="tr-TR" smtClean="0">
              <a:latin typeface="Times New Roman" pitchFamily="18" charset="0"/>
              <a:cs typeface="Times New Roman" pitchFamily="18" charset="0"/>
            </a:endParaRPr>
          </a:p>
          <a:p>
            <a:pPr algn="just" eaLnBrk="1" hangingPunct="1"/>
            <a:r>
              <a:rPr lang="tr-TR" smtClean="0">
                <a:latin typeface="Times New Roman" pitchFamily="18" charset="0"/>
                <a:cs typeface="Times New Roman" pitchFamily="18" charset="0"/>
              </a:rPr>
              <a:t>Müşterilerin gelecekteki tutum ve davranışlarına ilişkin bilgi sahibi olmak, hangi müşteri kitlesine hangi kampanyanın uygun olacağını tespit edebilmek ancak çıkarımsal bilgi sahibi olunarak gerçekleştirilebilir. </a:t>
            </a:r>
          </a:p>
          <a:p>
            <a:pPr eaLnBrk="1" hangingPunct="1">
              <a:spcBef>
                <a:spcPct val="0"/>
              </a:spcBef>
            </a:pPr>
            <a:endParaRPr lang="tr-TR" smtClean="0">
              <a:latin typeface="Times New Roman" pitchFamily="18" charset="0"/>
              <a:cs typeface="Times New Roman" pitchFamily="18" charset="0"/>
            </a:endParaRPr>
          </a:p>
        </p:txBody>
      </p:sp>
      <p:sp>
        <p:nvSpPr>
          <p:cNvPr id="26627"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D7D99B4-C5BE-4686-A197-B277C9E09AD5}" type="slidenum">
              <a:rPr lang="tr-TR"/>
              <a:pPr fontAlgn="base">
                <a:spcBef>
                  <a:spcPct val="0"/>
                </a:spcBef>
                <a:spcAft>
                  <a:spcPct val="0"/>
                </a:spcAft>
                <a:defRPr/>
              </a:pPr>
              <a:t>7</a:t>
            </a:fld>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1 Slayt Görüntüsü Yer Tutucusu"/>
          <p:cNvSpPr>
            <a:spLocks noGrp="1" noRot="1" noChangeAspect="1"/>
          </p:cNvSpPr>
          <p:nvPr>
            <p:ph type="sldImg"/>
          </p:nvPr>
        </p:nvSpPr>
        <p:spPr bwMode="auto">
          <a:noFill/>
          <a:ln>
            <a:solidFill>
              <a:srgbClr val="000000"/>
            </a:solidFill>
            <a:miter lim="800000"/>
            <a:headEnd/>
            <a:tailEnd/>
          </a:ln>
        </p:spPr>
      </p:sp>
      <p:sp>
        <p:nvSpPr>
          <p:cNvPr id="3" name="2 Not Yer Tutucusu"/>
          <p:cNvSpPr>
            <a:spLocks noGrp="1"/>
          </p:cNvSpPr>
          <p:nvPr>
            <p:ph type="body" idx="1"/>
          </p:nvPr>
        </p:nvSpPr>
        <p:spPr/>
        <p:txBody>
          <a:bodyPr>
            <a:normAutofit fontScale="92500" lnSpcReduction="10000"/>
          </a:bodyPr>
          <a:lstStyle/>
          <a:p>
            <a:pPr eaLnBrk="1" fontAlgn="auto" hangingPunct="1">
              <a:spcBef>
                <a:spcPts val="0"/>
              </a:spcBef>
              <a:spcAft>
                <a:spcPts val="0"/>
              </a:spcAft>
              <a:defRPr/>
            </a:pPr>
            <a:r>
              <a:rPr lang="tr-TR" smtClean="0"/>
              <a:t>Günümüzde her kurum, verilerinin az ya da çok kirli olduğunun farkında. Standart olarak yapılmamış veri girişleri, bazı alanlara bilgi girilmemiş olması, birden fazla tabloyu ilgilendiren bilgi girişlerinde tablolar arasındaki tutarsızlıkların oluşması, ya da çift kayıtlar/müşteri tekilleştirme projeleri, veri kalitesi projelerine duyulan ihtiyacın belirginleştiği durumlardır. Veri kalitesi projelerinde beklenen sonuçlardan birisi, veri kirliliğini mümkün olduğunca azaltabilmek.</a:t>
            </a:r>
          </a:p>
          <a:p>
            <a:pPr eaLnBrk="1" fontAlgn="auto" hangingPunct="1">
              <a:spcBef>
                <a:spcPts val="0"/>
              </a:spcBef>
              <a:spcAft>
                <a:spcPts val="0"/>
              </a:spcAft>
              <a:defRPr/>
            </a:pPr>
            <a:r>
              <a:rPr lang="tr-TR" smtClean="0"/>
              <a:t>Veri kalitesinin arttırılmasındaki başlangıç noktası Data Profiling aşamasından geçiyor. Data Profiling, verinin incelenerek, hataların bulunması, bu hatalara bağlı nedenlerin ve bunların etkilerinin araştırılması, hataların ölçümlendirilmesi ve rapor ve kokpit ortamlarında sunulması olarak nitelendirilebilir. Data Profiling ile, veritabanındaki alanların sayısal ve yüzde olarak ne kadar dolu olduğunu, ilgili alan içindeki farklı değerlerin kırılımını ya da bir tabloda olan fakat diğer tabloda olmayan verilerin yüzde olarak ne kadar yüksek olduğunu takip etmek mümkün. Bu sırada son kullanıcıların bir takım kurallar verebilmesi gerekmekte. Örneğin “Bir veritabanında Email1 ve Email2 gibi 2 farklı alan olduğu halde bunlardan sadece 1 tanesinde email adresi yazılıysa, diğer alan boş olsa bile benim için doğru bir veridir bu!” diyebilen bir kullanıcı bu kuralı kendisi tanımlayabilmelidir. Böyle bir kullanıcı proaktif yöntemlerle, veri kalitesini periyodik ve otomatize yöntemlerle takip edebilmeli ve gerektiğinde yine otomatik olarak uyarılar gönderebilmelidir. Örneğin böyle bir uyarı kurumun Data Quality Score’u olarak nitelendirilebilecek bir limitin altında kalması durumunda ilgili kişilere bir mail gönderilmesi şeklinde hayata geçirilebilir.Bu tür kuralları verecek olan kullanıcılar veri kalitesinin arttırma sürecinde temel olarak IT’den çok iş tarafındaki kullanıcılar olarak değerlendirilmelidir. Data Profiling yazılımları bir kurumda,  veriden sorumlu, verinin sahibi olan iş tarafındaki birim ya da departmanlar tarafından kullanılabilecek nitelikte olmalı. Bu da bu tür yazılım araçlarının, IT’den çok son kullanıcıların kullanabileceği bir arayüze sahip olmasını gerektirmektedir</a:t>
            </a:r>
          </a:p>
          <a:p>
            <a:pPr eaLnBrk="1" fontAlgn="auto" hangingPunct="1">
              <a:spcBef>
                <a:spcPts val="0"/>
              </a:spcBef>
              <a:spcAft>
                <a:spcPts val="0"/>
              </a:spcAft>
              <a:defRPr/>
            </a:pPr>
            <a:endParaRPr lang="tr-TR"/>
          </a:p>
        </p:txBody>
      </p:sp>
      <p:sp>
        <p:nvSpPr>
          <p:cNvPr id="34819"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B07CAB2-CBDC-4168-92E8-0A208202D22F}" type="slidenum">
              <a:rPr lang="tr-TR"/>
              <a:pPr fontAlgn="base">
                <a:spcBef>
                  <a:spcPct val="0"/>
                </a:spcBef>
                <a:spcAft>
                  <a:spcPct val="0"/>
                </a:spcAft>
                <a:defRPr/>
              </a:pPr>
              <a:t>8</a:t>
            </a:fld>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1 Slayt Görüntüsü Yer Tutucusu"/>
          <p:cNvSpPr>
            <a:spLocks noGrp="1" noRot="1" noChangeAspect="1"/>
          </p:cNvSpPr>
          <p:nvPr>
            <p:ph type="sldImg"/>
          </p:nvPr>
        </p:nvSpPr>
        <p:spPr bwMode="auto">
          <a:noFill/>
          <a:ln>
            <a:solidFill>
              <a:srgbClr val="000000"/>
            </a:solidFill>
            <a:miter lim="800000"/>
            <a:headEnd/>
            <a:tailEnd/>
          </a:ln>
        </p:spPr>
      </p:sp>
      <p:sp>
        <p:nvSpPr>
          <p:cNvPr id="36866" name="2 Not Yer Tutucusu"/>
          <p:cNvSpPr>
            <a:spLocks noGrp="1"/>
          </p:cNvSpPr>
          <p:nvPr>
            <p:ph type="body" idx="1"/>
          </p:nvPr>
        </p:nvSpPr>
        <p:spPr bwMode="auto">
          <a:noFill/>
        </p:spPr>
        <p:txBody>
          <a:bodyPr wrap="square" numCol="1" anchor="t" anchorCtr="0" compatLnSpc="1">
            <a:prstTxWarp prst="textNoShape">
              <a:avLst/>
            </a:prstTxWarp>
          </a:bodyPr>
          <a:lstStyle/>
          <a:p>
            <a:pPr algn="just" eaLnBrk="1" hangingPunct="1"/>
            <a:r>
              <a:rPr lang="tr-TR" sz="900" smtClean="0">
                <a:latin typeface="Times New Roman" pitchFamily="18" charset="0"/>
                <a:cs typeface="Times New Roman" pitchFamily="18" charset="0"/>
              </a:rPr>
              <a:t>Bu açıklama veri ambarına ilişkin önemli özellikleri göstermektedir. Dört anahtar kelime</a:t>
            </a:r>
            <a:r>
              <a:rPr lang="tr-TR" sz="900" b="1" smtClean="0">
                <a:latin typeface="Times New Roman" pitchFamily="18" charset="0"/>
                <a:cs typeface="Times New Roman" pitchFamily="18" charset="0"/>
              </a:rPr>
              <a:t>, özneye dayalı, bütünleşmiş, zaman dilimli </a:t>
            </a:r>
            <a:r>
              <a:rPr lang="tr-TR" sz="900" smtClean="0">
                <a:latin typeface="Times New Roman" pitchFamily="18" charset="0"/>
                <a:cs typeface="Times New Roman" pitchFamily="18" charset="0"/>
              </a:rPr>
              <a:t>ve </a:t>
            </a:r>
            <a:r>
              <a:rPr lang="tr-TR" sz="900" b="1" smtClean="0">
                <a:latin typeface="Times New Roman" pitchFamily="18" charset="0"/>
                <a:cs typeface="Times New Roman" pitchFamily="18" charset="0"/>
              </a:rPr>
              <a:t>değişmeyen kavramları </a:t>
            </a:r>
            <a:r>
              <a:rPr lang="tr-TR" sz="900" smtClean="0">
                <a:latin typeface="Times New Roman" pitchFamily="18" charset="0"/>
                <a:cs typeface="Times New Roman" pitchFamily="18" charset="0"/>
              </a:rPr>
              <a:t>veri ambarlarını, ilişkisel veri tabanı sistemleri, hareket işleme (</a:t>
            </a:r>
            <a:r>
              <a:rPr lang="tr-TR" sz="800" i="1" smtClean="0">
                <a:latin typeface="Times New Roman" pitchFamily="18" charset="0"/>
                <a:cs typeface="Times New Roman" pitchFamily="18" charset="0"/>
              </a:rPr>
              <a:t>transaction processing</a:t>
            </a:r>
            <a:r>
              <a:rPr lang="tr-TR" sz="900" smtClean="0">
                <a:latin typeface="Times New Roman" pitchFamily="18" charset="0"/>
                <a:cs typeface="Times New Roman" pitchFamily="18" charset="0"/>
              </a:rPr>
              <a:t>) sisemleri ve dosya sistemleri gibi diğer veri ambar sistemlerinden ayırmaktadır.</a:t>
            </a:r>
          </a:p>
          <a:p>
            <a:pPr eaLnBrk="1" hangingPunct="1"/>
            <a:endParaRPr lang="tr-TR" sz="900" smtClean="0">
              <a:latin typeface="Times New Roman" pitchFamily="18" charset="0"/>
              <a:cs typeface="Times New Roman" pitchFamily="18" charset="0"/>
            </a:endParaRPr>
          </a:p>
          <a:p>
            <a:pPr algn="just" eaLnBrk="1" hangingPunct="1"/>
            <a:r>
              <a:rPr lang="tr-TR" sz="1000" b="1" smtClean="0">
                <a:latin typeface="Times New Roman" pitchFamily="18" charset="0"/>
                <a:cs typeface="Times New Roman" pitchFamily="18" charset="0"/>
              </a:rPr>
              <a:t>Veri ambarlarında</a:t>
            </a:r>
            <a:r>
              <a:rPr lang="tr-TR" sz="1000" smtClean="0">
                <a:latin typeface="Times New Roman" pitchFamily="18" charset="0"/>
                <a:cs typeface="Times New Roman" pitchFamily="18" charset="0"/>
              </a:rPr>
              <a:t> tutulan veriler, işletmelerin faaliyetlerinden elde edilmiş olan, ancak farklı bir yapıda ve farklı bir fiziksel ortamda tutulan, bilgi (information, knowledge) üretmeye yönelik verilerdir. </a:t>
            </a:r>
          </a:p>
          <a:p>
            <a:pPr algn="just" eaLnBrk="1" hangingPunct="1"/>
            <a:r>
              <a:rPr lang="tr-TR" sz="1000" smtClean="0">
                <a:latin typeface="Times New Roman" pitchFamily="18" charset="0"/>
                <a:cs typeface="Times New Roman" pitchFamily="18" charset="0"/>
              </a:rPr>
              <a:t> </a:t>
            </a:r>
          </a:p>
          <a:p>
            <a:pPr algn="just" eaLnBrk="1" hangingPunct="1"/>
            <a:r>
              <a:rPr lang="tr-TR" sz="1000" smtClean="0">
                <a:latin typeface="Times New Roman" pitchFamily="18" charset="0"/>
                <a:cs typeface="Times New Roman" pitchFamily="18" charset="0"/>
              </a:rPr>
              <a:t>  Bu verilerden bazılarının her departmanın kendi kullanım amacına hizmet edecek şekilde ayrılmasıyla "</a:t>
            </a:r>
            <a:r>
              <a:rPr lang="tr-TR" sz="1000" b="1" smtClean="0">
                <a:latin typeface="Times New Roman" pitchFamily="18" charset="0"/>
                <a:cs typeface="Times New Roman" pitchFamily="18" charset="0"/>
              </a:rPr>
              <a:t>data mart</a:t>
            </a:r>
            <a:r>
              <a:rPr lang="tr-TR" sz="1000" smtClean="0">
                <a:latin typeface="Times New Roman" pitchFamily="18" charset="0"/>
                <a:cs typeface="Times New Roman" pitchFamily="18" charset="0"/>
              </a:rPr>
              <a:t>" olarak isimlendirilen her departmana özel veri tabanları oluşmuştur. </a:t>
            </a:r>
          </a:p>
          <a:p>
            <a:pPr algn="just" eaLnBrk="1" hangingPunct="1"/>
            <a:endParaRPr lang="tr-TR" sz="1000" smtClean="0">
              <a:latin typeface="Times New Roman" pitchFamily="18" charset="0"/>
              <a:cs typeface="Times New Roman" pitchFamily="18" charset="0"/>
            </a:endParaRPr>
          </a:p>
          <a:p>
            <a:pPr algn="just" eaLnBrk="1" hangingPunct="1"/>
            <a:r>
              <a:rPr lang="tr-TR" sz="1000" smtClean="0">
                <a:latin typeface="Times New Roman" pitchFamily="18" charset="0"/>
                <a:cs typeface="Times New Roman" pitchFamily="18" charset="0"/>
              </a:rPr>
              <a:t>  "</a:t>
            </a:r>
            <a:r>
              <a:rPr lang="tr-TR" sz="1000" b="1" smtClean="0">
                <a:latin typeface="Times New Roman" pitchFamily="18" charset="0"/>
                <a:cs typeface="Times New Roman" pitchFamily="18" charset="0"/>
              </a:rPr>
              <a:t>Veri madenciliği</a:t>
            </a:r>
            <a:r>
              <a:rPr lang="tr-TR" sz="1000" smtClean="0">
                <a:latin typeface="Times New Roman" pitchFamily="18" charset="0"/>
                <a:cs typeface="Times New Roman" pitchFamily="18" charset="0"/>
              </a:rPr>
              <a:t>" ise bu verilerden çeşitli teknikler, algoritmalar ve sorgulamalarla anlamlı bilgiler keşfetmektir. Veriye dayalı stratejik karar destek sistemlerinin tümü sonuçta "</a:t>
            </a:r>
            <a:r>
              <a:rPr lang="tr-TR" sz="1000" b="1" smtClean="0">
                <a:latin typeface="Times New Roman" pitchFamily="18" charset="0"/>
                <a:cs typeface="Times New Roman" pitchFamily="18" charset="0"/>
              </a:rPr>
              <a:t>iş zekası (business intelligence) çözümleri</a:t>
            </a:r>
            <a:r>
              <a:rPr lang="tr-TR" sz="1000" smtClean="0">
                <a:latin typeface="Times New Roman" pitchFamily="18" charset="0"/>
                <a:cs typeface="Times New Roman" pitchFamily="18" charset="0"/>
              </a:rPr>
              <a:t>" olarak isimlendirilmektedir.</a:t>
            </a:r>
          </a:p>
        </p:txBody>
      </p:sp>
      <p:sp>
        <p:nvSpPr>
          <p:cNvPr id="36867"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DC5EA59-E670-4774-9B94-42CB3061985D}" type="slidenum">
              <a:rPr lang="tr-TR"/>
              <a:pPr fontAlgn="base">
                <a:spcBef>
                  <a:spcPct val="0"/>
                </a:spcBef>
                <a:spcAft>
                  <a:spcPct val="0"/>
                </a:spcAft>
                <a:defRPr/>
              </a:pPr>
              <a:t>9</a:t>
            </a:fld>
            <a:endParaRPr 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1 Slayt Görüntüsü Yer Tutucusu"/>
          <p:cNvSpPr>
            <a:spLocks noGrp="1" noRot="1" noChangeAspect="1"/>
          </p:cNvSpPr>
          <p:nvPr>
            <p:ph type="sldImg"/>
          </p:nvPr>
        </p:nvSpPr>
        <p:spPr bwMode="auto">
          <a:noFill/>
          <a:ln>
            <a:solidFill>
              <a:srgbClr val="000000"/>
            </a:solidFill>
            <a:miter lim="800000"/>
            <a:headEnd/>
            <a:tailEnd/>
          </a:ln>
        </p:spPr>
      </p:sp>
      <p:sp>
        <p:nvSpPr>
          <p:cNvPr id="40962"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40963"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5F33DB2-13D2-4EB3-ADF6-8E6B5601A102}" type="slidenum">
              <a:rPr lang="tr-TR"/>
              <a:pPr fontAlgn="base">
                <a:spcBef>
                  <a:spcPct val="0"/>
                </a:spcBef>
                <a:spcAft>
                  <a:spcPct val="0"/>
                </a:spcAft>
                <a:defRPr/>
              </a:pPr>
              <a:t>10</a:t>
            </a:fld>
            <a:endParaRPr 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1 Slayt Görüntüsü Yer Tutucusu"/>
          <p:cNvSpPr>
            <a:spLocks noGrp="1" noRot="1" noChangeAspect="1"/>
          </p:cNvSpPr>
          <p:nvPr>
            <p:ph type="sldImg"/>
          </p:nvPr>
        </p:nvSpPr>
        <p:spPr bwMode="auto">
          <a:noFill/>
          <a:ln>
            <a:solidFill>
              <a:srgbClr val="000000"/>
            </a:solidFill>
            <a:miter lim="800000"/>
            <a:headEnd/>
            <a:tailEnd/>
          </a:ln>
        </p:spPr>
      </p:sp>
      <p:sp>
        <p:nvSpPr>
          <p:cNvPr id="43010"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43011"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8B6EFC6-E0FE-43EF-B0CA-9AF830B3C6FD}" type="slidenum">
              <a:rPr lang="tr-TR"/>
              <a:pPr fontAlgn="base">
                <a:spcBef>
                  <a:spcPct val="0"/>
                </a:spcBef>
                <a:spcAft>
                  <a:spcPct val="0"/>
                </a:spcAft>
                <a:defRPr/>
              </a:pPr>
              <a:t>11</a:t>
            </a:fld>
            <a:endParaRPr 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1 Slayt Görüntüsü Yer Tutucusu"/>
          <p:cNvSpPr>
            <a:spLocks noGrp="1" noRot="1" noChangeAspect="1"/>
          </p:cNvSpPr>
          <p:nvPr>
            <p:ph type="sldImg"/>
          </p:nvPr>
        </p:nvSpPr>
        <p:spPr bwMode="auto">
          <a:noFill/>
          <a:ln>
            <a:solidFill>
              <a:srgbClr val="000000"/>
            </a:solidFill>
            <a:miter lim="800000"/>
            <a:headEnd/>
            <a:tailEnd/>
          </a:ln>
        </p:spPr>
      </p:sp>
      <p:sp>
        <p:nvSpPr>
          <p:cNvPr id="45058"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45059"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91290A5-6B95-4EE7-BA9F-E3E56F106301}" type="slidenum">
              <a:rPr lang="tr-TR"/>
              <a:pPr fontAlgn="base">
                <a:spcBef>
                  <a:spcPct val="0"/>
                </a:spcBef>
                <a:spcAft>
                  <a:spcPct val="0"/>
                </a:spcAft>
                <a:defRPr/>
              </a:pPr>
              <a:t>12</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4" name="14 Yuvarlatılmış Dikdörtgen"/>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9 Yuvarlatılmış Dikdörtgen"/>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4 Başlık"/>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lang="tr-TR" smtClean="0"/>
              <a:t>Asıl başlık stili için tıklatın</a:t>
            </a:r>
            <a:endParaRPr lang="en-US"/>
          </a:p>
        </p:txBody>
      </p:sp>
      <p:sp>
        <p:nvSpPr>
          <p:cNvPr id="20" name="19 Alt Başlık"/>
          <p:cNvSpPr>
            <a:spLocks noGrp="1"/>
          </p:cNvSpPr>
          <p:nvPr>
            <p:ph type="subTitle" idx="1"/>
          </p:nvPr>
        </p:nvSpPr>
        <p:spPr>
          <a:xfrm>
            <a:off x="722376" y="3685032"/>
            <a:ext cx="7772400" cy="914400"/>
          </a:xfrm>
        </p:spPr>
        <p:txBody>
          <a:bodyPr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tr-TR" smtClean="0"/>
              <a:t>Asıl alt başlık stilini düzenlemek için tıklatın</a:t>
            </a:r>
            <a:endParaRPr lang="en-US"/>
          </a:p>
        </p:txBody>
      </p:sp>
      <p:sp>
        <p:nvSpPr>
          <p:cNvPr id="7" name="18 Veri Yer Tutucusu"/>
          <p:cNvSpPr>
            <a:spLocks noGrp="1"/>
          </p:cNvSpPr>
          <p:nvPr>
            <p:ph type="dt" sz="half" idx="10"/>
          </p:nvPr>
        </p:nvSpPr>
        <p:spPr/>
        <p:txBody>
          <a:bodyPr/>
          <a:lstStyle>
            <a:lvl1pPr>
              <a:defRPr/>
            </a:lvl1pPr>
            <a:extLst/>
          </a:lstStyle>
          <a:p>
            <a:pPr>
              <a:defRPr/>
            </a:pPr>
            <a:fld id="{2BD8DDA1-8797-48DC-8A58-F395D88A0D33}" type="datetime1">
              <a:rPr lang="tr-TR"/>
              <a:pPr>
                <a:defRPr/>
              </a:pPr>
              <a:t>13.10.2009</a:t>
            </a:fld>
            <a:endParaRPr lang="tr-TR"/>
          </a:p>
        </p:txBody>
      </p:sp>
      <p:sp>
        <p:nvSpPr>
          <p:cNvPr id="8" name="7 Altbilgi Yer Tutucusu"/>
          <p:cNvSpPr>
            <a:spLocks noGrp="1"/>
          </p:cNvSpPr>
          <p:nvPr>
            <p:ph type="ftr" sz="quarter" idx="11"/>
          </p:nvPr>
        </p:nvSpPr>
        <p:spPr/>
        <p:txBody>
          <a:bodyPr/>
          <a:lstStyle>
            <a:lvl1pPr>
              <a:defRPr/>
            </a:lvl1pPr>
            <a:extLst/>
          </a:lstStyle>
          <a:p>
            <a:pPr>
              <a:defRPr/>
            </a:pPr>
            <a:r>
              <a:rPr lang="tr-TR"/>
              <a:t>Veri Madenciliği [ 1.hft  ]</a:t>
            </a:r>
          </a:p>
        </p:txBody>
      </p:sp>
      <p:sp>
        <p:nvSpPr>
          <p:cNvPr id="9" name="10 Slayt Numarası Yer Tutucusu"/>
          <p:cNvSpPr>
            <a:spLocks noGrp="1"/>
          </p:cNvSpPr>
          <p:nvPr>
            <p:ph type="sldNum" sz="quarter" idx="12"/>
          </p:nvPr>
        </p:nvSpPr>
        <p:spPr/>
        <p:txBody>
          <a:bodyPr/>
          <a:lstStyle>
            <a:lvl1pPr>
              <a:defRPr/>
            </a:lvl1pPr>
            <a:extLst/>
          </a:lstStyle>
          <a:p>
            <a:pPr>
              <a:defRPr/>
            </a:pPr>
            <a:fld id="{E8FEF802-4ACC-45D5-A08F-1CD2206EEA62}" type="slidenum">
              <a:rPr lang="tr-TR"/>
              <a:pPr>
                <a:defRP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a:xfrm>
            <a:off x="502920" y="4983480"/>
            <a:ext cx="8183880" cy="1051560"/>
          </a:xfrm>
        </p:spPr>
        <p:txBody>
          <a:bodyPr/>
          <a:lstStyle>
            <a:extLst/>
          </a:lstStyle>
          <a:p>
            <a:r>
              <a:rPr lang="tr-TR" smtClean="0"/>
              <a:t>Asıl başlık stili için tıklatın</a:t>
            </a:r>
            <a:endParaRPr lang="en-US"/>
          </a:p>
        </p:txBody>
      </p:sp>
      <p:sp>
        <p:nvSpPr>
          <p:cNvPr id="3" name="2 Dikey Metin Yer Tutucusu"/>
          <p:cNvSpPr>
            <a:spLocks noGrp="1"/>
          </p:cNvSpPr>
          <p:nvPr>
            <p:ph type="body" orient="vert" idx="1"/>
          </p:nvPr>
        </p:nvSpPr>
        <p:spPr>
          <a:xfrm>
            <a:off x="502920" y="530352"/>
            <a:ext cx="8183880" cy="4187952"/>
          </a:xfrm>
        </p:spPr>
        <p:txBody>
          <a:bodyPr vert="eaVert"/>
          <a:lstStyle>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24 Veri Yer Tutucusu"/>
          <p:cNvSpPr>
            <a:spLocks noGrp="1"/>
          </p:cNvSpPr>
          <p:nvPr>
            <p:ph type="dt" sz="half" idx="10"/>
          </p:nvPr>
        </p:nvSpPr>
        <p:spPr/>
        <p:txBody>
          <a:bodyPr/>
          <a:lstStyle>
            <a:lvl1pPr>
              <a:defRPr/>
            </a:lvl1pPr>
          </a:lstStyle>
          <a:p>
            <a:pPr>
              <a:defRPr/>
            </a:pPr>
            <a:fld id="{BD1EDABA-D349-490B-B937-7A098594FEC9}" type="datetime1">
              <a:rPr lang="tr-TR"/>
              <a:pPr>
                <a:defRPr/>
              </a:pPr>
              <a:t>13.10.2009</a:t>
            </a:fld>
            <a:endParaRPr lang="tr-TR"/>
          </a:p>
        </p:txBody>
      </p:sp>
      <p:sp>
        <p:nvSpPr>
          <p:cNvPr id="5" name="17 Altbilgi Yer Tutucusu"/>
          <p:cNvSpPr>
            <a:spLocks noGrp="1"/>
          </p:cNvSpPr>
          <p:nvPr>
            <p:ph type="ftr" sz="quarter" idx="11"/>
          </p:nvPr>
        </p:nvSpPr>
        <p:spPr/>
        <p:txBody>
          <a:bodyPr/>
          <a:lstStyle>
            <a:lvl1pPr>
              <a:defRPr/>
            </a:lvl1pPr>
          </a:lstStyle>
          <a:p>
            <a:pPr>
              <a:defRPr/>
            </a:pPr>
            <a:r>
              <a:rPr lang="tr-TR"/>
              <a:t>Veri Madenciliği [ 1.hft  ]</a:t>
            </a:r>
          </a:p>
        </p:txBody>
      </p:sp>
      <p:sp>
        <p:nvSpPr>
          <p:cNvPr id="6" name="4 Slayt Numarası Yer Tutucusu"/>
          <p:cNvSpPr>
            <a:spLocks noGrp="1"/>
          </p:cNvSpPr>
          <p:nvPr>
            <p:ph type="sldNum" sz="quarter" idx="12"/>
          </p:nvPr>
        </p:nvSpPr>
        <p:spPr/>
        <p:txBody>
          <a:bodyPr/>
          <a:lstStyle>
            <a:lvl1pPr>
              <a:defRPr/>
            </a:lvl1pPr>
          </a:lstStyle>
          <a:p>
            <a:pPr>
              <a:defRPr/>
            </a:pPr>
            <a:fld id="{D5D12AEA-22C0-461D-A352-747CE9582411}" type="slidenum">
              <a:rPr lang="tr-TR"/>
              <a:pPr>
                <a:defRP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533404"/>
            <a:ext cx="1981200" cy="5257799"/>
          </a:xfrm>
        </p:spPr>
        <p:txBody>
          <a:bodyPr vert="eaVert"/>
          <a:lstStyle>
            <a:extLst/>
          </a:lstStyle>
          <a:p>
            <a:r>
              <a:rPr lang="tr-TR" smtClean="0"/>
              <a:t>Asıl başlık stili için tıklatın</a:t>
            </a:r>
            <a:endParaRPr lang="en-US"/>
          </a:p>
        </p:txBody>
      </p:sp>
      <p:sp>
        <p:nvSpPr>
          <p:cNvPr id="3" name="2 Dikey Metin Yer Tutucusu"/>
          <p:cNvSpPr>
            <a:spLocks noGrp="1"/>
          </p:cNvSpPr>
          <p:nvPr>
            <p:ph type="body" orient="vert" idx="1"/>
          </p:nvPr>
        </p:nvSpPr>
        <p:spPr>
          <a:xfrm>
            <a:off x="533400" y="533402"/>
            <a:ext cx="5943600" cy="5257801"/>
          </a:xfrm>
        </p:spPr>
        <p:txBody>
          <a:bodyPr vert="eaVert"/>
          <a:lstStyle>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24 Veri Yer Tutucusu"/>
          <p:cNvSpPr>
            <a:spLocks noGrp="1"/>
          </p:cNvSpPr>
          <p:nvPr>
            <p:ph type="dt" sz="half" idx="10"/>
          </p:nvPr>
        </p:nvSpPr>
        <p:spPr/>
        <p:txBody>
          <a:bodyPr/>
          <a:lstStyle>
            <a:lvl1pPr>
              <a:defRPr/>
            </a:lvl1pPr>
          </a:lstStyle>
          <a:p>
            <a:pPr>
              <a:defRPr/>
            </a:pPr>
            <a:fld id="{7B840E70-5803-4BD2-BF3A-E0E8591F330B}" type="datetime1">
              <a:rPr lang="tr-TR"/>
              <a:pPr>
                <a:defRPr/>
              </a:pPr>
              <a:t>13.10.2009</a:t>
            </a:fld>
            <a:endParaRPr lang="tr-TR"/>
          </a:p>
        </p:txBody>
      </p:sp>
      <p:sp>
        <p:nvSpPr>
          <p:cNvPr id="5" name="17 Altbilgi Yer Tutucusu"/>
          <p:cNvSpPr>
            <a:spLocks noGrp="1"/>
          </p:cNvSpPr>
          <p:nvPr>
            <p:ph type="ftr" sz="quarter" idx="11"/>
          </p:nvPr>
        </p:nvSpPr>
        <p:spPr/>
        <p:txBody>
          <a:bodyPr/>
          <a:lstStyle>
            <a:lvl1pPr>
              <a:defRPr/>
            </a:lvl1pPr>
          </a:lstStyle>
          <a:p>
            <a:pPr>
              <a:defRPr/>
            </a:pPr>
            <a:r>
              <a:rPr lang="tr-TR"/>
              <a:t>Veri Madenciliği [ 1.hft  ]</a:t>
            </a:r>
          </a:p>
        </p:txBody>
      </p:sp>
      <p:sp>
        <p:nvSpPr>
          <p:cNvPr id="6" name="4 Slayt Numarası Yer Tutucusu"/>
          <p:cNvSpPr>
            <a:spLocks noGrp="1"/>
          </p:cNvSpPr>
          <p:nvPr>
            <p:ph type="sldNum" sz="quarter" idx="12"/>
          </p:nvPr>
        </p:nvSpPr>
        <p:spPr/>
        <p:txBody>
          <a:bodyPr/>
          <a:lstStyle>
            <a:lvl1pPr>
              <a:defRPr/>
            </a:lvl1pPr>
          </a:lstStyle>
          <a:p>
            <a:pPr>
              <a:defRPr/>
            </a:pPr>
            <a:fld id="{B3845225-8DD6-432C-82C8-0EAD5257ADD9}"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502920" y="4983480"/>
            <a:ext cx="8183880" cy="1051560"/>
          </a:xfrm>
        </p:spPr>
        <p:txBody>
          <a:bodyPr/>
          <a:lstStyle>
            <a:extLst/>
          </a:lstStyle>
          <a:p>
            <a:r>
              <a:rPr lang="tr-TR" smtClean="0"/>
              <a:t>Asıl başlık stili için tıklatın</a:t>
            </a:r>
            <a:endParaRPr lang="en-US"/>
          </a:p>
        </p:txBody>
      </p:sp>
      <p:sp>
        <p:nvSpPr>
          <p:cNvPr id="3" name="2 İçerik Yer Tutucusu"/>
          <p:cNvSpPr>
            <a:spLocks noGrp="1"/>
          </p:cNvSpPr>
          <p:nvPr>
            <p:ph idx="1"/>
          </p:nvPr>
        </p:nvSpPr>
        <p:spPr>
          <a:xfrm>
            <a:off x="502920" y="530352"/>
            <a:ext cx="8183880" cy="4187952"/>
          </a:xfrm>
        </p:spPr>
        <p:txBody>
          <a:bodyPr/>
          <a:lstStyle>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24 Veri Yer Tutucusu"/>
          <p:cNvSpPr>
            <a:spLocks noGrp="1"/>
          </p:cNvSpPr>
          <p:nvPr>
            <p:ph type="dt" sz="half" idx="10"/>
          </p:nvPr>
        </p:nvSpPr>
        <p:spPr/>
        <p:txBody>
          <a:bodyPr/>
          <a:lstStyle>
            <a:lvl1pPr>
              <a:defRPr/>
            </a:lvl1pPr>
          </a:lstStyle>
          <a:p>
            <a:pPr>
              <a:defRPr/>
            </a:pPr>
            <a:fld id="{5AB8409A-859C-4B17-8AC9-36D0DED7B287}" type="datetime1">
              <a:rPr lang="tr-TR"/>
              <a:pPr>
                <a:defRPr/>
              </a:pPr>
              <a:t>13.10.2009</a:t>
            </a:fld>
            <a:endParaRPr lang="tr-TR"/>
          </a:p>
        </p:txBody>
      </p:sp>
      <p:sp>
        <p:nvSpPr>
          <p:cNvPr id="5" name="17 Altbilgi Yer Tutucusu"/>
          <p:cNvSpPr>
            <a:spLocks noGrp="1"/>
          </p:cNvSpPr>
          <p:nvPr>
            <p:ph type="ftr" sz="quarter" idx="11"/>
          </p:nvPr>
        </p:nvSpPr>
        <p:spPr/>
        <p:txBody>
          <a:bodyPr/>
          <a:lstStyle>
            <a:lvl1pPr>
              <a:defRPr/>
            </a:lvl1pPr>
          </a:lstStyle>
          <a:p>
            <a:pPr>
              <a:defRPr/>
            </a:pPr>
            <a:r>
              <a:rPr lang="tr-TR"/>
              <a:t>Veri Madenciliği [ 1.hft  ]</a:t>
            </a:r>
          </a:p>
        </p:txBody>
      </p:sp>
      <p:sp>
        <p:nvSpPr>
          <p:cNvPr id="6" name="4 Slayt Numarası Yer Tutucusu"/>
          <p:cNvSpPr>
            <a:spLocks noGrp="1"/>
          </p:cNvSpPr>
          <p:nvPr>
            <p:ph type="sldNum" sz="quarter" idx="12"/>
          </p:nvPr>
        </p:nvSpPr>
        <p:spPr/>
        <p:txBody>
          <a:bodyPr/>
          <a:lstStyle>
            <a:lvl1pPr>
              <a:defRPr/>
            </a:lvl1pPr>
          </a:lstStyle>
          <a:p>
            <a:pPr>
              <a:defRPr/>
            </a:pPr>
            <a:fld id="{8AAA7DE0-0F66-4DB3-B429-77FC538223DB}" type="slidenum">
              <a:rPr lang="tr-TR"/>
              <a:pPr>
                <a:defRP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4" name="13 Yuvarlatılmış Dikdörtgen"/>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10 Yuvarlatılmış Dikdörtgen"/>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1 Başlık"/>
          <p:cNvSpPr>
            <a:spLocks noGrp="1"/>
          </p:cNvSpPr>
          <p:nvPr>
            <p:ph type="title"/>
          </p:nvPr>
        </p:nvSpPr>
        <p:spPr>
          <a:xfrm>
            <a:off x="468344" y="4928616"/>
            <a:ext cx="8183880" cy="676656"/>
          </a:xfrm>
        </p:spPr>
        <p:txBody>
          <a:bodyPr lIns="91440" bIns="0"/>
          <a:lstStyle>
            <a:lvl1pPr algn="l">
              <a:buNone/>
              <a:defRPr sz="3600" b="0" cap="none" baseline="0">
                <a:solidFill>
                  <a:schemeClr val="bg2">
                    <a:shade val="25000"/>
                  </a:schemeClr>
                </a:solidFill>
                <a:effectLst/>
              </a:defRPr>
            </a:lvl1pPr>
            <a:extLst/>
          </a:lstStyle>
          <a:p>
            <a:r>
              <a:rPr lang="tr-TR" smtClean="0"/>
              <a:t>Asıl başlık stili için tıklatın</a:t>
            </a:r>
            <a:endParaRPr lang="en-US"/>
          </a:p>
        </p:txBody>
      </p:sp>
      <p:sp>
        <p:nvSpPr>
          <p:cNvPr id="3" name="2 Metin Yer Tutucusu"/>
          <p:cNvSpPr>
            <a:spLocks noGrp="1"/>
          </p:cNvSpPr>
          <p:nvPr>
            <p:ph type="body" idx="1"/>
          </p:nvPr>
        </p:nvSpPr>
        <p:spPr>
          <a:xfrm>
            <a:off x="468344" y="5624484"/>
            <a:ext cx="8183880" cy="420624"/>
          </a:xfrm>
        </p:spPr>
        <p:txBody>
          <a:bodyPr lIns="118872" tIns="0"/>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tr-TR" smtClean="0"/>
              <a:t>Asıl metin stillerini düzenlemek için tıklatın</a:t>
            </a:r>
          </a:p>
        </p:txBody>
      </p:sp>
      <p:sp>
        <p:nvSpPr>
          <p:cNvPr id="6" name="3 Veri Yer Tutucusu"/>
          <p:cNvSpPr>
            <a:spLocks noGrp="1"/>
          </p:cNvSpPr>
          <p:nvPr>
            <p:ph type="dt" sz="half" idx="10"/>
          </p:nvPr>
        </p:nvSpPr>
        <p:spPr/>
        <p:txBody>
          <a:bodyPr/>
          <a:lstStyle>
            <a:lvl1pPr>
              <a:defRPr/>
            </a:lvl1pPr>
            <a:extLst/>
          </a:lstStyle>
          <a:p>
            <a:pPr>
              <a:defRPr/>
            </a:pPr>
            <a:fld id="{58F25118-32B2-4DA0-B0DB-A235C551D05F}" type="datetime1">
              <a:rPr lang="tr-TR"/>
              <a:pPr>
                <a:defRPr/>
              </a:pPr>
              <a:t>13.10.2009</a:t>
            </a:fld>
            <a:endParaRPr lang="tr-TR"/>
          </a:p>
        </p:txBody>
      </p:sp>
      <p:sp>
        <p:nvSpPr>
          <p:cNvPr id="7" name="4 Altbilgi Yer Tutucusu"/>
          <p:cNvSpPr>
            <a:spLocks noGrp="1"/>
          </p:cNvSpPr>
          <p:nvPr>
            <p:ph type="ftr" sz="quarter" idx="11"/>
          </p:nvPr>
        </p:nvSpPr>
        <p:spPr/>
        <p:txBody>
          <a:bodyPr/>
          <a:lstStyle>
            <a:lvl1pPr>
              <a:defRPr/>
            </a:lvl1pPr>
            <a:extLst/>
          </a:lstStyle>
          <a:p>
            <a:pPr>
              <a:defRPr/>
            </a:pPr>
            <a:r>
              <a:rPr lang="tr-TR"/>
              <a:t>Veri Madenciliği [ 1.hft  ]</a:t>
            </a:r>
          </a:p>
        </p:txBody>
      </p:sp>
      <p:sp>
        <p:nvSpPr>
          <p:cNvPr id="8" name="5 Slayt Numarası Yer Tutucusu"/>
          <p:cNvSpPr>
            <a:spLocks noGrp="1"/>
          </p:cNvSpPr>
          <p:nvPr>
            <p:ph type="sldNum" sz="quarter" idx="12"/>
          </p:nvPr>
        </p:nvSpPr>
        <p:spPr/>
        <p:txBody>
          <a:bodyPr/>
          <a:lstStyle>
            <a:lvl1pPr>
              <a:defRPr/>
            </a:lvl1pPr>
            <a:extLst/>
          </a:lstStyle>
          <a:p>
            <a:pPr>
              <a:defRPr/>
            </a:pPr>
            <a:fld id="{9446DCC5-F872-4B58-A829-A499C9DA85C8}" type="slidenum">
              <a:rPr lang="tr-TR"/>
              <a:pPr>
                <a:defRPr/>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extLst/>
          </a:lstStyle>
          <a:p>
            <a:r>
              <a:rPr lang="tr-TR" smtClean="0"/>
              <a:t>Asıl başlık stili için tıklatın</a:t>
            </a:r>
            <a:endParaRPr lang="en-US"/>
          </a:p>
        </p:txBody>
      </p:sp>
      <p:sp>
        <p:nvSpPr>
          <p:cNvPr id="3" name="2 İçerik Yer Tutucusu"/>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İçerik Yer Tutucusu"/>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24 Veri Yer Tutucusu"/>
          <p:cNvSpPr>
            <a:spLocks noGrp="1"/>
          </p:cNvSpPr>
          <p:nvPr>
            <p:ph type="dt" sz="half" idx="10"/>
          </p:nvPr>
        </p:nvSpPr>
        <p:spPr/>
        <p:txBody>
          <a:bodyPr/>
          <a:lstStyle>
            <a:lvl1pPr>
              <a:defRPr/>
            </a:lvl1pPr>
          </a:lstStyle>
          <a:p>
            <a:pPr>
              <a:defRPr/>
            </a:pPr>
            <a:fld id="{AA240F42-62FE-45C7-94D6-D5AAAB2E7EA3}" type="datetime1">
              <a:rPr lang="tr-TR"/>
              <a:pPr>
                <a:defRPr/>
              </a:pPr>
              <a:t>13.10.2009</a:t>
            </a:fld>
            <a:endParaRPr lang="tr-TR"/>
          </a:p>
        </p:txBody>
      </p:sp>
      <p:sp>
        <p:nvSpPr>
          <p:cNvPr id="6" name="17 Altbilgi Yer Tutucusu"/>
          <p:cNvSpPr>
            <a:spLocks noGrp="1"/>
          </p:cNvSpPr>
          <p:nvPr>
            <p:ph type="ftr" sz="quarter" idx="11"/>
          </p:nvPr>
        </p:nvSpPr>
        <p:spPr/>
        <p:txBody>
          <a:bodyPr/>
          <a:lstStyle>
            <a:lvl1pPr>
              <a:defRPr/>
            </a:lvl1pPr>
          </a:lstStyle>
          <a:p>
            <a:pPr>
              <a:defRPr/>
            </a:pPr>
            <a:r>
              <a:rPr lang="tr-TR"/>
              <a:t>Veri Madenciliği [ 1.hft  ]</a:t>
            </a:r>
          </a:p>
        </p:txBody>
      </p:sp>
      <p:sp>
        <p:nvSpPr>
          <p:cNvPr id="7" name="4 Slayt Numarası Yer Tutucusu"/>
          <p:cNvSpPr>
            <a:spLocks noGrp="1"/>
          </p:cNvSpPr>
          <p:nvPr>
            <p:ph type="sldNum" sz="quarter" idx="12"/>
          </p:nvPr>
        </p:nvSpPr>
        <p:spPr/>
        <p:txBody>
          <a:bodyPr/>
          <a:lstStyle>
            <a:lvl1pPr>
              <a:defRPr/>
            </a:lvl1pPr>
          </a:lstStyle>
          <a:p>
            <a:pPr>
              <a:defRPr/>
            </a:pPr>
            <a:fld id="{69B58109-9F92-4774-B7EF-A4C366B9EE10}" type="slidenum">
              <a:rPr lang="tr-TR"/>
              <a:pPr>
                <a:defRP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502920" y="4983480"/>
            <a:ext cx="8183880" cy="1051560"/>
          </a:xfrm>
        </p:spPr>
        <p:txBody>
          <a:bodyPr/>
          <a:lstStyle>
            <a:lvl1pPr>
              <a:defRPr b="1"/>
            </a:lvl1pPr>
            <a:extLst/>
          </a:lstStyle>
          <a:p>
            <a:r>
              <a:rPr lang="tr-TR" smtClean="0"/>
              <a:t>Asıl başlık stili için tıklatın</a:t>
            </a:r>
            <a:endParaRPr lang="en-US"/>
          </a:p>
        </p:txBody>
      </p:sp>
      <p:sp>
        <p:nvSpPr>
          <p:cNvPr id="3" name="2 Metin Yer Tutucusu"/>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tr-TR" smtClean="0"/>
              <a:t>Asıl metin stillerini düzenlemek için tıklatın</a:t>
            </a:r>
          </a:p>
        </p:txBody>
      </p:sp>
      <p:sp>
        <p:nvSpPr>
          <p:cNvPr id="4" name="3 Metin Yer Tutucusu"/>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tr-TR" smtClean="0"/>
              <a:t>Asıl metin stillerini düzenlemek için tıklatın</a:t>
            </a:r>
          </a:p>
        </p:txBody>
      </p:sp>
      <p:sp>
        <p:nvSpPr>
          <p:cNvPr id="5" name="4 İçerik Yer Tutucusu"/>
          <p:cNvSpPr>
            <a:spLocks noGrp="1"/>
          </p:cNvSpPr>
          <p:nvPr>
            <p:ph sz="quarter" idx="2"/>
          </p:nvPr>
        </p:nvSpPr>
        <p:spPr>
          <a:xfrm>
            <a:off x="607224" y="1447800"/>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5 İçerik Yer Tutucusu"/>
          <p:cNvSpPr>
            <a:spLocks noGrp="1"/>
          </p:cNvSpPr>
          <p:nvPr>
            <p:ph sz="quarter" idx="4"/>
          </p:nvPr>
        </p:nvSpPr>
        <p:spPr>
          <a:xfrm>
            <a:off x="4652169" y="1447800"/>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24 Veri Yer Tutucusu"/>
          <p:cNvSpPr>
            <a:spLocks noGrp="1"/>
          </p:cNvSpPr>
          <p:nvPr>
            <p:ph type="dt" sz="half" idx="10"/>
          </p:nvPr>
        </p:nvSpPr>
        <p:spPr/>
        <p:txBody>
          <a:bodyPr/>
          <a:lstStyle>
            <a:lvl1pPr>
              <a:defRPr/>
            </a:lvl1pPr>
          </a:lstStyle>
          <a:p>
            <a:pPr>
              <a:defRPr/>
            </a:pPr>
            <a:fld id="{B8FAABCB-D6AF-4658-9D0B-8C72CD390193}" type="datetime1">
              <a:rPr lang="tr-TR"/>
              <a:pPr>
                <a:defRPr/>
              </a:pPr>
              <a:t>13.10.2009</a:t>
            </a:fld>
            <a:endParaRPr lang="tr-TR"/>
          </a:p>
        </p:txBody>
      </p:sp>
      <p:sp>
        <p:nvSpPr>
          <p:cNvPr id="8" name="17 Altbilgi Yer Tutucusu"/>
          <p:cNvSpPr>
            <a:spLocks noGrp="1"/>
          </p:cNvSpPr>
          <p:nvPr>
            <p:ph type="ftr" sz="quarter" idx="11"/>
          </p:nvPr>
        </p:nvSpPr>
        <p:spPr/>
        <p:txBody>
          <a:bodyPr/>
          <a:lstStyle>
            <a:lvl1pPr>
              <a:defRPr/>
            </a:lvl1pPr>
          </a:lstStyle>
          <a:p>
            <a:pPr>
              <a:defRPr/>
            </a:pPr>
            <a:r>
              <a:rPr lang="tr-TR"/>
              <a:t>Veri Madenciliği [ 1.hft  ]</a:t>
            </a:r>
          </a:p>
        </p:txBody>
      </p:sp>
      <p:sp>
        <p:nvSpPr>
          <p:cNvPr id="9" name="4 Slayt Numarası Yer Tutucusu"/>
          <p:cNvSpPr>
            <a:spLocks noGrp="1"/>
          </p:cNvSpPr>
          <p:nvPr>
            <p:ph type="sldNum" sz="quarter" idx="12"/>
          </p:nvPr>
        </p:nvSpPr>
        <p:spPr/>
        <p:txBody>
          <a:bodyPr/>
          <a:lstStyle>
            <a:lvl1pPr>
              <a:defRPr/>
            </a:lvl1pPr>
          </a:lstStyle>
          <a:p>
            <a:pPr>
              <a:defRPr/>
            </a:pPr>
            <a:fld id="{C95577FF-0B33-4914-8593-62B0362C226A}" type="slidenum">
              <a:rPr lang="tr-TR"/>
              <a:pPr>
                <a:defRP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extLst/>
          </a:lstStyle>
          <a:p>
            <a:r>
              <a:rPr lang="tr-TR" smtClean="0"/>
              <a:t>Asıl başlık stili için tıklatın</a:t>
            </a:r>
            <a:endParaRPr lang="en-US"/>
          </a:p>
        </p:txBody>
      </p:sp>
      <p:sp>
        <p:nvSpPr>
          <p:cNvPr id="3" name="24 Veri Yer Tutucusu"/>
          <p:cNvSpPr>
            <a:spLocks noGrp="1"/>
          </p:cNvSpPr>
          <p:nvPr>
            <p:ph type="dt" sz="half" idx="10"/>
          </p:nvPr>
        </p:nvSpPr>
        <p:spPr/>
        <p:txBody>
          <a:bodyPr/>
          <a:lstStyle>
            <a:lvl1pPr>
              <a:defRPr/>
            </a:lvl1pPr>
          </a:lstStyle>
          <a:p>
            <a:pPr>
              <a:defRPr/>
            </a:pPr>
            <a:fld id="{7659049E-068A-4B0E-A783-15FD4BC1EF58}" type="datetime1">
              <a:rPr lang="tr-TR"/>
              <a:pPr>
                <a:defRPr/>
              </a:pPr>
              <a:t>13.10.2009</a:t>
            </a:fld>
            <a:endParaRPr lang="tr-TR"/>
          </a:p>
        </p:txBody>
      </p:sp>
      <p:sp>
        <p:nvSpPr>
          <p:cNvPr id="4" name="17 Altbilgi Yer Tutucusu"/>
          <p:cNvSpPr>
            <a:spLocks noGrp="1"/>
          </p:cNvSpPr>
          <p:nvPr>
            <p:ph type="ftr" sz="quarter" idx="11"/>
          </p:nvPr>
        </p:nvSpPr>
        <p:spPr/>
        <p:txBody>
          <a:bodyPr/>
          <a:lstStyle>
            <a:lvl1pPr>
              <a:defRPr/>
            </a:lvl1pPr>
          </a:lstStyle>
          <a:p>
            <a:pPr>
              <a:defRPr/>
            </a:pPr>
            <a:r>
              <a:rPr lang="tr-TR"/>
              <a:t>Veri Madenciliği [ 1.hft  ]</a:t>
            </a:r>
          </a:p>
        </p:txBody>
      </p:sp>
      <p:sp>
        <p:nvSpPr>
          <p:cNvPr id="5" name="4 Slayt Numarası Yer Tutucusu"/>
          <p:cNvSpPr>
            <a:spLocks noGrp="1"/>
          </p:cNvSpPr>
          <p:nvPr>
            <p:ph type="sldNum" sz="quarter" idx="12"/>
          </p:nvPr>
        </p:nvSpPr>
        <p:spPr/>
        <p:txBody>
          <a:bodyPr/>
          <a:lstStyle>
            <a:lvl1pPr>
              <a:defRPr/>
            </a:lvl1pPr>
          </a:lstStyle>
          <a:p>
            <a:pPr>
              <a:defRPr/>
            </a:pPr>
            <a:fld id="{308210F6-F8C0-425C-83EE-293C6AA3EAD1}" type="slidenum">
              <a:rPr lang="tr-TR"/>
              <a:pPr>
                <a:defRP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6 Yuvarlatılmış Dikdörtgen"/>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1 Veri Yer Tutucusu"/>
          <p:cNvSpPr>
            <a:spLocks noGrp="1"/>
          </p:cNvSpPr>
          <p:nvPr>
            <p:ph type="dt" sz="half" idx="10"/>
          </p:nvPr>
        </p:nvSpPr>
        <p:spPr/>
        <p:txBody>
          <a:bodyPr/>
          <a:lstStyle>
            <a:lvl1pPr>
              <a:defRPr/>
            </a:lvl1pPr>
            <a:extLst/>
          </a:lstStyle>
          <a:p>
            <a:pPr>
              <a:defRPr/>
            </a:pPr>
            <a:fld id="{0AF342FA-3C88-44F2-BDC1-5D88BFA7F88E}" type="datetime1">
              <a:rPr lang="tr-TR"/>
              <a:pPr>
                <a:defRPr/>
              </a:pPr>
              <a:t>13.10.2009</a:t>
            </a:fld>
            <a:endParaRPr lang="tr-TR"/>
          </a:p>
        </p:txBody>
      </p:sp>
      <p:sp>
        <p:nvSpPr>
          <p:cNvPr id="4" name="2 Altbilgi Yer Tutucusu"/>
          <p:cNvSpPr>
            <a:spLocks noGrp="1"/>
          </p:cNvSpPr>
          <p:nvPr>
            <p:ph type="ftr" sz="quarter" idx="11"/>
          </p:nvPr>
        </p:nvSpPr>
        <p:spPr/>
        <p:txBody>
          <a:bodyPr/>
          <a:lstStyle>
            <a:lvl1pPr>
              <a:defRPr/>
            </a:lvl1pPr>
            <a:extLst/>
          </a:lstStyle>
          <a:p>
            <a:pPr>
              <a:defRPr/>
            </a:pPr>
            <a:r>
              <a:rPr lang="tr-TR"/>
              <a:t>Veri Madenciliği [ 1.hft  ]</a:t>
            </a:r>
          </a:p>
        </p:txBody>
      </p:sp>
      <p:sp>
        <p:nvSpPr>
          <p:cNvPr id="5" name="3 Slayt Numarası Yer Tutucusu"/>
          <p:cNvSpPr>
            <a:spLocks noGrp="1"/>
          </p:cNvSpPr>
          <p:nvPr>
            <p:ph type="sldNum" sz="quarter" idx="12"/>
          </p:nvPr>
        </p:nvSpPr>
        <p:spPr/>
        <p:txBody>
          <a:bodyPr/>
          <a:lstStyle>
            <a:lvl1pPr>
              <a:defRPr/>
            </a:lvl1pPr>
            <a:extLst/>
          </a:lstStyle>
          <a:p>
            <a:pPr>
              <a:defRPr/>
            </a:pPr>
            <a:fld id="{7F5FE9D7-63CB-4D1E-81AC-2ABE812A0027}" type="slidenum">
              <a:rPr lang="tr-TR"/>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5538784" y="533400"/>
            <a:ext cx="2971800" cy="914400"/>
          </a:xfrm>
        </p:spPr>
        <p:txBody>
          <a:bodyPr/>
          <a:lstStyle>
            <a:lvl1pPr algn="l">
              <a:buNone/>
              <a:defRPr sz="2200" b="1">
                <a:solidFill>
                  <a:schemeClr val="accent1"/>
                </a:solidFill>
              </a:defRPr>
            </a:lvl1pPr>
            <a:extLst/>
          </a:lstStyle>
          <a:p>
            <a:r>
              <a:rPr lang="tr-TR" smtClean="0"/>
              <a:t>Asıl başlık stili için tıklatın</a:t>
            </a:r>
            <a:endParaRPr lang="en-US"/>
          </a:p>
        </p:txBody>
      </p:sp>
      <p:sp>
        <p:nvSpPr>
          <p:cNvPr id="3" name="2 Metin Yer Tutucusu"/>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İçerik Yer Tutucusu"/>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24 Veri Yer Tutucusu"/>
          <p:cNvSpPr>
            <a:spLocks noGrp="1"/>
          </p:cNvSpPr>
          <p:nvPr>
            <p:ph type="dt" sz="half" idx="10"/>
          </p:nvPr>
        </p:nvSpPr>
        <p:spPr/>
        <p:txBody>
          <a:bodyPr/>
          <a:lstStyle>
            <a:lvl1pPr>
              <a:defRPr/>
            </a:lvl1pPr>
          </a:lstStyle>
          <a:p>
            <a:pPr>
              <a:defRPr/>
            </a:pPr>
            <a:fld id="{6E6C89CB-64FD-4523-9D3D-6CF2C673DFC1}" type="datetime1">
              <a:rPr lang="tr-TR"/>
              <a:pPr>
                <a:defRPr/>
              </a:pPr>
              <a:t>13.10.2009</a:t>
            </a:fld>
            <a:endParaRPr lang="tr-TR"/>
          </a:p>
        </p:txBody>
      </p:sp>
      <p:sp>
        <p:nvSpPr>
          <p:cNvPr id="6" name="17 Altbilgi Yer Tutucusu"/>
          <p:cNvSpPr>
            <a:spLocks noGrp="1"/>
          </p:cNvSpPr>
          <p:nvPr>
            <p:ph type="ftr" sz="quarter" idx="11"/>
          </p:nvPr>
        </p:nvSpPr>
        <p:spPr/>
        <p:txBody>
          <a:bodyPr/>
          <a:lstStyle>
            <a:lvl1pPr>
              <a:defRPr/>
            </a:lvl1pPr>
          </a:lstStyle>
          <a:p>
            <a:pPr>
              <a:defRPr/>
            </a:pPr>
            <a:r>
              <a:rPr lang="tr-TR"/>
              <a:t>Veri Madenciliği [ 1.hft  ]</a:t>
            </a:r>
          </a:p>
        </p:txBody>
      </p:sp>
      <p:sp>
        <p:nvSpPr>
          <p:cNvPr id="7" name="4 Slayt Numarası Yer Tutucusu"/>
          <p:cNvSpPr>
            <a:spLocks noGrp="1"/>
          </p:cNvSpPr>
          <p:nvPr>
            <p:ph type="sldNum" sz="quarter" idx="12"/>
          </p:nvPr>
        </p:nvSpPr>
        <p:spPr/>
        <p:txBody>
          <a:bodyPr/>
          <a:lstStyle>
            <a:lvl1pPr>
              <a:defRPr/>
            </a:lvl1pPr>
          </a:lstStyle>
          <a:p>
            <a:pPr>
              <a:defRPr/>
            </a:pPr>
            <a:fld id="{6AB6B3E2-D684-4F58-BE4A-F6C29D05F8AA}" type="slidenum">
              <a:rPr lang="tr-TR"/>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5" name="14 Yuvarlatılmış Dikdörtgen"/>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10 Tek Köşesi Yuvarlatılmış Dikdörtgen"/>
          <p:cNvSpPr/>
          <p:nvPr/>
        </p:nvSpPr>
        <p:spPr>
          <a:xfrm>
            <a:off x="6400800" y="433388"/>
            <a:ext cx="2324100"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1 Başlık"/>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lang="tr-TR" smtClean="0"/>
              <a:t>Asıl başlık stili için tıklatın</a:t>
            </a:r>
            <a:endParaRPr lang="en-US"/>
          </a:p>
        </p:txBody>
      </p:sp>
      <p:sp>
        <p:nvSpPr>
          <p:cNvPr id="4" name="3 Metin Yer Tutucusu"/>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3" name="2 Resim Yer Tutucusu"/>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normAutofit/>
          </a:bodyPr>
          <a:lstStyle>
            <a:lvl1pPr marL="0" indent="0">
              <a:buNone/>
              <a:defRPr sz="3200"/>
            </a:lvl1pPr>
            <a:extLst/>
          </a:lstStyle>
          <a:p>
            <a:pPr lvl="0"/>
            <a:r>
              <a:rPr lang="tr-TR" noProof="0" smtClean="0"/>
              <a:t>Resim eklemek için simgeyi tıklatın</a:t>
            </a:r>
            <a:endParaRPr lang="en-US" noProof="0"/>
          </a:p>
        </p:txBody>
      </p:sp>
      <p:sp>
        <p:nvSpPr>
          <p:cNvPr id="7" name="4 Veri Yer Tutucusu"/>
          <p:cNvSpPr>
            <a:spLocks noGrp="1"/>
          </p:cNvSpPr>
          <p:nvPr>
            <p:ph type="dt" sz="half" idx="10"/>
          </p:nvPr>
        </p:nvSpPr>
        <p:spPr/>
        <p:txBody>
          <a:bodyPr/>
          <a:lstStyle>
            <a:lvl1pPr>
              <a:defRPr/>
            </a:lvl1pPr>
            <a:extLst/>
          </a:lstStyle>
          <a:p>
            <a:pPr>
              <a:defRPr/>
            </a:pPr>
            <a:fld id="{7479BE93-2943-4CC0-B19F-C09B9D0DF428}" type="datetime1">
              <a:rPr lang="tr-TR"/>
              <a:pPr>
                <a:defRPr/>
              </a:pPr>
              <a:t>13.10.2009</a:t>
            </a:fld>
            <a:endParaRPr lang="tr-TR"/>
          </a:p>
        </p:txBody>
      </p:sp>
      <p:sp>
        <p:nvSpPr>
          <p:cNvPr id="8" name="5 Altbilgi Yer Tutucusu"/>
          <p:cNvSpPr>
            <a:spLocks noGrp="1"/>
          </p:cNvSpPr>
          <p:nvPr>
            <p:ph type="ftr" sz="quarter" idx="11"/>
          </p:nvPr>
        </p:nvSpPr>
        <p:spPr/>
        <p:txBody>
          <a:bodyPr/>
          <a:lstStyle>
            <a:lvl1pPr>
              <a:defRPr/>
            </a:lvl1pPr>
            <a:extLst/>
          </a:lstStyle>
          <a:p>
            <a:pPr>
              <a:defRPr/>
            </a:pPr>
            <a:r>
              <a:rPr lang="tr-TR"/>
              <a:t>Veri Madenciliği [ 1.hft  ]</a:t>
            </a:r>
          </a:p>
        </p:txBody>
      </p:sp>
      <p:sp>
        <p:nvSpPr>
          <p:cNvPr id="9" name="6 Slayt Numarası Yer Tutucusu"/>
          <p:cNvSpPr>
            <a:spLocks noGrp="1"/>
          </p:cNvSpPr>
          <p:nvPr>
            <p:ph type="sldNum" sz="quarter" idx="12"/>
          </p:nvPr>
        </p:nvSpPr>
        <p:spPr/>
        <p:txBody>
          <a:bodyPr/>
          <a:lstStyle>
            <a:lvl1pPr>
              <a:defRPr/>
            </a:lvl1pPr>
            <a:extLst/>
          </a:lstStyle>
          <a:p>
            <a:pPr>
              <a:defRPr/>
            </a:pPr>
            <a:fld id="{F7D8B749-A61C-4142-A393-F64332440169}" type="slidenum">
              <a:rPr lang="tr-TR"/>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7001">
              <a:srgbClr val="E6E6E6"/>
            </a:gs>
            <a:gs pos="32001">
              <a:srgbClr val="7D8496"/>
            </a:gs>
            <a:gs pos="47000">
              <a:srgbClr val="E6E6E6"/>
            </a:gs>
            <a:gs pos="47000">
              <a:srgbClr val="E6E6E6"/>
            </a:gs>
            <a:gs pos="85001">
              <a:srgbClr val="7D8496"/>
            </a:gs>
            <a:gs pos="100000">
              <a:srgbClr val="E6E6E6"/>
            </a:gs>
          </a:gsLst>
          <a:path path="rect">
            <a:fillToRect l="100000" t="100000"/>
          </a:path>
        </a:gradFill>
        <a:effectLst/>
      </p:bgPr>
    </p:bg>
    <p:spTree>
      <p:nvGrpSpPr>
        <p:cNvPr id="1" name=""/>
        <p:cNvGrpSpPr/>
        <p:nvPr/>
      </p:nvGrpSpPr>
      <p:grpSpPr>
        <a:xfrm>
          <a:off x="0" y="0"/>
          <a:ext cx="0" cy="0"/>
          <a:chOff x="0" y="0"/>
          <a:chExt cx="0" cy="0"/>
        </a:xfrm>
      </p:grpSpPr>
      <p:sp>
        <p:nvSpPr>
          <p:cNvPr id="7" name="6 Yuvarlatılmış Dikdörtgen"/>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8 Yuvarlatılmış Dikdörtgen"/>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3" name="12 Başlık Yer Tutucusu"/>
          <p:cNvSpPr>
            <a:spLocks noGrp="1"/>
          </p:cNvSpPr>
          <p:nvPr>
            <p:ph type="title"/>
          </p:nvPr>
        </p:nvSpPr>
        <p:spPr>
          <a:xfrm>
            <a:off x="503238" y="4986338"/>
            <a:ext cx="8183562" cy="1050925"/>
          </a:xfrm>
          <a:prstGeom prst="rect">
            <a:avLst/>
          </a:prstGeom>
        </p:spPr>
        <p:txBody>
          <a:bodyPr vert="horz" anchor="b">
            <a:normAutofit/>
          </a:bodyPr>
          <a:lstStyle>
            <a:extLst/>
          </a:lstStyle>
          <a:p>
            <a:r>
              <a:rPr lang="tr-TR" smtClean="0"/>
              <a:t>Asıl başlık stili için tıklatın</a:t>
            </a:r>
            <a:endParaRPr lang="en-US"/>
          </a:p>
        </p:txBody>
      </p:sp>
      <p:sp>
        <p:nvSpPr>
          <p:cNvPr id="1031" name="3 Metin Yer Tutucusu"/>
          <p:cNvSpPr>
            <a:spLocks noGrp="1"/>
          </p:cNvSpPr>
          <p:nvPr>
            <p:ph type="body" idx="1"/>
          </p:nvPr>
        </p:nvSpPr>
        <p:spPr bwMode="auto">
          <a:xfrm>
            <a:off x="503238" y="530225"/>
            <a:ext cx="8183562" cy="4187825"/>
          </a:xfrm>
          <a:prstGeom prst="rect">
            <a:avLst/>
          </a:prstGeom>
          <a:noFill/>
          <a:ln w="9525">
            <a:noFill/>
            <a:miter lim="800000"/>
            <a:headEnd/>
            <a:tailEnd/>
          </a:ln>
        </p:spPr>
        <p:txBody>
          <a:bodyPr vert="horz" wrap="square" lIns="182880" tIns="9144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smtClean="0"/>
          </a:p>
        </p:txBody>
      </p:sp>
      <p:sp>
        <p:nvSpPr>
          <p:cNvPr id="25" name="24 Veri Yer Tutucusu"/>
          <p:cNvSpPr>
            <a:spLocks noGrp="1"/>
          </p:cNvSpPr>
          <p:nvPr>
            <p:ph type="dt" sz="half" idx="2"/>
          </p:nvPr>
        </p:nvSpPr>
        <p:spPr>
          <a:xfrm>
            <a:off x="3776663" y="6111875"/>
            <a:ext cx="2286000" cy="365125"/>
          </a:xfrm>
          <a:prstGeom prst="rect">
            <a:avLst/>
          </a:prstGeom>
        </p:spPr>
        <p:txBody>
          <a:bodyPr vert="horz" anchor="b"/>
          <a:lstStyle>
            <a:lvl1pPr algn="r" eaLnBrk="1" fontAlgn="auto" latinLnBrk="0" hangingPunct="1">
              <a:spcBef>
                <a:spcPts val="0"/>
              </a:spcBef>
              <a:spcAft>
                <a:spcPts val="0"/>
              </a:spcAft>
              <a:defRPr kumimoji="0" sz="1000">
                <a:solidFill>
                  <a:schemeClr val="bg2">
                    <a:shade val="50000"/>
                  </a:schemeClr>
                </a:solidFill>
                <a:latin typeface="+mn-lt"/>
              </a:defRPr>
            </a:lvl1pPr>
            <a:extLst/>
          </a:lstStyle>
          <a:p>
            <a:pPr>
              <a:defRPr/>
            </a:pPr>
            <a:fld id="{844C3C15-E0D0-4F26-8355-7DB85C19084E}" type="datetime1">
              <a:rPr lang="tr-TR"/>
              <a:pPr>
                <a:defRPr/>
              </a:pPr>
              <a:t>13.10.2009</a:t>
            </a:fld>
            <a:endParaRPr lang="tr-TR"/>
          </a:p>
        </p:txBody>
      </p:sp>
      <p:sp>
        <p:nvSpPr>
          <p:cNvPr id="18" name="17 Altbilgi Yer Tutucusu"/>
          <p:cNvSpPr>
            <a:spLocks noGrp="1"/>
          </p:cNvSpPr>
          <p:nvPr>
            <p:ph type="ftr" sz="quarter" idx="3"/>
          </p:nvPr>
        </p:nvSpPr>
        <p:spPr>
          <a:xfrm>
            <a:off x="6062663" y="6111875"/>
            <a:ext cx="2286000" cy="365125"/>
          </a:xfrm>
          <a:prstGeom prst="rect">
            <a:avLst/>
          </a:prstGeom>
        </p:spPr>
        <p:txBody>
          <a:bodyPr vert="horz" anchor="b"/>
          <a:lstStyle>
            <a:lvl1pPr algn="l" eaLnBrk="1" fontAlgn="auto" latinLnBrk="0" hangingPunct="1">
              <a:spcBef>
                <a:spcPts val="0"/>
              </a:spcBef>
              <a:spcAft>
                <a:spcPts val="0"/>
              </a:spcAft>
              <a:defRPr kumimoji="0" sz="1000">
                <a:solidFill>
                  <a:schemeClr val="bg2">
                    <a:shade val="50000"/>
                  </a:schemeClr>
                </a:solidFill>
                <a:latin typeface="+mn-lt"/>
              </a:defRPr>
            </a:lvl1pPr>
            <a:extLst/>
          </a:lstStyle>
          <a:p>
            <a:pPr>
              <a:defRPr/>
            </a:pPr>
            <a:r>
              <a:rPr lang="tr-TR"/>
              <a:t>Veri Madenciliği [ 1.hft  ]</a:t>
            </a:r>
          </a:p>
        </p:txBody>
      </p:sp>
      <p:sp>
        <p:nvSpPr>
          <p:cNvPr id="5" name="4 Slayt Numarası Yer Tutucusu"/>
          <p:cNvSpPr>
            <a:spLocks noGrp="1"/>
          </p:cNvSpPr>
          <p:nvPr>
            <p:ph type="sldNum" sz="quarter" idx="4"/>
          </p:nvPr>
        </p:nvSpPr>
        <p:spPr>
          <a:xfrm>
            <a:off x="8348663" y="6111875"/>
            <a:ext cx="457200" cy="365125"/>
          </a:xfrm>
          <a:prstGeom prst="rect">
            <a:avLst/>
          </a:prstGeom>
        </p:spPr>
        <p:txBody>
          <a:bodyPr vert="horz" anchor="b"/>
          <a:lstStyle>
            <a:lvl1pPr algn="r" eaLnBrk="1" fontAlgn="auto" latinLnBrk="0" hangingPunct="1">
              <a:spcBef>
                <a:spcPts val="0"/>
              </a:spcBef>
              <a:spcAft>
                <a:spcPts val="0"/>
              </a:spcAft>
              <a:defRPr kumimoji="0" sz="1000">
                <a:solidFill>
                  <a:schemeClr val="bg2">
                    <a:shade val="50000"/>
                  </a:schemeClr>
                </a:solidFill>
                <a:latin typeface="+mn-lt"/>
              </a:defRPr>
            </a:lvl1pPr>
            <a:extLst/>
          </a:lstStyle>
          <a:p>
            <a:pPr>
              <a:defRPr/>
            </a:pPr>
            <a:fld id="{332EC8C2-092F-46C0-9A97-33CDCF2EC201}"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732" r:id="rId1"/>
    <p:sldLayoutId id="2147483731" r:id="rId2"/>
    <p:sldLayoutId id="2147483733" r:id="rId3"/>
    <p:sldLayoutId id="2147483730" r:id="rId4"/>
    <p:sldLayoutId id="2147483729" r:id="rId5"/>
    <p:sldLayoutId id="2147483728" r:id="rId6"/>
    <p:sldLayoutId id="2147483734" r:id="rId7"/>
    <p:sldLayoutId id="2147483727" r:id="rId8"/>
    <p:sldLayoutId id="2147483735" r:id="rId9"/>
    <p:sldLayoutId id="2147483726" r:id="rId10"/>
    <p:sldLayoutId id="2147483725" r:id="rId11"/>
  </p:sldLayoutIdLst>
  <p:hf hdr="0" dt="0"/>
  <p:txStyles>
    <p:titleStyle>
      <a:lvl1pPr algn="l" rtl="0" eaLnBrk="0" fontAlgn="base" hangingPunct="0">
        <a:spcBef>
          <a:spcPct val="0"/>
        </a:spcBef>
        <a:spcAft>
          <a:spcPct val="0"/>
        </a:spcAft>
        <a:defRPr sz="3600" b="1" kern="1200">
          <a:solidFill>
            <a:srgbClr val="E8CE72"/>
          </a:solidFill>
          <a:effectLst>
            <a:outerShdw blurRad="53975" dist="22860" dir="5400000" algn="tl" rotWithShape="0">
              <a:srgbClr val="000000">
                <a:alpha val="55000"/>
              </a:srgbClr>
            </a:outerShdw>
          </a:effectLst>
          <a:latin typeface="+mj-lt"/>
          <a:ea typeface="+mj-ea"/>
          <a:cs typeface="+mj-cs"/>
        </a:defRPr>
      </a:lvl1pPr>
      <a:lvl2pPr algn="l" rtl="0" eaLnBrk="0" fontAlgn="base" hangingPunct="0">
        <a:spcBef>
          <a:spcPct val="0"/>
        </a:spcBef>
        <a:spcAft>
          <a:spcPct val="0"/>
        </a:spcAft>
        <a:defRPr sz="3600" b="1">
          <a:solidFill>
            <a:srgbClr val="E8CE72"/>
          </a:solidFill>
          <a:latin typeface="Verdana" pitchFamily="34" charset="0"/>
        </a:defRPr>
      </a:lvl2pPr>
      <a:lvl3pPr algn="l" rtl="0" eaLnBrk="0" fontAlgn="base" hangingPunct="0">
        <a:spcBef>
          <a:spcPct val="0"/>
        </a:spcBef>
        <a:spcAft>
          <a:spcPct val="0"/>
        </a:spcAft>
        <a:defRPr sz="3600" b="1">
          <a:solidFill>
            <a:srgbClr val="E8CE72"/>
          </a:solidFill>
          <a:latin typeface="Verdana" pitchFamily="34" charset="0"/>
        </a:defRPr>
      </a:lvl3pPr>
      <a:lvl4pPr algn="l" rtl="0" eaLnBrk="0" fontAlgn="base" hangingPunct="0">
        <a:spcBef>
          <a:spcPct val="0"/>
        </a:spcBef>
        <a:spcAft>
          <a:spcPct val="0"/>
        </a:spcAft>
        <a:defRPr sz="3600" b="1">
          <a:solidFill>
            <a:srgbClr val="E8CE72"/>
          </a:solidFill>
          <a:latin typeface="Verdana" pitchFamily="34" charset="0"/>
        </a:defRPr>
      </a:lvl4pPr>
      <a:lvl5pPr algn="l" rtl="0" eaLnBrk="0" fontAlgn="base" hangingPunct="0">
        <a:spcBef>
          <a:spcPct val="0"/>
        </a:spcBef>
        <a:spcAft>
          <a:spcPct val="0"/>
        </a:spcAft>
        <a:defRPr sz="3600" b="1">
          <a:solidFill>
            <a:srgbClr val="E8CE72"/>
          </a:solidFill>
          <a:latin typeface="Verdana" pitchFamily="34" charset="0"/>
        </a:defRPr>
      </a:lvl5pPr>
      <a:lvl6pPr marL="457200" algn="l" rtl="0" fontAlgn="base">
        <a:spcBef>
          <a:spcPct val="0"/>
        </a:spcBef>
        <a:spcAft>
          <a:spcPct val="0"/>
        </a:spcAft>
        <a:defRPr sz="3600" b="1">
          <a:solidFill>
            <a:srgbClr val="E8CE72"/>
          </a:solidFill>
          <a:latin typeface="Verdana" pitchFamily="34" charset="0"/>
        </a:defRPr>
      </a:lvl6pPr>
      <a:lvl7pPr marL="914400" algn="l" rtl="0" fontAlgn="base">
        <a:spcBef>
          <a:spcPct val="0"/>
        </a:spcBef>
        <a:spcAft>
          <a:spcPct val="0"/>
        </a:spcAft>
        <a:defRPr sz="3600" b="1">
          <a:solidFill>
            <a:srgbClr val="E8CE72"/>
          </a:solidFill>
          <a:latin typeface="Verdana" pitchFamily="34" charset="0"/>
        </a:defRPr>
      </a:lvl7pPr>
      <a:lvl8pPr marL="1371600" algn="l" rtl="0" fontAlgn="base">
        <a:spcBef>
          <a:spcPct val="0"/>
        </a:spcBef>
        <a:spcAft>
          <a:spcPct val="0"/>
        </a:spcAft>
        <a:defRPr sz="3600" b="1">
          <a:solidFill>
            <a:srgbClr val="E8CE72"/>
          </a:solidFill>
          <a:latin typeface="Verdana" pitchFamily="34" charset="0"/>
        </a:defRPr>
      </a:lvl8pPr>
      <a:lvl9pPr marL="1828800" algn="l" rtl="0" fontAlgn="base">
        <a:spcBef>
          <a:spcPct val="0"/>
        </a:spcBef>
        <a:spcAft>
          <a:spcPct val="0"/>
        </a:spcAft>
        <a:defRPr sz="3600" b="1">
          <a:solidFill>
            <a:srgbClr val="E8CE72"/>
          </a:solidFill>
          <a:latin typeface="Verdana" pitchFamily="34" charset="0"/>
        </a:defRPr>
      </a:lvl9pPr>
      <a:extLst/>
    </p:titleStyle>
    <p:bodyStyle>
      <a:lvl1pPr marL="265113" indent="-265113" algn="l" rtl="0" eaLnBrk="0" fontAlgn="base" hangingPunct="0">
        <a:spcBef>
          <a:spcPts val="250"/>
        </a:spcBef>
        <a:spcAft>
          <a:spcPct val="0"/>
        </a:spcAft>
        <a:buClr>
          <a:schemeClr val="accent1"/>
        </a:buClr>
        <a:buSzPct val="80000"/>
        <a:buFont typeface="Wingdings 2" pitchFamily="18" charset="2"/>
        <a:buChar char=""/>
        <a:defRPr sz="2800" kern="1200">
          <a:solidFill>
            <a:schemeClr val="tx1"/>
          </a:solidFill>
          <a:latin typeface="+mn-lt"/>
          <a:ea typeface="+mn-ea"/>
          <a:cs typeface="+mn-cs"/>
        </a:defRPr>
      </a:lvl1pPr>
      <a:lvl2pPr marL="547688" indent="-200025" algn="l" rtl="0" eaLnBrk="0" fontAlgn="base" hangingPunct="0">
        <a:spcBef>
          <a:spcPts val="250"/>
        </a:spcBef>
        <a:spcAft>
          <a:spcPct val="0"/>
        </a:spcAft>
        <a:buClr>
          <a:schemeClr val="accent1"/>
        </a:buClr>
        <a:buSzPct val="100000"/>
        <a:buFont typeface="Verdana" pitchFamily="34" charset="0"/>
        <a:buChar char="◦"/>
        <a:defRPr sz="2400" kern="1200">
          <a:solidFill>
            <a:schemeClr val="tx1"/>
          </a:solidFill>
          <a:latin typeface="+mn-lt"/>
          <a:ea typeface="+mn-ea"/>
          <a:cs typeface="+mn-cs"/>
        </a:defRPr>
      </a:lvl2pPr>
      <a:lvl3pPr marL="785813" indent="-182563" algn="l" rtl="0" eaLnBrk="0" fontAlgn="base" hangingPunct="0">
        <a:spcBef>
          <a:spcPts val="250"/>
        </a:spcBef>
        <a:spcAft>
          <a:spcPct val="0"/>
        </a:spcAft>
        <a:buClr>
          <a:srgbClr val="B1DC81"/>
        </a:buClr>
        <a:buSzPct val="100000"/>
        <a:buFont typeface="Wingdings 2" pitchFamily="18" charset="2"/>
        <a:buChar char=""/>
        <a:defRPr sz="2200" kern="1200">
          <a:solidFill>
            <a:schemeClr val="tx1"/>
          </a:solidFill>
          <a:latin typeface="+mn-lt"/>
          <a:ea typeface="+mn-ea"/>
          <a:cs typeface="+mn-cs"/>
        </a:defRPr>
      </a:lvl3pPr>
      <a:lvl4pPr marL="1023938" indent="-182563" algn="l" rtl="0" eaLnBrk="0" fontAlgn="base" hangingPunct="0">
        <a:spcBef>
          <a:spcPts val="225"/>
        </a:spcBef>
        <a:spcAft>
          <a:spcPct val="0"/>
        </a:spcAft>
        <a:buClr>
          <a:srgbClr val="B1DC81"/>
        </a:buClr>
        <a:buSzPct val="112000"/>
        <a:buFont typeface="Verdana" pitchFamily="34" charset="0"/>
        <a:buChar char="◦"/>
        <a:defRPr sz="1900" kern="1200">
          <a:solidFill>
            <a:schemeClr val="tx1"/>
          </a:solidFill>
          <a:latin typeface="+mn-lt"/>
          <a:ea typeface="+mn-ea"/>
          <a:cs typeface="+mn-cs"/>
        </a:defRPr>
      </a:lvl4pPr>
      <a:lvl5pPr marL="1279525" indent="-182563" algn="l" rtl="0" eaLnBrk="0" fontAlgn="base" hangingPunct="0">
        <a:spcBef>
          <a:spcPts val="250"/>
        </a:spcBef>
        <a:spcAft>
          <a:spcPct val="0"/>
        </a:spcAft>
        <a:buClr>
          <a:srgbClr val="54D9FF"/>
        </a:buClr>
        <a:buSzPct val="100000"/>
        <a:buFont typeface="Wingdings 2" pitchFamily="18" charset="2"/>
        <a:buChar char=""/>
        <a:defRPr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Başlık"/>
          <p:cNvSpPr txBox="1">
            <a:spLocks/>
          </p:cNvSpPr>
          <p:nvPr/>
        </p:nvSpPr>
        <p:spPr>
          <a:xfrm>
            <a:off x="2214563" y="4500563"/>
            <a:ext cx="1928812" cy="828675"/>
          </a:xfrm>
          <a:prstGeom prst="rect">
            <a:avLst/>
          </a:prstGeom>
        </p:spPr>
        <p:txBody>
          <a:bodyPr lIns="45720" rIns="45720" anchor="b"/>
          <a:lstStyle/>
          <a:p>
            <a:pPr algn="ctr">
              <a:defRPr/>
            </a:pPr>
            <a:r>
              <a:rPr lang="tr-TR" sz="2800">
                <a:solidFill>
                  <a:srgbClr val="4F5E3C"/>
                </a:solidFill>
                <a:effectLst>
                  <a:outerShdw blurRad="38100" dist="38100" dir="2700000" algn="tl">
                    <a:srgbClr val="C0C0C0"/>
                  </a:outerShdw>
                </a:effectLst>
                <a:latin typeface="Gisha"/>
                <a:ea typeface="Gisha"/>
                <a:cs typeface="Gisha"/>
              </a:rPr>
              <a:t>Giriş</a:t>
            </a:r>
          </a:p>
        </p:txBody>
      </p:sp>
      <p:sp>
        <p:nvSpPr>
          <p:cNvPr id="5" name="4 Slayt Numarası Yer Tutucusu"/>
          <p:cNvSpPr>
            <a:spLocks noGrp="1"/>
          </p:cNvSpPr>
          <p:nvPr>
            <p:ph type="sldNum" sz="quarter" idx="12"/>
          </p:nvPr>
        </p:nvSpPr>
        <p:spPr/>
        <p:txBody>
          <a:bodyPr/>
          <a:lstStyle/>
          <a:p>
            <a:pPr>
              <a:defRPr/>
            </a:pPr>
            <a:fld id="{626B917B-7B58-4193-B9BB-24A5CE64E948}" type="slidenum">
              <a:rPr lang="tr-TR"/>
              <a:pPr>
                <a:defRPr/>
              </a:pPr>
              <a:t>1</a:t>
            </a:fld>
            <a:endParaRPr lang="tr-TR" dirty="0"/>
          </a:p>
        </p:txBody>
      </p:sp>
      <p:sp>
        <p:nvSpPr>
          <p:cNvPr id="6" name="5 Altbilgi Yer Tutucusu"/>
          <p:cNvSpPr>
            <a:spLocks noGrp="1"/>
          </p:cNvSpPr>
          <p:nvPr>
            <p:ph type="ftr" sz="quarter" idx="11"/>
          </p:nvPr>
        </p:nvSpPr>
        <p:spPr>
          <a:xfrm>
            <a:off x="357188" y="6122988"/>
            <a:ext cx="2286000" cy="365125"/>
          </a:xfrm>
        </p:spPr>
        <p:txBody>
          <a:bodyPr/>
          <a:lstStyle/>
          <a:p>
            <a:pPr>
              <a:defRPr/>
            </a:pPr>
            <a:r>
              <a:rPr lang="tr-TR" dirty="0"/>
              <a:t>Veri Madenciliği [ 1.</a:t>
            </a:r>
            <a:r>
              <a:rPr lang="tr-TR" dirty="0" err="1"/>
              <a:t>hft</a:t>
            </a:r>
            <a:r>
              <a:rPr lang="tr-TR"/>
              <a:t>  ]</a:t>
            </a:r>
            <a:endParaRPr lang="tr-TR" dirty="0"/>
          </a:p>
        </p:txBody>
      </p:sp>
      <p:pic>
        <p:nvPicPr>
          <p:cNvPr id="28" name="Picture 2" descr="http://www.ozgurotomasyon.com/content_files/html/elektronik_veri.jpg"/>
          <p:cNvPicPr>
            <a:picLocks noChangeAspect="1" noChangeArrowheads="1"/>
          </p:cNvPicPr>
          <p:nvPr/>
        </p:nvPicPr>
        <p:blipFill>
          <a:blip r:embed="rId2"/>
          <a:stretch>
            <a:fillRect/>
          </a:stretch>
        </p:blipFill>
        <p:spPr bwMode="auto">
          <a:xfrm>
            <a:off x="5500694" y="1239202"/>
            <a:ext cx="2357454" cy="31899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9" name="28 Dikdörtgen"/>
          <p:cNvSpPr/>
          <p:nvPr/>
        </p:nvSpPr>
        <p:spPr>
          <a:xfrm>
            <a:off x="857224" y="1357298"/>
            <a:ext cx="4467890" cy="1569660"/>
          </a:xfrm>
          <a:prstGeom prst="rect">
            <a:avLst/>
          </a:prstGeom>
          <a:noFill/>
        </p:spPr>
        <p:txBody>
          <a:bodyPr wrap="none">
            <a:spAutoFit/>
          </a:bodyPr>
          <a:lstStyle/>
          <a:p>
            <a:pPr algn="ctr" fontAlgn="auto">
              <a:spcBef>
                <a:spcPts val="0"/>
              </a:spcBef>
              <a:spcAft>
                <a:spcPts val="0"/>
              </a:spcAft>
              <a:defRPr/>
            </a:pPr>
            <a:r>
              <a:rPr lang="tr-TR" sz="4800" b="1" cap="all"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askerville Old Face" pitchFamily="18" charset="0"/>
                <a:cs typeface="Gisha" pitchFamily="34" charset="-79"/>
              </a:rPr>
              <a:t>Verİ</a:t>
            </a:r>
            <a:r>
              <a:rPr lang="tr-TR" sz="4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askerville Old Face" pitchFamily="18" charset="0"/>
                <a:cs typeface="Gisha" pitchFamily="34" charset="-79"/>
              </a:rPr>
              <a:t> </a:t>
            </a:r>
            <a:br>
              <a:rPr lang="tr-TR" sz="4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askerville Old Face" pitchFamily="18" charset="0"/>
                <a:cs typeface="Gisha" pitchFamily="34" charset="-79"/>
              </a:rPr>
            </a:br>
            <a:r>
              <a:rPr lang="tr-TR" sz="4800" b="1" cap="all"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askerville Old Face" pitchFamily="18" charset="0"/>
                <a:cs typeface="Gisha" pitchFamily="34" charset="-79"/>
              </a:rPr>
              <a:t>Madencİlİğİ</a:t>
            </a:r>
            <a:endParaRPr lang="tr-TR" sz="4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askerville Old Face"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625" y="428625"/>
            <a:ext cx="8183563" cy="534988"/>
          </a:xfrm>
        </p:spPr>
        <p:txBody>
          <a:bodyPr>
            <a:normAutofit fontScale="90000"/>
          </a:bodyPr>
          <a:lstStyle/>
          <a:p>
            <a:pPr eaLnBrk="1" fontAlgn="auto" hangingPunct="1">
              <a:spcAft>
                <a:spcPts val="0"/>
              </a:spcAft>
              <a:defRPr/>
            </a:pPr>
            <a:r>
              <a:rPr lang="tr-TR" smtClean="0">
                <a:solidFill>
                  <a:schemeClr val="accent1">
                    <a:tint val="88000"/>
                    <a:satMod val="150000"/>
                  </a:schemeClr>
                </a:solidFill>
              </a:rPr>
              <a:t/>
            </a:r>
            <a:br>
              <a:rPr lang="tr-TR" smtClean="0">
                <a:solidFill>
                  <a:schemeClr val="accent1">
                    <a:tint val="88000"/>
                    <a:satMod val="150000"/>
                  </a:schemeClr>
                </a:solidFill>
              </a:rPr>
            </a:br>
            <a:r>
              <a:rPr lang="tr-TR" b="0" smtClean="0">
                <a:solidFill>
                  <a:schemeClr val="accent2">
                    <a:lumMod val="20000"/>
                    <a:lumOff val="80000"/>
                  </a:schemeClr>
                </a:solidFill>
                <a:latin typeface="Times New Roman" pitchFamily="18" charset="0"/>
                <a:cs typeface="Times New Roman" pitchFamily="18" charset="0"/>
              </a:rPr>
              <a:t>Veri Ambarı Tanımı :</a:t>
            </a:r>
            <a:endParaRPr lang="tr-TR" b="0" dirty="0">
              <a:solidFill>
                <a:schemeClr val="accent2">
                  <a:lumMod val="20000"/>
                  <a:lumOff val="80000"/>
                </a:schemeClr>
              </a:solidFill>
              <a:latin typeface="Times New Roman" pitchFamily="18" charset="0"/>
              <a:cs typeface="Times New Roman" pitchFamily="18" charset="0"/>
            </a:endParaRPr>
          </a:p>
        </p:txBody>
      </p:sp>
      <p:sp>
        <p:nvSpPr>
          <p:cNvPr id="3" name="2 İçerik Yer Tutucusu"/>
          <p:cNvSpPr>
            <a:spLocks noGrp="1"/>
          </p:cNvSpPr>
          <p:nvPr>
            <p:ph idx="1"/>
          </p:nvPr>
        </p:nvSpPr>
        <p:spPr>
          <a:xfrm>
            <a:off x="503238" y="1000125"/>
            <a:ext cx="8183562" cy="4929188"/>
          </a:xfrm>
        </p:spPr>
        <p:txBody>
          <a:bodyPr>
            <a:normAutofit/>
          </a:bodyPr>
          <a:lstStyle/>
          <a:p>
            <a:pPr indent="-179388" algn="just" eaLnBrk="1" fontAlgn="auto" hangingPunct="1">
              <a:spcAft>
                <a:spcPts val="0"/>
              </a:spcAft>
              <a:buFont typeface="Wingdings 2"/>
              <a:buNone/>
              <a:defRPr/>
            </a:pPr>
            <a:endParaRPr lang="tr-TR" dirty="0" smtClean="0">
              <a:latin typeface="Times New Roman" pitchFamily="18" charset="0"/>
              <a:cs typeface="Times New Roman" pitchFamily="18" charset="0"/>
            </a:endParaRPr>
          </a:p>
          <a:p>
            <a:pPr marL="265176" indent="-265176" algn="just" eaLnBrk="1" fontAlgn="auto" hangingPunct="1">
              <a:spcAft>
                <a:spcPts val="0"/>
              </a:spcAft>
              <a:buFont typeface="Wingdings 2"/>
              <a:buNone/>
              <a:defRPr/>
            </a:pPr>
            <a:r>
              <a:rPr lang="tr-TR" smtClean="0">
                <a:latin typeface="Times New Roman" pitchFamily="18" charset="0"/>
                <a:cs typeface="Times New Roman" pitchFamily="18" charset="0"/>
              </a:rPr>
              <a:t> </a:t>
            </a:r>
          </a:p>
          <a:p>
            <a:pPr marL="265176" indent="-265176" algn="just" eaLnBrk="1" fontAlgn="auto" hangingPunct="1">
              <a:spcAft>
                <a:spcPts val="0"/>
              </a:spcAft>
              <a:buFont typeface="Wingdings 2"/>
              <a:buNone/>
              <a:defRPr/>
            </a:pPr>
            <a:endParaRPr lang="tr-TR" smtClean="0">
              <a:latin typeface="Times New Roman" pitchFamily="18" charset="0"/>
              <a:cs typeface="Times New Roman" pitchFamily="18" charset="0"/>
            </a:endParaRPr>
          </a:p>
          <a:p>
            <a:pPr marL="265176" indent="-265176" algn="just" eaLnBrk="1" fontAlgn="auto" hangingPunct="1">
              <a:spcAft>
                <a:spcPts val="0"/>
              </a:spcAft>
              <a:buFont typeface="Wingdings 2"/>
              <a:buNone/>
              <a:defRPr/>
            </a:pPr>
            <a:r>
              <a:rPr lang="tr-TR" b="1" i="1" smtClean="0">
                <a:latin typeface="Times New Roman" pitchFamily="18" charset="0"/>
                <a:cs typeface="Times New Roman" pitchFamily="18" charset="0"/>
              </a:rPr>
              <a:t>  Veri ambarı</a:t>
            </a:r>
            <a:r>
              <a:rPr lang="tr-TR" i="1" smtClean="0">
                <a:latin typeface="Times New Roman" pitchFamily="18" charset="0"/>
                <a:cs typeface="Times New Roman" pitchFamily="18" charset="0"/>
              </a:rPr>
              <a:t>, </a:t>
            </a:r>
            <a:r>
              <a:rPr lang="tr-TR" smtClean="0">
                <a:latin typeface="Times New Roman" pitchFamily="18" charset="0"/>
                <a:cs typeface="Times New Roman" pitchFamily="18" charset="0"/>
              </a:rPr>
              <a:t>bir kurumda gerçekleşen tüm operasyonel işlemlerin en alt düzeydeki verilerine kadar inebilen, etkili analiz yapılabilmesi için özel olarak modellenen, tarihsel derinliği olan, operasyonel sistemlerden fiziksel olarak farklı ortamdaki yapı üzerinde gerçekleşen süreçlerin toplamıdır. </a:t>
            </a:r>
          </a:p>
          <a:p>
            <a:pPr indent="-179388" algn="just" eaLnBrk="1" fontAlgn="auto" hangingPunct="1">
              <a:spcAft>
                <a:spcPts val="0"/>
              </a:spcAft>
              <a:buFont typeface="Wingdings 2"/>
              <a:buNone/>
              <a:defRPr/>
            </a:pPr>
            <a:endParaRPr lang="tr-TR" dirty="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E511F648-0D59-46A7-87E9-8AEA5437CFF9}" type="slidenum">
              <a:rPr lang="tr-TR"/>
              <a:pPr>
                <a:defRPr/>
              </a:pPr>
              <a:t>10</a:t>
            </a:fld>
            <a:endParaRPr lang="tr-TR"/>
          </a:p>
        </p:txBody>
      </p:sp>
      <p:sp>
        <p:nvSpPr>
          <p:cNvPr id="5" name="4 Altbilgi Yer Tutucusu"/>
          <p:cNvSpPr>
            <a:spLocks noGrp="1"/>
          </p:cNvSpPr>
          <p:nvPr>
            <p:ph type="ftr" sz="quarter" idx="11"/>
          </p:nvPr>
        </p:nvSpPr>
        <p:spPr/>
        <p:txBody>
          <a:bodyPr/>
          <a:lstStyle/>
          <a:p>
            <a:pPr>
              <a:defRPr/>
            </a:pPr>
            <a:r>
              <a:rPr lang="tr-TR"/>
              <a:t>Veri Madenciliği [ 1.hft  ]</a:t>
            </a:r>
          </a:p>
        </p:txBody>
      </p:sp>
      <p:pic>
        <p:nvPicPr>
          <p:cNvPr id="14338" name="Picture 2" descr="http://www.ceytech.com.tr/genel/profil.png"/>
          <p:cNvPicPr>
            <a:picLocks noChangeAspect="1" noChangeArrowheads="1"/>
          </p:cNvPicPr>
          <p:nvPr/>
        </p:nvPicPr>
        <p:blipFill>
          <a:blip r:embed="rId3"/>
          <a:srcRect/>
          <a:stretch>
            <a:fillRect/>
          </a:stretch>
        </p:blipFill>
        <p:spPr bwMode="auto">
          <a:xfrm flipH="1">
            <a:off x="6215073" y="785794"/>
            <a:ext cx="1801945" cy="1472292"/>
          </a:xfrm>
          <a:prstGeom prst="rect">
            <a:avLst/>
          </a:prstGeom>
          <a:noFill/>
          <a:effectLst>
            <a:glow rad="228600">
              <a:schemeClr val="accent2">
                <a:satMod val="175000"/>
                <a:alpha val="40000"/>
              </a:schemeClr>
            </a:glow>
            <a:outerShdw blurRad="76200" dir="18900000" sy="23000" kx="-1200000" algn="bl" rotWithShape="0">
              <a:prstClr val="black">
                <a:alpha val="20000"/>
              </a:prstClr>
            </a:outerShdw>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2 İçerik Yer Tutucusu"/>
          <p:cNvSpPr>
            <a:spLocks noGrp="1"/>
          </p:cNvSpPr>
          <p:nvPr>
            <p:ph idx="1"/>
          </p:nvPr>
        </p:nvSpPr>
        <p:spPr>
          <a:xfrm>
            <a:off x="503238" y="1000125"/>
            <a:ext cx="8183562" cy="4929188"/>
          </a:xfrm>
        </p:spPr>
        <p:txBody>
          <a:bodyPr/>
          <a:lstStyle/>
          <a:p>
            <a:pPr indent="-179388" algn="just" eaLnBrk="1" hangingPunct="1">
              <a:buFont typeface="Wingdings 2" pitchFamily="18" charset="2"/>
              <a:buNone/>
            </a:pPr>
            <a:endParaRPr lang="tr-TR" sz="2400" smtClean="0">
              <a:latin typeface="Times New Roman" pitchFamily="18" charset="0"/>
              <a:cs typeface="Times New Roman" pitchFamily="18" charset="0"/>
            </a:endParaRPr>
          </a:p>
          <a:p>
            <a:pPr indent="-179388" algn="just" eaLnBrk="1" hangingPunct="1">
              <a:buFont typeface="Wingdings 2" pitchFamily="18" charset="2"/>
              <a:buNone/>
            </a:pPr>
            <a:r>
              <a:rPr lang="tr-TR" sz="2400" smtClean="0">
                <a:latin typeface="Times New Roman" pitchFamily="18" charset="0"/>
                <a:cs typeface="Times New Roman" pitchFamily="18" charset="0"/>
              </a:rPr>
              <a:t>  </a:t>
            </a:r>
            <a:r>
              <a:rPr lang="tr-TR" sz="2000" smtClean="0"/>
              <a:t>Gupta (1999) </a:t>
            </a:r>
            <a:r>
              <a:rPr lang="tr-TR" sz="2000" b="1" i="1" smtClean="0"/>
              <a:t>veri ambarını</a:t>
            </a:r>
            <a:r>
              <a:rPr lang="tr-TR" sz="2000" i="1" smtClean="0"/>
              <a:t> </a:t>
            </a:r>
            <a:r>
              <a:rPr lang="tr-TR" sz="2000" smtClean="0"/>
              <a:t>şu şekilde tanımlamaktadır:</a:t>
            </a:r>
          </a:p>
          <a:p>
            <a:pPr indent="-179388" algn="just" eaLnBrk="1" hangingPunct="1">
              <a:buFont typeface="Wingdings 2" pitchFamily="18" charset="2"/>
              <a:buNone/>
            </a:pPr>
            <a:r>
              <a:rPr lang="tr-TR" sz="2000" smtClean="0"/>
              <a:t> </a:t>
            </a:r>
          </a:p>
          <a:p>
            <a:pPr indent="-179388" algn="just" eaLnBrk="1" hangingPunct="1">
              <a:buFont typeface="Wingdings 2" pitchFamily="18" charset="2"/>
              <a:buNone/>
            </a:pPr>
            <a:r>
              <a:rPr lang="tr-TR" sz="2000" smtClean="0"/>
              <a:t> </a:t>
            </a:r>
            <a:r>
              <a:rPr lang="tr-TR" sz="2000" b="1" i="1" smtClean="0"/>
              <a:t>Veri ambarı</a:t>
            </a:r>
            <a:r>
              <a:rPr lang="tr-TR" sz="2000" i="1" smtClean="0"/>
              <a:t>, </a:t>
            </a:r>
            <a:r>
              <a:rPr lang="tr-TR" sz="2000" smtClean="0"/>
              <a:t>yapılandırılmış ve genişlemeye müsait, çeşitli operasyonlardan elde edilen verilerin nasıl aktarılacağının önceden işletmenin yapısına uygun biçimde tasarlanıp tespit edildiği, anlamlı geçmişe sahip verilerin tutulduğu, verilerin ve sorgulamaların basit işletme terimleriyle ifade edildiği ve hızlı analiz yapabilme ihtiyacına cevap veren veri depolama, erişme, sorgulama sistemleridir. </a:t>
            </a:r>
          </a:p>
          <a:p>
            <a:pPr indent="-179388" algn="just" eaLnBrk="1" hangingPunct="1">
              <a:buFont typeface="Wingdings 2" pitchFamily="18" charset="2"/>
              <a:buNone/>
            </a:pPr>
            <a:endParaRPr lang="tr-TR" sz="2000" smtClean="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19C82F12-FDE7-44CD-A2ED-2960240C6C6A}" type="slidenum">
              <a:rPr lang="tr-TR"/>
              <a:pPr>
                <a:defRPr/>
              </a:pPr>
              <a:t>11</a:t>
            </a:fld>
            <a:endParaRPr lang="tr-TR"/>
          </a:p>
        </p:txBody>
      </p:sp>
      <p:sp>
        <p:nvSpPr>
          <p:cNvPr id="5" name="4 Altbilgi Yer Tutucusu"/>
          <p:cNvSpPr>
            <a:spLocks noGrp="1"/>
          </p:cNvSpPr>
          <p:nvPr>
            <p:ph type="ftr" sz="quarter" idx="11"/>
          </p:nvPr>
        </p:nvSpPr>
        <p:spPr/>
        <p:txBody>
          <a:bodyPr/>
          <a:lstStyle/>
          <a:p>
            <a:pPr>
              <a:defRPr/>
            </a:pPr>
            <a:r>
              <a:rPr lang="tr-TR"/>
              <a:t>Veri Madenciliği [ 1.hft  ]</a:t>
            </a:r>
          </a:p>
        </p:txBody>
      </p:sp>
      <p:sp>
        <p:nvSpPr>
          <p:cNvPr id="8" name="1 Başlık"/>
          <p:cNvSpPr txBox="1">
            <a:spLocks/>
          </p:cNvSpPr>
          <p:nvPr/>
        </p:nvSpPr>
        <p:spPr>
          <a:xfrm>
            <a:off x="428625" y="428625"/>
            <a:ext cx="8183563" cy="534988"/>
          </a:xfrm>
          <a:prstGeom prst="rect">
            <a:avLst/>
          </a:prstGeom>
        </p:spPr>
        <p:txBody>
          <a:bodyPr anchor="b">
            <a:normAutofit fontScale="25000" lnSpcReduction="20000"/>
          </a:bodyPr>
          <a:lstStyle/>
          <a:p>
            <a:pPr fontAlgn="auto">
              <a:spcAft>
                <a:spcPts val="0"/>
              </a:spcAft>
              <a:defRPr/>
            </a:pPr>
            <a:r>
              <a:rPr lang="tr-TR" sz="3600" b="1">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
            </a:r>
            <a:br>
              <a:rPr lang="tr-TR" sz="3600" b="1">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br>
            <a:r>
              <a:rPr lang="tr-TR" sz="12800">
                <a:solidFill>
                  <a:schemeClr val="accent2">
                    <a:lumMod val="20000"/>
                    <a:lumOff val="80000"/>
                  </a:schemeClr>
                </a:solidFill>
                <a:effectLst>
                  <a:outerShdw blurRad="53975" dist="22860" dir="5400000" algn="tl" rotWithShape="0">
                    <a:srgbClr val="000000">
                      <a:alpha val="55000"/>
                    </a:srgbClr>
                  </a:outerShdw>
                </a:effectLst>
                <a:latin typeface="Times New Roman" pitchFamily="18" charset="0"/>
                <a:ea typeface="+mj-ea"/>
                <a:cs typeface="Times New Roman" pitchFamily="18" charset="0"/>
              </a:rPr>
              <a:t>Veri Ambarı Tanımı :</a:t>
            </a:r>
            <a:endParaRPr lang="tr-TR" sz="7100" dirty="0">
              <a:solidFill>
                <a:schemeClr val="accent2">
                  <a:lumMod val="20000"/>
                  <a:lumOff val="80000"/>
                </a:schemeClr>
              </a:solidFill>
              <a:effectLst>
                <a:outerShdw blurRad="53975" dist="22860" dir="5400000" algn="tl" rotWithShape="0">
                  <a:srgbClr val="000000">
                    <a:alpha val="55000"/>
                  </a:srgbClr>
                </a:outerShdw>
              </a:effectLst>
              <a:latin typeface="Times New Roman" pitchFamily="18" charset="0"/>
              <a:ea typeface="+mj-ea"/>
              <a:cs typeface="Times New Roman" pitchFamily="18" charset="0"/>
            </a:endParaRPr>
          </a:p>
        </p:txBody>
      </p:sp>
      <p:pic>
        <p:nvPicPr>
          <p:cNvPr id="9" name="Picture 2" descr="http://www.ceytech.com.tr/genel/profil.png"/>
          <p:cNvPicPr>
            <a:picLocks noChangeAspect="1" noChangeArrowheads="1"/>
          </p:cNvPicPr>
          <p:nvPr/>
        </p:nvPicPr>
        <p:blipFill>
          <a:blip r:embed="rId3">
            <a:duotone>
              <a:schemeClr val="accent6">
                <a:shade val="45000"/>
                <a:satMod val="135000"/>
              </a:schemeClr>
              <a:prstClr val="white"/>
            </a:duotone>
          </a:blip>
          <a:stretch>
            <a:fillRect/>
          </a:stretch>
        </p:blipFill>
        <p:spPr bwMode="auto">
          <a:xfrm>
            <a:off x="785787" y="4929198"/>
            <a:ext cx="1857387" cy="1500198"/>
          </a:xfrm>
          <a:prstGeom prst="rect">
            <a:avLst/>
          </a:prstGeom>
          <a:noFill/>
          <a:ln>
            <a:noFill/>
          </a:ln>
          <a:effectLst>
            <a:outerShdw blurRad="76200" dir="13500000" sy="23000" kx="1200000" algn="br" rotWithShape="0">
              <a:prstClr val="black">
                <a:alpha val="20000"/>
              </a:prstClr>
            </a:out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625" y="428625"/>
            <a:ext cx="8183563" cy="534988"/>
          </a:xfrm>
        </p:spPr>
        <p:txBody>
          <a:bodyPr>
            <a:normAutofit fontScale="90000"/>
          </a:bodyPr>
          <a:lstStyle/>
          <a:p>
            <a:pPr eaLnBrk="1" fontAlgn="auto" hangingPunct="1">
              <a:spcAft>
                <a:spcPts val="0"/>
              </a:spcAft>
              <a:defRPr/>
            </a:pPr>
            <a:r>
              <a:rPr lang="tr-TR" smtClean="0">
                <a:solidFill>
                  <a:schemeClr val="accent1">
                    <a:tint val="88000"/>
                    <a:satMod val="150000"/>
                  </a:schemeClr>
                </a:solidFill>
              </a:rPr>
              <a:t/>
            </a:r>
            <a:br>
              <a:rPr lang="tr-TR" smtClean="0">
                <a:solidFill>
                  <a:schemeClr val="accent1">
                    <a:tint val="88000"/>
                    <a:satMod val="150000"/>
                  </a:schemeClr>
                </a:solidFill>
              </a:rPr>
            </a:br>
            <a:r>
              <a:rPr lang="tr-TR" b="0" smtClean="0">
                <a:solidFill>
                  <a:schemeClr val="accent2">
                    <a:lumMod val="20000"/>
                    <a:lumOff val="80000"/>
                  </a:schemeClr>
                </a:solidFill>
                <a:latin typeface="Times New Roman" pitchFamily="18" charset="0"/>
                <a:cs typeface="Times New Roman" pitchFamily="18" charset="0"/>
              </a:rPr>
              <a:t>Veri Ambarlarının  Kullanım  Amacı :</a:t>
            </a:r>
            <a:endParaRPr lang="tr-TR" b="0" dirty="0">
              <a:solidFill>
                <a:schemeClr val="accent2">
                  <a:lumMod val="20000"/>
                  <a:lumOff val="80000"/>
                </a:schemeClr>
              </a:solidFill>
              <a:latin typeface="Times New Roman" pitchFamily="18" charset="0"/>
              <a:cs typeface="Times New Roman" pitchFamily="18" charset="0"/>
            </a:endParaRPr>
          </a:p>
        </p:txBody>
      </p:sp>
      <p:sp>
        <p:nvSpPr>
          <p:cNvPr id="3" name="2 İçerik Yer Tutucusu"/>
          <p:cNvSpPr>
            <a:spLocks noGrp="1"/>
          </p:cNvSpPr>
          <p:nvPr>
            <p:ph idx="1"/>
          </p:nvPr>
        </p:nvSpPr>
        <p:spPr>
          <a:xfrm>
            <a:off x="503238" y="1571625"/>
            <a:ext cx="7997825" cy="4357688"/>
          </a:xfrm>
        </p:spPr>
        <p:txBody>
          <a:bodyPr>
            <a:normAutofit/>
          </a:bodyPr>
          <a:lstStyle/>
          <a:p>
            <a:pPr marL="265176" indent="-265176" algn="just" eaLnBrk="1" fontAlgn="auto" hangingPunct="1">
              <a:spcAft>
                <a:spcPts val="0"/>
              </a:spcAft>
              <a:buFont typeface="Wingdings" pitchFamily="2" charset="2"/>
              <a:buChar char="v"/>
              <a:defRPr/>
            </a:pPr>
            <a:r>
              <a:rPr lang="tr-TR" smtClean="0">
                <a:latin typeface="Times New Roman" pitchFamily="18" charset="0"/>
                <a:cs typeface="Times New Roman" pitchFamily="18" charset="0"/>
              </a:rPr>
              <a:t>Müşterilerin gizli kalmış satın alma eğilimlerini tespit etmek ,</a:t>
            </a:r>
          </a:p>
          <a:p>
            <a:pPr marL="265176" indent="-265176" algn="just" eaLnBrk="1" fontAlgn="auto" hangingPunct="1">
              <a:spcAft>
                <a:spcPts val="0"/>
              </a:spcAft>
              <a:buFont typeface="Wingdings" pitchFamily="2" charset="2"/>
              <a:buChar char="v"/>
              <a:defRPr/>
            </a:pPr>
            <a:r>
              <a:rPr lang="tr-TR" smtClean="0">
                <a:latin typeface="Times New Roman" pitchFamily="18" charset="0"/>
                <a:cs typeface="Times New Roman" pitchFamily="18" charset="0"/>
              </a:rPr>
              <a:t>Satış analizi ve trendler üzerine odaklanmak,</a:t>
            </a:r>
          </a:p>
          <a:p>
            <a:pPr marL="265176" indent="-265176" algn="just" eaLnBrk="1" fontAlgn="auto" hangingPunct="1">
              <a:spcAft>
                <a:spcPts val="0"/>
              </a:spcAft>
              <a:buFont typeface="Wingdings" pitchFamily="2" charset="2"/>
              <a:buChar char="v"/>
              <a:defRPr/>
            </a:pPr>
            <a:r>
              <a:rPr lang="tr-TR" smtClean="0">
                <a:latin typeface="Times New Roman" pitchFamily="18" charset="0"/>
                <a:cs typeface="Times New Roman" pitchFamily="18" charset="0"/>
              </a:rPr>
              <a:t>Finansal analiz yapabilmek,</a:t>
            </a:r>
          </a:p>
          <a:p>
            <a:pPr marL="265176" indent="-265176" algn="just" eaLnBrk="1" fontAlgn="auto" hangingPunct="1">
              <a:spcAft>
                <a:spcPts val="0"/>
              </a:spcAft>
              <a:buFont typeface="Wingdings" pitchFamily="2" charset="2"/>
              <a:buChar char="v"/>
              <a:defRPr/>
            </a:pPr>
            <a:r>
              <a:rPr lang="tr-TR" smtClean="0">
                <a:latin typeface="Times New Roman" pitchFamily="18" charset="0"/>
                <a:cs typeface="Times New Roman" pitchFamily="18" charset="0"/>
              </a:rPr>
              <a:t>Karar destek sistemleri için Stratejik Analiz yapabilmek. </a:t>
            </a:r>
          </a:p>
          <a:p>
            <a:pPr indent="-179388" algn="just" eaLnBrk="1" fontAlgn="auto" hangingPunct="1">
              <a:spcAft>
                <a:spcPts val="0"/>
              </a:spcAft>
              <a:buFont typeface="Wingdings" pitchFamily="2" charset="2"/>
              <a:buChar char="v"/>
              <a:defRPr/>
            </a:pPr>
            <a:endParaRPr lang="tr-TR" dirty="0" smtClean="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EA4180D7-4D0E-4AA8-9C76-48F98A6128AE}" type="slidenum">
              <a:rPr lang="tr-TR"/>
              <a:pPr>
                <a:defRPr/>
              </a:pPr>
              <a:t>12</a:t>
            </a:fld>
            <a:endParaRPr lang="tr-TR"/>
          </a:p>
        </p:txBody>
      </p:sp>
      <p:sp>
        <p:nvSpPr>
          <p:cNvPr id="5" name="4 Altbilgi Yer Tutucusu"/>
          <p:cNvSpPr>
            <a:spLocks noGrp="1"/>
          </p:cNvSpPr>
          <p:nvPr>
            <p:ph type="ftr" sz="quarter" idx="11"/>
          </p:nvPr>
        </p:nvSpPr>
        <p:spPr/>
        <p:txBody>
          <a:bodyPr/>
          <a:lstStyle/>
          <a:p>
            <a:pPr>
              <a:defRPr/>
            </a:pPr>
            <a:r>
              <a:rPr lang="tr-TR"/>
              <a:t>Veri Madenciliği [ 1.hft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625" y="428625"/>
            <a:ext cx="8183563" cy="534988"/>
          </a:xfrm>
        </p:spPr>
        <p:txBody>
          <a:bodyPr>
            <a:normAutofit fontScale="90000"/>
          </a:bodyPr>
          <a:lstStyle/>
          <a:p>
            <a:pPr eaLnBrk="1" fontAlgn="auto" hangingPunct="1">
              <a:spcAft>
                <a:spcPts val="0"/>
              </a:spcAft>
              <a:defRPr/>
            </a:pPr>
            <a:r>
              <a:rPr lang="tr-TR" smtClean="0">
                <a:solidFill>
                  <a:schemeClr val="accent1">
                    <a:tint val="88000"/>
                    <a:satMod val="150000"/>
                  </a:schemeClr>
                </a:solidFill>
              </a:rPr>
              <a:t/>
            </a:r>
            <a:br>
              <a:rPr lang="tr-TR" smtClean="0">
                <a:solidFill>
                  <a:schemeClr val="accent1">
                    <a:tint val="88000"/>
                    <a:satMod val="150000"/>
                  </a:schemeClr>
                </a:solidFill>
              </a:rPr>
            </a:br>
            <a:r>
              <a:rPr lang="tr-TR" b="0" smtClean="0">
                <a:solidFill>
                  <a:schemeClr val="accent2">
                    <a:lumMod val="20000"/>
                    <a:lumOff val="80000"/>
                  </a:schemeClr>
                </a:solidFill>
                <a:latin typeface="Times New Roman" pitchFamily="18" charset="0"/>
                <a:cs typeface="Times New Roman" pitchFamily="18" charset="0"/>
              </a:rPr>
              <a:t>Veri Ambarlarına Neden İhtiyaç Var?</a:t>
            </a:r>
            <a:endParaRPr lang="tr-TR" b="0" dirty="0">
              <a:solidFill>
                <a:schemeClr val="accent2">
                  <a:lumMod val="20000"/>
                  <a:lumOff val="80000"/>
                </a:schemeClr>
              </a:solidFill>
              <a:latin typeface="Times New Roman" pitchFamily="18" charset="0"/>
              <a:cs typeface="Times New Roman" pitchFamily="18" charset="0"/>
            </a:endParaRPr>
          </a:p>
        </p:txBody>
      </p:sp>
      <p:sp>
        <p:nvSpPr>
          <p:cNvPr id="3" name="2 İçerik Yer Tutucusu"/>
          <p:cNvSpPr>
            <a:spLocks noGrp="1"/>
          </p:cNvSpPr>
          <p:nvPr>
            <p:ph idx="1"/>
          </p:nvPr>
        </p:nvSpPr>
        <p:spPr>
          <a:xfrm>
            <a:off x="503238" y="1000125"/>
            <a:ext cx="8183562" cy="4929188"/>
          </a:xfrm>
        </p:spPr>
        <p:txBody>
          <a:bodyPr>
            <a:normAutofit/>
          </a:bodyPr>
          <a:lstStyle/>
          <a:p>
            <a:pPr indent="-179388" algn="just" eaLnBrk="1" fontAlgn="auto" hangingPunct="1">
              <a:spcAft>
                <a:spcPts val="0"/>
              </a:spcAft>
              <a:buFont typeface="Wingdings 2"/>
              <a:buNone/>
              <a:defRPr/>
            </a:pPr>
            <a:r>
              <a:rPr lang="tr-TR" sz="2200" smtClean="0">
                <a:latin typeface="Times New Roman" pitchFamily="18" charset="0"/>
                <a:cs typeface="Times New Roman" pitchFamily="18" charset="0"/>
              </a:rPr>
              <a:t>  </a:t>
            </a:r>
          </a:p>
          <a:p>
            <a:pPr indent="-179388" algn="just" eaLnBrk="1" fontAlgn="auto" hangingPunct="1">
              <a:spcAft>
                <a:spcPts val="0"/>
              </a:spcAft>
              <a:buFont typeface="Wingdings 2"/>
              <a:buNone/>
              <a:defRPr/>
            </a:pPr>
            <a:r>
              <a:rPr lang="tr-TR" sz="2200" smtClean="0">
                <a:latin typeface="Times New Roman" pitchFamily="18" charset="0"/>
                <a:cs typeface="Times New Roman" pitchFamily="18" charset="0"/>
              </a:rPr>
              <a:t>Mevcut bilgi sistemlerinde çeşitli raporların zaten eskiden beri üretilmekte olduğu bir gerçek. Ama bu veriler, bilgiler ve raporlar </a:t>
            </a:r>
            <a:r>
              <a:rPr lang="tr-TR" sz="2200" i="1" smtClean="0">
                <a:latin typeface="Times New Roman" pitchFamily="18" charset="0"/>
                <a:cs typeface="Times New Roman" pitchFamily="18" charset="0"/>
              </a:rPr>
              <a:t>veri ambarı </a:t>
            </a:r>
            <a:r>
              <a:rPr lang="tr-TR" sz="2200" smtClean="0">
                <a:latin typeface="Times New Roman" pitchFamily="18" charset="0"/>
                <a:cs typeface="Times New Roman" pitchFamily="18" charset="0"/>
              </a:rPr>
              <a:t>uygulamalarından önce daha çok geçmişin özetlenmesi şeklindeydi.</a:t>
            </a:r>
          </a:p>
          <a:p>
            <a:pPr indent="-179388" algn="just" eaLnBrk="1" fontAlgn="auto" hangingPunct="1">
              <a:spcAft>
                <a:spcPts val="0"/>
              </a:spcAft>
              <a:buFont typeface="Wingdings 2"/>
              <a:buNone/>
              <a:defRPr/>
            </a:pPr>
            <a:endParaRPr lang="tr-TR" sz="2200" smtClean="0">
              <a:latin typeface="Times New Roman" pitchFamily="18" charset="0"/>
              <a:cs typeface="Times New Roman" pitchFamily="18" charset="0"/>
            </a:endParaRPr>
          </a:p>
          <a:p>
            <a:pPr indent="-179388" algn="just" eaLnBrk="1" fontAlgn="auto" hangingPunct="1">
              <a:spcAft>
                <a:spcPts val="0"/>
              </a:spcAft>
              <a:buFont typeface="Wingdings 2"/>
              <a:buNone/>
              <a:defRPr/>
            </a:pPr>
            <a:endParaRPr lang="tr-TR" smtClean="0">
              <a:effectLst>
                <a:outerShdw blurRad="38100" dist="38100" dir="2700000" algn="tl">
                  <a:srgbClr val="000000">
                    <a:alpha val="43137"/>
                  </a:srgbClr>
                </a:outerShdw>
              </a:effectLst>
              <a:latin typeface="Times New Roman" pitchFamily="18" charset="0"/>
              <a:cs typeface="Times New Roman" pitchFamily="18" charset="0"/>
            </a:endParaRPr>
          </a:p>
          <a:p>
            <a:pPr indent="-179388" algn="just" eaLnBrk="1" fontAlgn="auto" hangingPunct="1">
              <a:spcAft>
                <a:spcPts val="0"/>
              </a:spcAft>
              <a:buFont typeface="Wingdings 2"/>
              <a:buNone/>
              <a:defRPr/>
            </a:pPr>
            <a:r>
              <a:rPr lang="tr-TR" smtClean="0">
                <a:effectLst>
                  <a:outerShdw blurRad="38100" dist="38100" dir="2700000" algn="tl">
                    <a:srgbClr val="000000">
                      <a:alpha val="43137"/>
                    </a:srgbClr>
                  </a:outerShdw>
                </a:effectLst>
                <a:latin typeface="Times New Roman" pitchFamily="18" charset="0"/>
                <a:cs typeface="Times New Roman" pitchFamily="18" charset="0"/>
              </a:rPr>
              <a:t>"Veri ambarina duyulan ihtiyaç, bilgiye olan ihtiyacın farklılaşmasından da  kaynaklanmaktadır." </a:t>
            </a:r>
          </a:p>
          <a:p>
            <a:pPr indent="-179388" algn="just" eaLnBrk="1" fontAlgn="auto" hangingPunct="1">
              <a:spcAft>
                <a:spcPts val="0"/>
              </a:spcAft>
              <a:buFont typeface="Wingdings 2"/>
              <a:buNone/>
              <a:defRPr/>
            </a:pPr>
            <a:endParaRPr lang="tr-TR" sz="2200" dirty="0" smtClean="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C477BEB0-B2BD-46DD-8813-E5A59158892D}" type="slidenum">
              <a:rPr lang="tr-TR"/>
              <a:pPr>
                <a:defRPr/>
              </a:pPr>
              <a:t>13</a:t>
            </a:fld>
            <a:endParaRPr lang="tr-TR"/>
          </a:p>
        </p:txBody>
      </p:sp>
      <p:sp>
        <p:nvSpPr>
          <p:cNvPr id="5" name="4 Altbilgi Yer Tutucusu"/>
          <p:cNvSpPr>
            <a:spLocks noGrp="1"/>
          </p:cNvSpPr>
          <p:nvPr>
            <p:ph type="ftr" sz="quarter" idx="11"/>
          </p:nvPr>
        </p:nvSpPr>
        <p:spPr/>
        <p:txBody>
          <a:bodyPr/>
          <a:lstStyle/>
          <a:p>
            <a:pPr>
              <a:defRPr/>
            </a:pPr>
            <a:r>
              <a:rPr lang="tr-TR"/>
              <a:t>Veri Madenciliği [ 1.hft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625" y="428625"/>
            <a:ext cx="8183563" cy="534988"/>
          </a:xfrm>
        </p:spPr>
        <p:txBody>
          <a:bodyPr>
            <a:normAutofit fontScale="90000"/>
          </a:bodyPr>
          <a:lstStyle/>
          <a:p>
            <a:pPr eaLnBrk="1" fontAlgn="auto" hangingPunct="1">
              <a:spcAft>
                <a:spcPts val="0"/>
              </a:spcAft>
              <a:defRPr/>
            </a:pPr>
            <a:r>
              <a:rPr lang="tr-TR" smtClean="0">
                <a:solidFill>
                  <a:schemeClr val="accent1">
                    <a:tint val="88000"/>
                    <a:satMod val="150000"/>
                  </a:schemeClr>
                </a:solidFill>
              </a:rPr>
              <a:t/>
            </a:r>
            <a:br>
              <a:rPr lang="tr-TR" smtClean="0">
                <a:solidFill>
                  <a:schemeClr val="accent1">
                    <a:tint val="88000"/>
                    <a:satMod val="150000"/>
                  </a:schemeClr>
                </a:solidFill>
              </a:rPr>
            </a:br>
            <a:r>
              <a:rPr lang="tr-TR" b="0" smtClean="0">
                <a:solidFill>
                  <a:schemeClr val="accent2">
                    <a:lumMod val="20000"/>
                    <a:lumOff val="80000"/>
                  </a:schemeClr>
                </a:solidFill>
                <a:latin typeface="Times New Roman" pitchFamily="18" charset="0"/>
                <a:cs typeface="Times New Roman" pitchFamily="18" charset="0"/>
              </a:rPr>
              <a:t>Operasyonel Veri :</a:t>
            </a:r>
            <a:endParaRPr lang="tr-TR" b="0" dirty="0">
              <a:solidFill>
                <a:schemeClr val="accent2">
                  <a:lumMod val="20000"/>
                  <a:lumOff val="80000"/>
                </a:schemeClr>
              </a:solidFill>
              <a:latin typeface="Times New Roman" pitchFamily="18" charset="0"/>
              <a:cs typeface="Times New Roman" pitchFamily="18" charset="0"/>
            </a:endParaRPr>
          </a:p>
        </p:txBody>
      </p:sp>
      <p:sp>
        <p:nvSpPr>
          <p:cNvPr id="3" name="2 İçerik Yer Tutucusu"/>
          <p:cNvSpPr>
            <a:spLocks noGrp="1"/>
          </p:cNvSpPr>
          <p:nvPr>
            <p:ph idx="1"/>
          </p:nvPr>
        </p:nvSpPr>
        <p:spPr>
          <a:xfrm>
            <a:off x="503238" y="2420938"/>
            <a:ext cx="8183562" cy="3508375"/>
          </a:xfrm>
        </p:spPr>
        <p:txBody>
          <a:bodyPr>
            <a:normAutofit/>
          </a:bodyPr>
          <a:lstStyle/>
          <a:p>
            <a:pPr indent="-179388" algn="just" eaLnBrk="1" hangingPunct="1">
              <a:buFont typeface="Wingdings 2" pitchFamily="18" charset="2"/>
              <a:buNone/>
            </a:pPr>
            <a:endParaRPr lang="tr-TR" sz="2400" smtClean="0">
              <a:latin typeface="Times New Roman" pitchFamily="18" charset="0"/>
              <a:cs typeface="Times New Roman" pitchFamily="18" charset="0"/>
            </a:endParaRPr>
          </a:p>
          <a:p>
            <a:pPr indent="-179388" algn="just" eaLnBrk="1" hangingPunct="1">
              <a:buFont typeface="Wingdings 2" pitchFamily="18" charset="2"/>
              <a:buNone/>
            </a:pPr>
            <a:r>
              <a:rPr lang="tr-TR" sz="2400" smtClean="0">
                <a:latin typeface="Times New Roman" pitchFamily="18" charset="0"/>
                <a:cs typeface="Times New Roman" pitchFamily="18" charset="0"/>
              </a:rPr>
              <a:t>    İşletmelerin faaliyetlerine ilişkin verilerdir. Bu veriler birden fazla uygulama sonucu, çeşitli kaynaklardan üretilen, oldukça dağınık yapıda olan verilerdir. </a:t>
            </a:r>
          </a:p>
          <a:p>
            <a:pPr indent="-179388" algn="just" eaLnBrk="1" hangingPunct="1">
              <a:buFont typeface="Wingdings 2" pitchFamily="18" charset="2"/>
              <a:buNone/>
            </a:pPr>
            <a:endParaRPr lang="tr-TR" sz="2400" smtClean="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9D203600-A807-4D9D-AB3C-F3D172B4E609}" type="slidenum">
              <a:rPr lang="tr-TR"/>
              <a:pPr>
                <a:defRPr/>
              </a:pPr>
              <a:t>14</a:t>
            </a:fld>
            <a:endParaRPr lang="tr-TR"/>
          </a:p>
        </p:txBody>
      </p:sp>
      <p:sp>
        <p:nvSpPr>
          <p:cNvPr id="5" name="4 Altbilgi Yer Tutucusu"/>
          <p:cNvSpPr>
            <a:spLocks noGrp="1"/>
          </p:cNvSpPr>
          <p:nvPr>
            <p:ph type="ftr" sz="quarter" idx="11"/>
          </p:nvPr>
        </p:nvSpPr>
        <p:spPr/>
        <p:txBody>
          <a:bodyPr/>
          <a:lstStyle/>
          <a:p>
            <a:pPr>
              <a:defRPr/>
            </a:pPr>
            <a:r>
              <a:rPr lang="tr-TR"/>
              <a:t>Veri Madenciliği [ 1.hft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625" y="428625"/>
            <a:ext cx="8183563" cy="534988"/>
          </a:xfrm>
        </p:spPr>
        <p:txBody>
          <a:bodyPr>
            <a:normAutofit fontScale="90000"/>
          </a:bodyPr>
          <a:lstStyle/>
          <a:p>
            <a:pPr eaLnBrk="1" fontAlgn="auto" hangingPunct="1">
              <a:spcAft>
                <a:spcPts val="0"/>
              </a:spcAft>
              <a:defRPr/>
            </a:pPr>
            <a:r>
              <a:rPr lang="tr-TR" smtClean="0">
                <a:solidFill>
                  <a:schemeClr val="accent1">
                    <a:tint val="88000"/>
                    <a:satMod val="150000"/>
                  </a:schemeClr>
                </a:solidFill>
              </a:rPr>
              <a:t/>
            </a:r>
            <a:br>
              <a:rPr lang="tr-TR" smtClean="0">
                <a:solidFill>
                  <a:schemeClr val="accent1">
                    <a:tint val="88000"/>
                    <a:satMod val="150000"/>
                  </a:schemeClr>
                </a:solidFill>
              </a:rPr>
            </a:br>
            <a:r>
              <a:rPr lang="tr-TR" b="0" smtClean="0">
                <a:solidFill>
                  <a:schemeClr val="accent2">
                    <a:lumMod val="20000"/>
                    <a:lumOff val="80000"/>
                  </a:schemeClr>
                </a:solidFill>
                <a:latin typeface="Times New Roman" pitchFamily="18" charset="0"/>
                <a:cs typeface="Times New Roman" pitchFamily="18" charset="0"/>
              </a:rPr>
              <a:t>Enformasyonel Veri :</a:t>
            </a:r>
            <a:endParaRPr lang="tr-TR" b="0" dirty="0">
              <a:solidFill>
                <a:schemeClr val="accent2">
                  <a:lumMod val="20000"/>
                  <a:lumOff val="80000"/>
                </a:schemeClr>
              </a:solidFill>
              <a:latin typeface="Times New Roman" pitchFamily="18" charset="0"/>
              <a:cs typeface="Times New Roman" pitchFamily="18" charset="0"/>
            </a:endParaRPr>
          </a:p>
        </p:txBody>
      </p:sp>
      <p:sp>
        <p:nvSpPr>
          <p:cNvPr id="3" name="2 İçerik Yer Tutucusu"/>
          <p:cNvSpPr>
            <a:spLocks noGrp="1"/>
          </p:cNvSpPr>
          <p:nvPr>
            <p:ph idx="1"/>
          </p:nvPr>
        </p:nvSpPr>
        <p:spPr>
          <a:xfrm>
            <a:off x="503238" y="1000125"/>
            <a:ext cx="8183562" cy="5072063"/>
          </a:xfrm>
        </p:spPr>
        <p:txBody>
          <a:bodyPr>
            <a:normAutofit fontScale="92500"/>
          </a:bodyPr>
          <a:lstStyle/>
          <a:p>
            <a:pPr marL="265176" indent="-265176" algn="just" eaLnBrk="1" fontAlgn="auto" hangingPunct="1">
              <a:spcAft>
                <a:spcPts val="0"/>
              </a:spcAft>
              <a:buFont typeface="Wingdings 2"/>
              <a:buNone/>
              <a:defRPr/>
            </a:pPr>
            <a:r>
              <a:rPr lang="tr-TR" sz="2400" smtClean="0">
                <a:latin typeface="Times New Roman" pitchFamily="18" charset="0"/>
                <a:cs typeface="Times New Roman" pitchFamily="18" charset="0"/>
              </a:rPr>
              <a:t>   Operasyonel verilerin kaynaklardan çıkartılarak bir ortamda tablolaştırılmış ve kullanımı kolay bir biçime getirilmiş halidir. </a:t>
            </a:r>
          </a:p>
          <a:p>
            <a:pPr marL="265176" indent="-265176" algn="just" eaLnBrk="1" fontAlgn="auto" hangingPunct="1">
              <a:spcAft>
                <a:spcPts val="0"/>
              </a:spcAft>
              <a:buFont typeface="Wingdings 2"/>
              <a:buNone/>
              <a:defRPr/>
            </a:pPr>
            <a:endParaRPr lang="tr-TR" sz="2400" smtClean="0">
              <a:latin typeface="Times New Roman" pitchFamily="18" charset="0"/>
              <a:cs typeface="Times New Roman" pitchFamily="18" charset="0"/>
            </a:endParaRPr>
          </a:p>
          <a:p>
            <a:pPr marL="265176" indent="-265176" algn="just" eaLnBrk="1" fontAlgn="auto" hangingPunct="1">
              <a:spcAft>
                <a:spcPts val="0"/>
              </a:spcAft>
              <a:buFont typeface="Wingdings 2"/>
              <a:buNone/>
              <a:defRPr/>
            </a:pPr>
            <a:r>
              <a:rPr lang="tr-TR" sz="2400" smtClean="0">
                <a:latin typeface="Times New Roman" pitchFamily="18" charset="0"/>
                <a:cs typeface="Times New Roman" pitchFamily="18" charset="0"/>
              </a:rPr>
              <a:t>    Aynı müşteriyle ilgili farklı departmanlarda oluşmuş tüm verilerin bir arada ve erişilebilir durumda olmasıdır. </a:t>
            </a:r>
          </a:p>
          <a:p>
            <a:pPr marL="265176" indent="-265176" algn="just" eaLnBrk="1" fontAlgn="auto" hangingPunct="1">
              <a:spcAft>
                <a:spcPts val="0"/>
              </a:spcAft>
              <a:buFont typeface="Wingdings 2"/>
              <a:buNone/>
              <a:defRPr/>
            </a:pPr>
            <a:r>
              <a:rPr lang="tr-TR" sz="2400" smtClean="0">
                <a:latin typeface="Times New Roman" pitchFamily="18" charset="0"/>
                <a:cs typeface="Times New Roman" pitchFamily="18" charset="0"/>
              </a:rPr>
              <a:t>   </a:t>
            </a:r>
          </a:p>
          <a:p>
            <a:pPr marL="265176" indent="-265176" algn="just" eaLnBrk="1" fontAlgn="auto" hangingPunct="1">
              <a:spcAft>
                <a:spcPts val="0"/>
              </a:spcAft>
              <a:buFont typeface="Wingdings 2"/>
              <a:buNone/>
              <a:defRPr/>
            </a:pPr>
            <a:r>
              <a:rPr lang="tr-TR" sz="2400" smtClean="0">
                <a:latin typeface="Times New Roman" pitchFamily="18" charset="0"/>
                <a:cs typeface="Times New Roman" pitchFamily="18" charset="0"/>
              </a:rPr>
              <a:t>   Tek bir müşteri, firmaya farklı kanallardan erişmiş ve farklı işlemler gerçekleştirmiş olabilir. İnternetten, şubeden veya çağrı merkezinden erişen, yani farklı kanallardan, farklı zamanlarda erişen müşterinin aynı müşteri olduğunun anlaşılabilmesi, enformasyonel veri sayesinde mümkün olmaktadır. </a:t>
            </a:r>
          </a:p>
          <a:p>
            <a:pPr marL="265176" indent="-265176" algn="just" eaLnBrk="1" fontAlgn="auto" hangingPunct="1">
              <a:spcAft>
                <a:spcPts val="0"/>
              </a:spcAft>
              <a:buFont typeface="Wingdings 2"/>
              <a:buNone/>
              <a:defRPr/>
            </a:pPr>
            <a:r>
              <a:rPr lang="tr-TR" sz="2400" smtClean="0">
                <a:latin typeface="Times New Roman" pitchFamily="18" charset="0"/>
                <a:cs typeface="Times New Roman" pitchFamily="18" charset="0"/>
              </a:rPr>
              <a:t>   </a:t>
            </a:r>
          </a:p>
          <a:p>
            <a:pPr marL="265176" indent="-265176" algn="just" eaLnBrk="1" fontAlgn="auto" hangingPunct="1">
              <a:spcAft>
                <a:spcPts val="0"/>
              </a:spcAft>
              <a:buFont typeface="Wingdings 2"/>
              <a:buNone/>
              <a:defRPr/>
            </a:pPr>
            <a:r>
              <a:rPr lang="tr-TR" sz="2400" smtClean="0">
                <a:latin typeface="Times New Roman" pitchFamily="18" charset="0"/>
                <a:cs typeface="Times New Roman" pitchFamily="18" charset="0"/>
              </a:rPr>
              <a:t>    Kritik olan, bu verilerin farklı ortamlardan ve farklı formatlardan gelmesine rağmen anlamlı biçimde bir araya getirilmesidir. </a:t>
            </a:r>
          </a:p>
        </p:txBody>
      </p:sp>
      <p:sp>
        <p:nvSpPr>
          <p:cNvPr id="4" name="3 Slayt Numarası Yer Tutucusu"/>
          <p:cNvSpPr>
            <a:spLocks noGrp="1"/>
          </p:cNvSpPr>
          <p:nvPr>
            <p:ph type="sldNum" sz="quarter" idx="12"/>
          </p:nvPr>
        </p:nvSpPr>
        <p:spPr/>
        <p:txBody>
          <a:bodyPr/>
          <a:lstStyle/>
          <a:p>
            <a:pPr>
              <a:defRPr/>
            </a:pPr>
            <a:fld id="{664761C3-DD2F-4F5B-A54D-0B688EFB5E06}" type="slidenum">
              <a:rPr lang="tr-TR"/>
              <a:pPr>
                <a:defRPr/>
              </a:pPr>
              <a:t>15</a:t>
            </a:fld>
            <a:endParaRPr lang="tr-TR"/>
          </a:p>
        </p:txBody>
      </p:sp>
      <p:sp>
        <p:nvSpPr>
          <p:cNvPr id="5" name="4 Altbilgi Yer Tutucusu"/>
          <p:cNvSpPr>
            <a:spLocks noGrp="1"/>
          </p:cNvSpPr>
          <p:nvPr>
            <p:ph type="ftr" sz="quarter" idx="11"/>
          </p:nvPr>
        </p:nvSpPr>
        <p:spPr/>
        <p:txBody>
          <a:bodyPr/>
          <a:lstStyle/>
          <a:p>
            <a:pPr>
              <a:defRPr/>
            </a:pPr>
            <a:r>
              <a:rPr lang="tr-TR"/>
              <a:t>Veri Madenciliği [ 1.hft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625" y="428625"/>
            <a:ext cx="8183563" cy="534988"/>
          </a:xfrm>
        </p:spPr>
        <p:txBody>
          <a:bodyPr>
            <a:normAutofit fontScale="90000"/>
          </a:bodyPr>
          <a:lstStyle/>
          <a:p>
            <a:pPr eaLnBrk="1" fontAlgn="auto" hangingPunct="1">
              <a:spcAft>
                <a:spcPts val="0"/>
              </a:spcAft>
              <a:defRPr/>
            </a:pPr>
            <a:r>
              <a:rPr lang="tr-TR" sz="2200" dirty="0" smtClean="0">
                <a:solidFill>
                  <a:schemeClr val="bg2">
                    <a:lumMod val="20000"/>
                    <a:lumOff val="80000"/>
                  </a:schemeClr>
                </a:solidFill>
              </a:rPr>
              <a:t>Veri Madenciliğine Neden İhtiyaç Duyulmuştur</a:t>
            </a:r>
            <a:r>
              <a:rPr lang="tr-TR" sz="2200" b="0" dirty="0" smtClean="0">
                <a:solidFill>
                  <a:schemeClr val="bg2">
                    <a:lumMod val="20000"/>
                    <a:lumOff val="80000"/>
                  </a:schemeClr>
                </a:solidFill>
                <a:latin typeface="Times New Roman" pitchFamily="18" charset="0"/>
                <a:cs typeface="Times New Roman" pitchFamily="18" charset="0"/>
              </a:rPr>
              <a:t> </a:t>
            </a:r>
            <a:r>
              <a:rPr lang="tr-TR" b="0" dirty="0" smtClean="0">
                <a:solidFill>
                  <a:schemeClr val="accent2">
                    <a:lumMod val="20000"/>
                    <a:lumOff val="80000"/>
                  </a:schemeClr>
                </a:solidFill>
                <a:latin typeface="Times New Roman" pitchFamily="18" charset="0"/>
                <a:cs typeface="Times New Roman" pitchFamily="18" charset="0"/>
              </a:rPr>
              <a:t>:</a:t>
            </a:r>
            <a:endParaRPr lang="tr-TR" b="0" dirty="0">
              <a:solidFill>
                <a:schemeClr val="accent2">
                  <a:lumMod val="20000"/>
                  <a:lumOff val="80000"/>
                </a:schemeClr>
              </a:solidFill>
              <a:latin typeface="Times New Roman" pitchFamily="18" charset="0"/>
              <a:cs typeface="Times New Roman" pitchFamily="18" charset="0"/>
            </a:endParaRPr>
          </a:p>
        </p:txBody>
      </p:sp>
      <p:sp>
        <p:nvSpPr>
          <p:cNvPr id="3" name="2 İçerik Yer Tutucusu"/>
          <p:cNvSpPr>
            <a:spLocks noGrp="1"/>
          </p:cNvSpPr>
          <p:nvPr>
            <p:ph idx="1"/>
          </p:nvPr>
        </p:nvSpPr>
        <p:spPr>
          <a:xfrm>
            <a:off x="503238" y="1000125"/>
            <a:ext cx="8183562" cy="4929188"/>
          </a:xfrm>
        </p:spPr>
        <p:txBody>
          <a:bodyPr>
            <a:normAutofit/>
          </a:bodyPr>
          <a:lstStyle/>
          <a:p>
            <a:pPr marL="82550" indent="1588" algn="just" eaLnBrk="1" fontAlgn="auto" hangingPunct="1">
              <a:spcAft>
                <a:spcPts val="0"/>
              </a:spcAft>
              <a:buFont typeface="Wingdings 2"/>
              <a:buNone/>
              <a:defRPr/>
            </a:pPr>
            <a:r>
              <a:rPr lang="tr-TR" sz="2000" dirty="0" smtClean="0"/>
              <a:t>Bilgisayar sistemleri her geçen gün hem daha ucuzluyor, hem de güçleri artıyor. İşlemciler gittikçe hızlanıyor, disklerin kapasiteleri artıyor. </a:t>
            </a:r>
          </a:p>
          <a:p>
            <a:pPr marL="82550" indent="1588" algn="just" eaLnBrk="1" fontAlgn="auto" hangingPunct="1">
              <a:spcAft>
                <a:spcPts val="0"/>
              </a:spcAft>
              <a:buFont typeface="Wingdings 2"/>
              <a:buNone/>
              <a:defRPr/>
            </a:pPr>
            <a:endParaRPr lang="tr-TR" sz="2000" dirty="0" smtClean="0"/>
          </a:p>
          <a:p>
            <a:pPr marL="82550" indent="1588" algn="just" eaLnBrk="1" fontAlgn="auto" hangingPunct="1">
              <a:spcAft>
                <a:spcPts val="0"/>
              </a:spcAft>
              <a:buFont typeface="Wingdings 2"/>
              <a:buNone/>
              <a:defRPr/>
            </a:pPr>
            <a:r>
              <a:rPr lang="tr-TR" sz="2000" dirty="0" smtClean="0"/>
              <a:t>Artık bilgisayarlar daha büyük miktardaki veriyi saklayabiliyor ve daha kısa sürede veriyi işleyebiliyorlar. Bunun yanında bilgisayar ağlarındaki ilerleme ile bu veriye başka bilgisayarlardan da hızla ulaşabilmek olası. </a:t>
            </a:r>
          </a:p>
          <a:p>
            <a:pPr marL="82550" indent="1588" algn="just" eaLnBrk="1" fontAlgn="auto" hangingPunct="1">
              <a:spcAft>
                <a:spcPts val="0"/>
              </a:spcAft>
              <a:buFont typeface="Wingdings 2"/>
              <a:buNone/>
              <a:defRPr/>
            </a:pPr>
            <a:endParaRPr lang="tr-TR" sz="2000" dirty="0" smtClean="0"/>
          </a:p>
          <a:p>
            <a:pPr marL="82550" indent="1588" algn="just" eaLnBrk="1" fontAlgn="auto" hangingPunct="1">
              <a:spcAft>
                <a:spcPts val="0"/>
              </a:spcAft>
              <a:buFont typeface="Wingdings 2"/>
              <a:buNone/>
              <a:defRPr/>
            </a:pPr>
            <a:r>
              <a:rPr lang="tr-TR" sz="2000" dirty="0" smtClean="0"/>
              <a:t>Bilgisayarların ucuzlaması ile sayısal teknoloji daha yaygın olarak kullanılıyor. Veri doğrudan sayısal olarak toplanıyor ve saklanıyor. Bunun sonucu olarak da detaylı ve doğru bilgiye ulaşabiliyoruz.</a:t>
            </a:r>
          </a:p>
          <a:p>
            <a:pPr marL="265176" indent="-265176" eaLnBrk="1" fontAlgn="auto" hangingPunct="1">
              <a:spcAft>
                <a:spcPts val="0"/>
              </a:spcAft>
              <a:buFont typeface="Wingdings 2"/>
              <a:buChar char=""/>
              <a:defRPr/>
            </a:pPr>
            <a:endParaRPr lang="tr-TR" sz="2000" dirty="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1D6E814F-C99A-4BDD-8BBC-50B02C0C56B2}" type="slidenum">
              <a:rPr lang="tr-TR"/>
              <a:pPr>
                <a:defRPr/>
              </a:pPr>
              <a:t>16</a:t>
            </a:fld>
            <a:endParaRPr lang="tr-TR"/>
          </a:p>
        </p:txBody>
      </p:sp>
      <p:sp>
        <p:nvSpPr>
          <p:cNvPr id="5" name="4 Altbilgi Yer Tutucusu"/>
          <p:cNvSpPr>
            <a:spLocks noGrp="1"/>
          </p:cNvSpPr>
          <p:nvPr>
            <p:ph type="ftr" sz="quarter" idx="11"/>
          </p:nvPr>
        </p:nvSpPr>
        <p:spPr/>
        <p:txBody>
          <a:bodyPr/>
          <a:lstStyle/>
          <a:p>
            <a:pPr>
              <a:defRPr/>
            </a:pPr>
            <a:r>
              <a:rPr lang="tr-TR"/>
              <a:t>Veri Madenciliği [ 1.hft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625" y="428625"/>
            <a:ext cx="8183563" cy="534988"/>
          </a:xfrm>
        </p:spPr>
        <p:txBody>
          <a:bodyPr/>
          <a:lstStyle/>
          <a:p>
            <a:pPr eaLnBrk="1" fontAlgn="auto" hangingPunct="1">
              <a:spcAft>
                <a:spcPts val="0"/>
              </a:spcAft>
              <a:defRPr/>
            </a:pPr>
            <a:r>
              <a:rPr lang="tr-TR" sz="2200" smtClean="0">
                <a:solidFill>
                  <a:schemeClr val="bg2">
                    <a:lumMod val="20000"/>
                    <a:lumOff val="80000"/>
                  </a:schemeClr>
                </a:solidFill>
              </a:rPr>
              <a:t>Veri Madenciliği</a:t>
            </a:r>
            <a:endParaRPr lang="tr-TR" b="0" dirty="0">
              <a:solidFill>
                <a:schemeClr val="accent2">
                  <a:lumMod val="20000"/>
                  <a:lumOff val="80000"/>
                </a:schemeClr>
              </a:solidFill>
              <a:latin typeface="Times New Roman" pitchFamily="18" charset="0"/>
              <a:cs typeface="Times New Roman" pitchFamily="18" charset="0"/>
            </a:endParaRPr>
          </a:p>
        </p:txBody>
      </p:sp>
      <p:sp>
        <p:nvSpPr>
          <p:cNvPr id="56322" name="2 İçerik Yer Tutucusu"/>
          <p:cNvSpPr>
            <a:spLocks noGrp="1"/>
          </p:cNvSpPr>
          <p:nvPr>
            <p:ph idx="1"/>
          </p:nvPr>
        </p:nvSpPr>
        <p:spPr>
          <a:xfrm>
            <a:off x="503238" y="1357313"/>
            <a:ext cx="8183562" cy="4572000"/>
          </a:xfrm>
        </p:spPr>
        <p:txBody>
          <a:bodyPr/>
          <a:lstStyle/>
          <a:p>
            <a:pPr algn="just" eaLnBrk="1" hangingPunct="1">
              <a:buFont typeface="Wingdings 2" pitchFamily="18" charset="2"/>
              <a:buNone/>
            </a:pPr>
            <a:r>
              <a:rPr lang="tr-TR" sz="2400" b="1" i="1" smtClean="0">
                <a:latin typeface="Times New Roman" pitchFamily="18" charset="0"/>
                <a:cs typeface="Times New Roman" pitchFamily="18" charset="0"/>
              </a:rPr>
              <a:t>   Veri madenciliği</a:t>
            </a:r>
            <a:r>
              <a:rPr lang="tr-TR" sz="2400" i="1" smtClean="0">
                <a:latin typeface="Times New Roman" pitchFamily="18" charset="0"/>
                <a:cs typeface="Times New Roman" pitchFamily="18" charset="0"/>
              </a:rPr>
              <a:t>, </a:t>
            </a:r>
            <a:r>
              <a:rPr lang="tr-TR" sz="2400" smtClean="0">
                <a:latin typeface="Times New Roman" pitchFamily="18" charset="0"/>
                <a:cs typeface="Times New Roman" pitchFamily="18" charset="0"/>
              </a:rPr>
              <a:t>veri ambarlarında tutulan, ilk başta çok net anlaşılamayan, adeta veriler arasında gizli saklı kalmış bilgiyi ortaya çıkartmak, bilgiyi keşfetmektir. </a:t>
            </a:r>
          </a:p>
          <a:p>
            <a:pPr algn="just" eaLnBrk="1" hangingPunct="1">
              <a:buFont typeface="Wingdings 2" pitchFamily="18" charset="2"/>
              <a:buNone/>
            </a:pPr>
            <a:endParaRPr lang="tr-TR" sz="2400" b="1" i="1" smtClean="0">
              <a:latin typeface="Times New Roman" pitchFamily="18" charset="0"/>
              <a:cs typeface="Times New Roman" pitchFamily="18" charset="0"/>
            </a:endParaRPr>
          </a:p>
          <a:p>
            <a:pPr algn="just" eaLnBrk="1" hangingPunct="1">
              <a:buFont typeface="Wingdings 2" pitchFamily="18" charset="2"/>
              <a:buNone/>
            </a:pPr>
            <a:r>
              <a:rPr lang="tr-TR" sz="2400" b="1" i="1" smtClean="0">
                <a:latin typeface="Times New Roman" pitchFamily="18" charset="0"/>
                <a:cs typeface="Times New Roman" pitchFamily="18" charset="0"/>
              </a:rPr>
              <a:t>   Veri madenciliği</a:t>
            </a:r>
            <a:r>
              <a:rPr lang="tr-TR" sz="2400" i="1" smtClean="0">
                <a:latin typeface="Times New Roman" pitchFamily="18" charset="0"/>
                <a:cs typeface="Times New Roman" pitchFamily="18" charset="0"/>
              </a:rPr>
              <a:t> </a:t>
            </a:r>
            <a:r>
              <a:rPr lang="tr-TR" sz="2400" smtClean="0">
                <a:latin typeface="Times New Roman" pitchFamily="18" charset="0"/>
                <a:cs typeface="Times New Roman" pitchFamily="18" charset="0"/>
              </a:rPr>
              <a:t>yaklaşımları ve araçları, </a:t>
            </a:r>
            <a:r>
              <a:rPr lang="tr-TR" sz="2400" b="1" i="1" smtClean="0">
                <a:latin typeface="Times New Roman" pitchFamily="18" charset="0"/>
                <a:cs typeface="Times New Roman" pitchFamily="18" charset="0"/>
              </a:rPr>
              <a:t>veri ambarlarındaki</a:t>
            </a:r>
            <a:r>
              <a:rPr lang="tr-TR" sz="2400" i="1" smtClean="0">
                <a:latin typeface="Times New Roman" pitchFamily="18" charset="0"/>
                <a:cs typeface="Times New Roman" pitchFamily="18" charset="0"/>
              </a:rPr>
              <a:t> </a:t>
            </a:r>
            <a:r>
              <a:rPr lang="tr-TR" sz="2400" smtClean="0">
                <a:latin typeface="Times New Roman" pitchFamily="18" charset="0"/>
                <a:cs typeface="Times New Roman" pitchFamily="18" charset="0"/>
              </a:rPr>
              <a:t>verilerde saklı eğilimleri, eğilimlerin birbirleriyle ilişkilerini, bu ilişkilerin nedenlerini ve verilerin nasıl bir seyir gösterdiğini ortaya çıkaran yöntemler topluluğu, yaklaşımlar, modellemeler ve tekniklerdir.</a:t>
            </a:r>
          </a:p>
        </p:txBody>
      </p:sp>
      <p:sp>
        <p:nvSpPr>
          <p:cNvPr id="4" name="3 Slayt Numarası Yer Tutucusu"/>
          <p:cNvSpPr>
            <a:spLocks noGrp="1"/>
          </p:cNvSpPr>
          <p:nvPr>
            <p:ph type="sldNum" sz="quarter" idx="12"/>
          </p:nvPr>
        </p:nvSpPr>
        <p:spPr/>
        <p:txBody>
          <a:bodyPr/>
          <a:lstStyle/>
          <a:p>
            <a:pPr>
              <a:defRPr/>
            </a:pPr>
            <a:fld id="{846EE96D-BBF2-433E-9A62-1BDAF008D2A5}" type="slidenum">
              <a:rPr lang="tr-TR"/>
              <a:pPr>
                <a:defRPr/>
              </a:pPr>
              <a:t>17</a:t>
            </a:fld>
            <a:endParaRPr lang="tr-TR"/>
          </a:p>
        </p:txBody>
      </p:sp>
      <p:sp>
        <p:nvSpPr>
          <p:cNvPr id="5" name="4 Altbilgi Yer Tutucusu"/>
          <p:cNvSpPr>
            <a:spLocks noGrp="1"/>
          </p:cNvSpPr>
          <p:nvPr>
            <p:ph type="ftr" sz="quarter" idx="11"/>
          </p:nvPr>
        </p:nvSpPr>
        <p:spPr/>
        <p:txBody>
          <a:bodyPr/>
          <a:lstStyle/>
          <a:p>
            <a:pPr>
              <a:defRPr/>
            </a:pPr>
            <a:r>
              <a:rPr lang="tr-TR"/>
              <a:t>Veri Madenciliği [ 1.hft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625" y="428625"/>
            <a:ext cx="8183563" cy="534988"/>
          </a:xfrm>
        </p:spPr>
        <p:txBody>
          <a:bodyPr/>
          <a:lstStyle/>
          <a:p>
            <a:pPr eaLnBrk="1" fontAlgn="auto" hangingPunct="1">
              <a:spcAft>
                <a:spcPts val="0"/>
              </a:spcAft>
              <a:defRPr/>
            </a:pPr>
            <a:r>
              <a:rPr lang="tr-TR" sz="2200" smtClean="0">
                <a:solidFill>
                  <a:schemeClr val="bg2">
                    <a:lumMod val="20000"/>
                    <a:lumOff val="80000"/>
                  </a:schemeClr>
                </a:solidFill>
              </a:rPr>
              <a:t>Veri Madenciliği</a:t>
            </a:r>
            <a:endParaRPr lang="tr-TR" b="0" dirty="0">
              <a:solidFill>
                <a:schemeClr val="accent2">
                  <a:lumMod val="20000"/>
                  <a:lumOff val="80000"/>
                </a:schemeClr>
              </a:solidFill>
              <a:latin typeface="Times New Roman" pitchFamily="18" charset="0"/>
              <a:cs typeface="Times New Roman" pitchFamily="18" charset="0"/>
            </a:endParaRPr>
          </a:p>
        </p:txBody>
      </p:sp>
      <p:sp>
        <p:nvSpPr>
          <p:cNvPr id="58370" name="2 İçerik Yer Tutucusu"/>
          <p:cNvSpPr>
            <a:spLocks noGrp="1"/>
          </p:cNvSpPr>
          <p:nvPr>
            <p:ph idx="1"/>
          </p:nvPr>
        </p:nvSpPr>
        <p:spPr>
          <a:xfrm>
            <a:off x="503238" y="1000125"/>
            <a:ext cx="8183562" cy="4929188"/>
          </a:xfrm>
        </p:spPr>
        <p:txBody>
          <a:bodyPr/>
          <a:lstStyle/>
          <a:p>
            <a:pPr algn="just" eaLnBrk="1" hangingPunct="1">
              <a:buFont typeface="Wingdings 2" pitchFamily="18" charset="2"/>
              <a:buNone/>
            </a:pPr>
            <a:r>
              <a:rPr lang="tr-TR" sz="2400" b="1" i="1" smtClean="0">
                <a:latin typeface="Times New Roman" pitchFamily="18" charset="0"/>
                <a:cs typeface="Times New Roman" pitchFamily="18" charset="0"/>
              </a:rPr>
              <a:t>   </a:t>
            </a:r>
            <a:endParaRPr lang="tr-TR" sz="2400" smtClean="0">
              <a:latin typeface="Times New Roman" pitchFamily="18" charset="0"/>
              <a:cs typeface="Times New Roman" pitchFamily="18" charset="0"/>
            </a:endParaRPr>
          </a:p>
          <a:p>
            <a:pPr eaLnBrk="1" hangingPunct="1"/>
            <a:r>
              <a:rPr lang="tr-TR" sz="2400" smtClean="0">
                <a:latin typeface="Times New Roman" pitchFamily="18" charset="0"/>
                <a:cs typeface="Times New Roman" pitchFamily="18" charset="0"/>
              </a:rPr>
              <a:t>Veri ambarlarında depolanan verilerde saklı olan bilgiyi ortaya çıkarma sürecidir. </a:t>
            </a:r>
          </a:p>
          <a:p>
            <a:pPr eaLnBrk="1" hangingPunct="1"/>
            <a:r>
              <a:rPr lang="tr-TR" sz="2400" smtClean="0">
                <a:latin typeface="Times New Roman" pitchFamily="18" charset="0"/>
                <a:cs typeface="Times New Roman" pitchFamily="18" charset="0"/>
              </a:rPr>
              <a:t>Verinin özelliklerinden eğilimleri anlama sürecidir. </a:t>
            </a:r>
          </a:p>
          <a:p>
            <a:pPr eaLnBrk="1" hangingPunct="1"/>
            <a:r>
              <a:rPr lang="tr-TR" sz="2400" smtClean="0">
                <a:latin typeface="Times New Roman" pitchFamily="18" charset="0"/>
                <a:cs typeface="Times New Roman" pitchFamily="18" charset="0"/>
              </a:rPr>
              <a:t>Çok büyük miktarlardaki veriden yeni ve anlamlı bilgiler üretmektir, </a:t>
            </a:r>
          </a:p>
          <a:p>
            <a:pPr eaLnBrk="1" hangingPunct="1"/>
            <a:r>
              <a:rPr lang="tr-TR" sz="2400" smtClean="0">
                <a:latin typeface="Times New Roman" pitchFamily="18" charset="0"/>
                <a:cs typeface="Times New Roman" pitchFamily="18" charset="0"/>
              </a:rPr>
              <a:t>Verinin, modellemelerle değerlendirilecek bilgiye dönüştürülmesidir. </a:t>
            </a:r>
          </a:p>
          <a:p>
            <a:pPr eaLnBrk="1" hangingPunct="1"/>
            <a:r>
              <a:rPr lang="tr-TR" sz="2400" smtClean="0">
                <a:latin typeface="Times New Roman" pitchFamily="18" charset="0"/>
                <a:cs typeface="Times New Roman" pitchFamily="18" charset="0"/>
              </a:rPr>
              <a:t>Veri madenciliğinin en önemli faydası bu bilginin eyleme yönelik olarak değerlendirilebilmesidir.</a:t>
            </a:r>
          </a:p>
          <a:p>
            <a:pPr algn="just" eaLnBrk="1" hangingPunct="1">
              <a:buFont typeface="Wingdings 2" pitchFamily="18" charset="2"/>
              <a:buNone/>
            </a:pPr>
            <a:endParaRPr lang="tr-TR" sz="2400" smtClean="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E0137EA1-DD9E-4D1D-A6FB-93B10A5EF56E}" type="slidenum">
              <a:rPr lang="tr-TR"/>
              <a:pPr>
                <a:defRPr/>
              </a:pPr>
              <a:t>18</a:t>
            </a:fld>
            <a:endParaRPr lang="tr-TR"/>
          </a:p>
        </p:txBody>
      </p:sp>
      <p:sp>
        <p:nvSpPr>
          <p:cNvPr id="5" name="4 Altbilgi Yer Tutucusu"/>
          <p:cNvSpPr>
            <a:spLocks noGrp="1"/>
          </p:cNvSpPr>
          <p:nvPr>
            <p:ph type="ftr" sz="quarter" idx="11"/>
          </p:nvPr>
        </p:nvSpPr>
        <p:spPr/>
        <p:txBody>
          <a:bodyPr/>
          <a:lstStyle/>
          <a:p>
            <a:pPr>
              <a:defRPr/>
            </a:pPr>
            <a:r>
              <a:rPr lang="tr-TR"/>
              <a:t>Veri Madenciliği [ 1.hft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625" y="428625"/>
            <a:ext cx="8183563" cy="534988"/>
          </a:xfrm>
        </p:spPr>
        <p:txBody>
          <a:bodyPr/>
          <a:lstStyle/>
          <a:p>
            <a:pPr eaLnBrk="1" fontAlgn="auto" hangingPunct="1">
              <a:spcAft>
                <a:spcPts val="0"/>
              </a:spcAft>
              <a:defRPr/>
            </a:pPr>
            <a:r>
              <a:rPr lang="tr-TR" sz="2200" smtClean="0">
                <a:solidFill>
                  <a:schemeClr val="bg2">
                    <a:lumMod val="20000"/>
                    <a:lumOff val="80000"/>
                  </a:schemeClr>
                </a:solidFill>
              </a:rPr>
              <a:t>Veri Madenciliği </a:t>
            </a:r>
            <a:endParaRPr lang="tr-TR" b="0" dirty="0">
              <a:solidFill>
                <a:schemeClr val="accent2">
                  <a:lumMod val="20000"/>
                  <a:lumOff val="80000"/>
                </a:schemeClr>
              </a:solidFill>
              <a:latin typeface="Times New Roman" pitchFamily="18" charset="0"/>
              <a:cs typeface="Times New Roman" pitchFamily="18" charset="0"/>
            </a:endParaRPr>
          </a:p>
        </p:txBody>
      </p:sp>
      <p:sp>
        <p:nvSpPr>
          <p:cNvPr id="3" name="2 İçerik Yer Tutucusu"/>
          <p:cNvSpPr>
            <a:spLocks noGrp="1"/>
          </p:cNvSpPr>
          <p:nvPr>
            <p:ph idx="1"/>
          </p:nvPr>
        </p:nvSpPr>
        <p:spPr>
          <a:xfrm>
            <a:off x="503238" y="1571625"/>
            <a:ext cx="8183562" cy="4357688"/>
          </a:xfrm>
        </p:spPr>
        <p:txBody>
          <a:bodyPr>
            <a:normAutofit/>
          </a:bodyPr>
          <a:lstStyle/>
          <a:p>
            <a:pPr marL="265176" indent="-265176" eaLnBrk="1" fontAlgn="auto" hangingPunct="1">
              <a:spcAft>
                <a:spcPts val="0"/>
              </a:spcAft>
              <a:buFont typeface="Wingdings 2"/>
              <a:buNone/>
              <a:defRPr/>
            </a:pPr>
            <a:r>
              <a:rPr lang="tr-TR" dirty="0" smtClean="0">
                <a:effectLst>
                  <a:outerShdw blurRad="38100" dist="38100" dir="2700000" algn="tl">
                    <a:srgbClr val="000000">
                      <a:alpha val="43137"/>
                    </a:srgbClr>
                  </a:outerShdw>
                </a:effectLst>
                <a:latin typeface="Times New Roman" pitchFamily="18" charset="0"/>
                <a:cs typeface="Times New Roman" pitchFamily="18" charset="0"/>
              </a:rPr>
              <a:t>Veri Madenciliğinde Kullanılan Yöntemler</a:t>
            </a:r>
            <a:r>
              <a:rPr lang="tr-TR" sz="3200" dirty="0" smtClean="0">
                <a:effectLst>
                  <a:outerShdw blurRad="38100" dist="38100" dir="2700000" algn="tl">
                    <a:srgbClr val="000000">
                      <a:alpha val="43137"/>
                    </a:srgbClr>
                  </a:outerShdw>
                </a:effectLst>
                <a:latin typeface="Times New Roman" pitchFamily="18" charset="0"/>
                <a:cs typeface="Times New Roman" pitchFamily="18" charset="0"/>
              </a:rPr>
              <a:t> :</a:t>
            </a:r>
          </a:p>
          <a:p>
            <a:pPr marL="265176" indent="-265176" eaLnBrk="1" fontAlgn="auto" hangingPunct="1">
              <a:spcAft>
                <a:spcPts val="0"/>
              </a:spcAft>
              <a:buFont typeface="Wingdings 2"/>
              <a:buNone/>
              <a:defRPr/>
            </a:pPr>
            <a:endParaRPr lang="tr-TR" dirty="0" smtClean="0">
              <a:latin typeface="Times New Roman" pitchFamily="18" charset="0"/>
              <a:cs typeface="Times New Roman" pitchFamily="18" charset="0"/>
            </a:endParaRPr>
          </a:p>
          <a:p>
            <a:pPr marL="548640" lvl="1" indent="-201168" eaLnBrk="1" fontAlgn="auto" hangingPunct="1">
              <a:spcAft>
                <a:spcPts val="0"/>
              </a:spcAft>
              <a:buFont typeface="Wingdings" pitchFamily="2" charset="2"/>
              <a:buChar char="Ø"/>
              <a:defRPr/>
            </a:pPr>
            <a:r>
              <a:rPr lang="tr-TR" sz="3200" dirty="0" smtClean="0">
                <a:latin typeface="Times New Roman" pitchFamily="18" charset="0"/>
                <a:cs typeface="Times New Roman" pitchFamily="18" charset="0"/>
              </a:rPr>
              <a:t>Sınıflandırma</a:t>
            </a:r>
          </a:p>
          <a:p>
            <a:pPr marL="548640" lvl="1" indent="-201168" eaLnBrk="1" fontAlgn="auto" hangingPunct="1">
              <a:spcAft>
                <a:spcPts val="0"/>
              </a:spcAft>
              <a:buFont typeface="Wingdings" pitchFamily="2" charset="2"/>
              <a:buChar char="Ø"/>
              <a:defRPr/>
            </a:pPr>
            <a:r>
              <a:rPr lang="tr-TR" sz="3200" dirty="0" smtClean="0">
                <a:latin typeface="Times New Roman" pitchFamily="18" charset="0"/>
                <a:cs typeface="Times New Roman" pitchFamily="18" charset="0"/>
              </a:rPr>
              <a:t>Kümeleme</a:t>
            </a:r>
          </a:p>
          <a:p>
            <a:pPr marL="548640" lvl="1" indent="-201168" eaLnBrk="1" fontAlgn="auto" hangingPunct="1">
              <a:spcAft>
                <a:spcPts val="0"/>
              </a:spcAft>
              <a:buFont typeface="Wingdings" pitchFamily="2" charset="2"/>
              <a:buChar char="Ø"/>
              <a:defRPr/>
            </a:pPr>
            <a:r>
              <a:rPr lang="tr-TR" sz="3200" dirty="0" smtClean="0">
                <a:latin typeface="Times New Roman" pitchFamily="18" charset="0"/>
                <a:cs typeface="Times New Roman" pitchFamily="18" charset="0"/>
              </a:rPr>
              <a:t>Görselleştirme</a:t>
            </a:r>
          </a:p>
          <a:p>
            <a:pPr marL="548640" lvl="1" indent="-201168" eaLnBrk="1" fontAlgn="auto" hangingPunct="1">
              <a:spcAft>
                <a:spcPts val="0"/>
              </a:spcAft>
              <a:buFont typeface="Wingdings" pitchFamily="2" charset="2"/>
              <a:buChar char="Ø"/>
              <a:defRPr/>
            </a:pPr>
            <a:r>
              <a:rPr lang="tr-TR" sz="3200" dirty="0" smtClean="0">
                <a:latin typeface="Times New Roman" pitchFamily="18" charset="0"/>
                <a:cs typeface="Times New Roman" pitchFamily="18" charset="0"/>
              </a:rPr>
              <a:t>İlişki kurma</a:t>
            </a:r>
          </a:p>
          <a:p>
            <a:pPr marL="548640" lvl="1" indent="-201168" eaLnBrk="1" fontAlgn="auto" hangingPunct="1">
              <a:spcAft>
                <a:spcPts val="0"/>
              </a:spcAft>
              <a:buFont typeface="Wingdings" pitchFamily="2" charset="2"/>
              <a:buChar char="Ø"/>
              <a:defRPr/>
            </a:pPr>
            <a:r>
              <a:rPr lang="tr-TR" sz="3200" dirty="0" smtClean="0">
                <a:latin typeface="Times New Roman" pitchFamily="18" charset="0"/>
                <a:cs typeface="Times New Roman" pitchFamily="18" charset="0"/>
              </a:rPr>
              <a:t>Tahmin modelleri</a:t>
            </a:r>
          </a:p>
          <a:p>
            <a:pPr marL="265176" indent="-265176" eaLnBrk="1" fontAlgn="auto" hangingPunct="1">
              <a:spcAft>
                <a:spcPts val="0"/>
              </a:spcAft>
              <a:buFont typeface="Wingdings 2"/>
              <a:buChar char=""/>
              <a:defRPr/>
            </a:pPr>
            <a:endParaRPr lang="tr-TR" sz="2000" dirty="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26D2FF1F-8748-46DC-9E09-8596794E7D90}" type="slidenum">
              <a:rPr lang="tr-TR"/>
              <a:pPr>
                <a:defRPr/>
              </a:pPr>
              <a:t>19</a:t>
            </a:fld>
            <a:endParaRPr lang="tr-TR"/>
          </a:p>
        </p:txBody>
      </p:sp>
      <p:sp>
        <p:nvSpPr>
          <p:cNvPr id="5" name="4 Altbilgi Yer Tutucusu"/>
          <p:cNvSpPr>
            <a:spLocks noGrp="1"/>
          </p:cNvSpPr>
          <p:nvPr>
            <p:ph type="ftr" sz="quarter" idx="11"/>
          </p:nvPr>
        </p:nvSpPr>
        <p:spPr/>
        <p:txBody>
          <a:bodyPr/>
          <a:lstStyle/>
          <a:p>
            <a:pPr>
              <a:defRPr/>
            </a:pPr>
            <a:r>
              <a:rPr lang="tr-TR"/>
              <a:t>Veri Madenciliği [ 1.hft  ]</a:t>
            </a:r>
          </a:p>
        </p:txBody>
      </p:sp>
      <p:pic>
        <p:nvPicPr>
          <p:cNvPr id="6" name="Picture 2" descr="http://www.ozgurotomasyon.com/content_files/html/elektronik_veri.jpg"/>
          <p:cNvPicPr>
            <a:picLocks noChangeAspect="1" noChangeArrowheads="1"/>
          </p:cNvPicPr>
          <p:nvPr/>
        </p:nvPicPr>
        <p:blipFill>
          <a:blip r:embed="rId3">
            <a:duotone>
              <a:schemeClr val="bg2">
                <a:shade val="45000"/>
                <a:satMod val="135000"/>
              </a:schemeClr>
              <a:prstClr val="white"/>
            </a:duotone>
          </a:blip>
          <a:srcRect/>
          <a:stretch>
            <a:fillRect/>
          </a:stretch>
        </p:blipFill>
        <p:spPr bwMode="auto">
          <a:xfrm>
            <a:off x="6392102" y="3143248"/>
            <a:ext cx="1992103" cy="2695565"/>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625" y="428625"/>
            <a:ext cx="8183563" cy="534988"/>
          </a:xfrm>
        </p:spPr>
        <p:txBody>
          <a:bodyPr>
            <a:normAutofit fontScale="90000"/>
          </a:bodyPr>
          <a:lstStyle/>
          <a:p>
            <a:pPr eaLnBrk="1" fontAlgn="auto" hangingPunct="1">
              <a:spcAft>
                <a:spcPts val="0"/>
              </a:spcAft>
              <a:defRPr/>
            </a:pPr>
            <a:r>
              <a:rPr lang="tr-TR" b="0" dirty="0" smtClean="0">
                <a:solidFill>
                  <a:schemeClr val="accent2">
                    <a:lumMod val="20000"/>
                    <a:lumOff val="80000"/>
                  </a:schemeClr>
                </a:solidFill>
                <a:latin typeface="Times New Roman" pitchFamily="18" charset="0"/>
                <a:cs typeface="Times New Roman" pitchFamily="18" charset="0"/>
              </a:rPr>
              <a:t>Veri Madenciliği Nedir :</a:t>
            </a:r>
            <a:endParaRPr lang="tr-TR" b="0" dirty="0">
              <a:solidFill>
                <a:schemeClr val="accent2">
                  <a:lumMod val="20000"/>
                  <a:lumOff val="80000"/>
                </a:schemeClr>
              </a:solidFill>
              <a:latin typeface="Times New Roman" pitchFamily="18" charset="0"/>
              <a:cs typeface="Times New Roman" pitchFamily="18" charset="0"/>
            </a:endParaRPr>
          </a:p>
        </p:txBody>
      </p:sp>
      <p:sp>
        <p:nvSpPr>
          <p:cNvPr id="3" name="2 İçerik Yer Tutucusu"/>
          <p:cNvSpPr>
            <a:spLocks noGrp="1"/>
          </p:cNvSpPr>
          <p:nvPr>
            <p:ph idx="1"/>
          </p:nvPr>
        </p:nvSpPr>
        <p:spPr>
          <a:xfrm>
            <a:off x="503238" y="1000125"/>
            <a:ext cx="8183562" cy="4929188"/>
          </a:xfrm>
        </p:spPr>
        <p:txBody>
          <a:bodyPr>
            <a:normAutofit fontScale="92500" lnSpcReduction="20000"/>
          </a:bodyPr>
          <a:lstStyle/>
          <a:p>
            <a:pPr marL="180975" indent="0" algn="just" eaLnBrk="1" fontAlgn="auto" hangingPunct="1">
              <a:spcAft>
                <a:spcPts val="0"/>
              </a:spcAft>
              <a:buFont typeface="Wingdings 2"/>
              <a:buNone/>
              <a:defRPr/>
            </a:pPr>
            <a:r>
              <a:rPr lang="tr-TR" smtClean="0">
                <a:latin typeface="Times New Roman" pitchFamily="18" charset="0"/>
                <a:cs typeface="Times New Roman" pitchFamily="18" charset="0"/>
              </a:rPr>
              <a:t>Verilerden</a:t>
            </a:r>
            <a:r>
              <a:rPr lang="en-US" smtClean="0">
                <a:latin typeface="Times New Roman" pitchFamily="18" charset="0"/>
                <a:cs typeface="Times New Roman" pitchFamily="18" charset="0"/>
              </a:rPr>
              <a:t> </a:t>
            </a:r>
            <a:r>
              <a:rPr lang="tr-TR" dirty="0" smtClean="0">
                <a:latin typeface="Times New Roman" pitchFamily="18" charset="0"/>
                <a:cs typeface="Times New Roman" pitchFamily="18" charset="0"/>
              </a:rPr>
              <a:t>üstü kapalı</a:t>
            </a:r>
            <a:r>
              <a:rPr lang="en-US" dirty="0" smtClean="0">
                <a:latin typeface="Times New Roman" pitchFamily="18" charset="0"/>
                <a:cs typeface="Times New Roman" pitchFamily="18" charset="0"/>
              </a:rPr>
              <a:t>, </a:t>
            </a:r>
            <a:r>
              <a:rPr lang="tr-TR" dirty="0" smtClean="0">
                <a:latin typeface="Times New Roman" pitchFamily="18" charset="0"/>
                <a:cs typeface="Times New Roman" pitchFamily="18" charset="0"/>
              </a:rPr>
              <a:t>çok net olmayan </a:t>
            </a:r>
            <a:r>
              <a:rPr lang="en-US" dirty="0" smtClean="0">
                <a:latin typeface="Times New Roman" pitchFamily="18" charset="0"/>
                <a:cs typeface="Times New Roman" pitchFamily="18" charset="0"/>
              </a:rPr>
              <a:t>, </a:t>
            </a:r>
            <a:r>
              <a:rPr lang="tr-TR" dirty="0" smtClean="0">
                <a:latin typeface="Times New Roman" pitchFamily="18" charset="0"/>
                <a:cs typeface="Times New Roman" pitchFamily="18" charset="0"/>
              </a:rPr>
              <a:t>önceden bilinmeyen ancak potansiyel olarak kullanılabilir bilgi ve</a:t>
            </a:r>
            <a:r>
              <a:rPr lang="en-US" dirty="0" smtClean="0">
                <a:latin typeface="Times New Roman" pitchFamily="18" charset="0"/>
                <a:cs typeface="Times New Roman" pitchFamily="18" charset="0"/>
              </a:rPr>
              <a:t> </a:t>
            </a:r>
            <a:r>
              <a:rPr lang="tr-TR" dirty="0" smtClean="0">
                <a:latin typeface="Times New Roman" pitchFamily="18" charset="0"/>
                <a:cs typeface="Times New Roman" pitchFamily="18" charset="0"/>
              </a:rPr>
              <a:t>örüntülerin</a:t>
            </a:r>
            <a:r>
              <a:rPr lang="en-US" dirty="0" smtClean="0">
                <a:latin typeface="Times New Roman" pitchFamily="18" charset="0"/>
                <a:cs typeface="Times New Roman" pitchFamily="18" charset="0"/>
              </a:rPr>
              <a:t> </a:t>
            </a:r>
            <a:r>
              <a:rPr lang="tr-TR" dirty="0" smtClean="0">
                <a:latin typeface="Times New Roman" pitchFamily="18" charset="0"/>
                <a:cs typeface="Times New Roman" pitchFamily="18" charset="0"/>
              </a:rPr>
              <a:t>çıkarılması olarak </a:t>
            </a:r>
            <a:r>
              <a:rPr lang="tr-TR" smtClean="0">
                <a:latin typeface="Times New Roman" pitchFamily="18" charset="0"/>
                <a:cs typeface="Times New Roman" pitchFamily="18" charset="0"/>
              </a:rPr>
              <a:t>tanımlanabilir</a:t>
            </a:r>
            <a:r>
              <a:rPr lang="en-US" smtClean="0">
                <a:latin typeface="Times New Roman" pitchFamily="18" charset="0"/>
                <a:cs typeface="Times New Roman" pitchFamily="18" charset="0"/>
              </a:rPr>
              <a:t>.</a:t>
            </a:r>
            <a:endParaRPr lang="tr-TR" smtClean="0">
              <a:latin typeface="Times New Roman" pitchFamily="18" charset="0"/>
              <a:cs typeface="Times New Roman" pitchFamily="18" charset="0"/>
            </a:endParaRPr>
          </a:p>
          <a:p>
            <a:pPr marL="180975" indent="0" eaLnBrk="1" fontAlgn="auto" hangingPunct="1">
              <a:spcAft>
                <a:spcPts val="0"/>
              </a:spcAft>
              <a:buFont typeface="Wingdings 2"/>
              <a:buNone/>
              <a:defRPr/>
            </a:pPr>
            <a:endParaRPr lang="tr-TR" smtClean="0">
              <a:latin typeface="Times New Roman" pitchFamily="18" charset="0"/>
              <a:cs typeface="Times New Roman" pitchFamily="18" charset="0"/>
            </a:endParaRPr>
          </a:p>
          <a:p>
            <a:pPr marL="180975" indent="0" eaLnBrk="1" fontAlgn="auto" hangingPunct="1">
              <a:spcAft>
                <a:spcPts val="0"/>
              </a:spcAft>
              <a:buFont typeface="Wingdings 2"/>
              <a:buNone/>
              <a:defRPr/>
            </a:pPr>
            <a:r>
              <a:rPr lang="tr-TR" b="1" smtClean="0">
                <a:latin typeface="Times New Roman" pitchFamily="18" charset="0"/>
                <a:cs typeface="Times New Roman" pitchFamily="18" charset="0"/>
              </a:rPr>
              <a:t>Veri madenciliği </a:t>
            </a:r>
          </a:p>
          <a:p>
            <a:pPr marL="180975" indent="0" eaLnBrk="1" fontAlgn="auto" hangingPunct="1">
              <a:spcAft>
                <a:spcPts val="0"/>
              </a:spcAft>
              <a:buFont typeface="Wingdings" pitchFamily="2" charset="2"/>
              <a:buChar char="Ø"/>
              <a:defRPr/>
            </a:pPr>
            <a:r>
              <a:rPr lang="tr-TR" sz="2600" smtClean="0">
                <a:latin typeface="Times New Roman" pitchFamily="18" charset="0"/>
                <a:cs typeface="Times New Roman" pitchFamily="18" charset="0"/>
              </a:rPr>
              <a:t>veri tabanı teknolojisi, </a:t>
            </a:r>
          </a:p>
          <a:p>
            <a:pPr marL="180975" indent="0" eaLnBrk="1" fontAlgn="auto" hangingPunct="1">
              <a:spcAft>
                <a:spcPts val="0"/>
              </a:spcAft>
              <a:buFont typeface="Wingdings" pitchFamily="2" charset="2"/>
              <a:buChar char="Ø"/>
              <a:defRPr/>
            </a:pPr>
            <a:r>
              <a:rPr lang="tr-TR" sz="2600" smtClean="0">
                <a:latin typeface="Times New Roman" pitchFamily="18" charset="0"/>
                <a:cs typeface="Times New Roman" pitchFamily="18" charset="0"/>
              </a:rPr>
              <a:t>istatistik, </a:t>
            </a:r>
          </a:p>
          <a:p>
            <a:pPr marL="180975" indent="0" eaLnBrk="1" fontAlgn="auto" hangingPunct="1">
              <a:spcAft>
                <a:spcPts val="0"/>
              </a:spcAft>
              <a:buFont typeface="Wingdings" pitchFamily="2" charset="2"/>
              <a:buChar char="Ø"/>
              <a:defRPr/>
            </a:pPr>
            <a:r>
              <a:rPr lang="tr-TR" sz="2600" smtClean="0">
                <a:latin typeface="Times New Roman" pitchFamily="18" charset="0"/>
                <a:cs typeface="Times New Roman" pitchFamily="18" charset="0"/>
              </a:rPr>
              <a:t>yapay zeka (</a:t>
            </a:r>
            <a:r>
              <a:rPr lang="tr-TR" sz="1900" i="1" smtClean="0">
                <a:latin typeface="Times New Roman" pitchFamily="18" charset="0"/>
                <a:cs typeface="Times New Roman" pitchFamily="18" charset="0"/>
              </a:rPr>
              <a:t>artificial intelligence</a:t>
            </a:r>
            <a:r>
              <a:rPr lang="tr-TR" sz="2600" smtClean="0">
                <a:latin typeface="Times New Roman" pitchFamily="18" charset="0"/>
                <a:cs typeface="Times New Roman" pitchFamily="18" charset="0"/>
              </a:rPr>
              <a:t>), </a:t>
            </a:r>
          </a:p>
          <a:p>
            <a:pPr marL="180975" indent="0" eaLnBrk="1" fontAlgn="auto" hangingPunct="1">
              <a:spcAft>
                <a:spcPts val="0"/>
              </a:spcAft>
              <a:buFont typeface="Wingdings" pitchFamily="2" charset="2"/>
              <a:buChar char="Ø"/>
              <a:defRPr/>
            </a:pPr>
            <a:r>
              <a:rPr lang="tr-TR" sz="2600" smtClean="0">
                <a:latin typeface="Times New Roman" pitchFamily="18" charset="0"/>
                <a:cs typeface="Times New Roman" pitchFamily="18" charset="0"/>
              </a:rPr>
              <a:t>makine öğrenimi (</a:t>
            </a:r>
            <a:r>
              <a:rPr lang="tr-TR" sz="1900" i="1" smtClean="0">
                <a:latin typeface="Times New Roman" pitchFamily="18" charset="0"/>
                <a:cs typeface="Times New Roman" pitchFamily="18" charset="0"/>
              </a:rPr>
              <a:t>machine learning</a:t>
            </a:r>
            <a:r>
              <a:rPr lang="tr-TR" sz="2600" smtClean="0">
                <a:latin typeface="Times New Roman" pitchFamily="18" charset="0"/>
                <a:cs typeface="Times New Roman" pitchFamily="18" charset="0"/>
              </a:rPr>
              <a:t>), </a:t>
            </a:r>
          </a:p>
          <a:p>
            <a:pPr marL="180975" indent="0" eaLnBrk="1" fontAlgn="auto" hangingPunct="1">
              <a:spcAft>
                <a:spcPts val="0"/>
              </a:spcAft>
              <a:buFont typeface="Wingdings" pitchFamily="2" charset="2"/>
              <a:buChar char="Ø"/>
              <a:defRPr/>
            </a:pPr>
            <a:r>
              <a:rPr lang="tr-TR" sz="2600" smtClean="0">
                <a:latin typeface="Times New Roman" pitchFamily="18" charset="0"/>
                <a:cs typeface="Times New Roman" pitchFamily="18" charset="0"/>
              </a:rPr>
              <a:t>örüntü tanımlama (</a:t>
            </a:r>
            <a:r>
              <a:rPr lang="tr-TR" sz="1900" i="1" smtClean="0">
                <a:latin typeface="Times New Roman" pitchFamily="18" charset="0"/>
                <a:cs typeface="Times New Roman" pitchFamily="18" charset="0"/>
              </a:rPr>
              <a:t>pattem recognition</a:t>
            </a:r>
            <a:r>
              <a:rPr lang="tr-TR" sz="2600" smtClean="0">
                <a:latin typeface="Times New Roman" pitchFamily="18" charset="0"/>
                <a:cs typeface="Times New Roman" pitchFamily="18" charset="0"/>
              </a:rPr>
              <a:t>),</a:t>
            </a:r>
          </a:p>
          <a:p>
            <a:pPr marL="180975" indent="0" eaLnBrk="1" fontAlgn="auto" hangingPunct="1">
              <a:spcAft>
                <a:spcPts val="0"/>
              </a:spcAft>
              <a:buFont typeface="Wingdings" pitchFamily="2" charset="2"/>
              <a:buChar char="Ø"/>
              <a:defRPr/>
            </a:pPr>
            <a:r>
              <a:rPr lang="tr-TR" sz="2600" smtClean="0">
                <a:latin typeface="Times New Roman" pitchFamily="18" charset="0"/>
                <a:cs typeface="Times New Roman" pitchFamily="18" charset="0"/>
              </a:rPr>
              <a:t>veri görselleştirmesi (</a:t>
            </a:r>
            <a:r>
              <a:rPr lang="tr-TR" sz="1900" i="1" smtClean="0">
                <a:latin typeface="Times New Roman" pitchFamily="18" charset="0"/>
                <a:cs typeface="Times New Roman" pitchFamily="18" charset="0"/>
              </a:rPr>
              <a:t>data visualization</a:t>
            </a:r>
            <a:r>
              <a:rPr lang="tr-TR" smtClean="0">
                <a:latin typeface="Times New Roman" pitchFamily="18" charset="0"/>
                <a:cs typeface="Times New Roman" pitchFamily="18" charset="0"/>
              </a:rPr>
              <a:t>) </a:t>
            </a:r>
          </a:p>
          <a:p>
            <a:pPr marL="180975" indent="0" eaLnBrk="1" fontAlgn="auto" hangingPunct="1">
              <a:spcAft>
                <a:spcPts val="0"/>
              </a:spcAft>
              <a:buFont typeface="Wingdings 2"/>
              <a:buNone/>
              <a:defRPr/>
            </a:pPr>
            <a:r>
              <a:rPr lang="tr-TR" smtClean="0">
                <a:latin typeface="Times New Roman" pitchFamily="18" charset="0"/>
                <a:cs typeface="Times New Roman" pitchFamily="18" charset="0"/>
              </a:rPr>
              <a:t>gibi pek çok teknik alan arasında köprü görevi gören çok disiplinli bir alandır. </a:t>
            </a:r>
          </a:p>
          <a:p>
            <a:pPr marL="180975" indent="0" eaLnBrk="1" fontAlgn="auto" hangingPunct="1">
              <a:spcAft>
                <a:spcPts val="0"/>
              </a:spcAft>
              <a:buFont typeface="Wingdings 2"/>
              <a:buNone/>
              <a:defRPr/>
            </a:pPr>
            <a:endParaRPr lang="tr-TR" dirty="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2A89C2E5-AE4A-4539-92A1-C7DA694F660D}" type="slidenum">
              <a:rPr lang="tr-TR"/>
              <a:pPr>
                <a:defRPr/>
              </a:pPr>
              <a:t>2</a:t>
            </a:fld>
            <a:endParaRPr lang="tr-TR"/>
          </a:p>
        </p:txBody>
      </p:sp>
      <p:sp>
        <p:nvSpPr>
          <p:cNvPr id="5" name="4 Altbilgi Yer Tutucusu"/>
          <p:cNvSpPr>
            <a:spLocks noGrp="1"/>
          </p:cNvSpPr>
          <p:nvPr>
            <p:ph type="ftr" sz="quarter" idx="11"/>
          </p:nvPr>
        </p:nvSpPr>
        <p:spPr/>
        <p:txBody>
          <a:bodyPr/>
          <a:lstStyle/>
          <a:p>
            <a:pPr>
              <a:defRPr/>
            </a:pPr>
            <a:r>
              <a:rPr lang="tr-TR"/>
              <a:t>Veri Madenciliği [ 1.hft  ]</a:t>
            </a:r>
          </a:p>
        </p:txBody>
      </p:sp>
      <p:grpSp>
        <p:nvGrpSpPr>
          <p:cNvPr id="6" name="Group 3"/>
          <p:cNvGrpSpPr>
            <a:grpSpLocks/>
          </p:cNvGrpSpPr>
          <p:nvPr/>
        </p:nvGrpSpPr>
        <p:grpSpPr bwMode="auto">
          <a:xfrm>
            <a:off x="5357818" y="2357430"/>
            <a:ext cx="3214710" cy="2286016"/>
            <a:chOff x="192" y="1152"/>
            <a:chExt cx="5376" cy="2736"/>
          </a:xfrm>
          <a:solidFill>
            <a:schemeClr val="bg1">
              <a:alpha val="52000"/>
            </a:schemeClr>
          </a:solidFill>
          <a:effectLst>
            <a:outerShdw dir="4740000" sy="23000" kx="-1200000" algn="bl" rotWithShape="0">
              <a:prstClr val="black">
                <a:alpha val="21000"/>
              </a:prstClr>
            </a:outerShdw>
          </a:effectLst>
          <a:scene3d>
            <a:camera prst="perspectiveFront"/>
            <a:lightRig rig="threePt" dir="t"/>
          </a:scene3d>
        </p:grpSpPr>
        <p:sp>
          <p:nvSpPr>
            <p:cNvPr id="7" name="Oval 4"/>
            <p:cNvSpPr>
              <a:spLocks noChangeArrowheads="1"/>
            </p:cNvSpPr>
            <p:nvPr/>
          </p:nvSpPr>
          <p:spPr bwMode="auto">
            <a:xfrm>
              <a:off x="2160" y="2160"/>
              <a:ext cx="1440" cy="672"/>
            </a:xfrm>
            <a:prstGeom prst="ellipse">
              <a:avLst/>
            </a:prstGeom>
            <a:grp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fontAlgn="auto">
                <a:spcBef>
                  <a:spcPts val="0"/>
                </a:spcBef>
                <a:spcAft>
                  <a:spcPts val="0"/>
                </a:spcAft>
                <a:defRPr/>
              </a:pPr>
              <a:r>
                <a:rPr lang="tr-TR" sz="900" b="1" dirty="0">
                  <a:solidFill>
                    <a:schemeClr val="tx2">
                      <a:lumMod val="75000"/>
                    </a:schemeClr>
                  </a:solidFill>
                  <a:latin typeface="Arial Narrow" pitchFamily="34" charset="0"/>
                </a:rPr>
                <a:t>Veri</a:t>
              </a:r>
              <a:br>
                <a:rPr lang="tr-TR" sz="900" b="1" dirty="0">
                  <a:solidFill>
                    <a:schemeClr val="tx2">
                      <a:lumMod val="75000"/>
                    </a:schemeClr>
                  </a:solidFill>
                  <a:latin typeface="Arial Narrow" pitchFamily="34" charset="0"/>
                </a:rPr>
              </a:br>
              <a:r>
                <a:rPr lang="tr-TR" sz="900" b="1" dirty="0">
                  <a:solidFill>
                    <a:schemeClr val="tx2">
                      <a:lumMod val="75000"/>
                    </a:schemeClr>
                  </a:solidFill>
                  <a:latin typeface="Arial Narrow" pitchFamily="34" charset="0"/>
                </a:rPr>
                <a:t>Madenciliği</a:t>
              </a:r>
              <a:endParaRPr lang="en-US" sz="900" b="1" dirty="0">
                <a:solidFill>
                  <a:schemeClr val="tx2">
                    <a:lumMod val="75000"/>
                  </a:schemeClr>
                </a:solidFill>
                <a:latin typeface="Arial Narrow" pitchFamily="34" charset="0"/>
              </a:endParaRPr>
            </a:p>
          </p:txBody>
        </p:sp>
        <p:sp>
          <p:nvSpPr>
            <p:cNvPr id="8" name="Line 5"/>
            <p:cNvSpPr>
              <a:spLocks noChangeShapeType="1"/>
            </p:cNvSpPr>
            <p:nvPr/>
          </p:nvSpPr>
          <p:spPr bwMode="auto">
            <a:xfrm>
              <a:off x="1488" y="2448"/>
              <a:ext cx="672" cy="0"/>
            </a:xfrm>
            <a:prstGeom prst="line">
              <a:avLst/>
            </a:prstGeom>
            <a:grpFill/>
            <a:ln w="28575">
              <a:solidFill>
                <a:schemeClr val="tx1"/>
              </a:solidFill>
              <a:miter lim="800000"/>
              <a:headEnd/>
              <a:tailEnd type="triangle" w="med" len="med"/>
            </a:ln>
            <a:effectLst/>
            <a:sp3d>
              <a:bevelT w="114300" prst="artDeco"/>
            </a:sp3d>
          </p:spPr>
          <p:txBody>
            <a:bodyPr wrap="none"/>
            <a:lstStyle/>
            <a:p>
              <a:pPr fontAlgn="auto">
                <a:spcBef>
                  <a:spcPts val="0"/>
                </a:spcBef>
                <a:spcAft>
                  <a:spcPts val="0"/>
                </a:spcAft>
                <a:defRPr/>
              </a:pPr>
              <a:endParaRPr lang="tr-TR" sz="900">
                <a:solidFill>
                  <a:schemeClr val="tx2">
                    <a:lumMod val="75000"/>
                  </a:schemeClr>
                </a:solidFill>
                <a:latin typeface="Arial Narrow" pitchFamily="34" charset="0"/>
              </a:endParaRPr>
            </a:p>
          </p:txBody>
        </p:sp>
        <p:sp>
          <p:nvSpPr>
            <p:cNvPr id="9" name="Line 6"/>
            <p:cNvSpPr>
              <a:spLocks noChangeShapeType="1"/>
            </p:cNvSpPr>
            <p:nvPr/>
          </p:nvSpPr>
          <p:spPr bwMode="auto">
            <a:xfrm>
              <a:off x="1824" y="1680"/>
              <a:ext cx="816" cy="480"/>
            </a:xfrm>
            <a:prstGeom prst="line">
              <a:avLst/>
            </a:prstGeom>
            <a:grpFill/>
            <a:ln w="28575">
              <a:solidFill>
                <a:schemeClr val="tx1"/>
              </a:solidFill>
              <a:miter lim="800000"/>
              <a:headEnd/>
              <a:tailEnd type="triangle" w="med" len="med"/>
            </a:ln>
            <a:effectLst/>
            <a:sp3d>
              <a:bevelT w="114300" prst="artDeco"/>
            </a:sp3d>
          </p:spPr>
          <p:txBody>
            <a:bodyPr wrap="none"/>
            <a:lstStyle/>
            <a:p>
              <a:pPr fontAlgn="auto">
                <a:spcBef>
                  <a:spcPts val="0"/>
                </a:spcBef>
                <a:spcAft>
                  <a:spcPts val="0"/>
                </a:spcAft>
                <a:defRPr/>
              </a:pPr>
              <a:endParaRPr lang="tr-TR" sz="900">
                <a:solidFill>
                  <a:schemeClr val="tx2">
                    <a:lumMod val="75000"/>
                  </a:schemeClr>
                </a:solidFill>
                <a:latin typeface="Arial Narrow" pitchFamily="34" charset="0"/>
              </a:endParaRPr>
            </a:p>
          </p:txBody>
        </p:sp>
        <p:sp>
          <p:nvSpPr>
            <p:cNvPr id="10" name="Line 7"/>
            <p:cNvSpPr>
              <a:spLocks noChangeShapeType="1"/>
            </p:cNvSpPr>
            <p:nvPr/>
          </p:nvSpPr>
          <p:spPr bwMode="auto">
            <a:xfrm flipH="1">
              <a:off x="3072" y="1680"/>
              <a:ext cx="720" cy="480"/>
            </a:xfrm>
            <a:prstGeom prst="line">
              <a:avLst/>
            </a:prstGeom>
            <a:grpFill/>
            <a:ln w="28575">
              <a:solidFill>
                <a:schemeClr val="tx1"/>
              </a:solidFill>
              <a:miter lim="800000"/>
              <a:headEnd/>
              <a:tailEnd type="triangle" w="med" len="med"/>
            </a:ln>
            <a:effectLst/>
            <a:sp3d>
              <a:bevelT w="114300" prst="artDeco"/>
            </a:sp3d>
          </p:spPr>
          <p:txBody>
            <a:bodyPr wrap="none"/>
            <a:lstStyle/>
            <a:p>
              <a:pPr fontAlgn="auto">
                <a:spcBef>
                  <a:spcPts val="0"/>
                </a:spcBef>
                <a:spcAft>
                  <a:spcPts val="0"/>
                </a:spcAft>
                <a:defRPr/>
              </a:pPr>
              <a:endParaRPr lang="tr-TR" sz="900">
                <a:solidFill>
                  <a:schemeClr val="tx2">
                    <a:lumMod val="75000"/>
                  </a:schemeClr>
                </a:solidFill>
                <a:latin typeface="Arial Narrow" pitchFamily="34" charset="0"/>
              </a:endParaRPr>
            </a:p>
          </p:txBody>
        </p:sp>
        <p:sp>
          <p:nvSpPr>
            <p:cNvPr id="11" name="Line 8"/>
            <p:cNvSpPr>
              <a:spLocks noChangeShapeType="1"/>
            </p:cNvSpPr>
            <p:nvPr/>
          </p:nvSpPr>
          <p:spPr bwMode="auto">
            <a:xfrm flipH="1">
              <a:off x="3600" y="2448"/>
              <a:ext cx="672" cy="0"/>
            </a:xfrm>
            <a:prstGeom prst="line">
              <a:avLst/>
            </a:prstGeom>
            <a:grpFill/>
            <a:ln w="28575">
              <a:solidFill>
                <a:schemeClr val="tx1"/>
              </a:solidFill>
              <a:miter lim="800000"/>
              <a:headEnd/>
              <a:tailEnd type="triangle" w="med" len="med"/>
            </a:ln>
            <a:effectLst/>
            <a:sp3d>
              <a:bevelT w="114300" prst="artDeco"/>
            </a:sp3d>
          </p:spPr>
          <p:txBody>
            <a:bodyPr wrap="none"/>
            <a:lstStyle/>
            <a:p>
              <a:pPr fontAlgn="auto">
                <a:spcBef>
                  <a:spcPts val="0"/>
                </a:spcBef>
                <a:spcAft>
                  <a:spcPts val="0"/>
                </a:spcAft>
                <a:defRPr/>
              </a:pPr>
              <a:endParaRPr lang="tr-TR" sz="900">
                <a:solidFill>
                  <a:schemeClr val="tx2">
                    <a:lumMod val="75000"/>
                  </a:schemeClr>
                </a:solidFill>
                <a:latin typeface="Arial Narrow" pitchFamily="34" charset="0"/>
              </a:endParaRPr>
            </a:p>
          </p:txBody>
        </p:sp>
        <p:sp>
          <p:nvSpPr>
            <p:cNvPr id="12" name="Line 9"/>
            <p:cNvSpPr>
              <a:spLocks noChangeShapeType="1"/>
            </p:cNvSpPr>
            <p:nvPr/>
          </p:nvSpPr>
          <p:spPr bwMode="auto">
            <a:xfrm flipH="1" flipV="1">
              <a:off x="3304" y="2794"/>
              <a:ext cx="1112" cy="470"/>
            </a:xfrm>
            <a:prstGeom prst="line">
              <a:avLst/>
            </a:prstGeom>
            <a:grpFill/>
            <a:ln w="28575">
              <a:solidFill>
                <a:schemeClr val="tx1"/>
              </a:solidFill>
              <a:miter lim="800000"/>
              <a:headEnd/>
              <a:tailEnd type="triangle" w="med" len="med"/>
            </a:ln>
            <a:effectLst/>
            <a:sp3d>
              <a:bevelT w="114300" prst="artDeco"/>
            </a:sp3d>
          </p:spPr>
          <p:txBody>
            <a:bodyPr wrap="none"/>
            <a:lstStyle/>
            <a:p>
              <a:pPr fontAlgn="auto">
                <a:spcBef>
                  <a:spcPts val="0"/>
                </a:spcBef>
                <a:spcAft>
                  <a:spcPts val="0"/>
                </a:spcAft>
                <a:defRPr/>
              </a:pPr>
              <a:endParaRPr lang="tr-TR" sz="900">
                <a:solidFill>
                  <a:schemeClr val="tx2">
                    <a:lumMod val="75000"/>
                  </a:schemeClr>
                </a:solidFill>
                <a:latin typeface="Arial Narrow" pitchFamily="34" charset="0"/>
              </a:endParaRPr>
            </a:p>
          </p:txBody>
        </p:sp>
        <p:sp>
          <p:nvSpPr>
            <p:cNvPr id="13" name="Line 10"/>
            <p:cNvSpPr>
              <a:spLocks noChangeShapeType="1"/>
            </p:cNvSpPr>
            <p:nvPr/>
          </p:nvSpPr>
          <p:spPr bwMode="auto">
            <a:xfrm flipV="1">
              <a:off x="1536" y="2794"/>
              <a:ext cx="849" cy="470"/>
            </a:xfrm>
            <a:prstGeom prst="line">
              <a:avLst/>
            </a:prstGeom>
            <a:grpFill/>
            <a:ln w="28575">
              <a:solidFill>
                <a:schemeClr val="tx1"/>
              </a:solidFill>
              <a:miter lim="800000"/>
              <a:headEnd/>
              <a:tailEnd type="triangle" w="med" len="med"/>
            </a:ln>
            <a:effectLst/>
            <a:sp3d>
              <a:bevelT w="114300" prst="artDeco"/>
            </a:sp3d>
          </p:spPr>
          <p:txBody>
            <a:bodyPr wrap="none"/>
            <a:lstStyle/>
            <a:p>
              <a:pPr fontAlgn="auto">
                <a:spcBef>
                  <a:spcPts val="0"/>
                </a:spcBef>
                <a:spcAft>
                  <a:spcPts val="0"/>
                </a:spcAft>
                <a:defRPr/>
              </a:pPr>
              <a:endParaRPr lang="tr-TR" sz="900">
                <a:solidFill>
                  <a:schemeClr val="tx2">
                    <a:lumMod val="75000"/>
                  </a:schemeClr>
                </a:solidFill>
                <a:latin typeface="Arial Narrow" pitchFamily="34" charset="0"/>
              </a:endParaRPr>
            </a:p>
          </p:txBody>
        </p:sp>
        <p:sp>
          <p:nvSpPr>
            <p:cNvPr id="14" name="Oval 11"/>
            <p:cNvSpPr>
              <a:spLocks noChangeArrowheads="1"/>
            </p:cNvSpPr>
            <p:nvPr/>
          </p:nvSpPr>
          <p:spPr bwMode="auto">
            <a:xfrm>
              <a:off x="1056" y="1152"/>
              <a:ext cx="1296" cy="528"/>
            </a:xfrm>
            <a:prstGeom prst="ellipse">
              <a:avLst/>
            </a:prstGeom>
            <a:grpFill/>
            <a:ln>
              <a:headEnd/>
              <a:tailEnd/>
            </a:ln>
            <a:sp3d contourW="1000" prstMaterial="flat">
              <a:bevelT w="95250" h="101600" prst="artDeco"/>
              <a:contourClr>
                <a:schemeClr val="accent1">
                  <a:satMod val="300000"/>
                </a:schemeClr>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tr-TR" sz="900" dirty="0">
                  <a:solidFill>
                    <a:schemeClr val="tx2">
                      <a:lumMod val="75000"/>
                    </a:schemeClr>
                  </a:solidFill>
                  <a:latin typeface="Arial Narrow" pitchFamily="34" charset="0"/>
                </a:rPr>
                <a:t>Veritabanı</a:t>
              </a:r>
              <a:br>
                <a:rPr lang="tr-TR" sz="900" dirty="0">
                  <a:solidFill>
                    <a:schemeClr val="tx2">
                      <a:lumMod val="75000"/>
                    </a:schemeClr>
                  </a:solidFill>
                  <a:latin typeface="Arial Narrow" pitchFamily="34" charset="0"/>
                </a:rPr>
              </a:br>
              <a:r>
                <a:rPr lang="tr-TR" sz="900" dirty="0">
                  <a:solidFill>
                    <a:schemeClr val="tx2">
                      <a:lumMod val="75000"/>
                    </a:schemeClr>
                  </a:solidFill>
                  <a:latin typeface="Arial Narrow" pitchFamily="34" charset="0"/>
                </a:rPr>
                <a:t>Teknolojisi</a:t>
              </a:r>
              <a:endParaRPr lang="en-US" sz="900" dirty="0">
                <a:solidFill>
                  <a:schemeClr val="tx2">
                    <a:lumMod val="75000"/>
                  </a:schemeClr>
                </a:solidFill>
                <a:latin typeface="Arial Narrow" pitchFamily="34" charset="0"/>
              </a:endParaRPr>
            </a:p>
          </p:txBody>
        </p:sp>
        <p:sp>
          <p:nvSpPr>
            <p:cNvPr id="15" name="Oval 12"/>
            <p:cNvSpPr>
              <a:spLocks noChangeArrowheads="1"/>
            </p:cNvSpPr>
            <p:nvPr/>
          </p:nvSpPr>
          <p:spPr bwMode="auto">
            <a:xfrm>
              <a:off x="3216" y="1200"/>
              <a:ext cx="1296" cy="480"/>
            </a:xfrm>
            <a:prstGeom prst="ellipse">
              <a:avLst/>
            </a:prstGeom>
            <a:grpFill/>
            <a:ln>
              <a:headEnd/>
              <a:tailEnd/>
            </a:ln>
            <a:sp3d contourW="1000" prstMaterial="flat">
              <a:bevelT w="95250" h="101600" prst="artDeco"/>
              <a:contourClr>
                <a:schemeClr val="accent1">
                  <a:satMod val="300000"/>
                </a:schemeClr>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tr-TR" sz="900">
                  <a:solidFill>
                    <a:schemeClr val="tx2">
                      <a:lumMod val="75000"/>
                    </a:schemeClr>
                  </a:solidFill>
                  <a:latin typeface="Arial Narrow" pitchFamily="34" charset="0"/>
                </a:rPr>
                <a:t>İstatistik</a:t>
              </a:r>
              <a:endParaRPr lang="en-US" sz="900">
                <a:solidFill>
                  <a:schemeClr val="tx2">
                    <a:lumMod val="75000"/>
                  </a:schemeClr>
                </a:solidFill>
                <a:latin typeface="Arial Narrow" pitchFamily="34" charset="0"/>
              </a:endParaRPr>
            </a:p>
          </p:txBody>
        </p:sp>
        <p:sp>
          <p:nvSpPr>
            <p:cNvPr id="16" name="Oval 13"/>
            <p:cNvSpPr>
              <a:spLocks noChangeArrowheads="1"/>
            </p:cNvSpPr>
            <p:nvPr/>
          </p:nvSpPr>
          <p:spPr bwMode="auto">
            <a:xfrm>
              <a:off x="192" y="2208"/>
              <a:ext cx="1296" cy="528"/>
            </a:xfrm>
            <a:prstGeom prst="ellipse">
              <a:avLst/>
            </a:prstGeom>
            <a:grpFill/>
            <a:ln>
              <a:headEnd/>
              <a:tailEnd/>
            </a:ln>
            <a:sp3d contourW="1000" prstMaterial="flat">
              <a:bevelT w="95250" h="101600" prst="artDeco"/>
              <a:contourClr>
                <a:schemeClr val="accent1">
                  <a:satMod val="300000"/>
                </a:schemeClr>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tr-TR" sz="900" dirty="0">
                  <a:solidFill>
                    <a:schemeClr val="tx2">
                      <a:lumMod val="75000"/>
                    </a:schemeClr>
                  </a:solidFill>
                  <a:latin typeface="Arial Narrow" pitchFamily="34" charset="0"/>
                </a:rPr>
                <a:t>Makine</a:t>
              </a:r>
            </a:p>
            <a:p>
              <a:pPr algn="ctr" fontAlgn="auto">
                <a:spcBef>
                  <a:spcPts val="0"/>
                </a:spcBef>
                <a:spcAft>
                  <a:spcPts val="0"/>
                </a:spcAft>
                <a:defRPr/>
              </a:pPr>
              <a:r>
                <a:rPr lang="tr-TR" sz="900" dirty="0">
                  <a:solidFill>
                    <a:schemeClr val="tx2">
                      <a:lumMod val="75000"/>
                    </a:schemeClr>
                  </a:solidFill>
                  <a:latin typeface="Arial Narrow" pitchFamily="34" charset="0"/>
                </a:rPr>
                <a:t> Öğrenmesi</a:t>
              </a:r>
              <a:endParaRPr lang="en-US" sz="900" dirty="0">
                <a:solidFill>
                  <a:schemeClr val="tx2">
                    <a:lumMod val="75000"/>
                  </a:schemeClr>
                </a:solidFill>
                <a:latin typeface="Arial Narrow" pitchFamily="34" charset="0"/>
              </a:endParaRPr>
            </a:p>
          </p:txBody>
        </p:sp>
        <p:sp>
          <p:nvSpPr>
            <p:cNvPr id="17" name="Oval 14"/>
            <p:cNvSpPr>
              <a:spLocks noChangeArrowheads="1"/>
            </p:cNvSpPr>
            <p:nvPr/>
          </p:nvSpPr>
          <p:spPr bwMode="auto">
            <a:xfrm>
              <a:off x="336" y="3072"/>
              <a:ext cx="1296" cy="528"/>
            </a:xfrm>
            <a:prstGeom prst="ellipse">
              <a:avLst/>
            </a:prstGeom>
            <a:grpFill/>
            <a:ln>
              <a:headEnd/>
              <a:tailEnd/>
            </a:ln>
            <a:sp3d contourW="1000" prstMaterial="flat">
              <a:bevelT w="95250" h="101600" prst="artDeco"/>
              <a:contourClr>
                <a:schemeClr val="accent1">
                  <a:satMod val="300000"/>
                </a:schemeClr>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tr-TR" sz="900">
                  <a:solidFill>
                    <a:schemeClr val="tx2">
                      <a:lumMod val="75000"/>
                    </a:schemeClr>
                  </a:solidFill>
                  <a:latin typeface="Arial Narrow" pitchFamily="34" charset="0"/>
                </a:rPr>
                <a:t>Örüntü</a:t>
              </a:r>
              <a:br>
                <a:rPr lang="tr-TR" sz="900">
                  <a:solidFill>
                    <a:schemeClr val="tx2">
                      <a:lumMod val="75000"/>
                    </a:schemeClr>
                  </a:solidFill>
                  <a:latin typeface="Arial Narrow" pitchFamily="34" charset="0"/>
                </a:rPr>
              </a:br>
              <a:r>
                <a:rPr lang="tr-TR" sz="900">
                  <a:solidFill>
                    <a:schemeClr val="tx2">
                      <a:lumMod val="75000"/>
                    </a:schemeClr>
                  </a:solidFill>
                  <a:latin typeface="Arial Narrow" pitchFamily="34" charset="0"/>
                </a:rPr>
                <a:t>Tanıma</a:t>
              </a:r>
              <a:endParaRPr lang="en-US" sz="900">
                <a:solidFill>
                  <a:schemeClr val="tx2">
                    <a:lumMod val="75000"/>
                  </a:schemeClr>
                </a:solidFill>
                <a:latin typeface="Arial Narrow" pitchFamily="34" charset="0"/>
              </a:endParaRPr>
            </a:p>
          </p:txBody>
        </p:sp>
        <p:sp>
          <p:nvSpPr>
            <p:cNvPr id="18" name="Oval 15"/>
            <p:cNvSpPr>
              <a:spLocks noChangeArrowheads="1"/>
            </p:cNvSpPr>
            <p:nvPr/>
          </p:nvSpPr>
          <p:spPr bwMode="auto">
            <a:xfrm>
              <a:off x="2208" y="3360"/>
              <a:ext cx="1296" cy="528"/>
            </a:xfrm>
            <a:prstGeom prst="ellipse">
              <a:avLst/>
            </a:prstGeom>
            <a:grpFill/>
            <a:ln>
              <a:headEnd/>
              <a:tailEnd/>
            </a:ln>
            <a:sp3d contourW="1000" prstMaterial="flat">
              <a:bevelT w="95250" h="101600" prst="artDeco"/>
              <a:contourClr>
                <a:schemeClr val="accent1">
                  <a:satMod val="300000"/>
                </a:schemeClr>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tr-TR" sz="900">
                  <a:solidFill>
                    <a:schemeClr val="tx2">
                      <a:lumMod val="75000"/>
                    </a:schemeClr>
                  </a:solidFill>
                  <a:latin typeface="Arial Narrow" pitchFamily="34" charset="0"/>
                </a:rPr>
                <a:t>Algoritmalar</a:t>
              </a:r>
              <a:endParaRPr lang="en-US" sz="900">
                <a:solidFill>
                  <a:schemeClr val="tx2">
                    <a:lumMod val="75000"/>
                  </a:schemeClr>
                </a:solidFill>
                <a:latin typeface="Arial Narrow" pitchFamily="34" charset="0"/>
              </a:endParaRPr>
            </a:p>
          </p:txBody>
        </p:sp>
        <p:sp>
          <p:nvSpPr>
            <p:cNvPr id="19" name="Oval 16"/>
            <p:cNvSpPr>
              <a:spLocks noChangeArrowheads="1"/>
            </p:cNvSpPr>
            <p:nvPr/>
          </p:nvSpPr>
          <p:spPr bwMode="auto">
            <a:xfrm>
              <a:off x="4032" y="3216"/>
              <a:ext cx="1296" cy="528"/>
            </a:xfrm>
            <a:prstGeom prst="ellipse">
              <a:avLst/>
            </a:prstGeom>
            <a:grpFill/>
            <a:ln>
              <a:headEnd/>
              <a:tailEnd/>
            </a:ln>
            <a:sp3d contourW="1000" prstMaterial="flat">
              <a:bevelT w="95250" h="101600" prst="artDeco"/>
              <a:contourClr>
                <a:schemeClr val="accent1">
                  <a:satMod val="300000"/>
                </a:schemeClr>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tr-TR" sz="900">
                  <a:solidFill>
                    <a:schemeClr val="tx2">
                      <a:lumMod val="75000"/>
                    </a:schemeClr>
                  </a:solidFill>
                  <a:latin typeface="Arial Narrow" pitchFamily="34" charset="0"/>
                </a:rPr>
                <a:t>Diğer</a:t>
              </a:r>
              <a:br>
                <a:rPr lang="tr-TR" sz="900">
                  <a:solidFill>
                    <a:schemeClr val="tx2">
                      <a:lumMod val="75000"/>
                    </a:schemeClr>
                  </a:solidFill>
                  <a:latin typeface="Arial Narrow" pitchFamily="34" charset="0"/>
                </a:rPr>
              </a:br>
              <a:r>
                <a:rPr lang="tr-TR" sz="900">
                  <a:solidFill>
                    <a:schemeClr val="tx2">
                      <a:lumMod val="75000"/>
                    </a:schemeClr>
                  </a:solidFill>
                  <a:latin typeface="Arial Narrow" pitchFamily="34" charset="0"/>
                </a:rPr>
                <a:t>Disiplinler</a:t>
              </a:r>
              <a:endParaRPr lang="en-US" sz="900">
                <a:solidFill>
                  <a:schemeClr val="tx2">
                    <a:lumMod val="75000"/>
                  </a:schemeClr>
                </a:solidFill>
                <a:latin typeface="Arial Narrow" pitchFamily="34" charset="0"/>
              </a:endParaRPr>
            </a:p>
          </p:txBody>
        </p:sp>
        <p:sp>
          <p:nvSpPr>
            <p:cNvPr id="20" name="Oval 17"/>
            <p:cNvSpPr>
              <a:spLocks noChangeArrowheads="1"/>
            </p:cNvSpPr>
            <p:nvPr/>
          </p:nvSpPr>
          <p:spPr bwMode="auto">
            <a:xfrm>
              <a:off x="4272" y="2160"/>
              <a:ext cx="1296" cy="528"/>
            </a:xfrm>
            <a:prstGeom prst="ellipse">
              <a:avLst/>
            </a:prstGeom>
            <a:grpFill/>
            <a:ln>
              <a:headEnd/>
              <a:tailEnd/>
            </a:ln>
            <a:sp3d contourW="1000" prstMaterial="flat">
              <a:bevelT w="95250" h="101600" prst="artDeco"/>
              <a:contourClr>
                <a:schemeClr val="accent1">
                  <a:satMod val="300000"/>
                </a:schemeClr>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fontAlgn="auto">
                <a:lnSpc>
                  <a:spcPct val="110000"/>
                </a:lnSpc>
                <a:spcBef>
                  <a:spcPct val="20000"/>
                </a:spcBef>
                <a:spcAft>
                  <a:spcPts val="0"/>
                </a:spcAft>
                <a:buClr>
                  <a:schemeClr val="folHlink"/>
                </a:buClr>
                <a:buSzPct val="60000"/>
                <a:buFont typeface="Wingdings" pitchFamily="2" charset="2"/>
                <a:buNone/>
                <a:defRPr/>
              </a:pPr>
              <a:r>
                <a:rPr lang="tr-TR" sz="900">
                  <a:solidFill>
                    <a:schemeClr val="tx2">
                      <a:lumMod val="75000"/>
                    </a:schemeClr>
                  </a:solidFill>
                  <a:latin typeface="Arial Narrow" pitchFamily="34" charset="0"/>
                </a:rPr>
                <a:t>Görselleştirme</a:t>
              </a:r>
              <a:endParaRPr lang="en-US" sz="900">
                <a:solidFill>
                  <a:schemeClr val="tx2">
                    <a:lumMod val="75000"/>
                  </a:schemeClr>
                </a:solidFill>
                <a:latin typeface="Arial Narrow" pitchFamily="34" charset="0"/>
              </a:endParaRPr>
            </a:p>
          </p:txBody>
        </p:sp>
        <p:sp>
          <p:nvSpPr>
            <p:cNvPr id="21" name="Line 18"/>
            <p:cNvSpPr>
              <a:spLocks noChangeShapeType="1"/>
            </p:cNvSpPr>
            <p:nvPr/>
          </p:nvSpPr>
          <p:spPr bwMode="auto">
            <a:xfrm flipH="1" flipV="1">
              <a:off x="2832" y="2832"/>
              <a:ext cx="0" cy="528"/>
            </a:xfrm>
            <a:prstGeom prst="line">
              <a:avLst/>
            </a:prstGeom>
            <a:grpFill/>
            <a:ln w="28575">
              <a:solidFill>
                <a:schemeClr val="tx1"/>
              </a:solidFill>
              <a:miter lim="800000"/>
              <a:headEnd/>
              <a:tailEnd type="triangle" w="med" len="med"/>
            </a:ln>
            <a:effectLst/>
            <a:sp3d>
              <a:bevelT w="114300" prst="artDeco"/>
            </a:sp3d>
          </p:spPr>
          <p:txBody>
            <a:bodyPr wrap="none"/>
            <a:lstStyle/>
            <a:p>
              <a:pPr fontAlgn="auto">
                <a:spcBef>
                  <a:spcPts val="0"/>
                </a:spcBef>
                <a:spcAft>
                  <a:spcPts val="0"/>
                </a:spcAft>
                <a:defRPr/>
              </a:pPr>
              <a:endParaRPr lang="tr-TR" sz="900">
                <a:solidFill>
                  <a:schemeClr val="tx2">
                    <a:lumMod val="75000"/>
                  </a:schemeClr>
                </a:solidFill>
                <a:latin typeface="Arial Narrow" pitchFamily="34" charset="0"/>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625" y="428625"/>
            <a:ext cx="8183563" cy="534988"/>
          </a:xfrm>
        </p:spPr>
        <p:txBody>
          <a:bodyPr/>
          <a:lstStyle/>
          <a:p>
            <a:pPr eaLnBrk="1" fontAlgn="auto" hangingPunct="1">
              <a:spcAft>
                <a:spcPts val="0"/>
              </a:spcAft>
              <a:defRPr/>
            </a:pPr>
            <a:r>
              <a:rPr lang="tr-TR" sz="2200" smtClean="0">
                <a:solidFill>
                  <a:schemeClr val="bg2">
                    <a:lumMod val="20000"/>
                    <a:lumOff val="80000"/>
                  </a:schemeClr>
                </a:solidFill>
              </a:rPr>
              <a:t>Veri Madenciliği </a:t>
            </a:r>
            <a:endParaRPr lang="tr-TR" b="0" dirty="0">
              <a:solidFill>
                <a:schemeClr val="accent2">
                  <a:lumMod val="20000"/>
                  <a:lumOff val="80000"/>
                </a:schemeClr>
              </a:solidFill>
              <a:latin typeface="Times New Roman" pitchFamily="18" charset="0"/>
              <a:cs typeface="Times New Roman" pitchFamily="18" charset="0"/>
            </a:endParaRPr>
          </a:p>
        </p:txBody>
      </p:sp>
      <p:sp>
        <p:nvSpPr>
          <p:cNvPr id="3" name="2 İçerik Yer Tutucusu"/>
          <p:cNvSpPr>
            <a:spLocks noGrp="1"/>
          </p:cNvSpPr>
          <p:nvPr>
            <p:ph idx="1"/>
          </p:nvPr>
        </p:nvSpPr>
        <p:spPr>
          <a:xfrm>
            <a:off x="500063" y="1571625"/>
            <a:ext cx="7472362" cy="4214813"/>
          </a:xfrm>
        </p:spPr>
        <p:txBody>
          <a:bodyPr>
            <a:normAutofit/>
          </a:bodyPr>
          <a:lstStyle/>
          <a:p>
            <a:pPr marL="265176" indent="-265176" eaLnBrk="1" fontAlgn="auto" hangingPunct="1">
              <a:spcAft>
                <a:spcPts val="0"/>
              </a:spcAft>
              <a:buFont typeface="Wingdings 2"/>
              <a:buNone/>
              <a:defRPr/>
            </a:pPr>
            <a:r>
              <a:rPr lang="tr-TR" dirty="0" smtClean="0">
                <a:effectLst>
                  <a:outerShdw blurRad="38100" dist="38100" dir="2700000" algn="tl">
                    <a:srgbClr val="000000">
                      <a:alpha val="43137"/>
                    </a:srgbClr>
                  </a:outerShdw>
                </a:effectLst>
                <a:latin typeface="Times New Roman" pitchFamily="18" charset="0"/>
                <a:cs typeface="Times New Roman" pitchFamily="18" charset="0"/>
              </a:rPr>
              <a:t>Veri Madenciliğinde Kullanılan Algoritmalar :</a:t>
            </a:r>
          </a:p>
          <a:p>
            <a:pPr marL="265176" indent="-265176" eaLnBrk="1" fontAlgn="auto" hangingPunct="1">
              <a:spcAft>
                <a:spcPts val="0"/>
              </a:spcAft>
              <a:buFont typeface="Wingdings 2"/>
              <a:buNone/>
              <a:defRPr/>
            </a:pPr>
            <a:endParaRPr lang="tr-TR" sz="2000" dirty="0" smtClean="0">
              <a:latin typeface="Times New Roman" pitchFamily="18" charset="0"/>
              <a:cs typeface="Times New Roman" pitchFamily="18" charset="0"/>
            </a:endParaRPr>
          </a:p>
          <a:p>
            <a:pPr marL="548640" lvl="1" indent="-201168" eaLnBrk="1" fontAlgn="auto" hangingPunct="1">
              <a:spcAft>
                <a:spcPts val="0"/>
              </a:spcAft>
              <a:buFont typeface="Wingdings" pitchFamily="2" charset="2"/>
              <a:buChar char="Ø"/>
              <a:defRPr/>
            </a:pPr>
            <a:r>
              <a:rPr lang="tr-TR" sz="3200" dirty="0" smtClean="0">
                <a:latin typeface="Times New Roman" pitchFamily="18" charset="0"/>
                <a:cs typeface="Times New Roman" pitchFamily="18" charset="0"/>
              </a:rPr>
              <a:t>Sinir  Ağları  (</a:t>
            </a:r>
            <a:r>
              <a:rPr lang="tr-TR" sz="3200" dirty="0" err="1" smtClean="0">
                <a:latin typeface="Times New Roman" pitchFamily="18" charset="0"/>
                <a:cs typeface="Times New Roman" pitchFamily="18" charset="0"/>
              </a:rPr>
              <a:t>neural</a:t>
            </a:r>
            <a:r>
              <a:rPr lang="tr-TR" sz="3200" dirty="0" smtClean="0">
                <a:latin typeface="Times New Roman" pitchFamily="18" charset="0"/>
                <a:cs typeface="Times New Roman" pitchFamily="18" charset="0"/>
              </a:rPr>
              <a:t> </a:t>
            </a:r>
            <a:r>
              <a:rPr lang="tr-TR" sz="3200" dirty="0" err="1" smtClean="0">
                <a:latin typeface="Times New Roman" pitchFamily="18" charset="0"/>
                <a:cs typeface="Times New Roman" pitchFamily="18" charset="0"/>
              </a:rPr>
              <a:t>networks</a:t>
            </a:r>
            <a:r>
              <a:rPr lang="tr-TR" sz="3200" dirty="0" smtClean="0">
                <a:latin typeface="Times New Roman" pitchFamily="18" charset="0"/>
                <a:cs typeface="Times New Roman" pitchFamily="18" charset="0"/>
              </a:rPr>
              <a:t>)</a:t>
            </a:r>
          </a:p>
          <a:p>
            <a:pPr marL="548640" lvl="1" indent="-201168" eaLnBrk="1" fontAlgn="auto" hangingPunct="1">
              <a:spcAft>
                <a:spcPts val="0"/>
              </a:spcAft>
              <a:buFont typeface="Wingdings" pitchFamily="2" charset="2"/>
              <a:buChar char="Ø"/>
              <a:defRPr/>
            </a:pPr>
            <a:r>
              <a:rPr lang="tr-TR" sz="3200" dirty="0" smtClean="0">
                <a:latin typeface="Times New Roman" pitchFamily="18" charset="0"/>
                <a:cs typeface="Times New Roman" pitchFamily="18" charset="0"/>
              </a:rPr>
              <a:t>Karar Ağaçları (</a:t>
            </a:r>
            <a:r>
              <a:rPr lang="tr-TR" sz="3200" dirty="0" err="1" smtClean="0">
                <a:latin typeface="Times New Roman" pitchFamily="18" charset="0"/>
                <a:cs typeface="Times New Roman" pitchFamily="18" charset="0"/>
              </a:rPr>
              <a:t>decision</a:t>
            </a:r>
            <a:r>
              <a:rPr lang="tr-TR" sz="3200" dirty="0" smtClean="0">
                <a:latin typeface="Times New Roman" pitchFamily="18" charset="0"/>
                <a:cs typeface="Times New Roman" pitchFamily="18" charset="0"/>
              </a:rPr>
              <a:t> </a:t>
            </a:r>
            <a:r>
              <a:rPr lang="tr-TR" sz="3200" dirty="0" err="1" smtClean="0">
                <a:latin typeface="Times New Roman" pitchFamily="18" charset="0"/>
                <a:cs typeface="Times New Roman" pitchFamily="18" charset="0"/>
              </a:rPr>
              <a:t>trees</a:t>
            </a:r>
            <a:r>
              <a:rPr lang="tr-TR" sz="3200" dirty="0" smtClean="0">
                <a:latin typeface="Times New Roman" pitchFamily="18" charset="0"/>
                <a:cs typeface="Times New Roman" pitchFamily="18" charset="0"/>
              </a:rPr>
              <a:t>)</a:t>
            </a:r>
          </a:p>
          <a:p>
            <a:pPr marL="548640" lvl="1" indent="-201168" eaLnBrk="1" fontAlgn="auto" hangingPunct="1">
              <a:spcAft>
                <a:spcPts val="0"/>
              </a:spcAft>
              <a:buFont typeface="Wingdings" pitchFamily="2" charset="2"/>
              <a:buChar char="Ø"/>
              <a:defRPr/>
            </a:pPr>
            <a:r>
              <a:rPr lang="tr-TR" sz="3200" dirty="0" smtClean="0">
                <a:latin typeface="Times New Roman" pitchFamily="18" charset="0"/>
                <a:cs typeface="Times New Roman" pitchFamily="18" charset="0"/>
              </a:rPr>
              <a:t>Genetik Algoritmalar</a:t>
            </a:r>
          </a:p>
          <a:p>
            <a:pPr marL="548640" lvl="1" indent="-201168" eaLnBrk="1" fontAlgn="auto" hangingPunct="1">
              <a:spcAft>
                <a:spcPts val="0"/>
              </a:spcAft>
              <a:buFont typeface="Wingdings" pitchFamily="2" charset="2"/>
              <a:buChar char="Ø"/>
              <a:defRPr/>
            </a:pPr>
            <a:r>
              <a:rPr lang="tr-TR" sz="3200" dirty="0" smtClean="0">
                <a:latin typeface="Times New Roman" pitchFamily="18" charset="0"/>
                <a:cs typeface="Times New Roman" pitchFamily="18" charset="0"/>
              </a:rPr>
              <a:t>İstatistiksel Analiz</a:t>
            </a:r>
          </a:p>
          <a:p>
            <a:pPr marL="265176" indent="-265176" eaLnBrk="1" fontAlgn="auto" hangingPunct="1">
              <a:spcAft>
                <a:spcPts val="0"/>
              </a:spcAft>
              <a:buFont typeface="Wingdings 2"/>
              <a:buChar char=""/>
              <a:defRPr/>
            </a:pPr>
            <a:endParaRPr lang="tr-TR" sz="2000" dirty="0" smtClean="0">
              <a:latin typeface="Times New Roman" pitchFamily="18" charset="0"/>
              <a:cs typeface="Times New Roman" pitchFamily="18" charset="0"/>
            </a:endParaRPr>
          </a:p>
          <a:p>
            <a:pPr marL="265176" indent="-265176" eaLnBrk="1" fontAlgn="auto" hangingPunct="1">
              <a:spcAft>
                <a:spcPts val="0"/>
              </a:spcAft>
              <a:buFont typeface="Wingdings 2"/>
              <a:buChar char=""/>
              <a:defRPr/>
            </a:pPr>
            <a:endParaRPr lang="tr-TR" sz="2000" dirty="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C38DF5D5-F38E-4526-94FC-5ADA0A74477A}" type="slidenum">
              <a:rPr lang="tr-TR"/>
              <a:pPr>
                <a:defRPr/>
              </a:pPr>
              <a:t>20</a:t>
            </a:fld>
            <a:endParaRPr lang="tr-TR"/>
          </a:p>
        </p:txBody>
      </p:sp>
      <p:sp>
        <p:nvSpPr>
          <p:cNvPr id="5" name="4 Altbilgi Yer Tutucusu"/>
          <p:cNvSpPr>
            <a:spLocks noGrp="1"/>
          </p:cNvSpPr>
          <p:nvPr>
            <p:ph type="ftr" sz="quarter" idx="11"/>
          </p:nvPr>
        </p:nvSpPr>
        <p:spPr/>
        <p:txBody>
          <a:bodyPr/>
          <a:lstStyle/>
          <a:p>
            <a:pPr>
              <a:defRPr/>
            </a:pPr>
            <a:r>
              <a:rPr lang="tr-TR"/>
              <a:t>Veri Madenciliği [ 1.hft  ]</a:t>
            </a:r>
          </a:p>
        </p:txBody>
      </p:sp>
      <p:pic>
        <p:nvPicPr>
          <p:cNvPr id="6" name="Picture 2" descr="http://www.ozgurotomasyon.com/content_files/html/elektronik_veri.jpg"/>
          <p:cNvPicPr>
            <a:picLocks noChangeAspect="1" noChangeArrowheads="1"/>
          </p:cNvPicPr>
          <p:nvPr/>
        </p:nvPicPr>
        <p:blipFill>
          <a:blip r:embed="rId3">
            <a:duotone>
              <a:schemeClr val="bg2">
                <a:shade val="45000"/>
                <a:satMod val="135000"/>
              </a:schemeClr>
              <a:prstClr val="white"/>
            </a:duotone>
          </a:blip>
          <a:srcRect/>
          <a:stretch>
            <a:fillRect/>
          </a:stretch>
        </p:blipFill>
        <p:spPr bwMode="auto">
          <a:xfrm>
            <a:off x="6392102" y="3143248"/>
            <a:ext cx="1992103" cy="2695565"/>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625" y="428625"/>
            <a:ext cx="8183563" cy="534988"/>
          </a:xfrm>
        </p:spPr>
        <p:txBody>
          <a:bodyPr/>
          <a:lstStyle/>
          <a:p>
            <a:pPr eaLnBrk="1" fontAlgn="auto" hangingPunct="1">
              <a:spcAft>
                <a:spcPts val="0"/>
              </a:spcAft>
              <a:defRPr/>
            </a:pPr>
            <a:r>
              <a:rPr lang="tr-TR" sz="2200" smtClean="0">
                <a:solidFill>
                  <a:schemeClr val="bg2">
                    <a:lumMod val="20000"/>
                    <a:lumOff val="80000"/>
                  </a:schemeClr>
                </a:solidFill>
              </a:rPr>
              <a:t>Veri Madenciliği </a:t>
            </a:r>
            <a:endParaRPr lang="tr-TR" b="0" dirty="0">
              <a:solidFill>
                <a:schemeClr val="accent2">
                  <a:lumMod val="20000"/>
                  <a:lumOff val="80000"/>
                </a:schemeClr>
              </a:solidFill>
              <a:latin typeface="Times New Roman" pitchFamily="18" charset="0"/>
              <a:cs typeface="Times New Roman" pitchFamily="18" charset="0"/>
            </a:endParaRPr>
          </a:p>
        </p:txBody>
      </p:sp>
      <p:sp>
        <p:nvSpPr>
          <p:cNvPr id="3" name="2 İçerik Yer Tutucusu"/>
          <p:cNvSpPr>
            <a:spLocks noGrp="1"/>
          </p:cNvSpPr>
          <p:nvPr>
            <p:ph idx="1"/>
          </p:nvPr>
        </p:nvSpPr>
        <p:spPr>
          <a:xfrm>
            <a:off x="1643063" y="5286375"/>
            <a:ext cx="6072187" cy="500063"/>
          </a:xfrm>
        </p:spPr>
        <p:txBody>
          <a:bodyPr>
            <a:normAutofit lnSpcReduction="10000"/>
          </a:bodyPr>
          <a:lstStyle/>
          <a:p>
            <a:pPr marL="265176" indent="-265176" algn="ctr" eaLnBrk="1" fontAlgn="auto" hangingPunct="1">
              <a:spcAft>
                <a:spcPts val="0"/>
              </a:spcAft>
              <a:buFont typeface="Wingdings 2"/>
              <a:buNone/>
              <a:defRPr/>
            </a:pPr>
            <a:r>
              <a:rPr lang="tr-TR" sz="2400" dirty="0" smtClean="0">
                <a:latin typeface="Times New Roman" pitchFamily="18" charset="0"/>
                <a:cs typeface="Times New Roman" pitchFamily="18" charset="0"/>
              </a:rPr>
              <a:t>Veri Madenciliğinde Kesişen Disiplinler:</a:t>
            </a:r>
          </a:p>
          <a:p>
            <a:pPr marL="265176" indent="-265176" eaLnBrk="1" fontAlgn="auto" hangingPunct="1">
              <a:spcAft>
                <a:spcPts val="0"/>
              </a:spcAft>
              <a:buFont typeface="Wingdings 2"/>
              <a:buChar char=""/>
              <a:defRPr/>
            </a:pPr>
            <a:endParaRPr lang="tr-TR" sz="2000" dirty="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EF38BC19-D849-4804-AB5F-BAF4664A1395}" type="slidenum">
              <a:rPr lang="tr-TR"/>
              <a:pPr>
                <a:defRPr/>
              </a:pPr>
              <a:t>21</a:t>
            </a:fld>
            <a:endParaRPr lang="tr-TR"/>
          </a:p>
        </p:txBody>
      </p:sp>
      <p:sp>
        <p:nvSpPr>
          <p:cNvPr id="5" name="4 Altbilgi Yer Tutucusu"/>
          <p:cNvSpPr>
            <a:spLocks noGrp="1"/>
          </p:cNvSpPr>
          <p:nvPr>
            <p:ph type="ftr" sz="quarter" idx="11"/>
          </p:nvPr>
        </p:nvSpPr>
        <p:spPr/>
        <p:txBody>
          <a:bodyPr/>
          <a:lstStyle/>
          <a:p>
            <a:pPr>
              <a:defRPr/>
            </a:pPr>
            <a:r>
              <a:rPr lang="tr-TR"/>
              <a:t>Veri Madenciliği [ 1.hft  ]</a:t>
            </a:r>
          </a:p>
        </p:txBody>
      </p:sp>
      <p:grpSp>
        <p:nvGrpSpPr>
          <p:cNvPr id="6" name="Group 3"/>
          <p:cNvGrpSpPr>
            <a:grpSpLocks/>
          </p:cNvGrpSpPr>
          <p:nvPr/>
        </p:nvGrpSpPr>
        <p:grpSpPr bwMode="auto">
          <a:xfrm>
            <a:off x="1000100" y="1142984"/>
            <a:ext cx="6858048" cy="2756628"/>
            <a:chOff x="192" y="1217"/>
            <a:chExt cx="5328" cy="2604"/>
          </a:xfrm>
          <a:effectLst>
            <a:outerShdw blurRad="76200" dir="18900000" sy="23000" kx="-1200000" algn="bl" rotWithShape="0">
              <a:prstClr val="black">
                <a:alpha val="20000"/>
              </a:prstClr>
            </a:outerShdw>
            <a:reflection blurRad="6350" stA="52000" endA="300" endPos="35000" dir="5400000" sy="-100000" algn="bl" rotWithShape="0"/>
          </a:effectLst>
        </p:grpSpPr>
        <p:sp>
          <p:nvSpPr>
            <p:cNvPr id="7" name="Oval 4"/>
            <p:cNvSpPr>
              <a:spLocks noChangeArrowheads="1"/>
            </p:cNvSpPr>
            <p:nvPr/>
          </p:nvSpPr>
          <p:spPr bwMode="auto">
            <a:xfrm>
              <a:off x="2160" y="2160"/>
              <a:ext cx="1440" cy="672"/>
            </a:xfrm>
            <a:prstGeom prst="ellipse">
              <a:avLst/>
            </a:prstGeom>
            <a:ln>
              <a:headEnd/>
              <a:tailEnd/>
            </a:ln>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tr-TR" sz="1400" b="1" dirty="0">
                  <a:solidFill>
                    <a:schemeClr val="bg1"/>
                  </a:solidFill>
                  <a:latin typeface="Tahoma" pitchFamily="34" charset="0"/>
                </a:rPr>
                <a:t>Veri</a:t>
              </a:r>
              <a:br>
                <a:rPr lang="tr-TR" sz="1400" b="1" dirty="0">
                  <a:solidFill>
                    <a:schemeClr val="bg1"/>
                  </a:solidFill>
                  <a:latin typeface="Tahoma" pitchFamily="34" charset="0"/>
                </a:rPr>
              </a:br>
              <a:r>
                <a:rPr lang="tr-TR" sz="1400" b="1" dirty="0">
                  <a:solidFill>
                    <a:schemeClr val="bg1"/>
                  </a:solidFill>
                  <a:latin typeface="Tahoma" pitchFamily="34" charset="0"/>
                </a:rPr>
                <a:t>Madenciliği</a:t>
              </a:r>
              <a:endParaRPr lang="en-US" sz="1400" b="1" dirty="0">
                <a:solidFill>
                  <a:schemeClr val="bg1"/>
                </a:solidFill>
                <a:latin typeface="Tahoma" pitchFamily="34" charset="0"/>
              </a:endParaRPr>
            </a:p>
          </p:txBody>
        </p:sp>
        <p:sp>
          <p:nvSpPr>
            <p:cNvPr id="8" name="Line 5"/>
            <p:cNvSpPr>
              <a:spLocks noChangeShapeType="1"/>
            </p:cNvSpPr>
            <p:nvPr/>
          </p:nvSpPr>
          <p:spPr bwMode="auto">
            <a:xfrm>
              <a:off x="1488" y="2448"/>
              <a:ext cx="672" cy="0"/>
            </a:xfrm>
            <a:prstGeom prst="line">
              <a:avLst/>
            </a:prstGeom>
            <a:noFill/>
            <a:ln w="28575">
              <a:solidFill>
                <a:schemeClr val="tx1"/>
              </a:solidFill>
              <a:miter lim="800000"/>
              <a:headEnd/>
              <a:tailEnd type="triangle" w="med" len="med"/>
            </a:ln>
            <a:effectLst/>
            <a:scene3d>
              <a:camera prst="orthographicFront"/>
              <a:lightRig rig="threePt" dir="t"/>
            </a:scene3d>
            <a:sp3d>
              <a:bevelT w="114300" prst="artDeco"/>
            </a:sp3d>
          </p:spPr>
          <p:txBody>
            <a:bodyPr wrap="none"/>
            <a:lstStyle/>
            <a:p>
              <a:pPr fontAlgn="auto">
                <a:spcBef>
                  <a:spcPts val="0"/>
                </a:spcBef>
                <a:spcAft>
                  <a:spcPts val="0"/>
                </a:spcAft>
                <a:defRPr/>
              </a:pPr>
              <a:endParaRPr lang="tr-TR" sz="1100">
                <a:solidFill>
                  <a:schemeClr val="bg1"/>
                </a:solidFill>
                <a:latin typeface="+mn-lt"/>
              </a:endParaRPr>
            </a:p>
          </p:txBody>
        </p:sp>
        <p:sp>
          <p:nvSpPr>
            <p:cNvPr id="9" name="Line 6"/>
            <p:cNvSpPr>
              <a:spLocks noChangeShapeType="1"/>
            </p:cNvSpPr>
            <p:nvPr/>
          </p:nvSpPr>
          <p:spPr bwMode="auto">
            <a:xfrm>
              <a:off x="1824" y="1680"/>
              <a:ext cx="816" cy="480"/>
            </a:xfrm>
            <a:prstGeom prst="line">
              <a:avLst/>
            </a:prstGeom>
            <a:noFill/>
            <a:ln w="28575">
              <a:solidFill>
                <a:schemeClr val="tx1"/>
              </a:solidFill>
              <a:miter lim="800000"/>
              <a:headEnd/>
              <a:tailEnd type="triangle" w="med" len="med"/>
            </a:ln>
            <a:effectLst/>
            <a:scene3d>
              <a:camera prst="orthographicFront"/>
              <a:lightRig rig="threePt" dir="t"/>
            </a:scene3d>
            <a:sp3d>
              <a:bevelT w="114300" prst="artDeco"/>
            </a:sp3d>
          </p:spPr>
          <p:txBody>
            <a:bodyPr wrap="none"/>
            <a:lstStyle/>
            <a:p>
              <a:pPr fontAlgn="auto">
                <a:spcBef>
                  <a:spcPts val="0"/>
                </a:spcBef>
                <a:spcAft>
                  <a:spcPts val="0"/>
                </a:spcAft>
                <a:defRPr/>
              </a:pPr>
              <a:endParaRPr lang="tr-TR" sz="1100">
                <a:solidFill>
                  <a:schemeClr val="bg1"/>
                </a:solidFill>
                <a:latin typeface="+mn-lt"/>
              </a:endParaRPr>
            </a:p>
          </p:txBody>
        </p:sp>
        <p:sp>
          <p:nvSpPr>
            <p:cNvPr id="10" name="Line 7"/>
            <p:cNvSpPr>
              <a:spLocks noChangeShapeType="1"/>
            </p:cNvSpPr>
            <p:nvPr/>
          </p:nvSpPr>
          <p:spPr bwMode="auto">
            <a:xfrm flipH="1">
              <a:off x="3072" y="1680"/>
              <a:ext cx="720" cy="480"/>
            </a:xfrm>
            <a:prstGeom prst="line">
              <a:avLst/>
            </a:prstGeom>
            <a:noFill/>
            <a:ln w="28575">
              <a:solidFill>
                <a:schemeClr val="tx1"/>
              </a:solidFill>
              <a:miter lim="800000"/>
              <a:headEnd/>
              <a:tailEnd type="triangle" w="med" len="med"/>
            </a:ln>
            <a:effectLst/>
            <a:scene3d>
              <a:camera prst="orthographicFront"/>
              <a:lightRig rig="threePt" dir="t"/>
            </a:scene3d>
            <a:sp3d>
              <a:bevelT w="114300" prst="artDeco"/>
            </a:sp3d>
          </p:spPr>
          <p:txBody>
            <a:bodyPr wrap="none"/>
            <a:lstStyle/>
            <a:p>
              <a:pPr fontAlgn="auto">
                <a:spcBef>
                  <a:spcPts val="0"/>
                </a:spcBef>
                <a:spcAft>
                  <a:spcPts val="0"/>
                </a:spcAft>
                <a:defRPr/>
              </a:pPr>
              <a:endParaRPr lang="tr-TR" sz="1100">
                <a:solidFill>
                  <a:schemeClr val="bg1"/>
                </a:solidFill>
                <a:latin typeface="+mn-lt"/>
              </a:endParaRPr>
            </a:p>
          </p:txBody>
        </p:sp>
        <p:sp>
          <p:nvSpPr>
            <p:cNvPr id="11" name="Line 8"/>
            <p:cNvSpPr>
              <a:spLocks noChangeShapeType="1"/>
            </p:cNvSpPr>
            <p:nvPr/>
          </p:nvSpPr>
          <p:spPr bwMode="auto">
            <a:xfrm flipH="1">
              <a:off x="3600" y="2448"/>
              <a:ext cx="672" cy="0"/>
            </a:xfrm>
            <a:prstGeom prst="line">
              <a:avLst/>
            </a:prstGeom>
            <a:noFill/>
            <a:ln w="28575">
              <a:solidFill>
                <a:schemeClr val="tx1"/>
              </a:solidFill>
              <a:miter lim="800000"/>
              <a:headEnd/>
              <a:tailEnd type="triangle" w="med" len="med"/>
            </a:ln>
            <a:effectLst/>
            <a:scene3d>
              <a:camera prst="orthographicFront"/>
              <a:lightRig rig="threePt" dir="t"/>
            </a:scene3d>
            <a:sp3d>
              <a:bevelT w="114300" prst="artDeco"/>
            </a:sp3d>
          </p:spPr>
          <p:txBody>
            <a:bodyPr wrap="none"/>
            <a:lstStyle/>
            <a:p>
              <a:pPr fontAlgn="auto">
                <a:spcBef>
                  <a:spcPts val="0"/>
                </a:spcBef>
                <a:spcAft>
                  <a:spcPts val="0"/>
                </a:spcAft>
                <a:defRPr/>
              </a:pPr>
              <a:endParaRPr lang="tr-TR" sz="1100">
                <a:solidFill>
                  <a:schemeClr val="bg1"/>
                </a:solidFill>
                <a:latin typeface="+mn-lt"/>
              </a:endParaRPr>
            </a:p>
          </p:txBody>
        </p:sp>
        <p:sp>
          <p:nvSpPr>
            <p:cNvPr id="12" name="Line 9"/>
            <p:cNvSpPr>
              <a:spLocks noChangeShapeType="1"/>
            </p:cNvSpPr>
            <p:nvPr/>
          </p:nvSpPr>
          <p:spPr bwMode="auto">
            <a:xfrm flipH="1" flipV="1">
              <a:off x="3304" y="2794"/>
              <a:ext cx="1112" cy="470"/>
            </a:xfrm>
            <a:prstGeom prst="line">
              <a:avLst/>
            </a:prstGeom>
            <a:noFill/>
            <a:ln w="28575">
              <a:solidFill>
                <a:schemeClr val="tx1"/>
              </a:solidFill>
              <a:miter lim="800000"/>
              <a:headEnd/>
              <a:tailEnd type="triangle" w="med" len="med"/>
            </a:ln>
            <a:effectLst/>
            <a:scene3d>
              <a:camera prst="orthographicFront"/>
              <a:lightRig rig="threePt" dir="t"/>
            </a:scene3d>
            <a:sp3d>
              <a:bevelT w="114300" prst="artDeco"/>
            </a:sp3d>
          </p:spPr>
          <p:txBody>
            <a:bodyPr wrap="none"/>
            <a:lstStyle/>
            <a:p>
              <a:pPr fontAlgn="auto">
                <a:spcBef>
                  <a:spcPts val="0"/>
                </a:spcBef>
                <a:spcAft>
                  <a:spcPts val="0"/>
                </a:spcAft>
                <a:defRPr/>
              </a:pPr>
              <a:endParaRPr lang="tr-TR" sz="1100">
                <a:solidFill>
                  <a:schemeClr val="bg1"/>
                </a:solidFill>
                <a:latin typeface="+mn-lt"/>
              </a:endParaRPr>
            </a:p>
          </p:txBody>
        </p:sp>
        <p:sp>
          <p:nvSpPr>
            <p:cNvPr id="13" name="Line 10"/>
            <p:cNvSpPr>
              <a:spLocks noChangeShapeType="1"/>
            </p:cNvSpPr>
            <p:nvPr/>
          </p:nvSpPr>
          <p:spPr bwMode="auto">
            <a:xfrm flipV="1">
              <a:off x="1536" y="2794"/>
              <a:ext cx="849" cy="470"/>
            </a:xfrm>
            <a:prstGeom prst="line">
              <a:avLst/>
            </a:prstGeom>
            <a:noFill/>
            <a:ln w="28575">
              <a:solidFill>
                <a:schemeClr val="tx1"/>
              </a:solidFill>
              <a:miter lim="800000"/>
              <a:headEnd/>
              <a:tailEnd type="triangle" w="med" len="med"/>
            </a:ln>
            <a:effectLst/>
            <a:scene3d>
              <a:camera prst="orthographicFront"/>
              <a:lightRig rig="threePt" dir="t"/>
            </a:scene3d>
            <a:sp3d>
              <a:bevelT w="114300" prst="artDeco"/>
            </a:sp3d>
          </p:spPr>
          <p:txBody>
            <a:bodyPr wrap="none"/>
            <a:lstStyle/>
            <a:p>
              <a:pPr fontAlgn="auto">
                <a:spcBef>
                  <a:spcPts val="0"/>
                </a:spcBef>
                <a:spcAft>
                  <a:spcPts val="0"/>
                </a:spcAft>
                <a:defRPr/>
              </a:pPr>
              <a:endParaRPr lang="tr-TR" sz="1100">
                <a:solidFill>
                  <a:schemeClr val="bg1"/>
                </a:solidFill>
                <a:latin typeface="+mn-lt"/>
              </a:endParaRPr>
            </a:p>
          </p:txBody>
        </p:sp>
        <p:sp>
          <p:nvSpPr>
            <p:cNvPr id="14" name="Oval 11"/>
            <p:cNvSpPr>
              <a:spLocks noChangeArrowheads="1"/>
            </p:cNvSpPr>
            <p:nvPr/>
          </p:nvSpPr>
          <p:spPr bwMode="auto">
            <a:xfrm>
              <a:off x="1014" y="1217"/>
              <a:ext cx="1296" cy="528"/>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fontAlgn="auto">
                <a:spcBef>
                  <a:spcPts val="0"/>
                </a:spcBef>
                <a:spcAft>
                  <a:spcPts val="0"/>
                </a:spcAft>
                <a:defRPr/>
              </a:pPr>
              <a:r>
                <a:rPr lang="tr-TR" sz="1100" dirty="0">
                  <a:solidFill>
                    <a:schemeClr val="bg1"/>
                  </a:solidFill>
                  <a:latin typeface="Tahoma" pitchFamily="34" charset="0"/>
                </a:rPr>
                <a:t>Veritabanı</a:t>
              </a:r>
              <a:br>
                <a:rPr lang="tr-TR" sz="1100" dirty="0">
                  <a:solidFill>
                    <a:schemeClr val="bg1"/>
                  </a:solidFill>
                  <a:latin typeface="Tahoma" pitchFamily="34" charset="0"/>
                </a:rPr>
              </a:br>
              <a:r>
                <a:rPr lang="tr-TR" sz="1100" dirty="0">
                  <a:solidFill>
                    <a:schemeClr val="bg1"/>
                  </a:solidFill>
                  <a:latin typeface="Tahoma" pitchFamily="34" charset="0"/>
                </a:rPr>
                <a:t>Teknolojisi</a:t>
              </a:r>
              <a:endParaRPr lang="en-US" sz="1100" dirty="0">
                <a:solidFill>
                  <a:schemeClr val="bg1"/>
                </a:solidFill>
                <a:latin typeface="Tahoma" pitchFamily="34" charset="0"/>
              </a:endParaRPr>
            </a:p>
          </p:txBody>
        </p:sp>
        <p:sp>
          <p:nvSpPr>
            <p:cNvPr id="15" name="Oval 12"/>
            <p:cNvSpPr>
              <a:spLocks noChangeArrowheads="1"/>
            </p:cNvSpPr>
            <p:nvPr/>
          </p:nvSpPr>
          <p:spPr bwMode="auto">
            <a:xfrm>
              <a:off x="2173" y="3341"/>
              <a:ext cx="1296" cy="480"/>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fontAlgn="auto">
                <a:spcBef>
                  <a:spcPts val="0"/>
                </a:spcBef>
                <a:spcAft>
                  <a:spcPts val="0"/>
                </a:spcAft>
                <a:defRPr/>
              </a:pPr>
              <a:r>
                <a:rPr lang="tr-TR" sz="1100">
                  <a:solidFill>
                    <a:schemeClr val="bg1"/>
                  </a:solidFill>
                  <a:latin typeface="Tahoma" pitchFamily="34" charset="0"/>
                </a:rPr>
                <a:t>İstatistik</a:t>
              </a:r>
              <a:endParaRPr lang="en-US" sz="1100">
                <a:solidFill>
                  <a:schemeClr val="bg1"/>
                </a:solidFill>
                <a:latin typeface="Tahoma" pitchFamily="34" charset="0"/>
              </a:endParaRPr>
            </a:p>
          </p:txBody>
        </p:sp>
        <p:sp>
          <p:nvSpPr>
            <p:cNvPr id="16" name="Oval 13"/>
            <p:cNvSpPr>
              <a:spLocks noChangeArrowheads="1"/>
            </p:cNvSpPr>
            <p:nvPr/>
          </p:nvSpPr>
          <p:spPr bwMode="auto">
            <a:xfrm>
              <a:off x="4224" y="2169"/>
              <a:ext cx="1296" cy="528"/>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fontAlgn="auto">
                <a:spcBef>
                  <a:spcPts val="0"/>
                </a:spcBef>
                <a:spcAft>
                  <a:spcPts val="0"/>
                </a:spcAft>
                <a:defRPr/>
              </a:pPr>
              <a:r>
                <a:rPr lang="tr-TR" sz="1100" dirty="0">
                  <a:solidFill>
                    <a:schemeClr val="bg1"/>
                  </a:solidFill>
                  <a:latin typeface="Tahoma" pitchFamily="34" charset="0"/>
                </a:rPr>
                <a:t>Makine</a:t>
              </a:r>
            </a:p>
            <a:p>
              <a:pPr algn="ctr" fontAlgn="auto">
                <a:spcBef>
                  <a:spcPts val="0"/>
                </a:spcBef>
                <a:spcAft>
                  <a:spcPts val="0"/>
                </a:spcAft>
                <a:defRPr/>
              </a:pPr>
              <a:r>
                <a:rPr lang="tr-TR" sz="1100" dirty="0">
                  <a:solidFill>
                    <a:schemeClr val="bg1"/>
                  </a:solidFill>
                  <a:latin typeface="Tahoma" pitchFamily="34" charset="0"/>
                </a:rPr>
                <a:t> Öğrenmesi</a:t>
              </a:r>
              <a:endParaRPr lang="en-US" sz="1100" dirty="0">
                <a:solidFill>
                  <a:schemeClr val="bg1"/>
                </a:solidFill>
                <a:latin typeface="Tahoma" pitchFamily="34" charset="0"/>
              </a:endParaRPr>
            </a:p>
          </p:txBody>
        </p:sp>
        <p:sp>
          <p:nvSpPr>
            <p:cNvPr id="17" name="Oval 14"/>
            <p:cNvSpPr>
              <a:spLocks noChangeArrowheads="1"/>
            </p:cNvSpPr>
            <p:nvPr/>
          </p:nvSpPr>
          <p:spPr bwMode="auto">
            <a:xfrm>
              <a:off x="336" y="3072"/>
              <a:ext cx="1296" cy="528"/>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fontAlgn="auto">
                <a:spcBef>
                  <a:spcPts val="0"/>
                </a:spcBef>
                <a:spcAft>
                  <a:spcPts val="0"/>
                </a:spcAft>
                <a:defRPr/>
              </a:pPr>
              <a:r>
                <a:rPr lang="tr-TR" sz="1100">
                  <a:solidFill>
                    <a:schemeClr val="bg1"/>
                  </a:solidFill>
                  <a:latin typeface="Tahoma" pitchFamily="34" charset="0"/>
                </a:rPr>
                <a:t>Örüntü</a:t>
              </a:r>
              <a:br>
                <a:rPr lang="tr-TR" sz="1100">
                  <a:solidFill>
                    <a:schemeClr val="bg1"/>
                  </a:solidFill>
                  <a:latin typeface="Tahoma" pitchFamily="34" charset="0"/>
                </a:rPr>
              </a:br>
              <a:r>
                <a:rPr lang="tr-TR" sz="1100">
                  <a:solidFill>
                    <a:schemeClr val="bg1"/>
                  </a:solidFill>
                  <a:latin typeface="Tahoma" pitchFamily="34" charset="0"/>
                </a:rPr>
                <a:t>Tanıma</a:t>
              </a:r>
              <a:endParaRPr lang="en-US" sz="1100">
                <a:solidFill>
                  <a:schemeClr val="bg1"/>
                </a:solidFill>
                <a:latin typeface="Tahoma" pitchFamily="34" charset="0"/>
              </a:endParaRPr>
            </a:p>
          </p:txBody>
        </p:sp>
        <p:sp>
          <p:nvSpPr>
            <p:cNvPr id="18" name="Oval 15"/>
            <p:cNvSpPr>
              <a:spLocks noChangeArrowheads="1"/>
            </p:cNvSpPr>
            <p:nvPr/>
          </p:nvSpPr>
          <p:spPr bwMode="auto">
            <a:xfrm>
              <a:off x="3446" y="1250"/>
              <a:ext cx="1296" cy="528"/>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fontAlgn="auto">
                <a:spcBef>
                  <a:spcPts val="0"/>
                </a:spcBef>
                <a:spcAft>
                  <a:spcPts val="0"/>
                </a:spcAft>
                <a:defRPr/>
              </a:pPr>
              <a:r>
                <a:rPr lang="tr-TR" sz="1100">
                  <a:solidFill>
                    <a:schemeClr val="bg1"/>
                  </a:solidFill>
                  <a:latin typeface="Tahoma" pitchFamily="34" charset="0"/>
                </a:rPr>
                <a:t>Algoritmalar</a:t>
              </a:r>
              <a:endParaRPr lang="en-US" sz="1100">
                <a:solidFill>
                  <a:schemeClr val="bg1"/>
                </a:solidFill>
                <a:latin typeface="Tahoma" pitchFamily="34" charset="0"/>
              </a:endParaRPr>
            </a:p>
          </p:txBody>
        </p:sp>
        <p:sp>
          <p:nvSpPr>
            <p:cNvPr id="19" name="Oval 16"/>
            <p:cNvSpPr>
              <a:spLocks noChangeArrowheads="1"/>
            </p:cNvSpPr>
            <p:nvPr/>
          </p:nvSpPr>
          <p:spPr bwMode="auto">
            <a:xfrm>
              <a:off x="4032" y="3216"/>
              <a:ext cx="1296" cy="528"/>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fontAlgn="auto">
                <a:spcBef>
                  <a:spcPts val="0"/>
                </a:spcBef>
                <a:spcAft>
                  <a:spcPts val="0"/>
                </a:spcAft>
                <a:defRPr/>
              </a:pPr>
              <a:r>
                <a:rPr lang="tr-TR" sz="1100">
                  <a:solidFill>
                    <a:schemeClr val="bg1"/>
                  </a:solidFill>
                  <a:latin typeface="Tahoma" pitchFamily="34" charset="0"/>
                </a:rPr>
                <a:t>Diğer</a:t>
              </a:r>
              <a:br>
                <a:rPr lang="tr-TR" sz="1100">
                  <a:solidFill>
                    <a:schemeClr val="bg1"/>
                  </a:solidFill>
                  <a:latin typeface="Tahoma" pitchFamily="34" charset="0"/>
                </a:rPr>
              </a:br>
              <a:r>
                <a:rPr lang="tr-TR" sz="1100">
                  <a:solidFill>
                    <a:schemeClr val="bg1"/>
                  </a:solidFill>
                  <a:latin typeface="Tahoma" pitchFamily="34" charset="0"/>
                </a:rPr>
                <a:t>Disiplinler</a:t>
              </a:r>
              <a:endParaRPr lang="en-US" sz="1100">
                <a:solidFill>
                  <a:schemeClr val="bg1"/>
                </a:solidFill>
                <a:latin typeface="Tahoma" pitchFamily="34" charset="0"/>
              </a:endParaRPr>
            </a:p>
          </p:txBody>
        </p:sp>
        <p:sp>
          <p:nvSpPr>
            <p:cNvPr id="20" name="Oval 17"/>
            <p:cNvSpPr>
              <a:spLocks noChangeArrowheads="1"/>
            </p:cNvSpPr>
            <p:nvPr/>
          </p:nvSpPr>
          <p:spPr bwMode="auto">
            <a:xfrm>
              <a:off x="192" y="2181"/>
              <a:ext cx="1296" cy="528"/>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fontAlgn="auto">
                <a:lnSpc>
                  <a:spcPct val="110000"/>
                </a:lnSpc>
                <a:spcBef>
                  <a:spcPct val="20000"/>
                </a:spcBef>
                <a:spcAft>
                  <a:spcPts val="0"/>
                </a:spcAft>
                <a:buClr>
                  <a:schemeClr val="folHlink"/>
                </a:buClr>
                <a:buSzPct val="60000"/>
                <a:buFont typeface="Wingdings" pitchFamily="2" charset="2"/>
                <a:buNone/>
                <a:defRPr/>
              </a:pPr>
              <a:r>
                <a:rPr lang="tr-TR" sz="1100" dirty="0">
                  <a:solidFill>
                    <a:schemeClr val="bg1"/>
                  </a:solidFill>
                  <a:latin typeface="Tahoma" pitchFamily="34" charset="0"/>
                </a:rPr>
                <a:t>Görselleştirme</a:t>
              </a:r>
              <a:endParaRPr lang="en-US" sz="1100" dirty="0">
                <a:solidFill>
                  <a:schemeClr val="bg1"/>
                </a:solidFill>
                <a:latin typeface="Tahoma" pitchFamily="34" charset="0"/>
              </a:endParaRPr>
            </a:p>
          </p:txBody>
        </p:sp>
        <p:sp>
          <p:nvSpPr>
            <p:cNvPr id="21" name="Line 18"/>
            <p:cNvSpPr>
              <a:spLocks noChangeShapeType="1"/>
            </p:cNvSpPr>
            <p:nvPr/>
          </p:nvSpPr>
          <p:spPr bwMode="auto">
            <a:xfrm flipH="1" flipV="1">
              <a:off x="2832" y="2832"/>
              <a:ext cx="0" cy="528"/>
            </a:xfrm>
            <a:prstGeom prst="line">
              <a:avLst/>
            </a:prstGeom>
            <a:noFill/>
            <a:ln w="28575">
              <a:solidFill>
                <a:schemeClr val="tx1"/>
              </a:solidFill>
              <a:miter lim="800000"/>
              <a:headEnd/>
              <a:tailEnd type="triangle" w="med" len="med"/>
            </a:ln>
            <a:effectLst/>
            <a:scene3d>
              <a:camera prst="orthographicFront"/>
              <a:lightRig rig="threePt" dir="t"/>
            </a:scene3d>
            <a:sp3d>
              <a:bevelT w="114300" prst="artDeco"/>
            </a:sp3d>
          </p:spPr>
          <p:txBody>
            <a:bodyPr wrap="none"/>
            <a:lstStyle/>
            <a:p>
              <a:pPr fontAlgn="auto">
                <a:spcBef>
                  <a:spcPts val="0"/>
                </a:spcBef>
                <a:spcAft>
                  <a:spcPts val="0"/>
                </a:spcAft>
                <a:defRPr/>
              </a:pPr>
              <a:endParaRPr lang="tr-TR" sz="1100">
                <a:solidFill>
                  <a:schemeClr val="bg1"/>
                </a:solidFill>
                <a:latin typeface="+mn-lt"/>
              </a:endParaRP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625" y="428625"/>
            <a:ext cx="8183563" cy="534988"/>
          </a:xfrm>
        </p:spPr>
        <p:txBody>
          <a:bodyPr/>
          <a:lstStyle/>
          <a:p>
            <a:pPr eaLnBrk="1" fontAlgn="auto" hangingPunct="1">
              <a:spcAft>
                <a:spcPts val="0"/>
              </a:spcAft>
              <a:defRPr/>
            </a:pPr>
            <a:r>
              <a:rPr lang="tr-TR" sz="2200" smtClean="0">
                <a:solidFill>
                  <a:schemeClr val="bg2">
                    <a:lumMod val="20000"/>
                    <a:lumOff val="80000"/>
                  </a:schemeClr>
                </a:solidFill>
              </a:rPr>
              <a:t>Veri Madenciliği </a:t>
            </a:r>
            <a:endParaRPr lang="tr-TR" b="0" dirty="0">
              <a:solidFill>
                <a:schemeClr val="accent2">
                  <a:lumMod val="20000"/>
                  <a:lumOff val="80000"/>
                </a:schemeClr>
              </a:solidFill>
              <a:latin typeface="Times New Roman" pitchFamily="18" charset="0"/>
              <a:cs typeface="Times New Roman" pitchFamily="18" charset="0"/>
            </a:endParaRPr>
          </a:p>
        </p:txBody>
      </p:sp>
      <p:sp>
        <p:nvSpPr>
          <p:cNvPr id="3" name="2 İçerik Yer Tutucusu"/>
          <p:cNvSpPr>
            <a:spLocks noGrp="1"/>
          </p:cNvSpPr>
          <p:nvPr>
            <p:ph idx="1"/>
          </p:nvPr>
        </p:nvSpPr>
        <p:spPr>
          <a:xfrm>
            <a:off x="1214438" y="1143000"/>
            <a:ext cx="7472362" cy="4786313"/>
          </a:xfrm>
        </p:spPr>
        <p:txBody>
          <a:bodyPr>
            <a:normAutofit/>
          </a:bodyPr>
          <a:lstStyle/>
          <a:p>
            <a:pPr marL="265176" indent="-265176" eaLnBrk="1" fontAlgn="auto" hangingPunct="1">
              <a:spcAft>
                <a:spcPts val="0"/>
              </a:spcAft>
              <a:buFont typeface="Wingdings 2"/>
              <a:buNone/>
              <a:defRPr/>
            </a:pPr>
            <a:r>
              <a:rPr lang="tr-TR" sz="2400" smtClean="0">
                <a:effectLst>
                  <a:outerShdw blurRad="38100" dist="38100" dir="2700000" algn="tl">
                    <a:srgbClr val="000000">
                      <a:alpha val="43137"/>
                    </a:srgbClr>
                  </a:outerShdw>
                </a:effectLst>
                <a:latin typeface="Times New Roman" pitchFamily="18" charset="0"/>
                <a:cs typeface="Times New Roman" pitchFamily="18" charset="0"/>
              </a:rPr>
              <a:t>Veri Madenciliği </a:t>
            </a:r>
            <a:r>
              <a:rPr lang="tr-TR" sz="2400" dirty="0" smtClean="0">
                <a:effectLst>
                  <a:outerShdw blurRad="38100" dist="38100" dir="2700000" algn="tl">
                    <a:srgbClr val="000000">
                      <a:alpha val="43137"/>
                    </a:srgbClr>
                  </a:outerShdw>
                </a:effectLst>
                <a:latin typeface="Times New Roman" pitchFamily="18" charset="0"/>
                <a:cs typeface="Times New Roman" pitchFamily="18" charset="0"/>
              </a:rPr>
              <a:t>Süreci:</a:t>
            </a:r>
          </a:p>
          <a:p>
            <a:pPr marL="265176" indent="-265176" eaLnBrk="1" fontAlgn="auto" hangingPunct="1">
              <a:spcAft>
                <a:spcPts val="0"/>
              </a:spcAft>
              <a:buFont typeface="Wingdings 2"/>
              <a:buNone/>
              <a:defRPr/>
            </a:pPr>
            <a:endParaRPr lang="tr-TR" sz="2000" dirty="0" smtClean="0">
              <a:latin typeface="Times New Roman" pitchFamily="18" charset="0"/>
              <a:cs typeface="Times New Roman" pitchFamily="18" charset="0"/>
            </a:endParaRPr>
          </a:p>
          <a:p>
            <a:pPr marL="265176" indent="-265176" eaLnBrk="1" fontAlgn="auto" hangingPunct="1">
              <a:spcAft>
                <a:spcPts val="0"/>
              </a:spcAft>
              <a:buFont typeface="Wingdings" pitchFamily="2" charset="2"/>
              <a:buChar char="Ø"/>
              <a:defRPr/>
            </a:pPr>
            <a:r>
              <a:rPr lang="tr-TR" sz="2400" dirty="0" smtClean="0">
                <a:latin typeface="Times New Roman" pitchFamily="18" charset="0"/>
                <a:cs typeface="Times New Roman" pitchFamily="18" charset="0"/>
              </a:rPr>
              <a:t>Problemin Tanımı</a:t>
            </a:r>
          </a:p>
          <a:p>
            <a:pPr marL="265176" indent="-265176" eaLnBrk="1" fontAlgn="auto" hangingPunct="1">
              <a:spcAft>
                <a:spcPts val="0"/>
              </a:spcAft>
              <a:buFont typeface="Wingdings" pitchFamily="2" charset="2"/>
              <a:buChar char="Ø"/>
              <a:defRPr/>
            </a:pPr>
            <a:r>
              <a:rPr lang="tr-TR" sz="2400" dirty="0" smtClean="0">
                <a:latin typeface="Times New Roman" pitchFamily="18" charset="0"/>
                <a:cs typeface="Times New Roman" pitchFamily="18" charset="0"/>
              </a:rPr>
              <a:t>Kullanılacak verilerin seçilmesi ve hazırlanması</a:t>
            </a:r>
          </a:p>
          <a:p>
            <a:pPr marL="265176" indent="-265176" eaLnBrk="1" fontAlgn="auto" hangingPunct="1">
              <a:spcAft>
                <a:spcPts val="0"/>
              </a:spcAft>
              <a:buFont typeface="Wingdings" pitchFamily="2" charset="2"/>
              <a:buChar char="Ø"/>
              <a:defRPr/>
            </a:pPr>
            <a:r>
              <a:rPr lang="tr-TR" sz="2400" dirty="0" smtClean="0">
                <a:latin typeface="Times New Roman" pitchFamily="18" charset="0"/>
                <a:cs typeface="Times New Roman" pitchFamily="18" charset="0"/>
              </a:rPr>
              <a:t>Verilerin bulunması ve analizi</a:t>
            </a:r>
          </a:p>
          <a:p>
            <a:pPr marL="265176" indent="-265176" eaLnBrk="1" fontAlgn="auto" hangingPunct="1">
              <a:spcAft>
                <a:spcPts val="0"/>
              </a:spcAft>
              <a:buFont typeface="Wingdings" pitchFamily="2" charset="2"/>
              <a:buChar char="Ø"/>
              <a:defRPr/>
            </a:pPr>
            <a:r>
              <a:rPr lang="tr-TR" sz="2400" dirty="0" smtClean="0">
                <a:latin typeface="Times New Roman" pitchFamily="18" charset="0"/>
                <a:cs typeface="Times New Roman" pitchFamily="18" charset="0"/>
              </a:rPr>
              <a:t>Modelin oluşturulması</a:t>
            </a:r>
          </a:p>
          <a:p>
            <a:pPr marL="265176" indent="-265176" eaLnBrk="1" fontAlgn="auto" hangingPunct="1">
              <a:spcAft>
                <a:spcPts val="0"/>
              </a:spcAft>
              <a:buFont typeface="Wingdings" pitchFamily="2" charset="2"/>
              <a:buChar char="Ø"/>
              <a:defRPr/>
            </a:pPr>
            <a:r>
              <a:rPr lang="tr-TR" sz="2400" dirty="0" smtClean="0">
                <a:latin typeface="Times New Roman" pitchFamily="18" charset="0"/>
                <a:cs typeface="Times New Roman" pitchFamily="18" charset="0"/>
              </a:rPr>
              <a:t>Modelin geçerliliğinin testi</a:t>
            </a:r>
          </a:p>
          <a:p>
            <a:pPr marL="265176" indent="-265176" eaLnBrk="1" fontAlgn="auto" hangingPunct="1">
              <a:spcAft>
                <a:spcPts val="0"/>
              </a:spcAft>
              <a:buFont typeface="Wingdings" pitchFamily="2" charset="2"/>
              <a:buChar char="Ø"/>
              <a:defRPr/>
            </a:pPr>
            <a:r>
              <a:rPr lang="tr-TR" sz="2400" dirty="0" smtClean="0">
                <a:latin typeface="Times New Roman" pitchFamily="18" charset="0"/>
                <a:cs typeface="Times New Roman" pitchFamily="18" charset="0"/>
              </a:rPr>
              <a:t>Bilginin üretilmesi, eylem planına dönüştürülmesi ve sonuçların ölçülüp değerlendirilmesi</a:t>
            </a:r>
          </a:p>
          <a:p>
            <a:pPr marL="265176" indent="-265176" eaLnBrk="1" fontAlgn="auto" hangingPunct="1">
              <a:spcAft>
                <a:spcPts val="0"/>
              </a:spcAft>
              <a:buFont typeface="Wingdings 2"/>
              <a:buChar char=""/>
              <a:defRPr/>
            </a:pPr>
            <a:endParaRPr lang="tr-TR" sz="2000" dirty="0" smtClean="0">
              <a:latin typeface="Times New Roman" pitchFamily="18" charset="0"/>
              <a:cs typeface="Times New Roman" pitchFamily="18" charset="0"/>
            </a:endParaRPr>
          </a:p>
          <a:p>
            <a:pPr marL="265176" indent="-265176" eaLnBrk="1" fontAlgn="auto" hangingPunct="1">
              <a:spcAft>
                <a:spcPts val="0"/>
              </a:spcAft>
              <a:buFont typeface="Wingdings 2"/>
              <a:buChar char=""/>
              <a:defRPr/>
            </a:pPr>
            <a:endParaRPr lang="tr-TR" sz="2000" dirty="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337C18C0-FC5C-412C-B912-542472F568EE}" type="slidenum">
              <a:rPr lang="tr-TR"/>
              <a:pPr>
                <a:defRPr/>
              </a:pPr>
              <a:t>22</a:t>
            </a:fld>
            <a:endParaRPr lang="tr-TR"/>
          </a:p>
        </p:txBody>
      </p:sp>
      <p:sp>
        <p:nvSpPr>
          <p:cNvPr id="5" name="4 Altbilgi Yer Tutucusu"/>
          <p:cNvSpPr>
            <a:spLocks noGrp="1"/>
          </p:cNvSpPr>
          <p:nvPr>
            <p:ph type="ftr" sz="quarter" idx="11"/>
          </p:nvPr>
        </p:nvSpPr>
        <p:spPr/>
        <p:txBody>
          <a:bodyPr/>
          <a:lstStyle/>
          <a:p>
            <a:pPr>
              <a:defRPr/>
            </a:pPr>
            <a:r>
              <a:rPr lang="tr-TR"/>
              <a:t>Veri Madenciliği [ 1.hft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625" y="428625"/>
            <a:ext cx="8183563" cy="534988"/>
          </a:xfrm>
        </p:spPr>
        <p:txBody>
          <a:bodyPr/>
          <a:lstStyle/>
          <a:p>
            <a:pPr eaLnBrk="1" fontAlgn="auto" hangingPunct="1">
              <a:spcAft>
                <a:spcPts val="0"/>
              </a:spcAft>
              <a:defRPr/>
            </a:pPr>
            <a:r>
              <a:rPr lang="tr-TR" sz="2200" smtClean="0">
                <a:solidFill>
                  <a:schemeClr val="bg2">
                    <a:lumMod val="20000"/>
                    <a:lumOff val="80000"/>
                  </a:schemeClr>
                </a:solidFill>
              </a:rPr>
              <a:t>Veri standart süreci</a:t>
            </a:r>
            <a:endParaRPr lang="tr-TR" b="0" dirty="0">
              <a:solidFill>
                <a:schemeClr val="accent2">
                  <a:lumMod val="20000"/>
                  <a:lumOff val="80000"/>
                </a:schemeClr>
              </a:solidFill>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D31B8B4A-92CB-4767-8641-6AF07ACADC84}" type="slidenum">
              <a:rPr lang="tr-TR"/>
              <a:pPr>
                <a:defRPr/>
              </a:pPr>
              <a:t>23</a:t>
            </a:fld>
            <a:endParaRPr lang="tr-TR"/>
          </a:p>
        </p:txBody>
      </p:sp>
      <p:sp>
        <p:nvSpPr>
          <p:cNvPr id="5" name="4 Altbilgi Yer Tutucusu"/>
          <p:cNvSpPr>
            <a:spLocks noGrp="1"/>
          </p:cNvSpPr>
          <p:nvPr>
            <p:ph type="ftr" sz="quarter" idx="11"/>
          </p:nvPr>
        </p:nvSpPr>
        <p:spPr/>
        <p:txBody>
          <a:bodyPr/>
          <a:lstStyle/>
          <a:p>
            <a:pPr>
              <a:defRPr/>
            </a:pPr>
            <a:r>
              <a:rPr lang="tr-TR"/>
              <a:t>Veri Madenciliği [ 1.hft  ]</a:t>
            </a:r>
          </a:p>
        </p:txBody>
      </p:sp>
      <p:grpSp>
        <p:nvGrpSpPr>
          <p:cNvPr id="68612" name="Group 20"/>
          <p:cNvGrpSpPr>
            <a:grpSpLocks/>
          </p:cNvGrpSpPr>
          <p:nvPr/>
        </p:nvGrpSpPr>
        <p:grpSpPr bwMode="auto">
          <a:xfrm>
            <a:off x="928688" y="1285875"/>
            <a:ext cx="6715125" cy="3929063"/>
            <a:chOff x="585" y="810"/>
            <a:chExt cx="4230" cy="2475"/>
          </a:xfrm>
        </p:grpSpPr>
        <p:sp>
          <p:nvSpPr>
            <p:cNvPr id="6" name="5 Yamuk"/>
            <p:cNvSpPr/>
            <p:nvPr/>
          </p:nvSpPr>
          <p:spPr>
            <a:xfrm>
              <a:off x="990" y="810"/>
              <a:ext cx="1260" cy="495"/>
            </a:xfrm>
            <a:prstGeom prst="trapezoi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tr-TR">
                  <a:solidFill>
                    <a:schemeClr val="tx1"/>
                  </a:solidFill>
                </a:rPr>
                <a:t>Bilgi İhtiyacı  AMAÇ</a:t>
              </a:r>
            </a:p>
          </p:txBody>
        </p:sp>
        <p:sp>
          <p:nvSpPr>
            <p:cNvPr id="7" name="6 Dikdörtgen"/>
            <p:cNvSpPr/>
            <p:nvPr/>
          </p:nvSpPr>
          <p:spPr>
            <a:xfrm>
              <a:off x="3330" y="810"/>
              <a:ext cx="1440" cy="49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tr-TR"/>
                <a:t>Veri Kaynakları</a:t>
              </a:r>
            </a:p>
            <a:p>
              <a:pPr algn="ctr" fontAlgn="auto">
                <a:spcBef>
                  <a:spcPts val="0"/>
                </a:spcBef>
                <a:spcAft>
                  <a:spcPts val="0"/>
                </a:spcAft>
                <a:defRPr/>
              </a:pPr>
              <a:r>
                <a:rPr lang="tr-TR"/>
                <a:t>Ve İnceleme</a:t>
              </a:r>
            </a:p>
          </p:txBody>
        </p:sp>
        <p:sp>
          <p:nvSpPr>
            <p:cNvPr id="8" name="7 Dikdörtgen"/>
            <p:cNvSpPr/>
            <p:nvPr/>
          </p:nvSpPr>
          <p:spPr>
            <a:xfrm>
              <a:off x="3330" y="1980"/>
              <a:ext cx="1440" cy="315"/>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tr-TR"/>
                <a:t>Veri Hazırlama</a:t>
              </a:r>
            </a:p>
          </p:txBody>
        </p:sp>
        <p:sp>
          <p:nvSpPr>
            <p:cNvPr id="9" name="8 Dikdörtgen"/>
            <p:cNvSpPr/>
            <p:nvPr/>
          </p:nvSpPr>
          <p:spPr>
            <a:xfrm>
              <a:off x="3375" y="2970"/>
              <a:ext cx="1440" cy="31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tr-TR"/>
                <a:t>Modelleme</a:t>
              </a:r>
            </a:p>
          </p:txBody>
        </p:sp>
        <p:sp>
          <p:nvSpPr>
            <p:cNvPr id="10" name="9 Dikdörtgen"/>
            <p:cNvSpPr/>
            <p:nvPr/>
          </p:nvSpPr>
          <p:spPr>
            <a:xfrm>
              <a:off x="810" y="2970"/>
              <a:ext cx="1980" cy="31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tr-TR"/>
                <a:t>Değerlendirme</a:t>
              </a:r>
            </a:p>
          </p:txBody>
        </p:sp>
        <p:sp>
          <p:nvSpPr>
            <p:cNvPr id="11" name="10 Dikdörtgen"/>
            <p:cNvSpPr/>
            <p:nvPr/>
          </p:nvSpPr>
          <p:spPr>
            <a:xfrm>
              <a:off x="585" y="1800"/>
              <a:ext cx="855" cy="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tr-TR"/>
                <a:t>Kullanma</a:t>
              </a:r>
            </a:p>
          </p:txBody>
        </p:sp>
        <p:sp>
          <p:nvSpPr>
            <p:cNvPr id="12" name="11 Teneke"/>
            <p:cNvSpPr/>
            <p:nvPr/>
          </p:nvSpPr>
          <p:spPr>
            <a:xfrm>
              <a:off x="2025" y="1440"/>
              <a:ext cx="1125" cy="135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tr-TR" b="1"/>
                <a:t>VERİ</a:t>
              </a:r>
            </a:p>
          </p:txBody>
        </p:sp>
        <p:sp>
          <p:nvSpPr>
            <p:cNvPr id="13" name="12 Çentikli Sağ Ok"/>
            <p:cNvSpPr/>
            <p:nvPr/>
          </p:nvSpPr>
          <p:spPr>
            <a:xfrm>
              <a:off x="2430" y="945"/>
              <a:ext cx="720" cy="9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14" name="13 Çentikli Sağ Ok"/>
            <p:cNvSpPr/>
            <p:nvPr/>
          </p:nvSpPr>
          <p:spPr>
            <a:xfrm rot="16200000" flipH="1">
              <a:off x="3848" y="1552"/>
              <a:ext cx="337" cy="113"/>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15" name="14 Çentikli Sağ Ok"/>
            <p:cNvSpPr/>
            <p:nvPr/>
          </p:nvSpPr>
          <p:spPr>
            <a:xfrm flipH="1">
              <a:off x="2430" y="1080"/>
              <a:ext cx="720" cy="9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16" name="15 Çentikli Sağ Ok"/>
            <p:cNvSpPr/>
            <p:nvPr/>
          </p:nvSpPr>
          <p:spPr>
            <a:xfrm rot="16200000" flipH="1">
              <a:off x="3981" y="2542"/>
              <a:ext cx="338" cy="113"/>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17" name="16 Çentikli Sağ Ok"/>
            <p:cNvSpPr/>
            <p:nvPr/>
          </p:nvSpPr>
          <p:spPr>
            <a:xfrm rot="5400000" flipH="1" flipV="1">
              <a:off x="3801" y="2542"/>
              <a:ext cx="338" cy="113"/>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18" name="17 Çentikli Sağ Ok"/>
            <p:cNvSpPr/>
            <p:nvPr/>
          </p:nvSpPr>
          <p:spPr>
            <a:xfrm flipH="1">
              <a:off x="2942" y="3071"/>
              <a:ext cx="270" cy="9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19" name="18 Çentikli Sağ Ok"/>
            <p:cNvSpPr/>
            <p:nvPr/>
          </p:nvSpPr>
          <p:spPr>
            <a:xfrm rot="5400000" flipH="1" flipV="1">
              <a:off x="1114" y="2080"/>
              <a:ext cx="1283" cy="9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0" name="19 Çentikli Sağ Ok"/>
            <p:cNvSpPr/>
            <p:nvPr/>
          </p:nvSpPr>
          <p:spPr>
            <a:xfrm rot="5400000" flipH="1" flipV="1">
              <a:off x="731" y="2511"/>
              <a:ext cx="608" cy="9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pPr>
              <a:defRPr/>
            </a:pPr>
            <a:r>
              <a:rPr lang="tr-TR"/>
              <a:t>Veri Madenciliği [ 1.hft  ]</a:t>
            </a:r>
          </a:p>
        </p:txBody>
      </p:sp>
      <p:sp>
        <p:nvSpPr>
          <p:cNvPr id="5" name="4 Slayt Numarası Yer Tutucusu"/>
          <p:cNvSpPr>
            <a:spLocks noGrp="1"/>
          </p:cNvSpPr>
          <p:nvPr>
            <p:ph type="sldNum" sz="quarter" idx="12"/>
          </p:nvPr>
        </p:nvSpPr>
        <p:spPr/>
        <p:txBody>
          <a:bodyPr/>
          <a:lstStyle/>
          <a:p>
            <a:pPr>
              <a:defRPr/>
            </a:pPr>
            <a:fld id="{57382A76-8217-4BAC-A634-ED5D069ECA80}" type="slidenum">
              <a:rPr lang="tr-TR"/>
              <a:pPr>
                <a:defRPr/>
              </a:pPr>
              <a:t>24</a:t>
            </a:fld>
            <a:endParaRPr lang="tr-TR"/>
          </a:p>
        </p:txBody>
      </p:sp>
      <p:grpSp>
        <p:nvGrpSpPr>
          <p:cNvPr id="70659" name="5 Grup"/>
          <p:cNvGrpSpPr>
            <a:grpSpLocks/>
          </p:cNvGrpSpPr>
          <p:nvPr/>
        </p:nvGrpSpPr>
        <p:grpSpPr bwMode="auto">
          <a:xfrm>
            <a:off x="857250" y="784225"/>
            <a:ext cx="7743825" cy="5184775"/>
            <a:chOff x="1385888" y="1768475"/>
            <a:chExt cx="7743849" cy="4328307"/>
          </a:xfrm>
        </p:grpSpPr>
        <p:sp>
          <p:nvSpPr>
            <p:cNvPr id="70662" name="Rectangle 5"/>
            <p:cNvSpPr>
              <a:spLocks noChangeArrowheads="1"/>
            </p:cNvSpPr>
            <p:nvPr/>
          </p:nvSpPr>
          <p:spPr bwMode="auto">
            <a:xfrm>
              <a:off x="4743474" y="5288745"/>
              <a:ext cx="4386263" cy="808037"/>
            </a:xfrm>
            <a:prstGeom prst="rect">
              <a:avLst/>
            </a:prstGeom>
            <a:noFill/>
            <a:ln w="12700">
              <a:noFill/>
              <a:miter lim="800000"/>
              <a:headEnd/>
              <a:tailEnd/>
            </a:ln>
          </p:spPr>
          <p:txBody>
            <a:bodyPr lIns="90488" tIns="44450" rIns="90488" bIns="44450"/>
            <a:lstStyle/>
            <a:p>
              <a:r>
                <a:rPr lang="tr-TR" sz="1200">
                  <a:solidFill>
                    <a:schemeClr val="bg2"/>
                  </a:solidFill>
                  <a:latin typeface="Times New Roman" pitchFamily="18" charset="0"/>
                </a:rPr>
                <a:t>Kaynak:</a:t>
              </a:r>
              <a:endParaRPr lang="en-US" sz="1200">
                <a:solidFill>
                  <a:schemeClr val="bg2"/>
                </a:solidFill>
                <a:latin typeface="Times New Roman" pitchFamily="18" charset="0"/>
              </a:endParaRPr>
            </a:p>
            <a:p>
              <a:r>
                <a:rPr lang="en-US" sz="1200">
                  <a:solidFill>
                    <a:schemeClr val="bg2"/>
                  </a:solidFill>
                  <a:latin typeface="Times New Roman" pitchFamily="18" charset="0"/>
                </a:rPr>
                <a:t>U. Fayyad, et al. (1995), “From Knowledge Discovery to Data Mining:  An Overview,” Advances in Knowledge Discovery and Data Mining, U. Fayyad et al. (Eds.), AAAI/MIT Press</a:t>
              </a:r>
            </a:p>
          </p:txBody>
        </p:sp>
        <p:grpSp>
          <p:nvGrpSpPr>
            <p:cNvPr id="70663" name="Group 6"/>
            <p:cNvGrpSpPr>
              <a:grpSpLocks/>
            </p:cNvGrpSpPr>
            <p:nvPr/>
          </p:nvGrpSpPr>
          <p:grpSpPr bwMode="auto">
            <a:xfrm>
              <a:off x="1385888" y="4525968"/>
              <a:ext cx="809625" cy="1101726"/>
              <a:chOff x="1050" y="2937"/>
              <a:chExt cx="510" cy="694"/>
            </a:xfrm>
          </p:grpSpPr>
          <p:grpSp>
            <p:nvGrpSpPr>
              <p:cNvPr id="70708" name="Group 7"/>
              <p:cNvGrpSpPr>
                <a:grpSpLocks/>
              </p:cNvGrpSpPr>
              <p:nvPr/>
            </p:nvGrpSpPr>
            <p:grpSpPr bwMode="auto">
              <a:xfrm>
                <a:off x="1050" y="3118"/>
                <a:ext cx="510" cy="513"/>
                <a:chOff x="1050" y="3118"/>
                <a:chExt cx="510" cy="513"/>
              </a:xfrm>
            </p:grpSpPr>
            <p:pic>
              <p:nvPicPr>
                <p:cNvPr id="56" name="Picture 8"/>
                <p:cNvPicPr>
                  <a:picLocks noChangeArrowheads="1"/>
                </p:cNvPicPr>
                <p:nvPr/>
              </p:nvPicPr>
              <p:blipFill>
                <a:blip r:embed="rId2"/>
                <a:srcRect/>
                <a:stretch>
                  <a:fillRect/>
                </a:stretch>
              </p:blipFill>
              <p:spPr bwMode="auto">
                <a:xfrm>
                  <a:off x="1273" y="3163"/>
                  <a:ext cx="287" cy="2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7" name="Picture 9"/>
                <p:cNvPicPr>
                  <a:picLocks noChangeArrowheads="1"/>
                </p:cNvPicPr>
                <p:nvPr/>
              </p:nvPicPr>
              <p:blipFill>
                <a:blip r:embed="rId2"/>
                <a:srcRect/>
                <a:stretch>
                  <a:fillRect/>
                </a:stretch>
              </p:blipFill>
              <p:spPr bwMode="auto">
                <a:xfrm>
                  <a:off x="1050" y="3118"/>
                  <a:ext cx="288" cy="2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8" name="Picture 10"/>
                <p:cNvPicPr>
                  <a:picLocks noChangeArrowheads="1"/>
                </p:cNvPicPr>
                <p:nvPr/>
              </p:nvPicPr>
              <p:blipFill>
                <a:blip r:embed="rId2"/>
                <a:srcRect/>
                <a:stretch>
                  <a:fillRect/>
                </a:stretch>
              </p:blipFill>
              <p:spPr bwMode="auto">
                <a:xfrm>
                  <a:off x="1142" y="3341"/>
                  <a:ext cx="286" cy="2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sp>
            <p:nvSpPr>
              <p:cNvPr id="70709" name="Rectangle 11"/>
              <p:cNvSpPr>
                <a:spLocks noChangeArrowheads="1"/>
              </p:cNvSpPr>
              <p:nvPr/>
            </p:nvSpPr>
            <p:spPr bwMode="auto">
              <a:xfrm>
                <a:off x="1122" y="2937"/>
                <a:ext cx="326" cy="190"/>
              </a:xfrm>
              <a:prstGeom prst="rect">
                <a:avLst/>
              </a:prstGeom>
              <a:noFill/>
              <a:ln w="12700">
                <a:noFill/>
                <a:miter lim="800000"/>
                <a:headEnd/>
                <a:tailEnd/>
              </a:ln>
            </p:spPr>
            <p:txBody>
              <a:bodyPr wrap="none" lIns="90488" tIns="44450" rIns="90488" bIns="44450">
                <a:spAutoFit/>
              </a:bodyPr>
              <a:lstStyle/>
              <a:p>
                <a:r>
                  <a:rPr lang="tr-TR" sz="1400" b="1">
                    <a:solidFill>
                      <a:srgbClr val="000000"/>
                    </a:solidFill>
                    <a:latin typeface="Verdana" pitchFamily="34" charset="0"/>
                  </a:rPr>
                  <a:t>Veri</a:t>
                </a:r>
                <a:endParaRPr lang="en-US" sz="1400" b="1">
                  <a:solidFill>
                    <a:srgbClr val="000000"/>
                  </a:solidFill>
                  <a:latin typeface="Verdana" pitchFamily="34" charset="0"/>
                </a:endParaRPr>
              </a:p>
            </p:txBody>
          </p:sp>
        </p:grpSp>
        <p:grpSp>
          <p:nvGrpSpPr>
            <p:cNvPr id="70664" name="Group 12"/>
            <p:cNvGrpSpPr>
              <a:grpSpLocks/>
            </p:cNvGrpSpPr>
            <p:nvPr/>
          </p:nvGrpSpPr>
          <p:grpSpPr bwMode="auto">
            <a:xfrm>
              <a:off x="2787650" y="4114804"/>
              <a:ext cx="812800" cy="955676"/>
              <a:chOff x="1933" y="2678"/>
              <a:chExt cx="512" cy="602"/>
            </a:xfrm>
          </p:grpSpPr>
          <p:grpSp>
            <p:nvGrpSpPr>
              <p:cNvPr id="70703" name="Group 13"/>
              <p:cNvGrpSpPr>
                <a:grpSpLocks/>
              </p:cNvGrpSpPr>
              <p:nvPr/>
            </p:nvGrpSpPr>
            <p:grpSpPr bwMode="auto">
              <a:xfrm>
                <a:off x="1950" y="2678"/>
                <a:ext cx="344" cy="363"/>
                <a:chOff x="1950" y="2678"/>
                <a:chExt cx="344" cy="363"/>
              </a:xfrm>
            </p:grpSpPr>
            <p:pic>
              <p:nvPicPr>
                <p:cNvPr id="70705" name="Picture 14"/>
                <p:cNvPicPr>
                  <a:picLocks noChangeArrowheads="1"/>
                </p:cNvPicPr>
                <p:nvPr/>
              </p:nvPicPr>
              <p:blipFill>
                <a:blip r:embed="rId3"/>
                <a:srcRect/>
                <a:stretch>
                  <a:fillRect/>
                </a:stretch>
              </p:blipFill>
              <p:spPr bwMode="auto">
                <a:xfrm>
                  <a:off x="2130" y="2678"/>
                  <a:ext cx="164" cy="296"/>
                </a:xfrm>
                <a:prstGeom prst="rect">
                  <a:avLst/>
                </a:prstGeom>
                <a:noFill/>
                <a:ln w="12700">
                  <a:noFill/>
                  <a:miter lim="800000"/>
                  <a:headEnd/>
                  <a:tailEnd/>
                </a:ln>
              </p:spPr>
            </p:pic>
            <p:pic>
              <p:nvPicPr>
                <p:cNvPr id="70706" name="Picture 15"/>
                <p:cNvPicPr>
                  <a:picLocks noChangeArrowheads="1"/>
                </p:cNvPicPr>
                <p:nvPr/>
              </p:nvPicPr>
              <p:blipFill>
                <a:blip r:embed="rId3"/>
                <a:srcRect/>
                <a:stretch>
                  <a:fillRect/>
                </a:stretch>
              </p:blipFill>
              <p:spPr bwMode="auto">
                <a:xfrm>
                  <a:off x="1950" y="2678"/>
                  <a:ext cx="199" cy="270"/>
                </a:xfrm>
                <a:prstGeom prst="rect">
                  <a:avLst/>
                </a:prstGeom>
                <a:noFill/>
                <a:ln w="12700">
                  <a:noFill/>
                  <a:miter lim="800000"/>
                  <a:headEnd/>
                  <a:tailEnd/>
                </a:ln>
              </p:spPr>
            </p:pic>
            <p:pic>
              <p:nvPicPr>
                <p:cNvPr id="70707" name="Picture 16"/>
                <p:cNvPicPr>
                  <a:picLocks noChangeArrowheads="1"/>
                </p:cNvPicPr>
                <p:nvPr/>
              </p:nvPicPr>
              <p:blipFill>
                <a:blip r:embed="rId3"/>
                <a:srcRect/>
                <a:stretch>
                  <a:fillRect/>
                </a:stretch>
              </p:blipFill>
              <p:spPr bwMode="auto">
                <a:xfrm>
                  <a:off x="2040" y="2813"/>
                  <a:ext cx="183" cy="228"/>
                </a:xfrm>
                <a:prstGeom prst="rect">
                  <a:avLst/>
                </a:prstGeom>
                <a:noFill/>
                <a:ln w="12700">
                  <a:noFill/>
                  <a:miter lim="800000"/>
                  <a:headEnd/>
                  <a:tailEnd/>
                </a:ln>
              </p:spPr>
            </p:pic>
          </p:grpSp>
          <p:sp>
            <p:nvSpPr>
              <p:cNvPr id="50" name="Rectangle 17"/>
              <p:cNvSpPr>
                <a:spLocks noChangeArrowheads="1"/>
              </p:cNvSpPr>
              <p:nvPr/>
            </p:nvSpPr>
            <p:spPr bwMode="auto">
              <a:xfrm>
                <a:off x="1933" y="3006"/>
                <a:ext cx="512" cy="275"/>
              </a:xfrm>
              <a:prstGeom prst="rect">
                <a:avLst/>
              </a:prstGeom>
              <a:noFill/>
              <a:ln w="12700">
                <a:noFill/>
                <a:miter lim="800000"/>
                <a:headEnd/>
                <a:tailEnd/>
              </a:ln>
              <a:effectLst/>
            </p:spPr>
            <p:txBody>
              <a:bodyPr lIns="90488" tIns="44450" rIns="90488" bIns="44450">
                <a:spAutoFit/>
              </a:bodyPr>
              <a:lstStyle/>
              <a:p>
                <a:pPr algn="ctr" fontAlgn="auto">
                  <a:spcBef>
                    <a:spcPts val="0"/>
                  </a:spcBef>
                  <a:spcAft>
                    <a:spcPts val="0"/>
                  </a:spcAft>
                  <a:defRPr/>
                </a:pPr>
                <a:r>
                  <a:rPr lang="tr-TR" sz="1400" b="1">
                    <a:solidFill>
                      <a:schemeClr val="accent4">
                        <a:lumMod val="75000"/>
                      </a:schemeClr>
                    </a:solidFill>
                    <a:latin typeface="+mn-lt"/>
                  </a:rPr>
                  <a:t>Hedef</a:t>
                </a:r>
              </a:p>
              <a:p>
                <a:pPr algn="ctr" fontAlgn="auto">
                  <a:spcBef>
                    <a:spcPts val="0"/>
                  </a:spcBef>
                  <a:spcAft>
                    <a:spcPts val="0"/>
                  </a:spcAft>
                  <a:defRPr/>
                </a:pPr>
                <a:r>
                  <a:rPr lang="tr-TR" sz="1400" b="1">
                    <a:solidFill>
                      <a:schemeClr val="accent4">
                        <a:lumMod val="75000"/>
                      </a:schemeClr>
                    </a:solidFill>
                    <a:latin typeface="+mn-lt"/>
                  </a:rPr>
                  <a:t>Veri</a:t>
                </a:r>
                <a:endParaRPr lang="en-US" sz="1400" b="1">
                  <a:solidFill>
                    <a:schemeClr val="accent4">
                      <a:lumMod val="75000"/>
                    </a:schemeClr>
                  </a:solidFill>
                  <a:latin typeface="+mn-lt"/>
                </a:endParaRPr>
              </a:p>
            </p:txBody>
          </p:sp>
        </p:grpSp>
        <p:grpSp>
          <p:nvGrpSpPr>
            <p:cNvPr id="70665" name="Group 18"/>
            <p:cNvGrpSpPr>
              <a:grpSpLocks/>
            </p:cNvGrpSpPr>
            <p:nvPr/>
          </p:nvGrpSpPr>
          <p:grpSpPr bwMode="auto">
            <a:xfrm>
              <a:off x="1714502" y="3840163"/>
              <a:ext cx="1123951" cy="1092200"/>
              <a:chOff x="1257" y="2505"/>
              <a:chExt cx="708" cy="688"/>
            </a:xfrm>
          </p:grpSpPr>
          <p:sp>
            <p:nvSpPr>
              <p:cNvPr id="70699" name="Line 19"/>
              <p:cNvSpPr>
                <a:spLocks noChangeShapeType="1"/>
              </p:cNvSpPr>
              <p:nvPr/>
            </p:nvSpPr>
            <p:spPr bwMode="auto">
              <a:xfrm flipV="1">
                <a:off x="1634" y="2985"/>
                <a:ext cx="331" cy="208"/>
              </a:xfrm>
              <a:prstGeom prst="line">
                <a:avLst/>
              </a:prstGeom>
              <a:noFill/>
              <a:ln w="25400">
                <a:solidFill>
                  <a:schemeClr val="bg2"/>
                </a:solidFill>
                <a:round/>
                <a:headEnd/>
                <a:tailEnd type="triangle" w="med" len="med"/>
              </a:ln>
            </p:spPr>
            <p:txBody>
              <a:bodyPr wrap="none" anchor="ctr"/>
              <a:lstStyle/>
              <a:p>
                <a:endParaRPr lang="tr-TR"/>
              </a:p>
            </p:txBody>
          </p:sp>
          <p:sp>
            <p:nvSpPr>
              <p:cNvPr id="70700" name="Oval 20"/>
              <p:cNvSpPr>
                <a:spLocks noChangeArrowheads="1"/>
              </p:cNvSpPr>
              <p:nvPr/>
            </p:nvSpPr>
            <p:spPr bwMode="auto">
              <a:xfrm>
                <a:off x="1732" y="3071"/>
                <a:ext cx="80" cy="79"/>
              </a:xfrm>
              <a:prstGeom prst="ellipse">
                <a:avLst/>
              </a:prstGeom>
              <a:solidFill>
                <a:schemeClr val="accent1"/>
              </a:solidFill>
              <a:ln w="25400">
                <a:solidFill>
                  <a:schemeClr val="bg2"/>
                </a:solidFill>
                <a:round/>
                <a:headEnd/>
                <a:tailEnd/>
              </a:ln>
            </p:spPr>
            <p:txBody>
              <a:bodyPr wrap="none" anchor="ctr"/>
              <a:lstStyle/>
              <a:p>
                <a:endParaRPr lang="tr-TR">
                  <a:latin typeface="Verdana" pitchFamily="34" charset="0"/>
                </a:endParaRPr>
              </a:p>
            </p:txBody>
          </p:sp>
          <p:sp>
            <p:nvSpPr>
              <p:cNvPr id="70701" name="AutoShape 21"/>
              <p:cNvSpPr>
                <a:spLocks noChangeArrowheads="1"/>
              </p:cNvSpPr>
              <p:nvPr/>
            </p:nvSpPr>
            <p:spPr bwMode="auto">
              <a:xfrm>
                <a:off x="1257" y="2505"/>
                <a:ext cx="463" cy="209"/>
              </a:xfrm>
              <a:prstGeom prst="roundRect">
                <a:avLst>
                  <a:gd name="adj" fmla="val 12495"/>
                </a:avLst>
              </a:prstGeom>
              <a:noFill/>
              <a:ln w="12700">
                <a:noFill/>
                <a:round/>
                <a:headEnd/>
                <a:tailEnd/>
              </a:ln>
            </p:spPr>
            <p:txBody>
              <a:bodyPr wrap="none" lIns="90488" tIns="44450" rIns="90488" bIns="44450" anchor="ctr">
                <a:spAutoFit/>
              </a:bodyPr>
              <a:lstStyle/>
              <a:p>
                <a:pPr algn="ctr"/>
                <a:r>
                  <a:rPr lang="tr-TR" sz="1400" b="1">
                    <a:solidFill>
                      <a:srgbClr val="660033"/>
                    </a:solidFill>
                    <a:latin typeface="Verdana" pitchFamily="34" charset="0"/>
                  </a:rPr>
                  <a:t>Seçim</a:t>
                </a:r>
                <a:endParaRPr lang="en-US" sz="1400" b="1">
                  <a:solidFill>
                    <a:srgbClr val="660033"/>
                  </a:solidFill>
                  <a:latin typeface="Verdana" pitchFamily="34" charset="0"/>
                </a:endParaRPr>
              </a:p>
            </p:txBody>
          </p:sp>
          <p:sp>
            <p:nvSpPr>
              <p:cNvPr id="70702" name="Line 22"/>
              <p:cNvSpPr>
                <a:spLocks noChangeShapeType="1"/>
              </p:cNvSpPr>
              <p:nvPr/>
            </p:nvSpPr>
            <p:spPr bwMode="auto">
              <a:xfrm>
                <a:off x="1554" y="2740"/>
                <a:ext cx="166" cy="301"/>
              </a:xfrm>
              <a:prstGeom prst="line">
                <a:avLst/>
              </a:prstGeom>
              <a:noFill/>
              <a:ln w="25400">
                <a:solidFill>
                  <a:schemeClr val="bg2"/>
                </a:solidFill>
                <a:round/>
                <a:headEnd/>
                <a:tailEnd/>
              </a:ln>
            </p:spPr>
            <p:txBody>
              <a:bodyPr wrap="none" anchor="ctr"/>
              <a:lstStyle/>
              <a:p>
                <a:endParaRPr lang="tr-TR"/>
              </a:p>
            </p:txBody>
          </p:sp>
        </p:grpSp>
        <p:grpSp>
          <p:nvGrpSpPr>
            <p:cNvPr id="70666" name="Group 24"/>
            <p:cNvGrpSpPr>
              <a:grpSpLocks/>
            </p:cNvGrpSpPr>
            <p:nvPr/>
          </p:nvGrpSpPr>
          <p:grpSpPr bwMode="auto">
            <a:xfrm>
              <a:off x="4195761" y="3276600"/>
              <a:ext cx="1050924" cy="1241425"/>
              <a:chOff x="2812" y="2159"/>
              <a:chExt cx="662" cy="782"/>
            </a:xfrm>
          </p:grpSpPr>
          <p:sp>
            <p:nvSpPr>
              <p:cNvPr id="38" name="Rectangle 25"/>
              <p:cNvSpPr>
                <a:spLocks noChangeArrowheads="1"/>
              </p:cNvSpPr>
              <p:nvPr/>
            </p:nvSpPr>
            <p:spPr bwMode="auto">
              <a:xfrm>
                <a:off x="2812" y="2667"/>
                <a:ext cx="662" cy="274"/>
              </a:xfrm>
              <a:prstGeom prst="rect">
                <a:avLst/>
              </a:prstGeom>
              <a:noFill/>
              <a:ln w="12700">
                <a:noFill/>
                <a:miter lim="800000"/>
                <a:headEnd/>
                <a:tailEnd/>
              </a:ln>
              <a:effectLst/>
            </p:spPr>
            <p:txBody>
              <a:bodyPr wrap="none" lIns="90488" tIns="44450" rIns="90488" bIns="44450">
                <a:spAutoFit/>
              </a:bodyPr>
              <a:lstStyle/>
              <a:p>
                <a:pPr algn="ctr" fontAlgn="auto">
                  <a:spcBef>
                    <a:spcPts val="0"/>
                  </a:spcBef>
                  <a:spcAft>
                    <a:spcPts val="0"/>
                  </a:spcAft>
                  <a:defRPr/>
                </a:pPr>
                <a:r>
                  <a:rPr lang="tr-TR" sz="1400" b="1">
                    <a:solidFill>
                      <a:schemeClr val="accent4">
                        <a:lumMod val="75000"/>
                      </a:schemeClr>
                    </a:solidFill>
                    <a:latin typeface="+mn-lt"/>
                  </a:rPr>
                  <a:t>İşlenmiş</a:t>
                </a:r>
              </a:p>
              <a:p>
                <a:pPr algn="ctr" fontAlgn="auto">
                  <a:spcBef>
                    <a:spcPts val="0"/>
                  </a:spcBef>
                  <a:spcAft>
                    <a:spcPts val="0"/>
                  </a:spcAft>
                  <a:defRPr/>
                </a:pPr>
                <a:r>
                  <a:rPr lang="tr-TR" sz="1400" b="1">
                    <a:solidFill>
                      <a:schemeClr val="accent4">
                        <a:lumMod val="75000"/>
                      </a:schemeClr>
                    </a:solidFill>
                    <a:latin typeface="+mn-lt"/>
                  </a:rPr>
                  <a:t>Veri</a:t>
                </a:r>
                <a:endParaRPr lang="en-US" sz="1400" b="1">
                  <a:solidFill>
                    <a:schemeClr val="accent4">
                      <a:lumMod val="75000"/>
                    </a:schemeClr>
                  </a:solidFill>
                  <a:latin typeface="+mn-lt"/>
                </a:endParaRPr>
              </a:p>
            </p:txBody>
          </p:sp>
          <p:grpSp>
            <p:nvGrpSpPr>
              <p:cNvPr id="70693" name="Group 26"/>
              <p:cNvGrpSpPr>
                <a:grpSpLocks/>
              </p:cNvGrpSpPr>
              <p:nvPr/>
            </p:nvGrpSpPr>
            <p:grpSpPr bwMode="auto">
              <a:xfrm>
                <a:off x="2836" y="2159"/>
                <a:ext cx="142" cy="514"/>
                <a:chOff x="2836" y="2159"/>
                <a:chExt cx="142" cy="514"/>
              </a:xfrm>
            </p:grpSpPr>
            <p:sp>
              <p:nvSpPr>
                <p:cNvPr id="70694" name="Rectangle 27"/>
                <p:cNvSpPr>
                  <a:spLocks noChangeArrowheads="1"/>
                </p:cNvSpPr>
                <p:nvPr/>
              </p:nvSpPr>
              <p:spPr bwMode="auto">
                <a:xfrm>
                  <a:off x="2836" y="2159"/>
                  <a:ext cx="25" cy="340"/>
                </a:xfrm>
                <a:prstGeom prst="rect">
                  <a:avLst/>
                </a:prstGeom>
                <a:solidFill>
                  <a:schemeClr val="hlink"/>
                </a:solidFill>
                <a:ln w="12700">
                  <a:solidFill>
                    <a:schemeClr val="bg2"/>
                  </a:solidFill>
                  <a:miter lim="800000"/>
                  <a:headEnd/>
                  <a:tailEnd/>
                </a:ln>
              </p:spPr>
              <p:txBody>
                <a:bodyPr wrap="none" anchor="ctr"/>
                <a:lstStyle/>
                <a:p>
                  <a:endParaRPr lang="tr-TR">
                    <a:latin typeface="Verdana" pitchFamily="34" charset="0"/>
                  </a:endParaRPr>
                </a:p>
              </p:txBody>
            </p:sp>
            <p:sp>
              <p:nvSpPr>
                <p:cNvPr id="70695" name="Rectangle 28"/>
                <p:cNvSpPr>
                  <a:spLocks noChangeArrowheads="1"/>
                </p:cNvSpPr>
                <p:nvPr/>
              </p:nvSpPr>
              <p:spPr bwMode="auto">
                <a:xfrm>
                  <a:off x="2861" y="2198"/>
                  <a:ext cx="25" cy="340"/>
                </a:xfrm>
                <a:prstGeom prst="rect">
                  <a:avLst/>
                </a:prstGeom>
                <a:solidFill>
                  <a:schemeClr val="hlink"/>
                </a:solidFill>
                <a:ln w="12700">
                  <a:solidFill>
                    <a:schemeClr val="bg2"/>
                  </a:solidFill>
                  <a:miter lim="800000"/>
                  <a:headEnd/>
                  <a:tailEnd/>
                </a:ln>
              </p:spPr>
              <p:txBody>
                <a:bodyPr wrap="none" anchor="ctr"/>
                <a:lstStyle/>
                <a:p>
                  <a:endParaRPr lang="tr-TR">
                    <a:latin typeface="Verdana" pitchFamily="34" charset="0"/>
                  </a:endParaRPr>
                </a:p>
              </p:txBody>
            </p:sp>
            <p:sp>
              <p:nvSpPr>
                <p:cNvPr id="70696" name="Rectangle 29"/>
                <p:cNvSpPr>
                  <a:spLocks noChangeArrowheads="1"/>
                </p:cNvSpPr>
                <p:nvPr/>
              </p:nvSpPr>
              <p:spPr bwMode="auto">
                <a:xfrm>
                  <a:off x="2894" y="2238"/>
                  <a:ext cx="26" cy="340"/>
                </a:xfrm>
                <a:prstGeom prst="rect">
                  <a:avLst/>
                </a:prstGeom>
                <a:solidFill>
                  <a:schemeClr val="hlink"/>
                </a:solidFill>
                <a:ln w="12700">
                  <a:solidFill>
                    <a:schemeClr val="bg2"/>
                  </a:solidFill>
                  <a:miter lim="800000"/>
                  <a:headEnd/>
                  <a:tailEnd/>
                </a:ln>
              </p:spPr>
              <p:txBody>
                <a:bodyPr wrap="none" anchor="ctr"/>
                <a:lstStyle/>
                <a:p>
                  <a:endParaRPr lang="tr-TR">
                    <a:latin typeface="Verdana" pitchFamily="34" charset="0"/>
                  </a:endParaRPr>
                </a:p>
              </p:txBody>
            </p:sp>
            <p:sp>
              <p:nvSpPr>
                <p:cNvPr id="70697" name="Rectangle 30"/>
                <p:cNvSpPr>
                  <a:spLocks noChangeArrowheads="1"/>
                </p:cNvSpPr>
                <p:nvPr/>
              </p:nvSpPr>
              <p:spPr bwMode="auto">
                <a:xfrm>
                  <a:off x="2928" y="2277"/>
                  <a:ext cx="25" cy="341"/>
                </a:xfrm>
                <a:prstGeom prst="rect">
                  <a:avLst/>
                </a:prstGeom>
                <a:solidFill>
                  <a:schemeClr val="hlink"/>
                </a:solidFill>
                <a:ln w="12700">
                  <a:solidFill>
                    <a:schemeClr val="bg2"/>
                  </a:solidFill>
                  <a:miter lim="800000"/>
                  <a:headEnd/>
                  <a:tailEnd/>
                </a:ln>
              </p:spPr>
              <p:txBody>
                <a:bodyPr wrap="none" anchor="ctr"/>
                <a:lstStyle/>
                <a:p>
                  <a:endParaRPr lang="tr-TR">
                    <a:latin typeface="Verdana" pitchFamily="34" charset="0"/>
                  </a:endParaRPr>
                </a:p>
              </p:txBody>
            </p:sp>
            <p:sp>
              <p:nvSpPr>
                <p:cNvPr id="70698" name="Rectangle 31"/>
                <p:cNvSpPr>
                  <a:spLocks noChangeArrowheads="1"/>
                </p:cNvSpPr>
                <p:nvPr/>
              </p:nvSpPr>
              <p:spPr bwMode="auto">
                <a:xfrm>
                  <a:off x="2953" y="2333"/>
                  <a:ext cx="25" cy="340"/>
                </a:xfrm>
                <a:prstGeom prst="rect">
                  <a:avLst/>
                </a:prstGeom>
                <a:solidFill>
                  <a:schemeClr val="hlink"/>
                </a:solidFill>
                <a:ln w="12700">
                  <a:solidFill>
                    <a:schemeClr val="bg2"/>
                  </a:solidFill>
                  <a:miter lim="800000"/>
                  <a:headEnd/>
                  <a:tailEnd/>
                </a:ln>
              </p:spPr>
              <p:txBody>
                <a:bodyPr wrap="none" anchor="ctr"/>
                <a:lstStyle/>
                <a:p>
                  <a:endParaRPr lang="tr-TR">
                    <a:latin typeface="Verdana" pitchFamily="34" charset="0"/>
                  </a:endParaRPr>
                </a:p>
              </p:txBody>
            </p:sp>
          </p:grpSp>
        </p:grpSp>
        <p:grpSp>
          <p:nvGrpSpPr>
            <p:cNvPr id="70667" name="Group 32"/>
            <p:cNvGrpSpPr>
              <a:grpSpLocks/>
            </p:cNvGrpSpPr>
            <p:nvPr/>
          </p:nvGrpSpPr>
          <p:grpSpPr bwMode="auto">
            <a:xfrm>
              <a:off x="5060950" y="2705098"/>
              <a:ext cx="1073150" cy="866775"/>
              <a:chOff x="3365" y="1790"/>
              <a:chExt cx="676" cy="546"/>
            </a:xfrm>
          </p:grpSpPr>
          <p:grpSp>
            <p:nvGrpSpPr>
              <p:cNvPr id="70686" name="Group 33"/>
              <p:cNvGrpSpPr>
                <a:grpSpLocks/>
              </p:cNvGrpSpPr>
              <p:nvPr/>
            </p:nvGrpSpPr>
            <p:grpSpPr bwMode="auto">
              <a:xfrm>
                <a:off x="3471" y="1790"/>
                <a:ext cx="408" cy="340"/>
                <a:chOff x="3471" y="1790"/>
                <a:chExt cx="408" cy="340"/>
              </a:xfrm>
            </p:grpSpPr>
            <p:sp>
              <p:nvSpPr>
                <p:cNvPr id="34" name="Rectangle 34"/>
                <p:cNvSpPr>
                  <a:spLocks noChangeArrowheads="1"/>
                </p:cNvSpPr>
                <p:nvPr/>
              </p:nvSpPr>
              <p:spPr bwMode="auto">
                <a:xfrm>
                  <a:off x="3471" y="1790"/>
                  <a:ext cx="59" cy="340"/>
                </a:xfrm>
                <a:prstGeom prst="rect">
                  <a:avLst/>
                </a:prstGeom>
                <a:gradFill rotWithShape="0">
                  <a:gsLst>
                    <a:gs pos="0">
                      <a:srgbClr val="3399FF">
                        <a:gamma/>
                        <a:shade val="46275"/>
                        <a:invGamma/>
                      </a:srgbClr>
                    </a:gs>
                    <a:gs pos="50000">
                      <a:srgbClr val="3399FF"/>
                    </a:gs>
                    <a:gs pos="100000">
                      <a:srgbClr val="3399FF">
                        <a:gamma/>
                        <a:shade val="46275"/>
                        <a:invGamma/>
                      </a:srgbClr>
                    </a:gs>
                  </a:gsLst>
                  <a:lin ang="5400000" scaled="1"/>
                </a:gradFill>
                <a:ln w="12700">
                  <a:solidFill>
                    <a:schemeClr val="bg2"/>
                  </a:solidFill>
                  <a:miter lim="800000"/>
                  <a:headEnd/>
                  <a:tailEnd/>
                </a:ln>
                <a:effectLst>
                  <a:outerShdw blurRad="76200" dir="13500000" sy="23000" kx="1200000" algn="br" rotWithShape="0">
                    <a:prstClr val="black">
                      <a:alpha val="20000"/>
                    </a:prstClr>
                  </a:outerShdw>
                  <a:reflection blurRad="6350" stA="50000" endA="300" endPos="90000" dir="5400000" sy="-100000" algn="bl" rotWithShape="0"/>
                </a:effectLst>
                <a:scene3d>
                  <a:camera prst="orthographicFront"/>
                  <a:lightRig rig="threePt" dir="t"/>
                </a:scene3d>
                <a:sp3d>
                  <a:bevelT prst="slope"/>
                </a:sp3d>
              </p:spPr>
              <p:txBody>
                <a:bodyPr wrap="none" anchor="ctr"/>
                <a:lstStyle/>
                <a:p>
                  <a:pPr fontAlgn="auto">
                    <a:spcBef>
                      <a:spcPts val="0"/>
                    </a:spcBef>
                    <a:spcAft>
                      <a:spcPts val="0"/>
                    </a:spcAft>
                    <a:defRPr/>
                  </a:pPr>
                  <a:endParaRPr lang="tr-TR">
                    <a:latin typeface="+mn-lt"/>
                  </a:endParaRPr>
                </a:p>
              </p:txBody>
            </p:sp>
            <p:sp>
              <p:nvSpPr>
                <p:cNvPr id="35" name="Rectangle 35"/>
                <p:cNvSpPr>
                  <a:spLocks noChangeArrowheads="1"/>
                </p:cNvSpPr>
                <p:nvPr/>
              </p:nvSpPr>
              <p:spPr bwMode="auto">
                <a:xfrm>
                  <a:off x="3555" y="1885"/>
                  <a:ext cx="75" cy="245"/>
                </a:xfrm>
                <a:prstGeom prst="rect">
                  <a:avLst/>
                </a:prstGeom>
                <a:gradFill rotWithShape="0">
                  <a:gsLst>
                    <a:gs pos="0">
                      <a:srgbClr val="66FF33">
                        <a:gamma/>
                        <a:shade val="46275"/>
                        <a:invGamma/>
                      </a:srgbClr>
                    </a:gs>
                    <a:gs pos="50000">
                      <a:srgbClr val="66FF33"/>
                    </a:gs>
                    <a:gs pos="100000">
                      <a:srgbClr val="66FF33">
                        <a:gamma/>
                        <a:shade val="46275"/>
                        <a:invGamma/>
                      </a:srgbClr>
                    </a:gs>
                  </a:gsLst>
                  <a:lin ang="5400000" scaled="1"/>
                </a:gradFill>
                <a:ln w="12700">
                  <a:solidFill>
                    <a:schemeClr val="bg2"/>
                  </a:solidFill>
                  <a:miter lim="800000"/>
                  <a:headEnd/>
                  <a:tailEnd/>
                </a:ln>
                <a:effectLst>
                  <a:outerShdw blurRad="76200" dir="13500000" sy="23000" kx="1200000" algn="br" rotWithShape="0">
                    <a:prstClr val="black">
                      <a:alpha val="20000"/>
                    </a:prstClr>
                  </a:outerShdw>
                  <a:reflection blurRad="6350" stA="50000" endA="300" endPos="90000" dir="5400000" sy="-100000" algn="bl" rotWithShape="0"/>
                </a:effectLst>
                <a:scene3d>
                  <a:camera prst="orthographicFront"/>
                  <a:lightRig rig="threePt" dir="t"/>
                </a:scene3d>
                <a:sp3d>
                  <a:bevelT prst="slope"/>
                </a:sp3d>
              </p:spPr>
              <p:txBody>
                <a:bodyPr wrap="none" anchor="ctr"/>
                <a:lstStyle/>
                <a:p>
                  <a:pPr fontAlgn="auto">
                    <a:spcBef>
                      <a:spcPts val="0"/>
                    </a:spcBef>
                    <a:spcAft>
                      <a:spcPts val="0"/>
                    </a:spcAft>
                    <a:defRPr/>
                  </a:pPr>
                  <a:endParaRPr lang="tr-TR">
                    <a:latin typeface="+mn-lt"/>
                  </a:endParaRPr>
                </a:p>
              </p:txBody>
            </p:sp>
            <p:sp>
              <p:nvSpPr>
                <p:cNvPr id="36" name="Rectangle 36"/>
                <p:cNvSpPr>
                  <a:spLocks noChangeArrowheads="1"/>
                </p:cNvSpPr>
                <p:nvPr/>
              </p:nvSpPr>
              <p:spPr bwMode="auto">
                <a:xfrm>
                  <a:off x="3654" y="1821"/>
                  <a:ext cx="91" cy="309"/>
                </a:xfrm>
                <a:prstGeom prst="rect">
                  <a:avLst/>
                </a:prstGeom>
                <a:gradFill rotWithShape="0">
                  <a:gsLst>
                    <a:gs pos="0">
                      <a:srgbClr val="CC00FF">
                        <a:gamma/>
                        <a:shade val="46275"/>
                        <a:invGamma/>
                      </a:srgbClr>
                    </a:gs>
                    <a:gs pos="50000">
                      <a:srgbClr val="CC00FF"/>
                    </a:gs>
                    <a:gs pos="100000">
                      <a:srgbClr val="CC00FF">
                        <a:gamma/>
                        <a:shade val="46275"/>
                        <a:invGamma/>
                      </a:srgbClr>
                    </a:gs>
                  </a:gsLst>
                  <a:lin ang="5400000" scaled="1"/>
                </a:gradFill>
                <a:ln w="12700">
                  <a:solidFill>
                    <a:schemeClr val="bg2"/>
                  </a:solidFill>
                  <a:miter lim="800000"/>
                  <a:headEnd/>
                  <a:tailEnd/>
                </a:ln>
                <a:effectLst>
                  <a:outerShdw blurRad="76200" dir="13500000" sy="23000" kx="1200000" algn="br" rotWithShape="0">
                    <a:prstClr val="black">
                      <a:alpha val="20000"/>
                    </a:prstClr>
                  </a:outerShdw>
                  <a:reflection blurRad="6350" stA="50000" endA="300" endPos="90000" dir="5400000" sy="-100000" algn="bl" rotWithShape="0"/>
                </a:effectLst>
                <a:scene3d>
                  <a:camera prst="orthographicFront"/>
                  <a:lightRig rig="threePt" dir="t"/>
                </a:scene3d>
                <a:sp3d>
                  <a:bevelT prst="slope"/>
                </a:sp3d>
              </p:spPr>
              <p:txBody>
                <a:bodyPr wrap="none" anchor="ctr"/>
                <a:lstStyle/>
                <a:p>
                  <a:pPr fontAlgn="auto">
                    <a:spcBef>
                      <a:spcPts val="0"/>
                    </a:spcBef>
                    <a:spcAft>
                      <a:spcPts val="0"/>
                    </a:spcAft>
                    <a:defRPr/>
                  </a:pPr>
                  <a:endParaRPr lang="tr-TR">
                    <a:latin typeface="+mn-lt"/>
                  </a:endParaRPr>
                </a:p>
              </p:txBody>
            </p:sp>
            <p:sp>
              <p:nvSpPr>
                <p:cNvPr id="37" name="Rectangle 37"/>
                <p:cNvSpPr>
                  <a:spLocks noChangeArrowheads="1"/>
                </p:cNvSpPr>
                <p:nvPr/>
              </p:nvSpPr>
              <p:spPr bwMode="auto">
                <a:xfrm>
                  <a:off x="3771" y="2003"/>
                  <a:ext cx="108" cy="127"/>
                </a:xfrm>
                <a:prstGeom prst="rect">
                  <a:avLst/>
                </a:prstGeom>
                <a:gradFill rotWithShape="0">
                  <a:gsLst>
                    <a:gs pos="0">
                      <a:srgbClr val="FF6600">
                        <a:gamma/>
                        <a:shade val="46275"/>
                        <a:invGamma/>
                      </a:srgbClr>
                    </a:gs>
                    <a:gs pos="50000">
                      <a:srgbClr val="FF6600"/>
                    </a:gs>
                    <a:gs pos="100000">
                      <a:srgbClr val="FF6600">
                        <a:gamma/>
                        <a:shade val="46275"/>
                        <a:invGamma/>
                      </a:srgbClr>
                    </a:gs>
                  </a:gsLst>
                  <a:lin ang="5400000" scaled="1"/>
                </a:gradFill>
                <a:ln w="12700">
                  <a:solidFill>
                    <a:schemeClr val="bg2"/>
                  </a:solidFill>
                  <a:miter lim="800000"/>
                  <a:headEnd/>
                  <a:tailEnd/>
                </a:ln>
                <a:effectLst>
                  <a:outerShdw blurRad="76200" dir="13500000" sy="23000" kx="1200000" algn="br" rotWithShape="0">
                    <a:prstClr val="black">
                      <a:alpha val="20000"/>
                    </a:prstClr>
                  </a:outerShdw>
                  <a:reflection blurRad="6350" stA="50000" endA="300" endPos="90000" dir="5400000" sy="-100000" algn="bl" rotWithShape="0"/>
                </a:effectLst>
                <a:scene3d>
                  <a:camera prst="orthographicFront"/>
                  <a:lightRig rig="threePt" dir="t"/>
                </a:scene3d>
                <a:sp3d>
                  <a:bevelT prst="slope"/>
                </a:sp3d>
              </p:spPr>
              <p:txBody>
                <a:bodyPr wrap="none" anchor="ctr"/>
                <a:lstStyle/>
                <a:p>
                  <a:pPr fontAlgn="auto">
                    <a:spcBef>
                      <a:spcPts val="0"/>
                    </a:spcBef>
                    <a:spcAft>
                      <a:spcPts val="0"/>
                    </a:spcAft>
                    <a:defRPr/>
                  </a:pPr>
                  <a:endParaRPr lang="tr-TR">
                    <a:latin typeface="+mn-lt"/>
                  </a:endParaRPr>
                </a:p>
              </p:txBody>
            </p:sp>
          </p:grpSp>
          <p:sp>
            <p:nvSpPr>
              <p:cNvPr id="33" name="Rectangle 38"/>
              <p:cNvSpPr>
                <a:spLocks noChangeArrowheads="1"/>
              </p:cNvSpPr>
              <p:nvPr/>
            </p:nvSpPr>
            <p:spPr bwMode="auto">
              <a:xfrm>
                <a:off x="3365" y="2175"/>
                <a:ext cx="676" cy="161"/>
              </a:xfrm>
              <a:prstGeom prst="rect">
                <a:avLst/>
              </a:prstGeom>
              <a:noFill/>
              <a:ln w="12700">
                <a:noFill/>
                <a:miter lim="800000"/>
                <a:headEnd/>
                <a:tailEnd/>
              </a:ln>
              <a:effectLst/>
            </p:spPr>
            <p:txBody>
              <a:bodyPr wrap="none" lIns="90488" tIns="44450" rIns="90488" bIns="44450">
                <a:spAutoFit/>
              </a:bodyPr>
              <a:lstStyle/>
              <a:p>
                <a:pPr fontAlgn="auto">
                  <a:spcBef>
                    <a:spcPts val="0"/>
                  </a:spcBef>
                  <a:spcAft>
                    <a:spcPts val="0"/>
                  </a:spcAft>
                  <a:defRPr/>
                </a:pPr>
                <a:r>
                  <a:rPr lang="tr-TR" sz="1400" b="1">
                    <a:solidFill>
                      <a:schemeClr val="accent4">
                        <a:lumMod val="75000"/>
                      </a:schemeClr>
                    </a:solidFill>
                    <a:latin typeface="+mn-lt"/>
                  </a:rPr>
                  <a:t>Desenler</a:t>
                </a:r>
                <a:endParaRPr lang="en-US" sz="1400" b="1">
                  <a:solidFill>
                    <a:schemeClr val="accent4">
                      <a:lumMod val="75000"/>
                    </a:schemeClr>
                  </a:solidFill>
                  <a:latin typeface="+mn-lt"/>
                </a:endParaRPr>
              </a:p>
            </p:txBody>
          </p:sp>
        </p:grpSp>
        <p:grpSp>
          <p:nvGrpSpPr>
            <p:cNvPr id="70668" name="Group 39"/>
            <p:cNvGrpSpPr>
              <a:grpSpLocks/>
            </p:cNvGrpSpPr>
            <p:nvPr/>
          </p:nvGrpSpPr>
          <p:grpSpPr bwMode="auto">
            <a:xfrm>
              <a:off x="3314705" y="2243134"/>
              <a:ext cx="1804990" cy="1360485"/>
              <a:chOff x="2265" y="1499"/>
              <a:chExt cx="1137" cy="857"/>
            </a:xfrm>
          </p:grpSpPr>
          <p:sp>
            <p:nvSpPr>
              <p:cNvPr id="70682" name="Line 40"/>
              <p:cNvSpPr>
                <a:spLocks noChangeShapeType="1"/>
              </p:cNvSpPr>
              <p:nvPr/>
            </p:nvSpPr>
            <p:spPr bwMode="auto">
              <a:xfrm flipV="1">
                <a:off x="3092" y="2165"/>
                <a:ext cx="309" cy="191"/>
              </a:xfrm>
              <a:prstGeom prst="line">
                <a:avLst/>
              </a:prstGeom>
              <a:noFill/>
              <a:ln w="25400">
                <a:solidFill>
                  <a:schemeClr val="bg2"/>
                </a:solidFill>
                <a:round/>
                <a:headEnd/>
                <a:tailEnd type="triangle" w="med" len="med"/>
              </a:ln>
            </p:spPr>
            <p:txBody>
              <a:bodyPr wrap="none" anchor="ctr"/>
              <a:lstStyle/>
              <a:p>
                <a:endParaRPr lang="tr-TR"/>
              </a:p>
            </p:txBody>
          </p:sp>
          <p:sp>
            <p:nvSpPr>
              <p:cNvPr id="70683" name="Oval 41"/>
              <p:cNvSpPr>
                <a:spLocks noChangeArrowheads="1"/>
              </p:cNvSpPr>
              <p:nvPr/>
            </p:nvSpPr>
            <p:spPr bwMode="auto">
              <a:xfrm>
                <a:off x="3184" y="2237"/>
                <a:ext cx="76" cy="71"/>
              </a:xfrm>
              <a:prstGeom prst="ellipse">
                <a:avLst/>
              </a:prstGeom>
              <a:solidFill>
                <a:schemeClr val="accent1"/>
              </a:solidFill>
              <a:ln w="25400">
                <a:solidFill>
                  <a:schemeClr val="bg2"/>
                </a:solidFill>
                <a:round/>
                <a:headEnd/>
                <a:tailEnd/>
              </a:ln>
            </p:spPr>
            <p:txBody>
              <a:bodyPr wrap="none" anchor="ctr"/>
              <a:lstStyle/>
              <a:p>
                <a:endParaRPr lang="tr-TR">
                  <a:latin typeface="Verdana" pitchFamily="34" charset="0"/>
                </a:endParaRPr>
              </a:p>
            </p:txBody>
          </p:sp>
          <p:sp>
            <p:nvSpPr>
              <p:cNvPr id="70684" name="AutoShape 42"/>
              <p:cNvSpPr>
                <a:spLocks noChangeArrowheads="1"/>
              </p:cNvSpPr>
              <p:nvPr/>
            </p:nvSpPr>
            <p:spPr bwMode="auto">
              <a:xfrm>
                <a:off x="2265" y="1499"/>
                <a:ext cx="1137" cy="207"/>
              </a:xfrm>
              <a:prstGeom prst="roundRect">
                <a:avLst>
                  <a:gd name="adj" fmla="val 12495"/>
                </a:avLst>
              </a:prstGeom>
              <a:noFill/>
              <a:ln w="12700">
                <a:noFill/>
                <a:round/>
                <a:headEnd/>
                <a:tailEnd/>
              </a:ln>
            </p:spPr>
            <p:txBody>
              <a:bodyPr wrap="none" lIns="90488" tIns="44450" rIns="90488" bIns="44450" anchor="ctr">
                <a:spAutoFit/>
              </a:bodyPr>
              <a:lstStyle/>
              <a:p>
                <a:pPr algn="ctr"/>
                <a:r>
                  <a:rPr lang="tr-TR" sz="1400" b="1">
                    <a:solidFill>
                      <a:srgbClr val="660033"/>
                    </a:solidFill>
                    <a:latin typeface="Verdana" pitchFamily="34" charset="0"/>
                  </a:rPr>
                  <a:t>Veri Madenciliği</a:t>
                </a:r>
                <a:endParaRPr lang="en-US" sz="1400" b="1">
                  <a:solidFill>
                    <a:srgbClr val="660033"/>
                  </a:solidFill>
                  <a:latin typeface="Verdana" pitchFamily="34" charset="0"/>
                </a:endParaRPr>
              </a:p>
            </p:txBody>
          </p:sp>
          <p:sp>
            <p:nvSpPr>
              <p:cNvPr id="70685" name="Line 43"/>
              <p:cNvSpPr>
                <a:spLocks noChangeShapeType="1"/>
              </p:cNvSpPr>
              <p:nvPr/>
            </p:nvSpPr>
            <p:spPr bwMode="auto">
              <a:xfrm>
                <a:off x="3026" y="1889"/>
                <a:ext cx="175" cy="340"/>
              </a:xfrm>
              <a:prstGeom prst="line">
                <a:avLst/>
              </a:prstGeom>
              <a:noFill/>
              <a:ln w="25400">
                <a:solidFill>
                  <a:schemeClr val="bg2"/>
                </a:solidFill>
                <a:round/>
                <a:headEnd/>
                <a:tailEnd/>
              </a:ln>
            </p:spPr>
            <p:txBody>
              <a:bodyPr wrap="none" anchor="ctr"/>
              <a:lstStyle/>
              <a:p>
                <a:endParaRPr lang="tr-TR"/>
              </a:p>
            </p:txBody>
          </p:sp>
        </p:grpSp>
        <p:grpSp>
          <p:nvGrpSpPr>
            <p:cNvPr id="70669" name="Group 44"/>
            <p:cNvGrpSpPr>
              <a:grpSpLocks/>
            </p:cNvGrpSpPr>
            <p:nvPr/>
          </p:nvGrpSpPr>
          <p:grpSpPr bwMode="auto">
            <a:xfrm>
              <a:off x="5172077" y="1768475"/>
              <a:ext cx="1709738" cy="1130300"/>
              <a:chOff x="3435" y="1200"/>
              <a:chExt cx="1077" cy="712"/>
            </a:xfrm>
          </p:grpSpPr>
          <p:sp>
            <p:nvSpPr>
              <p:cNvPr id="70678" name="Line 45"/>
              <p:cNvSpPr>
                <a:spLocks noChangeShapeType="1"/>
              </p:cNvSpPr>
              <p:nvPr/>
            </p:nvSpPr>
            <p:spPr bwMode="auto">
              <a:xfrm flipV="1">
                <a:off x="3925" y="1722"/>
                <a:ext cx="308" cy="190"/>
              </a:xfrm>
              <a:prstGeom prst="line">
                <a:avLst/>
              </a:prstGeom>
              <a:noFill/>
              <a:ln w="25400">
                <a:solidFill>
                  <a:schemeClr val="bg2"/>
                </a:solidFill>
                <a:round/>
                <a:headEnd/>
                <a:tailEnd type="triangle" w="med" len="med"/>
              </a:ln>
            </p:spPr>
            <p:txBody>
              <a:bodyPr wrap="none" anchor="ctr"/>
              <a:lstStyle/>
              <a:p>
                <a:endParaRPr lang="tr-TR"/>
              </a:p>
            </p:txBody>
          </p:sp>
          <p:sp>
            <p:nvSpPr>
              <p:cNvPr id="70679" name="Oval 46"/>
              <p:cNvSpPr>
                <a:spLocks noChangeArrowheads="1"/>
              </p:cNvSpPr>
              <p:nvPr/>
            </p:nvSpPr>
            <p:spPr bwMode="auto">
              <a:xfrm>
                <a:off x="4007" y="1802"/>
                <a:ext cx="77" cy="71"/>
              </a:xfrm>
              <a:prstGeom prst="ellipse">
                <a:avLst/>
              </a:prstGeom>
              <a:solidFill>
                <a:schemeClr val="accent1"/>
              </a:solidFill>
              <a:ln w="25400">
                <a:solidFill>
                  <a:schemeClr val="bg2"/>
                </a:solidFill>
                <a:round/>
                <a:headEnd/>
                <a:tailEnd/>
              </a:ln>
            </p:spPr>
            <p:txBody>
              <a:bodyPr wrap="none" anchor="ctr"/>
              <a:lstStyle/>
              <a:p>
                <a:endParaRPr lang="tr-TR">
                  <a:latin typeface="Verdana" pitchFamily="34" charset="0"/>
                </a:endParaRPr>
              </a:p>
            </p:txBody>
          </p:sp>
          <p:sp>
            <p:nvSpPr>
              <p:cNvPr id="70680" name="AutoShape 47"/>
              <p:cNvSpPr>
                <a:spLocks noChangeArrowheads="1"/>
              </p:cNvSpPr>
              <p:nvPr/>
            </p:nvSpPr>
            <p:spPr bwMode="auto">
              <a:xfrm>
                <a:off x="3435" y="1200"/>
                <a:ext cx="1077" cy="353"/>
              </a:xfrm>
              <a:prstGeom prst="roundRect">
                <a:avLst>
                  <a:gd name="adj" fmla="val 12495"/>
                </a:avLst>
              </a:prstGeom>
              <a:noFill/>
              <a:ln w="12700">
                <a:noFill/>
                <a:round/>
                <a:headEnd/>
                <a:tailEnd/>
              </a:ln>
            </p:spPr>
            <p:txBody>
              <a:bodyPr wrap="none" lIns="90488" tIns="44450" rIns="90488" bIns="44450" anchor="ctr">
                <a:spAutoFit/>
              </a:bodyPr>
              <a:lstStyle/>
              <a:p>
                <a:pPr algn="ctr"/>
                <a:r>
                  <a:rPr lang="tr-TR" sz="1400" b="1">
                    <a:solidFill>
                      <a:srgbClr val="660033"/>
                    </a:solidFill>
                    <a:latin typeface="Verdana" pitchFamily="34" charset="0"/>
                  </a:rPr>
                  <a:t>Yorumlama/</a:t>
                </a:r>
              </a:p>
              <a:p>
                <a:pPr algn="ctr"/>
                <a:r>
                  <a:rPr lang="tr-TR" sz="1400" b="1">
                    <a:solidFill>
                      <a:srgbClr val="660033"/>
                    </a:solidFill>
                    <a:latin typeface="Verdana" pitchFamily="34" charset="0"/>
                  </a:rPr>
                  <a:t>Değerlendirme</a:t>
                </a:r>
                <a:endParaRPr lang="en-US" sz="1400" b="1">
                  <a:solidFill>
                    <a:srgbClr val="660033"/>
                  </a:solidFill>
                  <a:latin typeface="Verdana" pitchFamily="34" charset="0"/>
                </a:endParaRPr>
              </a:p>
            </p:txBody>
          </p:sp>
          <p:sp>
            <p:nvSpPr>
              <p:cNvPr id="70681" name="Line 48"/>
              <p:cNvSpPr>
                <a:spLocks noChangeShapeType="1"/>
              </p:cNvSpPr>
              <p:nvPr/>
            </p:nvSpPr>
            <p:spPr bwMode="auto">
              <a:xfrm>
                <a:off x="3950" y="1612"/>
                <a:ext cx="41" cy="110"/>
              </a:xfrm>
              <a:prstGeom prst="line">
                <a:avLst/>
              </a:prstGeom>
              <a:noFill/>
              <a:ln w="25400">
                <a:solidFill>
                  <a:schemeClr val="bg2"/>
                </a:solidFill>
                <a:round/>
                <a:headEnd/>
                <a:tailEnd/>
              </a:ln>
            </p:spPr>
            <p:txBody>
              <a:bodyPr wrap="none" anchor="ctr"/>
              <a:lstStyle/>
              <a:p>
                <a:endParaRPr lang="tr-TR"/>
              </a:p>
            </p:txBody>
          </p:sp>
        </p:grpSp>
        <p:grpSp>
          <p:nvGrpSpPr>
            <p:cNvPr id="70670" name="Group 49"/>
            <p:cNvGrpSpPr>
              <a:grpSpLocks/>
            </p:cNvGrpSpPr>
            <p:nvPr/>
          </p:nvGrpSpPr>
          <p:grpSpPr bwMode="auto">
            <a:xfrm>
              <a:off x="2500313" y="3108325"/>
              <a:ext cx="4402137" cy="2187575"/>
              <a:chOff x="1752" y="2044"/>
              <a:chExt cx="2773" cy="1378"/>
            </a:xfrm>
          </p:grpSpPr>
          <p:sp>
            <p:nvSpPr>
              <p:cNvPr id="22" name="Freeform 50"/>
              <p:cNvSpPr>
                <a:spLocks/>
              </p:cNvSpPr>
              <p:nvPr/>
            </p:nvSpPr>
            <p:spPr bwMode="auto">
              <a:xfrm>
                <a:off x="1752" y="2044"/>
                <a:ext cx="2773" cy="1378"/>
              </a:xfrm>
              <a:custGeom>
                <a:avLst/>
                <a:gdLst/>
                <a:ahLst/>
                <a:cxnLst>
                  <a:cxn ang="0">
                    <a:pos x="2773" y="0"/>
                  </a:cxn>
                  <a:cxn ang="0">
                    <a:pos x="1897" y="1038"/>
                  </a:cxn>
                  <a:cxn ang="0">
                    <a:pos x="0" y="1378"/>
                  </a:cxn>
                </a:cxnLst>
                <a:rect l="0" t="0" r="r" b="b"/>
                <a:pathLst>
                  <a:path w="2773" h="1378">
                    <a:moveTo>
                      <a:pt x="2773" y="0"/>
                    </a:moveTo>
                    <a:cubicBezTo>
                      <a:pt x="2566" y="404"/>
                      <a:pt x="2359" y="808"/>
                      <a:pt x="1897" y="1038"/>
                    </a:cubicBezTo>
                    <a:cubicBezTo>
                      <a:pt x="1435" y="1268"/>
                      <a:pt x="717" y="1323"/>
                      <a:pt x="0" y="1378"/>
                    </a:cubicBezTo>
                  </a:path>
                </a:pathLst>
              </a:cu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txBody>
              <a:bodyPr wrap="none" anchor="ctr"/>
              <a:lstStyle/>
              <a:p>
                <a:pPr fontAlgn="auto">
                  <a:spcBef>
                    <a:spcPts val="0"/>
                  </a:spcBef>
                  <a:spcAft>
                    <a:spcPts val="0"/>
                  </a:spcAft>
                  <a:defRPr/>
                </a:pPr>
                <a:endParaRPr lang="tr-TR"/>
              </a:p>
            </p:txBody>
          </p:sp>
          <p:sp>
            <p:nvSpPr>
              <p:cNvPr id="23" name="Freeform 51"/>
              <p:cNvSpPr>
                <a:spLocks/>
              </p:cNvSpPr>
              <p:nvPr/>
            </p:nvSpPr>
            <p:spPr bwMode="auto">
              <a:xfrm>
                <a:off x="2514" y="2401"/>
                <a:ext cx="1281" cy="730"/>
              </a:xfrm>
              <a:custGeom>
                <a:avLst/>
                <a:gdLst/>
                <a:ahLst/>
                <a:cxnLst>
                  <a:cxn ang="0">
                    <a:pos x="1281" y="0"/>
                  </a:cxn>
                  <a:cxn ang="0">
                    <a:pos x="859" y="502"/>
                  </a:cxn>
                  <a:cxn ang="0">
                    <a:pos x="0" y="730"/>
                  </a:cxn>
                </a:cxnLst>
                <a:rect l="0" t="0" r="r" b="b"/>
                <a:pathLst>
                  <a:path w="1281" h="730">
                    <a:moveTo>
                      <a:pt x="1281" y="0"/>
                    </a:moveTo>
                    <a:cubicBezTo>
                      <a:pt x="1176" y="190"/>
                      <a:pt x="1072" y="380"/>
                      <a:pt x="859" y="502"/>
                    </a:cubicBezTo>
                    <a:cubicBezTo>
                      <a:pt x="646" y="624"/>
                      <a:pt x="323" y="677"/>
                      <a:pt x="0" y="730"/>
                    </a:cubicBezTo>
                  </a:path>
                </a:pathLst>
              </a:custGeom>
              <a:ln>
                <a:headEnd type="none" w="med" len="med"/>
                <a:tailEnd type="triangle" w="med" len="med"/>
              </a:ln>
            </p:spPr>
            <p:style>
              <a:lnRef idx="2">
                <a:schemeClr val="accent6"/>
              </a:lnRef>
              <a:fillRef idx="0">
                <a:schemeClr val="accent6"/>
              </a:fillRef>
              <a:effectRef idx="1">
                <a:schemeClr val="accent6"/>
              </a:effectRef>
              <a:fontRef idx="minor">
                <a:schemeClr val="tx1"/>
              </a:fontRef>
            </p:style>
            <p:txBody>
              <a:bodyPr wrap="none" anchor="ctr"/>
              <a:lstStyle/>
              <a:p>
                <a:pPr fontAlgn="auto">
                  <a:spcBef>
                    <a:spcPts val="0"/>
                  </a:spcBef>
                  <a:spcAft>
                    <a:spcPts val="0"/>
                  </a:spcAft>
                  <a:defRPr/>
                </a:pPr>
                <a:endParaRPr lang="tr-TR"/>
              </a:p>
            </p:txBody>
          </p:sp>
        </p:grpSp>
        <p:grpSp>
          <p:nvGrpSpPr>
            <p:cNvPr id="70671" name="Group 52"/>
            <p:cNvGrpSpPr>
              <a:grpSpLocks/>
            </p:cNvGrpSpPr>
            <p:nvPr/>
          </p:nvGrpSpPr>
          <p:grpSpPr bwMode="auto">
            <a:xfrm>
              <a:off x="2706688" y="3121030"/>
              <a:ext cx="1355725" cy="1146177"/>
              <a:chOff x="1705" y="1966"/>
              <a:chExt cx="854" cy="722"/>
            </a:xfrm>
          </p:grpSpPr>
          <p:sp>
            <p:nvSpPr>
              <p:cNvPr id="70672" name="Line 53"/>
              <p:cNvSpPr>
                <a:spLocks noChangeShapeType="1"/>
              </p:cNvSpPr>
              <p:nvPr/>
            </p:nvSpPr>
            <p:spPr bwMode="auto">
              <a:xfrm flipV="1">
                <a:off x="2229" y="2481"/>
                <a:ext cx="330" cy="207"/>
              </a:xfrm>
              <a:prstGeom prst="line">
                <a:avLst/>
              </a:prstGeom>
              <a:noFill/>
              <a:ln w="25400">
                <a:solidFill>
                  <a:schemeClr val="bg2"/>
                </a:solidFill>
                <a:round/>
                <a:headEnd/>
                <a:tailEnd type="triangle" w="med" len="med"/>
              </a:ln>
            </p:spPr>
            <p:txBody>
              <a:bodyPr wrap="none" anchor="ctr"/>
              <a:lstStyle/>
              <a:p>
                <a:endParaRPr lang="tr-TR"/>
              </a:p>
            </p:txBody>
          </p:sp>
          <p:sp>
            <p:nvSpPr>
              <p:cNvPr id="70673" name="AutoShape 54"/>
              <p:cNvSpPr>
                <a:spLocks noChangeArrowheads="1"/>
              </p:cNvSpPr>
              <p:nvPr/>
            </p:nvSpPr>
            <p:spPr bwMode="auto">
              <a:xfrm>
                <a:off x="1705" y="1966"/>
                <a:ext cx="798" cy="207"/>
              </a:xfrm>
              <a:prstGeom prst="roundRect">
                <a:avLst>
                  <a:gd name="adj" fmla="val 12495"/>
                </a:avLst>
              </a:prstGeom>
              <a:noFill/>
              <a:ln w="12700">
                <a:noFill/>
                <a:round/>
                <a:headEnd/>
                <a:tailEnd/>
              </a:ln>
            </p:spPr>
            <p:txBody>
              <a:bodyPr wrap="none" lIns="90488" tIns="44450" rIns="90488" bIns="44450" anchor="ctr">
                <a:spAutoFit/>
              </a:bodyPr>
              <a:lstStyle/>
              <a:p>
                <a:pPr algn="ctr"/>
                <a:r>
                  <a:rPr lang="tr-TR" sz="1400" b="1">
                    <a:solidFill>
                      <a:srgbClr val="660033"/>
                    </a:solidFill>
                    <a:latin typeface="Verdana" pitchFamily="34" charset="0"/>
                  </a:rPr>
                  <a:t>Ön-İşleme</a:t>
                </a:r>
                <a:endParaRPr lang="en-US" sz="1400" b="1">
                  <a:solidFill>
                    <a:srgbClr val="660033"/>
                  </a:solidFill>
                  <a:latin typeface="Verdana" pitchFamily="34" charset="0"/>
                </a:endParaRPr>
              </a:p>
            </p:txBody>
          </p:sp>
          <p:sp>
            <p:nvSpPr>
              <p:cNvPr id="70674" name="Line 55"/>
              <p:cNvSpPr>
                <a:spLocks noChangeShapeType="1"/>
              </p:cNvSpPr>
              <p:nvPr/>
            </p:nvSpPr>
            <p:spPr bwMode="auto">
              <a:xfrm>
                <a:off x="2079" y="2200"/>
                <a:ext cx="248" cy="367"/>
              </a:xfrm>
              <a:prstGeom prst="line">
                <a:avLst/>
              </a:prstGeom>
              <a:noFill/>
              <a:ln w="25400">
                <a:solidFill>
                  <a:schemeClr val="bg2"/>
                </a:solidFill>
                <a:round/>
                <a:headEnd/>
                <a:tailEnd/>
              </a:ln>
            </p:spPr>
            <p:txBody>
              <a:bodyPr wrap="none" anchor="ctr"/>
              <a:lstStyle/>
              <a:p>
                <a:endParaRPr lang="tr-TR"/>
              </a:p>
            </p:txBody>
          </p:sp>
          <p:sp>
            <p:nvSpPr>
              <p:cNvPr id="70675" name="Oval 56"/>
              <p:cNvSpPr>
                <a:spLocks noChangeArrowheads="1"/>
              </p:cNvSpPr>
              <p:nvPr/>
            </p:nvSpPr>
            <p:spPr bwMode="auto">
              <a:xfrm>
                <a:off x="2295" y="2562"/>
                <a:ext cx="82" cy="80"/>
              </a:xfrm>
              <a:prstGeom prst="ellipse">
                <a:avLst/>
              </a:prstGeom>
              <a:solidFill>
                <a:schemeClr val="accent1"/>
              </a:solidFill>
              <a:ln w="25400">
                <a:solidFill>
                  <a:schemeClr val="bg2"/>
                </a:solidFill>
                <a:round/>
                <a:headEnd/>
                <a:tailEnd/>
              </a:ln>
            </p:spPr>
            <p:txBody>
              <a:bodyPr wrap="none" anchor="ctr"/>
              <a:lstStyle/>
              <a:p>
                <a:endParaRPr lang="tr-TR">
                  <a:latin typeface="Verdana" pitchFamily="34" charset="0"/>
                </a:endParaRPr>
              </a:p>
            </p:txBody>
          </p:sp>
        </p:grpSp>
      </p:grpSp>
      <p:sp>
        <p:nvSpPr>
          <p:cNvPr id="59" name="58 Akış Çizelgesi: Çok Sayıda Belge"/>
          <p:cNvSpPr/>
          <p:nvPr/>
        </p:nvSpPr>
        <p:spPr>
          <a:xfrm>
            <a:off x="5857884" y="1357298"/>
            <a:ext cx="1000132" cy="714380"/>
          </a:xfrm>
          <a:prstGeom prst="flowChartMultidocument">
            <a:avLst/>
          </a:prstGeom>
          <a:solidFill>
            <a:schemeClr val="accent2">
              <a:lumMod val="40000"/>
              <a:lumOff val="60000"/>
            </a:schemeClr>
          </a:solidFill>
          <a:ln w="25400">
            <a:solidFill>
              <a:srgbClr val="00B050"/>
            </a:solidFill>
          </a:ln>
          <a:effectLst>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tr-TR">
                <a:solidFill>
                  <a:schemeClr val="tx1"/>
                </a:solidFill>
              </a:rPr>
              <a:t>Bilgi</a:t>
            </a:r>
          </a:p>
        </p:txBody>
      </p:sp>
      <p:sp>
        <p:nvSpPr>
          <p:cNvPr id="60" name="59 Dikdörtgen"/>
          <p:cNvSpPr/>
          <p:nvPr/>
        </p:nvSpPr>
        <p:spPr>
          <a:xfrm>
            <a:off x="500034" y="500042"/>
            <a:ext cx="3897222" cy="830997"/>
          </a:xfrm>
          <a:prstGeom prst="rect">
            <a:avLst/>
          </a:prstGeom>
        </p:spPr>
        <p:txBody>
          <a:bodyPr wrap="none">
            <a:spAutoFit/>
          </a:bodyPr>
          <a:lstStyle/>
          <a:p>
            <a:pPr algn="ctr" fontAlgn="auto">
              <a:spcBef>
                <a:spcPts val="0"/>
              </a:spcBef>
              <a:spcAft>
                <a:spcPts val="0"/>
              </a:spcAft>
              <a:defRPr/>
            </a:pPr>
            <a:r>
              <a:rPr lang="tr-TR" sz="2400" b="1" spc="5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n-lt"/>
              </a:rPr>
              <a:t>Veritabanlarında </a:t>
            </a:r>
          </a:p>
          <a:p>
            <a:pPr algn="ctr" fontAlgn="auto">
              <a:spcBef>
                <a:spcPts val="0"/>
              </a:spcBef>
              <a:spcAft>
                <a:spcPts val="0"/>
              </a:spcAft>
              <a:defRPr/>
            </a:pPr>
            <a:r>
              <a:rPr lang="tr-TR" sz="2400" b="1" spc="5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n-lt"/>
              </a:rPr>
              <a:t>Bilginin Keşif Süreci</a:t>
            </a:r>
            <a:endParaRPr lang="en-US" sz="2400" b="1" spc="5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n-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pPr>
              <a:defRPr/>
            </a:pPr>
            <a:r>
              <a:rPr lang="tr-TR"/>
              <a:t>Veri Madenciliği [ 1.hft  ]</a:t>
            </a:r>
          </a:p>
        </p:txBody>
      </p:sp>
      <p:sp>
        <p:nvSpPr>
          <p:cNvPr id="5" name="4 Slayt Numarası Yer Tutucusu"/>
          <p:cNvSpPr>
            <a:spLocks noGrp="1"/>
          </p:cNvSpPr>
          <p:nvPr>
            <p:ph type="sldNum" sz="quarter" idx="12"/>
          </p:nvPr>
        </p:nvSpPr>
        <p:spPr/>
        <p:txBody>
          <a:bodyPr/>
          <a:lstStyle/>
          <a:p>
            <a:pPr>
              <a:defRPr/>
            </a:pPr>
            <a:fld id="{E2D9871B-90C8-41B5-8908-70D2F575C271}" type="slidenum">
              <a:rPr lang="tr-TR"/>
              <a:pPr>
                <a:defRPr/>
              </a:pPr>
              <a:t>25</a:t>
            </a:fld>
            <a:endParaRPr lang="tr-TR"/>
          </a:p>
        </p:txBody>
      </p:sp>
      <p:sp>
        <p:nvSpPr>
          <p:cNvPr id="71683" name="Rectangle 5"/>
          <p:cNvSpPr>
            <a:spLocks noChangeArrowheads="1"/>
          </p:cNvSpPr>
          <p:nvPr/>
        </p:nvSpPr>
        <p:spPr bwMode="auto">
          <a:xfrm>
            <a:off x="428625" y="1785938"/>
            <a:ext cx="8229600" cy="4071937"/>
          </a:xfrm>
          <a:prstGeom prst="rect">
            <a:avLst/>
          </a:prstGeom>
          <a:noFill/>
          <a:ln w="9525">
            <a:noFill/>
            <a:miter lim="800000"/>
            <a:headEnd/>
            <a:tailEnd/>
          </a:ln>
        </p:spPr>
        <p:txBody>
          <a:bodyPr/>
          <a:lstStyle/>
          <a:p>
            <a:pPr marL="342900" indent="-342900">
              <a:lnSpc>
                <a:spcPct val="80000"/>
              </a:lnSpc>
              <a:spcBef>
                <a:spcPct val="20000"/>
              </a:spcBef>
              <a:buClr>
                <a:schemeClr val="tx2"/>
              </a:buClr>
              <a:buFontTx/>
              <a:buChar char="•"/>
            </a:pPr>
            <a:r>
              <a:rPr lang="tr-TR" sz="2000" b="1">
                <a:latin typeface="Verdana" pitchFamily="34" charset="0"/>
              </a:rPr>
              <a:t>Kullanılan Veriler</a:t>
            </a:r>
            <a:endParaRPr lang="en-US" sz="2000" b="1">
              <a:latin typeface="Verdana" pitchFamily="34" charset="0"/>
            </a:endParaRPr>
          </a:p>
          <a:p>
            <a:pPr marL="742950" lvl="1" indent="-285750">
              <a:lnSpc>
                <a:spcPct val="80000"/>
              </a:lnSpc>
              <a:spcBef>
                <a:spcPct val="20000"/>
              </a:spcBef>
              <a:buFontTx/>
              <a:buChar char="–"/>
            </a:pPr>
            <a:r>
              <a:rPr lang="tr-TR">
                <a:latin typeface="Verdana" pitchFamily="34" charset="0"/>
              </a:rPr>
              <a:t>İlişkisel, veri ambarı, muamele verisi, nesneye yönelik –ilişkisel, serileri, zaman, uzaysal veri, metin, çoklu-ortam, heterojen veritabanları, WWW </a:t>
            </a:r>
          </a:p>
          <a:p>
            <a:pPr marL="342900" indent="-342900">
              <a:lnSpc>
                <a:spcPct val="80000"/>
              </a:lnSpc>
              <a:spcBef>
                <a:spcPct val="20000"/>
              </a:spcBef>
              <a:buClr>
                <a:schemeClr val="tx2"/>
              </a:buClr>
              <a:buFontTx/>
              <a:buChar char="•"/>
            </a:pPr>
            <a:r>
              <a:rPr lang="tr-TR" sz="2000" b="1">
                <a:latin typeface="Verdana" pitchFamily="34" charset="0"/>
              </a:rPr>
              <a:t>Keşif Edilecek Bilgi</a:t>
            </a:r>
          </a:p>
          <a:p>
            <a:pPr marL="742950" lvl="1" indent="-285750">
              <a:lnSpc>
                <a:spcPct val="80000"/>
              </a:lnSpc>
              <a:spcBef>
                <a:spcPct val="20000"/>
              </a:spcBef>
              <a:buFontTx/>
              <a:buChar char="–"/>
            </a:pPr>
            <a:r>
              <a:rPr lang="tr-TR">
                <a:latin typeface="Verdana" pitchFamily="34" charset="0"/>
              </a:rPr>
              <a:t>Karakterizasyon</a:t>
            </a:r>
            <a:r>
              <a:rPr lang="en-US">
                <a:latin typeface="Verdana" pitchFamily="34" charset="0"/>
              </a:rPr>
              <a:t>, discrimina</a:t>
            </a:r>
            <a:r>
              <a:rPr lang="tr-TR">
                <a:latin typeface="Verdana" pitchFamily="34" charset="0"/>
              </a:rPr>
              <a:t>syon (ayırım)</a:t>
            </a:r>
            <a:r>
              <a:rPr lang="en-US">
                <a:latin typeface="Verdana" pitchFamily="34" charset="0"/>
              </a:rPr>
              <a:t>, </a:t>
            </a:r>
            <a:r>
              <a:rPr lang="tr-TR">
                <a:latin typeface="Verdana" pitchFamily="34" charset="0"/>
              </a:rPr>
              <a:t>ilişki (bağlantı)</a:t>
            </a:r>
            <a:r>
              <a:rPr lang="en-US">
                <a:latin typeface="Verdana" pitchFamily="34" charset="0"/>
              </a:rPr>
              <a:t>, </a:t>
            </a:r>
            <a:r>
              <a:rPr lang="tr-TR">
                <a:latin typeface="Verdana" pitchFamily="34" charset="0"/>
              </a:rPr>
              <a:t>sınıflandırma</a:t>
            </a:r>
            <a:r>
              <a:rPr lang="en-US">
                <a:latin typeface="Verdana" pitchFamily="34" charset="0"/>
              </a:rPr>
              <a:t>, </a:t>
            </a:r>
            <a:r>
              <a:rPr lang="tr-TR">
                <a:latin typeface="Verdana" pitchFamily="34" charset="0"/>
              </a:rPr>
              <a:t>gruplama</a:t>
            </a:r>
            <a:r>
              <a:rPr lang="en-US">
                <a:latin typeface="Verdana" pitchFamily="34" charset="0"/>
              </a:rPr>
              <a:t>, </a:t>
            </a:r>
            <a:r>
              <a:rPr lang="tr-TR">
                <a:latin typeface="Verdana" pitchFamily="34" charset="0"/>
              </a:rPr>
              <a:t>eğilim/sapma</a:t>
            </a:r>
            <a:r>
              <a:rPr lang="en-US">
                <a:latin typeface="Verdana" pitchFamily="34" charset="0"/>
              </a:rPr>
              <a:t>, </a:t>
            </a:r>
            <a:r>
              <a:rPr lang="tr-TR">
                <a:latin typeface="Verdana" pitchFamily="34" charset="0"/>
              </a:rPr>
              <a:t>aykırı değer (outlier)</a:t>
            </a:r>
            <a:r>
              <a:rPr lang="en-US">
                <a:latin typeface="Verdana" pitchFamily="34" charset="0"/>
              </a:rPr>
              <a:t>, </a:t>
            </a:r>
            <a:r>
              <a:rPr lang="tr-TR">
                <a:latin typeface="Verdana" pitchFamily="34" charset="0"/>
              </a:rPr>
              <a:t>vs.</a:t>
            </a:r>
            <a:endParaRPr lang="en-US">
              <a:latin typeface="Verdana" pitchFamily="34" charset="0"/>
            </a:endParaRPr>
          </a:p>
          <a:p>
            <a:pPr marL="342900" indent="-342900">
              <a:lnSpc>
                <a:spcPct val="80000"/>
              </a:lnSpc>
              <a:spcBef>
                <a:spcPct val="20000"/>
              </a:spcBef>
              <a:buClr>
                <a:schemeClr val="tx2"/>
              </a:buClr>
              <a:buFontTx/>
              <a:buChar char="•"/>
            </a:pPr>
            <a:r>
              <a:rPr lang="tr-TR" sz="2000" b="1">
                <a:latin typeface="Verdana" pitchFamily="34" charset="0"/>
              </a:rPr>
              <a:t>Kullanılan Teknikler</a:t>
            </a:r>
            <a:endParaRPr lang="en-US" sz="2000" b="1">
              <a:latin typeface="Verdana" pitchFamily="34" charset="0"/>
            </a:endParaRPr>
          </a:p>
          <a:p>
            <a:pPr marL="742950" lvl="1" indent="-285750">
              <a:lnSpc>
                <a:spcPct val="80000"/>
              </a:lnSpc>
              <a:spcBef>
                <a:spcPct val="20000"/>
              </a:spcBef>
              <a:buFontTx/>
              <a:buChar char="–"/>
            </a:pPr>
            <a:r>
              <a:rPr lang="tr-TR">
                <a:latin typeface="Verdana" pitchFamily="34" charset="0"/>
              </a:rPr>
              <a:t>Veritabanına yönelik</a:t>
            </a:r>
            <a:r>
              <a:rPr lang="en-US">
                <a:latin typeface="Verdana" pitchFamily="34" charset="0"/>
              </a:rPr>
              <a:t>, </a:t>
            </a:r>
            <a:r>
              <a:rPr lang="tr-TR">
                <a:latin typeface="Verdana" pitchFamily="34" charset="0"/>
              </a:rPr>
              <a:t>veri ambarı</a:t>
            </a:r>
            <a:r>
              <a:rPr lang="en-US">
                <a:latin typeface="Verdana" pitchFamily="34" charset="0"/>
              </a:rPr>
              <a:t> (OLAP), </a:t>
            </a:r>
            <a:r>
              <a:rPr lang="tr-TR">
                <a:latin typeface="Verdana" pitchFamily="34" charset="0"/>
              </a:rPr>
              <a:t>makina öğrenmesi</a:t>
            </a:r>
            <a:r>
              <a:rPr lang="en-US">
                <a:latin typeface="Verdana" pitchFamily="34" charset="0"/>
              </a:rPr>
              <a:t>, </a:t>
            </a:r>
            <a:r>
              <a:rPr lang="tr-TR">
                <a:latin typeface="Verdana" pitchFamily="34" charset="0"/>
              </a:rPr>
              <a:t>istatistik, görselleştirme</a:t>
            </a:r>
            <a:endParaRPr lang="en-US">
              <a:latin typeface="Verdana" pitchFamily="34" charset="0"/>
            </a:endParaRPr>
          </a:p>
          <a:p>
            <a:pPr marL="342900" indent="-342900">
              <a:lnSpc>
                <a:spcPct val="80000"/>
              </a:lnSpc>
              <a:spcBef>
                <a:spcPct val="20000"/>
              </a:spcBef>
              <a:buClr>
                <a:schemeClr val="tx2"/>
              </a:buClr>
              <a:buFontTx/>
              <a:buChar char="•"/>
            </a:pPr>
            <a:r>
              <a:rPr lang="tr-TR" sz="2000" b="1">
                <a:latin typeface="Verdana" pitchFamily="34" charset="0"/>
              </a:rPr>
              <a:t>Uygulama Alanları</a:t>
            </a:r>
            <a:endParaRPr lang="en-US" sz="2000" b="1">
              <a:latin typeface="Verdana" pitchFamily="34" charset="0"/>
            </a:endParaRPr>
          </a:p>
          <a:p>
            <a:pPr marL="742950" lvl="1" indent="-285750">
              <a:lnSpc>
                <a:spcPct val="80000"/>
              </a:lnSpc>
              <a:spcBef>
                <a:spcPct val="20000"/>
              </a:spcBef>
              <a:buFontTx/>
              <a:buChar char="–"/>
            </a:pPr>
            <a:r>
              <a:rPr lang="tr-TR">
                <a:latin typeface="Verdana" pitchFamily="34" charset="0"/>
              </a:rPr>
              <a:t>Perakende</a:t>
            </a:r>
            <a:r>
              <a:rPr lang="en-US">
                <a:latin typeface="Verdana" pitchFamily="34" charset="0"/>
              </a:rPr>
              <a:t>, </a:t>
            </a:r>
            <a:r>
              <a:rPr lang="tr-TR">
                <a:latin typeface="Verdana" pitchFamily="34" charset="0"/>
              </a:rPr>
              <a:t>haberleşme</a:t>
            </a:r>
            <a:r>
              <a:rPr lang="en-US">
                <a:latin typeface="Verdana" pitchFamily="34" charset="0"/>
              </a:rPr>
              <a:t>, </a:t>
            </a:r>
            <a:r>
              <a:rPr lang="tr-TR">
                <a:latin typeface="Verdana" pitchFamily="34" charset="0"/>
              </a:rPr>
              <a:t>bankacılık</a:t>
            </a:r>
            <a:r>
              <a:rPr lang="en-US">
                <a:latin typeface="Verdana" pitchFamily="34" charset="0"/>
              </a:rPr>
              <a:t>, </a:t>
            </a:r>
            <a:r>
              <a:rPr lang="tr-TR">
                <a:latin typeface="Verdana" pitchFamily="34" charset="0"/>
              </a:rPr>
              <a:t>sahtekârlık analizi</a:t>
            </a:r>
            <a:r>
              <a:rPr lang="en-US">
                <a:latin typeface="Verdana" pitchFamily="34" charset="0"/>
              </a:rPr>
              <a:t>, </a:t>
            </a:r>
            <a:r>
              <a:rPr lang="tr-TR">
                <a:latin typeface="Verdana" pitchFamily="34" charset="0"/>
              </a:rPr>
              <a:t>biyolojik veri analizi</a:t>
            </a:r>
            <a:r>
              <a:rPr lang="en-US">
                <a:latin typeface="Verdana" pitchFamily="34" charset="0"/>
              </a:rPr>
              <a:t>, </a:t>
            </a:r>
            <a:r>
              <a:rPr lang="tr-TR">
                <a:latin typeface="Verdana" pitchFamily="34" charset="0"/>
              </a:rPr>
              <a:t>borsa analizler</a:t>
            </a:r>
            <a:r>
              <a:rPr lang="en-US">
                <a:latin typeface="Verdana" pitchFamily="34" charset="0"/>
              </a:rPr>
              <a:t>, Web </a:t>
            </a:r>
            <a:r>
              <a:rPr lang="tr-TR">
                <a:latin typeface="Verdana" pitchFamily="34" charset="0"/>
              </a:rPr>
              <a:t>madenciliği vb.</a:t>
            </a:r>
            <a:endParaRPr lang="en-US">
              <a:latin typeface="Verdana" pitchFamily="34" charset="0"/>
            </a:endParaRPr>
          </a:p>
          <a:p>
            <a:pPr marL="342900" indent="-342900">
              <a:lnSpc>
                <a:spcPct val="80000"/>
              </a:lnSpc>
              <a:spcBef>
                <a:spcPct val="20000"/>
              </a:spcBef>
              <a:buClr>
                <a:schemeClr val="tx2"/>
              </a:buClr>
              <a:buFontTx/>
              <a:buChar char="•"/>
            </a:pPr>
            <a:endParaRPr lang="en-US" sz="2000">
              <a:latin typeface="Verdana" pitchFamily="34" charset="0"/>
            </a:endParaRPr>
          </a:p>
        </p:txBody>
      </p:sp>
      <p:sp>
        <p:nvSpPr>
          <p:cNvPr id="7" name="6 Dikdörtgen"/>
          <p:cNvSpPr/>
          <p:nvPr/>
        </p:nvSpPr>
        <p:spPr>
          <a:xfrm>
            <a:off x="1214414" y="714356"/>
            <a:ext cx="6072230" cy="830997"/>
          </a:xfrm>
          <a:prstGeom prst="rect">
            <a:avLst/>
          </a:prstGeom>
        </p:spPr>
        <p:txBody>
          <a:bodyPr>
            <a:spAutoFit/>
          </a:bodyPr>
          <a:lstStyle/>
          <a:p>
            <a:pPr algn="ctr" fontAlgn="auto">
              <a:spcBef>
                <a:spcPts val="0"/>
              </a:spcBef>
              <a:spcAft>
                <a:spcPts val="0"/>
              </a:spcAft>
              <a:defRPr/>
            </a:pPr>
            <a:r>
              <a:rPr lang="tr-TR" sz="2400" b="1" spc="5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n-lt"/>
              </a:rPr>
              <a:t>Veri Madenciliğinin </a:t>
            </a:r>
          </a:p>
          <a:p>
            <a:pPr algn="ctr" fontAlgn="auto">
              <a:spcBef>
                <a:spcPts val="0"/>
              </a:spcBef>
              <a:spcAft>
                <a:spcPts val="0"/>
              </a:spcAft>
              <a:defRPr/>
            </a:pPr>
            <a:r>
              <a:rPr lang="tr-TR" sz="2400" b="1" spc="5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n-lt"/>
              </a:rPr>
              <a:t>Çok-boyutlu Görünümü</a:t>
            </a:r>
            <a:endParaRPr lang="en-US" sz="2400" b="1" spc="5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n-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pPr>
              <a:defRPr/>
            </a:pPr>
            <a:r>
              <a:rPr lang="tr-TR"/>
              <a:t>Veri Madenciliği [ 1.hft  ]</a:t>
            </a:r>
          </a:p>
        </p:txBody>
      </p:sp>
      <p:sp>
        <p:nvSpPr>
          <p:cNvPr id="5" name="4 Slayt Numarası Yer Tutucusu"/>
          <p:cNvSpPr>
            <a:spLocks noGrp="1"/>
          </p:cNvSpPr>
          <p:nvPr>
            <p:ph type="sldNum" sz="quarter" idx="12"/>
          </p:nvPr>
        </p:nvSpPr>
        <p:spPr/>
        <p:txBody>
          <a:bodyPr/>
          <a:lstStyle/>
          <a:p>
            <a:pPr>
              <a:defRPr/>
            </a:pPr>
            <a:fld id="{7AF7A274-C591-4B12-9B1E-846BAE5CCE8F}" type="slidenum">
              <a:rPr lang="tr-TR"/>
              <a:pPr>
                <a:defRPr/>
              </a:pPr>
              <a:t>26</a:t>
            </a:fld>
            <a:endParaRPr lang="tr-TR"/>
          </a:p>
        </p:txBody>
      </p:sp>
      <p:grpSp>
        <p:nvGrpSpPr>
          <p:cNvPr id="72707" name="5 İçerik Yer Tutucusu"/>
          <p:cNvGrpSpPr>
            <a:grpSpLocks noGrp="1"/>
          </p:cNvGrpSpPr>
          <p:nvPr>
            <p:ph idx="1"/>
          </p:nvPr>
        </p:nvGrpSpPr>
        <p:grpSpPr bwMode="auto">
          <a:xfrm>
            <a:off x="503238" y="571500"/>
            <a:ext cx="8183562" cy="5429250"/>
            <a:chOff x="428596" y="428604"/>
            <a:chExt cx="7572428" cy="5643602"/>
          </a:xfrm>
        </p:grpSpPr>
        <p:sp>
          <p:nvSpPr>
            <p:cNvPr id="7" name="6 Yamuk"/>
            <p:cNvSpPr/>
            <p:nvPr/>
          </p:nvSpPr>
          <p:spPr>
            <a:xfrm>
              <a:off x="428596" y="4357674"/>
              <a:ext cx="2000708" cy="929049"/>
            </a:xfrm>
            <a:prstGeom prst="trapezoid">
              <a:avLst/>
            </a:prstGeom>
            <a:effectLst>
              <a:outerShdw blurRad="50800" dist="38100" dir="18900000" algn="b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tr-TR" sz="1600"/>
                <a:t>ALGORİTMALAR</a:t>
              </a:r>
            </a:p>
          </p:txBody>
        </p:sp>
        <p:sp>
          <p:nvSpPr>
            <p:cNvPr id="8" name="7 Teneke"/>
            <p:cNvSpPr/>
            <p:nvPr/>
          </p:nvSpPr>
          <p:spPr>
            <a:xfrm>
              <a:off x="6072295" y="2857663"/>
              <a:ext cx="1928729" cy="785484"/>
            </a:xfrm>
            <a:prstGeom prst="can">
              <a:avLst/>
            </a:prstGeom>
            <a:effectLst>
              <a:outerShdw blurRad="50800" dist="38100" dir="18900000" algn="b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tr-TR" sz="1600"/>
                <a:t>Sonuçlar &amp; Bilgi</a:t>
              </a:r>
            </a:p>
          </p:txBody>
        </p:sp>
        <p:sp>
          <p:nvSpPr>
            <p:cNvPr id="9" name="8 Akış Çizelgesi: Çok Sayıda Belge"/>
            <p:cNvSpPr/>
            <p:nvPr/>
          </p:nvSpPr>
          <p:spPr>
            <a:xfrm>
              <a:off x="6072295" y="4286716"/>
              <a:ext cx="1786241" cy="1285488"/>
            </a:xfrm>
            <a:prstGeom prst="flowChartMultidocument">
              <a:avLst/>
            </a:prstGeom>
            <a:effectLst>
              <a:outerShdw blurRad="50800" dist="38100" dir="18900000" algn="b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tr-TR" sz="1600"/>
                <a:t>Raporlar</a:t>
              </a:r>
            </a:p>
          </p:txBody>
        </p:sp>
        <p:sp>
          <p:nvSpPr>
            <p:cNvPr id="10" name="9 Akış Çizelgesi: İç Depolama"/>
            <p:cNvSpPr/>
            <p:nvPr/>
          </p:nvSpPr>
          <p:spPr>
            <a:xfrm>
              <a:off x="3429657" y="5143157"/>
              <a:ext cx="1570306" cy="929049"/>
            </a:xfrm>
            <a:prstGeom prst="flowChartInternalStorage">
              <a:avLst/>
            </a:prstGeom>
            <a:effectLst>
              <a:outerShdw blurRad="50800" dist="38100" dir="18900000" algn="b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tr-TR" sz="1600"/>
                <a:t>Uygulama</a:t>
              </a:r>
            </a:p>
          </p:txBody>
        </p:sp>
        <p:grpSp>
          <p:nvGrpSpPr>
            <p:cNvPr id="11" name="26 Grup"/>
            <p:cNvGrpSpPr/>
            <p:nvPr/>
          </p:nvGrpSpPr>
          <p:grpSpPr>
            <a:xfrm>
              <a:off x="2928926" y="428604"/>
              <a:ext cx="3071834" cy="1785950"/>
              <a:chOff x="928662" y="571480"/>
              <a:chExt cx="3071834" cy="1643074"/>
            </a:xfrm>
            <a:effectLst>
              <a:outerShdw blurRad="50800" dist="38100" dir="18900000" algn="bl" rotWithShape="0">
                <a:prstClr val="black">
                  <a:alpha val="40000"/>
                </a:prstClr>
              </a:outerShdw>
            </a:effectLst>
          </p:grpSpPr>
          <p:sp>
            <p:nvSpPr>
              <p:cNvPr id="21" name="13 Dikdörtgen"/>
              <p:cNvSpPr/>
              <p:nvPr/>
            </p:nvSpPr>
            <p:spPr>
              <a:xfrm>
                <a:off x="1173470" y="1785926"/>
                <a:ext cx="2643206" cy="428628"/>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tr-TR" sz="1600"/>
                  <a:t>KULLANICI</a:t>
                </a:r>
              </a:p>
            </p:txBody>
          </p:sp>
          <p:pic>
            <p:nvPicPr>
              <p:cNvPr id="22" name="Picture 2" descr="C:\Program Files\Microsoft Office\MEDIA\CAGCAT10\j0292020.wmf"/>
              <p:cNvPicPr>
                <a:picLocks noChangeAspect="1" noChangeArrowheads="1"/>
              </p:cNvPicPr>
              <p:nvPr/>
            </p:nvPicPr>
            <p:blipFill>
              <a:blip r:embed="rId2"/>
              <a:srcRect/>
              <a:stretch>
                <a:fillRect/>
              </a:stretch>
            </p:blipFill>
            <p:spPr bwMode="auto">
              <a:xfrm>
                <a:off x="928662" y="571480"/>
                <a:ext cx="1500198" cy="1423867"/>
              </a:xfrm>
              <a:prstGeom prst="rect">
                <a:avLst/>
              </a:prstGeom>
              <a:noFill/>
              <a:ln>
                <a:noFill/>
              </a:ln>
            </p:spPr>
            <p:style>
              <a:lnRef idx="2">
                <a:schemeClr val="accent6"/>
              </a:lnRef>
              <a:fillRef idx="1">
                <a:schemeClr val="lt1"/>
              </a:fillRef>
              <a:effectRef idx="0">
                <a:schemeClr val="accent6"/>
              </a:effectRef>
              <a:fontRef idx="minor">
                <a:schemeClr val="dk1"/>
              </a:fontRef>
            </p:style>
          </p:pic>
          <p:pic>
            <p:nvPicPr>
              <p:cNvPr id="23" name="Picture 2" descr="C:\Program Files\Microsoft Office\MEDIA\CAGCAT10\j0292020.wmf"/>
              <p:cNvPicPr>
                <a:picLocks noChangeAspect="1" noChangeArrowheads="1"/>
              </p:cNvPicPr>
              <p:nvPr/>
            </p:nvPicPr>
            <p:blipFill>
              <a:blip r:embed="rId2"/>
              <a:srcRect/>
              <a:stretch>
                <a:fillRect/>
              </a:stretch>
            </p:blipFill>
            <p:spPr bwMode="auto">
              <a:xfrm flipH="1">
                <a:off x="2428860" y="571480"/>
                <a:ext cx="1571636" cy="1423867"/>
              </a:xfrm>
              <a:prstGeom prst="rect">
                <a:avLst/>
              </a:prstGeom>
              <a:noFill/>
              <a:ln>
                <a:noFill/>
              </a:ln>
            </p:spPr>
            <p:style>
              <a:lnRef idx="2">
                <a:schemeClr val="accent6"/>
              </a:lnRef>
              <a:fillRef idx="1">
                <a:schemeClr val="lt1"/>
              </a:fillRef>
              <a:effectRef idx="0">
                <a:schemeClr val="accent6"/>
              </a:effectRef>
              <a:fontRef idx="minor">
                <a:schemeClr val="dk1"/>
              </a:fontRef>
            </p:style>
          </p:pic>
        </p:grpSp>
        <p:cxnSp>
          <p:nvCxnSpPr>
            <p:cNvPr id="12" name="11 Düz Ok Bağlayıcısı"/>
            <p:cNvCxnSpPr/>
            <p:nvPr/>
          </p:nvCxnSpPr>
          <p:spPr>
            <a:xfrm rot="5400000" flipH="1" flipV="1">
              <a:off x="1108725" y="3821457"/>
              <a:ext cx="641919" cy="1469"/>
            </a:xfrm>
            <a:prstGeom prst="straightConnector1">
              <a:avLst/>
            </a:prstGeom>
            <a:ln>
              <a:tailEnd type="arrow"/>
            </a:ln>
            <a:effectLst>
              <a:outerShdw blurRad="50800" dist="38100" dir="18900000" algn="b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cxnSp>
        <p:cxnSp>
          <p:nvCxnSpPr>
            <p:cNvPr id="13" name="12 Düz Ok Bağlayıcısı"/>
            <p:cNvCxnSpPr/>
            <p:nvPr/>
          </p:nvCxnSpPr>
          <p:spPr>
            <a:xfrm flipV="1">
              <a:off x="2285347" y="1999572"/>
              <a:ext cx="715377" cy="287131"/>
            </a:xfrm>
            <a:prstGeom prst="straightConnector1">
              <a:avLst/>
            </a:prstGeom>
            <a:ln>
              <a:tailEnd type="arrow"/>
            </a:ln>
            <a:effectLst>
              <a:outerShdw blurRad="50800" dist="38100" dir="18900000" algn="b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cxnSp>
        <p:cxnSp>
          <p:nvCxnSpPr>
            <p:cNvPr id="14" name="13 Düz Ok Bağlayıcısı"/>
            <p:cNvCxnSpPr/>
            <p:nvPr/>
          </p:nvCxnSpPr>
          <p:spPr>
            <a:xfrm>
              <a:off x="5929807" y="2143137"/>
              <a:ext cx="1000354" cy="570961"/>
            </a:xfrm>
            <a:prstGeom prst="straightConnector1">
              <a:avLst/>
            </a:prstGeom>
            <a:ln>
              <a:tailEnd type="arrow"/>
            </a:ln>
            <a:effectLst>
              <a:outerShdw blurRad="50800" dist="38100" dir="18900000" algn="b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cxnSp>
        <p:cxnSp>
          <p:nvCxnSpPr>
            <p:cNvPr id="15" name="14 Düz Ok Bağlayıcısı"/>
            <p:cNvCxnSpPr/>
            <p:nvPr/>
          </p:nvCxnSpPr>
          <p:spPr>
            <a:xfrm rot="5400000">
              <a:off x="6823186" y="3964197"/>
              <a:ext cx="356438" cy="1468"/>
            </a:xfrm>
            <a:prstGeom prst="straightConnector1">
              <a:avLst/>
            </a:prstGeom>
            <a:ln>
              <a:tailEnd type="arrow"/>
            </a:ln>
            <a:effectLst>
              <a:outerShdw blurRad="50800" dist="38100" dir="18900000" algn="b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cxnSp>
        <p:cxnSp>
          <p:nvCxnSpPr>
            <p:cNvPr id="16" name="15 Düz Ok Bağlayıcısı"/>
            <p:cNvCxnSpPr/>
            <p:nvPr/>
          </p:nvCxnSpPr>
          <p:spPr>
            <a:xfrm rot="10800000">
              <a:off x="5143920" y="5501245"/>
              <a:ext cx="785887" cy="1651"/>
            </a:xfrm>
            <a:prstGeom prst="straightConnector1">
              <a:avLst/>
            </a:prstGeom>
            <a:ln>
              <a:tailEnd type="arrow"/>
            </a:ln>
            <a:effectLst>
              <a:outerShdw blurRad="50800" dist="38100" dir="18900000" algn="b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cxnSp>
        <p:sp>
          <p:nvSpPr>
            <p:cNvPr id="17" name="16 Metin kutusu"/>
            <p:cNvSpPr txBox="1"/>
            <p:nvPr/>
          </p:nvSpPr>
          <p:spPr>
            <a:xfrm>
              <a:off x="2607035" y="2804864"/>
              <a:ext cx="3214710" cy="1631626"/>
            </a:xfrm>
            <a:prstGeom prst="rect">
              <a:avLst/>
            </a:prstGeom>
            <a:noFill/>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lgn="ctr" fontAlgn="auto">
                <a:spcBef>
                  <a:spcPts val="0"/>
                </a:spcBef>
                <a:spcAft>
                  <a:spcPts val="0"/>
                </a:spcAft>
                <a:defRPr/>
              </a:pPr>
              <a:r>
                <a:rPr lang="tr-TR" sz="2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mn-lt"/>
                </a:rPr>
                <a:t>Veri madenciliğinde </a:t>
              </a:r>
            </a:p>
            <a:p>
              <a:pPr algn="ctr" fontAlgn="auto">
                <a:spcBef>
                  <a:spcPts val="0"/>
                </a:spcBef>
                <a:spcAft>
                  <a:spcPts val="0"/>
                </a:spcAft>
                <a:defRPr/>
              </a:pPr>
              <a:r>
                <a:rPr lang="tr-TR" sz="2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mn-lt"/>
                </a:rPr>
                <a:t>Yazılım </a:t>
              </a:r>
              <a:r>
                <a:rPr lang="tr-TR" sz="2400" b="1" dirty="0" err="1">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mn-lt"/>
                </a:rPr>
                <a:t>arayüzü</a:t>
              </a:r>
              <a:r>
                <a:rPr lang="tr-TR" sz="2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mn-lt"/>
                </a:rPr>
                <a:t> </a:t>
              </a:r>
            </a:p>
            <a:p>
              <a:pPr algn="ctr" fontAlgn="auto">
                <a:spcBef>
                  <a:spcPts val="0"/>
                </a:spcBef>
                <a:spcAft>
                  <a:spcPts val="0"/>
                </a:spcAft>
                <a:defRPr/>
              </a:pPr>
              <a:r>
                <a:rPr lang="tr-TR" sz="2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mn-lt"/>
                </a:rPr>
                <a:t>bir araçtır.</a:t>
              </a:r>
            </a:p>
          </p:txBody>
        </p:sp>
        <p:grpSp>
          <p:nvGrpSpPr>
            <p:cNvPr id="72719" name="36 Grup"/>
            <p:cNvGrpSpPr>
              <a:grpSpLocks/>
            </p:cNvGrpSpPr>
            <p:nvPr/>
          </p:nvGrpSpPr>
          <p:grpSpPr bwMode="auto">
            <a:xfrm>
              <a:off x="428596" y="1785926"/>
              <a:ext cx="2214546" cy="1890546"/>
              <a:chOff x="428596" y="1785926"/>
              <a:chExt cx="2214546" cy="1890546"/>
            </a:xfrm>
          </p:grpSpPr>
          <p:pic>
            <p:nvPicPr>
              <p:cNvPr id="19" name="Picture 3" descr="C:\Program Files\Microsoft Office\MEDIA\CAGCAT10\j0292982.wmf"/>
              <p:cNvPicPr>
                <a:picLocks noChangeAspect="1" noChangeArrowheads="1"/>
              </p:cNvPicPr>
              <p:nvPr/>
            </p:nvPicPr>
            <p:blipFill>
              <a:blip r:embed="rId3">
                <a:duotone>
                  <a:prstClr val="black"/>
                  <a:schemeClr val="accent4">
                    <a:tint val="45000"/>
                    <a:satMod val="400000"/>
                  </a:schemeClr>
                </a:duotone>
              </a:blip>
              <a:srcRect/>
              <a:stretch>
                <a:fillRect/>
              </a:stretch>
            </p:blipFill>
            <p:spPr bwMode="auto">
              <a:xfrm>
                <a:off x="785786" y="1785926"/>
                <a:ext cx="1357322" cy="1339817"/>
              </a:xfrm>
              <a:prstGeom prst="rect">
                <a:avLst/>
              </a:prstGeom>
              <a:noFill/>
              <a:effectLst>
                <a:outerShdw blurRad="50800" dist="38100" dir="18900000" algn="bl" rotWithShape="0">
                  <a:prstClr val="black">
                    <a:alpha val="40000"/>
                  </a:prstClr>
                </a:outerShdw>
              </a:effectLst>
            </p:spPr>
          </p:pic>
          <p:sp>
            <p:nvSpPr>
              <p:cNvPr id="20" name="19 Metin kutusu"/>
              <p:cNvSpPr txBox="1"/>
              <p:nvPr/>
            </p:nvSpPr>
            <p:spPr>
              <a:xfrm>
                <a:off x="428596" y="3068612"/>
                <a:ext cx="2214546" cy="607860"/>
              </a:xfrm>
              <a:prstGeom prst="rect">
                <a:avLst/>
              </a:prstGeom>
              <a:noFill/>
            </p:spPr>
            <p:txBody>
              <a:bodyPr>
                <a:spAutoFit/>
              </a:bodyPr>
              <a:lstStyle/>
              <a:p>
                <a:pPr algn="ctr" fontAlgn="auto">
                  <a:spcBef>
                    <a:spcPts val="0"/>
                  </a:spcBef>
                  <a:spcAft>
                    <a:spcPts val="0"/>
                  </a:spcAft>
                  <a:defRPr/>
                </a:pPr>
                <a:r>
                  <a:rPr lang="tr-TR" sz="1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rPr>
                  <a:t>Bilgisayar </a:t>
                </a:r>
              </a:p>
              <a:p>
                <a:pPr algn="ctr" fontAlgn="auto">
                  <a:spcBef>
                    <a:spcPts val="0"/>
                  </a:spcBef>
                  <a:spcAft>
                    <a:spcPts val="0"/>
                  </a:spcAft>
                  <a:defRPr/>
                </a:pPr>
                <a:r>
                  <a:rPr lang="tr-TR" sz="1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rPr>
                  <a:t>&amp; </a:t>
                </a:r>
                <a:r>
                  <a:rPr lang="tr-TR" sz="1600" b="1" cap="all"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rPr>
                  <a:t>YazIlIm</a:t>
                </a:r>
                <a:endParaRPr lang="tr-TR" sz="1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endParaRPr>
              </a:p>
            </p:txBody>
          </p:sp>
        </p:gr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4" name="Text Box 6"/>
          <p:cNvSpPr txBox="1">
            <a:spLocks noChangeArrowheads="1"/>
          </p:cNvSpPr>
          <p:nvPr/>
        </p:nvSpPr>
        <p:spPr bwMode="auto">
          <a:xfrm>
            <a:off x="1258888" y="2924175"/>
            <a:ext cx="6337300" cy="579438"/>
          </a:xfrm>
          <a:prstGeom prst="rect">
            <a:avLst/>
          </a:prstGeom>
          <a:noFill/>
          <a:ln w="9525">
            <a:noFill/>
            <a:miter lim="800000"/>
            <a:headEnd/>
            <a:tailEnd/>
          </a:ln>
          <a:effectLst/>
        </p:spPr>
        <p:txBody>
          <a:bodyPr>
            <a:spAutoFit/>
          </a:bodyPr>
          <a:lstStyle/>
          <a:p>
            <a:pPr algn="ctr">
              <a:spcBef>
                <a:spcPct val="50000"/>
              </a:spcBef>
            </a:pPr>
            <a:r>
              <a:rPr lang="tr-TR" sz="3200"/>
              <a:t>GELECEK HAFTA</a:t>
            </a:r>
          </a:p>
        </p:txBody>
      </p:sp>
      <p:sp>
        <p:nvSpPr>
          <p:cNvPr id="4" name="3 Altbilgi Yer Tutucusu"/>
          <p:cNvSpPr>
            <a:spLocks noGrp="1"/>
          </p:cNvSpPr>
          <p:nvPr>
            <p:ph type="ftr" sz="quarter" idx="11"/>
          </p:nvPr>
        </p:nvSpPr>
        <p:spPr/>
        <p:txBody>
          <a:bodyPr/>
          <a:lstStyle/>
          <a:p>
            <a:pPr>
              <a:defRPr/>
            </a:pPr>
            <a:r>
              <a:rPr lang="tr-TR"/>
              <a:t>Veri Madenciliği [ 1.hft  ]</a:t>
            </a:r>
          </a:p>
        </p:txBody>
      </p:sp>
      <p:sp>
        <p:nvSpPr>
          <p:cNvPr id="5" name="4 Slayt Numarası Yer Tutucusu"/>
          <p:cNvSpPr>
            <a:spLocks noGrp="1"/>
          </p:cNvSpPr>
          <p:nvPr>
            <p:ph type="sldNum" sz="quarter" idx="12"/>
          </p:nvPr>
        </p:nvSpPr>
        <p:spPr/>
        <p:txBody>
          <a:bodyPr/>
          <a:lstStyle/>
          <a:p>
            <a:pPr>
              <a:defRPr/>
            </a:pPr>
            <a:fld id="{E04F8965-43C2-4196-A5E2-6CD1D77DC442}" type="slidenum">
              <a:rPr lang="tr-TR"/>
              <a:pPr>
                <a:defRPr/>
              </a:pPr>
              <a:t>27</a:t>
            </a:fld>
            <a:endParaRPr lang="tr-TR"/>
          </a:p>
        </p:txBody>
      </p:sp>
      <p:pic>
        <p:nvPicPr>
          <p:cNvPr id="73735" name="Picture 7"/>
          <p:cNvPicPr>
            <a:picLocks noChangeAspect="1" noChangeArrowheads="1"/>
          </p:cNvPicPr>
          <p:nvPr/>
        </p:nvPicPr>
        <p:blipFill>
          <a:blip r:embed="rId2"/>
          <a:srcRect/>
          <a:stretch>
            <a:fillRect/>
          </a:stretch>
        </p:blipFill>
        <p:spPr bwMode="auto">
          <a:xfrm>
            <a:off x="1835150" y="1341438"/>
            <a:ext cx="5256213" cy="39560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73735"/>
                                        </p:tgtEl>
                                        <p:attrNameLst>
                                          <p:attrName>style.visibility</p:attrName>
                                        </p:attrNameLst>
                                      </p:cBhvr>
                                      <p:to>
                                        <p:strVal val="visible"/>
                                      </p:to>
                                    </p:set>
                                    <p:animEffect transition="in" filter="diamond(in)">
                                      <p:cBhvr>
                                        <p:cTn id="7" dur="2000"/>
                                        <p:tgtEl>
                                          <p:spTgt spid="737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625" y="428625"/>
            <a:ext cx="8183563" cy="534988"/>
          </a:xfrm>
        </p:spPr>
        <p:txBody>
          <a:bodyPr>
            <a:normAutofit fontScale="90000"/>
          </a:bodyPr>
          <a:lstStyle/>
          <a:p>
            <a:pPr eaLnBrk="1" fontAlgn="auto" hangingPunct="1">
              <a:spcAft>
                <a:spcPts val="0"/>
              </a:spcAft>
              <a:defRPr/>
            </a:pPr>
            <a:r>
              <a:rPr lang="tr-TR" b="0" dirty="0" smtClean="0">
                <a:solidFill>
                  <a:schemeClr val="accent2">
                    <a:lumMod val="20000"/>
                    <a:lumOff val="80000"/>
                  </a:schemeClr>
                </a:solidFill>
                <a:latin typeface="Times New Roman" pitchFamily="18" charset="0"/>
                <a:cs typeface="Times New Roman" pitchFamily="18" charset="0"/>
              </a:rPr>
              <a:t>Amaç :</a:t>
            </a:r>
            <a:endParaRPr lang="tr-TR" b="0" dirty="0">
              <a:solidFill>
                <a:schemeClr val="accent2">
                  <a:lumMod val="20000"/>
                  <a:lumOff val="80000"/>
                </a:schemeClr>
              </a:solidFill>
              <a:latin typeface="Times New Roman" pitchFamily="18" charset="0"/>
              <a:cs typeface="Times New Roman" pitchFamily="18" charset="0"/>
            </a:endParaRPr>
          </a:p>
        </p:txBody>
      </p:sp>
      <p:sp>
        <p:nvSpPr>
          <p:cNvPr id="17410" name="2 İçerik Yer Tutucusu"/>
          <p:cNvSpPr>
            <a:spLocks noGrp="1"/>
          </p:cNvSpPr>
          <p:nvPr>
            <p:ph idx="1"/>
          </p:nvPr>
        </p:nvSpPr>
        <p:spPr>
          <a:xfrm>
            <a:off x="500063" y="1071563"/>
            <a:ext cx="8183562" cy="5214937"/>
          </a:xfrm>
        </p:spPr>
        <p:txBody>
          <a:bodyPr/>
          <a:lstStyle/>
          <a:p>
            <a:pPr marL="84138" indent="0" algn="just" eaLnBrk="1" hangingPunct="1">
              <a:buFont typeface="Wingdings 2" pitchFamily="18" charset="2"/>
              <a:buNone/>
            </a:pPr>
            <a:r>
              <a:rPr lang="tr-TR" sz="2400" b="1" smtClean="0">
                <a:latin typeface="Times New Roman" pitchFamily="18" charset="0"/>
                <a:cs typeface="Times New Roman" pitchFamily="18" charset="0"/>
              </a:rPr>
              <a:t>Veri madenciliği </a:t>
            </a:r>
          </a:p>
          <a:p>
            <a:pPr marL="84138" indent="0" algn="just" eaLnBrk="1" hangingPunct="1">
              <a:buFont typeface="Wingdings 2" pitchFamily="18" charset="2"/>
              <a:buNone/>
            </a:pPr>
            <a:r>
              <a:rPr lang="tr-TR" sz="2400" smtClean="0">
                <a:latin typeface="Times New Roman" pitchFamily="18" charset="0"/>
                <a:cs typeface="Times New Roman" pitchFamily="18" charset="0"/>
              </a:rPr>
              <a:t>Astronomi, </a:t>
            </a:r>
          </a:p>
          <a:p>
            <a:pPr marL="84138" indent="0" algn="just" eaLnBrk="1" hangingPunct="1">
              <a:buFont typeface="Wingdings 2" pitchFamily="18" charset="2"/>
              <a:buNone/>
            </a:pPr>
            <a:r>
              <a:rPr lang="tr-TR" sz="2400" smtClean="0">
                <a:latin typeface="Times New Roman" pitchFamily="18" charset="0"/>
                <a:cs typeface="Times New Roman" pitchFamily="18" charset="0"/>
              </a:rPr>
              <a:t>Biyoloji, </a:t>
            </a:r>
          </a:p>
          <a:p>
            <a:pPr marL="84138" indent="0" algn="just" eaLnBrk="1" hangingPunct="1">
              <a:buFont typeface="Wingdings 2" pitchFamily="18" charset="2"/>
              <a:buNone/>
            </a:pPr>
            <a:r>
              <a:rPr lang="tr-TR" sz="2400" smtClean="0">
                <a:latin typeface="Times New Roman" pitchFamily="18" charset="0"/>
                <a:cs typeface="Times New Roman" pitchFamily="18" charset="0"/>
              </a:rPr>
              <a:t>Tıp, </a:t>
            </a:r>
          </a:p>
          <a:p>
            <a:pPr marL="84138" indent="0" algn="just" eaLnBrk="1" hangingPunct="1">
              <a:buFont typeface="Wingdings 2" pitchFamily="18" charset="2"/>
              <a:buNone/>
            </a:pPr>
            <a:r>
              <a:rPr lang="tr-TR" sz="2400" smtClean="0">
                <a:latin typeface="Times New Roman" pitchFamily="18" charset="0"/>
                <a:cs typeface="Times New Roman" pitchFamily="18" charset="0"/>
              </a:rPr>
              <a:t>Finans, </a:t>
            </a:r>
          </a:p>
          <a:p>
            <a:pPr marL="84138" indent="0" algn="just" eaLnBrk="1" hangingPunct="1">
              <a:buFont typeface="Wingdings 2" pitchFamily="18" charset="2"/>
              <a:buNone/>
            </a:pPr>
            <a:r>
              <a:rPr lang="tr-TR" sz="2400" smtClean="0">
                <a:latin typeface="Times New Roman" pitchFamily="18" charset="0"/>
                <a:cs typeface="Times New Roman" pitchFamily="18" charset="0"/>
              </a:rPr>
              <a:t>Sigorta, </a:t>
            </a:r>
          </a:p>
          <a:p>
            <a:pPr marL="84138" indent="0" algn="just" eaLnBrk="1" hangingPunct="1">
              <a:buFont typeface="Wingdings 2" pitchFamily="18" charset="2"/>
              <a:buNone/>
            </a:pPr>
            <a:r>
              <a:rPr lang="tr-TR" sz="2400" smtClean="0">
                <a:latin typeface="Times New Roman" pitchFamily="18" charset="0"/>
                <a:cs typeface="Times New Roman" pitchFamily="18" charset="0"/>
              </a:rPr>
              <a:t>Pazarlama  gibi bir çok dalda da  uygulanabilmektedir.</a:t>
            </a:r>
          </a:p>
          <a:p>
            <a:pPr marL="84138" indent="0" eaLnBrk="1" hangingPunct="1">
              <a:buFont typeface="Wingdings 2" pitchFamily="18" charset="2"/>
              <a:buNone/>
            </a:pPr>
            <a:endParaRPr lang="tr-TR" sz="2400" smtClean="0">
              <a:latin typeface="Times New Roman" pitchFamily="18" charset="0"/>
              <a:cs typeface="Times New Roman" pitchFamily="18" charset="0"/>
            </a:endParaRPr>
          </a:p>
          <a:p>
            <a:pPr marL="84138" indent="0" eaLnBrk="1" hangingPunct="1">
              <a:buFont typeface="Wingdings 2" pitchFamily="18" charset="2"/>
              <a:buNone/>
            </a:pPr>
            <a:r>
              <a:rPr lang="tr-TR" sz="2400" b="1" smtClean="0">
                <a:latin typeface="Times New Roman" pitchFamily="18" charset="0"/>
                <a:cs typeface="Times New Roman" pitchFamily="18" charset="0"/>
              </a:rPr>
              <a:t>Dersimizin  amacı</a:t>
            </a:r>
            <a:r>
              <a:rPr lang="tr-TR" sz="2400" smtClean="0">
                <a:latin typeface="Times New Roman" pitchFamily="18" charset="0"/>
                <a:cs typeface="Times New Roman" pitchFamily="18" charset="0"/>
              </a:rPr>
              <a:t>, bilisim teknolojileri dünyasındaki önemini her geçen gün daha da arttıran </a:t>
            </a:r>
            <a:r>
              <a:rPr lang="tr-TR" sz="2400" u="sng" smtClean="0">
                <a:latin typeface="Times New Roman" pitchFamily="18" charset="0"/>
                <a:cs typeface="Times New Roman" pitchFamily="18" charset="0"/>
              </a:rPr>
              <a:t>veri madenciliği konusunu ve veri madenciliği modellerini öğrenmektir</a:t>
            </a:r>
            <a:r>
              <a:rPr lang="tr-TR" sz="2400" smtClean="0">
                <a:latin typeface="Times New Roman" pitchFamily="18" charset="0"/>
                <a:cs typeface="Times New Roman" pitchFamily="18" charset="0"/>
              </a:rPr>
              <a:t>.</a:t>
            </a:r>
          </a:p>
        </p:txBody>
      </p:sp>
      <p:sp>
        <p:nvSpPr>
          <p:cNvPr id="4" name="3 Slayt Numarası Yer Tutucusu"/>
          <p:cNvSpPr>
            <a:spLocks noGrp="1"/>
          </p:cNvSpPr>
          <p:nvPr>
            <p:ph type="sldNum" sz="quarter" idx="12"/>
          </p:nvPr>
        </p:nvSpPr>
        <p:spPr/>
        <p:txBody>
          <a:bodyPr/>
          <a:lstStyle/>
          <a:p>
            <a:pPr>
              <a:defRPr/>
            </a:pPr>
            <a:fld id="{97708182-2A6D-4C75-84B3-631011911BC9}" type="slidenum">
              <a:rPr lang="tr-TR"/>
              <a:pPr>
                <a:defRPr/>
              </a:pPr>
              <a:t>3</a:t>
            </a:fld>
            <a:endParaRPr lang="tr-TR"/>
          </a:p>
        </p:txBody>
      </p:sp>
      <p:sp>
        <p:nvSpPr>
          <p:cNvPr id="5" name="4 Altbilgi Yer Tutucusu"/>
          <p:cNvSpPr>
            <a:spLocks noGrp="1"/>
          </p:cNvSpPr>
          <p:nvPr>
            <p:ph type="ftr" sz="quarter" idx="11"/>
          </p:nvPr>
        </p:nvSpPr>
        <p:spPr/>
        <p:txBody>
          <a:bodyPr/>
          <a:lstStyle/>
          <a:p>
            <a:pPr>
              <a:defRPr/>
            </a:pPr>
            <a:r>
              <a:rPr lang="tr-TR"/>
              <a:t>Veri Madenciliği [ 1.hft  ]</a:t>
            </a:r>
          </a:p>
        </p:txBody>
      </p:sp>
      <p:grpSp>
        <p:nvGrpSpPr>
          <p:cNvPr id="6" name="Group 3"/>
          <p:cNvGrpSpPr>
            <a:grpSpLocks/>
          </p:cNvGrpSpPr>
          <p:nvPr/>
        </p:nvGrpSpPr>
        <p:grpSpPr bwMode="auto">
          <a:xfrm>
            <a:off x="4714876" y="928670"/>
            <a:ext cx="3286148" cy="2357454"/>
            <a:chOff x="192" y="1152"/>
            <a:chExt cx="5376" cy="2736"/>
          </a:xfrm>
          <a:solidFill>
            <a:schemeClr val="bg1">
              <a:alpha val="52000"/>
            </a:schemeClr>
          </a:solidFill>
          <a:effectLst>
            <a:outerShdw dir="4740000" sy="23000" kx="-1200000" algn="bl" rotWithShape="0">
              <a:prstClr val="black">
                <a:alpha val="21000"/>
              </a:prstClr>
            </a:outerShdw>
          </a:effectLst>
          <a:scene3d>
            <a:camera prst="perspectiveFront"/>
            <a:lightRig rig="threePt" dir="t"/>
          </a:scene3d>
        </p:grpSpPr>
        <p:sp>
          <p:nvSpPr>
            <p:cNvPr id="7" name="Oval 4"/>
            <p:cNvSpPr>
              <a:spLocks noChangeArrowheads="1"/>
            </p:cNvSpPr>
            <p:nvPr/>
          </p:nvSpPr>
          <p:spPr bwMode="auto">
            <a:xfrm>
              <a:off x="2160" y="2160"/>
              <a:ext cx="1440" cy="672"/>
            </a:xfrm>
            <a:prstGeom prst="ellipse">
              <a:avLst/>
            </a:prstGeom>
            <a:grp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fontAlgn="auto">
                <a:spcBef>
                  <a:spcPts val="0"/>
                </a:spcBef>
                <a:spcAft>
                  <a:spcPts val="0"/>
                </a:spcAft>
                <a:defRPr/>
              </a:pPr>
              <a:r>
                <a:rPr lang="tr-TR" sz="1000" b="1" dirty="0">
                  <a:solidFill>
                    <a:schemeClr val="tx2">
                      <a:lumMod val="75000"/>
                    </a:schemeClr>
                  </a:solidFill>
                  <a:latin typeface="Arial Narrow" pitchFamily="34" charset="0"/>
                </a:rPr>
                <a:t>Veri</a:t>
              </a:r>
              <a:br>
                <a:rPr lang="tr-TR" sz="1000" b="1" dirty="0">
                  <a:solidFill>
                    <a:schemeClr val="tx2">
                      <a:lumMod val="75000"/>
                    </a:schemeClr>
                  </a:solidFill>
                  <a:latin typeface="Arial Narrow" pitchFamily="34" charset="0"/>
                </a:rPr>
              </a:br>
              <a:r>
                <a:rPr lang="tr-TR" sz="1000" b="1" dirty="0">
                  <a:solidFill>
                    <a:schemeClr val="tx2">
                      <a:lumMod val="75000"/>
                    </a:schemeClr>
                  </a:solidFill>
                  <a:latin typeface="Arial Narrow" pitchFamily="34" charset="0"/>
                </a:rPr>
                <a:t>Madenciliği</a:t>
              </a:r>
              <a:endParaRPr lang="en-US" sz="1000" b="1" dirty="0">
                <a:solidFill>
                  <a:schemeClr val="tx2">
                    <a:lumMod val="75000"/>
                  </a:schemeClr>
                </a:solidFill>
                <a:latin typeface="Arial Narrow" pitchFamily="34" charset="0"/>
              </a:endParaRPr>
            </a:p>
          </p:txBody>
        </p:sp>
        <p:sp>
          <p:nvSpPr>
            <p:cNvPr id="8" name="Line 5"/>
            <p:cNvSpPr>
              <a:spLocks noChangeShapeType="1"/>
            </p:cNvSpPr>
            <p:nvPr/>
          </p:nvSpPr>
          <p:spPr bwMode="auto">
            <a:xfrm>
              <a:off x="1488" y="2448"/>
              <a:ext cx="672" cy="0"/>
            </a:xfrm>
            <a:prstGeom prst="line">
              <a:avLst/>
            </a:prstGeom>
            <a:grpFill/>
            <a:ln w="28575">
              <a:solidFill>
                <a:schemeClr val="tx1"/>
              </a:solidFill>
              <a:miter lim="800000"/>
              <a:headEnd/>
              <a:tailEnd type="triangle" w="med" len="med"/>
            </a:ln>
            <a:effectLst/>
            <a:sp3d>
              <a:bevelT w="114300" prst="artDeco"/>
            </a:sp3d>
          </p:spPr>
          <p:txBody>
            <a:bodyPr wrap="none"/>
            <a:lstStyle/>
            <a:p>
              <a:pPr fontAlgn="auto">
                <a:spcBef>
                  <a:spcPts val="0"/>
                </a:spcBef>
                <a:spcAft>
                  <a:spcPts val="0"/>
                </a:spcAft>
                <a:defRPr/>
              </a:pPr>
              <a:endParaRPr lang="tr-TR" sz="1000">
                <a:solidFill>
                  <a:schemeClr val="tx2">
                    <a:lumMod val="75000"/>
                  </a:schemeClr>
                </a:solidFill>
                <a:latin typeface="Arial Narrow" pitchFamily="34" charset="0"/>
              </a:endParaRPr>
            </a:p>
          </p:txBody>
        </p:sp>
        <p:sp>
          <p:nvSpPr>
            <p:cNvPr id="9" name="Line 6"/>
            <p:cNvSpPr>
              <a:spLocks noChangeShapeType="1"/>
            </p:cNvSpPr>
            <p:nvPr/>
          </p:nvSpPr>
          <p:spPr bwMode="auto">
            <a:xfrm>
              <a:off x="1824" y="1680"/>
              <a:ext cx="816" cy="480"/>
            </a:xfrm>
            <a:prstGeom prst="line">
              <a:avLst/>
            </a:prstGeom>
            <a:grpFill/>
            <a:ln w="28575">
              <a:solidFill>
                <a:schemeClr val="tx1"/>
              </a:solidFill>
              <a:miter lim="800000"/>
              <a:headEnd/>
              <a:tailEnd type="triangle" w="med" len="med"/>
            </a:ln>
            <a:effectLst/>
            <a:sp3d>
              <a:bevelT w="114300" prst="artDeco"/>
            </a:sp3d>
          </p:spPr>
          <p:txBody>
            <a:bodyPr wrap="none"/>
            <a:lstStyle/>
            <a:p>
              <a:pPr fontAlgn="auto">
                <a:spcBef>
                  <a:spcPts val="0"/>
                </a:spcBef>
                <a:spcAft>
                  <a:spcPts val="0"/>
                </a:spcAft>
                <a:defRPr/>
              </a:pPr>
              <a:endParaRPr lang="tr-TR" sz="1000">
                <a:solidFill>
                  <a:schemeClr val="tx2">
                    <a:lumMod val="75000"/>
                  </a:schemeClr>
                </a:solidFill>
                <a:latin typeface="Arial Narrow" pitchFamily="34" charset="0"/>
              </a:endParaRPr>
            </a:p>
          </p:txBody>
        </p:sp>
        <p:sp>
          <p:nvSpPr>
            <p:cNvPr id="10" name="Line 7"/>
            <p:cNvSpPr>
              <a:spLocks noChangeShapeType="1"/>
            </p:cNvSpPr>
            <p:nvPr/>
          </p:nvSpPr>
          <p:spPr bwMode="auto">
            <a:xfrm flipH="1">
              <a:off x="3072" y="1680"/>
              <a:ext cx="720" cy="480"/>
            </a:xfrm>
            <a:prstGeom prst="line">
              <a:avLst/>
            </a:prstGeom>
            <a:grpFill/>
            <a:ln w="28575">
              <a:solidFill>
                <a:schemeClr val="tx1"/>
              </a:solidFill>
              <a:miter lim="800000"/>
              <a:headEnd/>
              <a:tailEnd type="triangle" w="med" len="med"/>
            </a:ln>
            <a:effectLst/>
            <a:sp3d>
              <a:bevelT w="114300" prst="artDeco"/>
            </a:sp3d>
          </p:spPr>
          <p:txBody>
            <a:bodyPr wrap="none"/>
            <a:lstStyle/>
            <a:p>
              <a:pPr fontAlgn="auto">
                <a:spcBef>
                  <a:spcPts val="0"/>
                </a:spcBef>
                <a:spcAft>
                  <a:spcPts val="0"/>
                </a:spcAft>
                <a:defRPr/>
              </a:pPr>
              <a:endParaRPr lang="tr-TR" sz="1000">
                <a:solidFill>
                  <a:schemeClr val="tx2">
                    <a:lumMod val="75000"/>
                  </a:schemeClr>
                </a:solidFill>
                <a:latin typeface="Arial Narrow" pitchFamily="34" charset="0"/>
              </a:endParaRPr>
            </a:p>
          </p:txBody>
        </p:sp>
        <p:sp>
          <p:nvSpPr>
            <p:cNvPr id="11" name="Line 8"/>
            <p:cNvSpPr>
              <a:spLocks noChangeShapeType="1"/>
            </p:cNvSpPr>
            <p:nvPr/>
          </p:nvSpPr>
          <p:spPr bwMode="auto">
            <a:xfrm flipH="1">
              <a:off x="3600" y="2448"/>
              <a:ext cx="672" cy="0"/>
            </a:xfrm>
            <a:prstGeom prst="line">
              <a:avLst/>
            </a:prstGeom>
            <a:grpFill/>
            <a:ln w="28575">
              <a:solidFill>
                <a:schemeClr val="tx1"/>
              </a:solidFill>
              <a:miter lim="800000"/>
              <a:headEnd/>
              <a:tailEnd type="triangle" w="med" len="med"/>
            </a:ln>
            <a:effectLst/>
            <a:sp3d>
              <a:bevelT w="114300" prst="artDeco"/>
            </a:sp3d>
          </p:spPr>
          <p:txBody>
            <a:bodyPr wrap="none"/>
            <a:lstStyle/>
            <a:p>
              <a:pPr fontAlgn="auto">
                <a:spcBef>
                  <a:spcPts val="0"/>
                </a:spcBef>
                <a:spcAft>
                  <a:spcPts val="0"/>
                </a:spcAft>
                <a:defRPr/>
              </a:pPr>
              <a:endParaRPr lang="tr-TR" sz="1000">
                <a:solidFill>
                  <a:schemeClr val="tx2">
                    <a:lumMod val="75000"/>
                  </a:schemeClr>
                </a:solidFill>
                <a:latin typeface="Arial Narrow" pitchFamily="34" charset="0"/>
              </a:endParaRPr>
            </a:p>
          </p:txBody>
        </p:sp>
        <p:sp>
          <p:nvSpPr>
            <p:cNvPr id="12" name="Line 9"/>
            <p:cNvSpPr>
              <a:spLocks noChangeShapeType="1"/>
            </p:cNvSpPr>
            <p:nvPr/>
          </p:nvSpPr>
          <p:spPr bwMode="auto">
            <a:xfrm flipH="1" flipV="1">
              <a:off x="3304" y="2794"/>
              <a:ext cx="1112" cy="470"/>
            </a:xfrm>
            <a:prstGeom prst="line">
              <a:avLst/>
            </a:prstGeom>
            <a:grpFill/>
            <a:ln w="28575">
              <a:solidFill>
                <a:schemeClr val="tx1"/>
              </a:solidFill>
              <a:miter lim="800000"/>
              <a:headEnd/>
              <a:tailEnd type="triangle" w="med" len="med"/>
            </a:ln>
            <a:effectLst/>
            <a:sp3d>
              <a:bevelT w="114300" prst="artDeco"/>
            </a:sp3d>
          </p:spPr>
          <p:txBody>
            <a:bodyPr wrap="none"/>
            <a:lstStyle/>
            <a:p>
              <a:pPr fontAlgn="auto">
                <a:spcBef>
                  <a:spcPts val="0"/>
                </a:spcBef>
                <a:spcAft>
                  <a:spcPts val="0"/>
                </a:spcAft>
                <a:defRPr/>
              </a:pPr>
              <a:endParaRPr lang="tr-TR" sz="1000">
                <a:solidFill>
                  <a:schemeClr val="tx2">
                    <a:lumMod val="75000"/>
                  </a:schemeClr>
                </a:solidFill>
                <a:latin typeface="Arial Narrow" pitchFamily="34" charset="0"/>
              </a:endParaRPr>
            </a:p>
          </p:txBody>
        </p:sp>
        <p:sp>
          <p:nvSpPr>
            <p:cNvPr id="13" name="Line 10"/>
            <p:cNvSpPr>
              <a:spLocks noChangeShapeType="1"/>
            </p:cNvSpPr>
            <p:nvPr/>
          </p:nvSpPr>
          <p:spPr bwMode="auto">
            <a:xfrm flipV="1">
              <a:off x="1536" y="2794"/>
              <a:ext cx="849" cy="470"/>
            </a:xfrm>
            <a:prstGeom prst="line">
              <a:avLst/>
            </a:prstGeom>
            <a:grpFill/>
            <a:ln w="28575">
              <a:solidFill>
                <a:schemeClr val="tx1"/>
              </a:solidFill>
              <a:miter lim="800000"/>
              <a:headEnd/>
              <a:tailEnd type="triangle" w="med" len="med"/>
            </a:ln>
            <a:effectLst/>
            <a:sp3d>
              <a:bevelT w="114300" prst="artDeco"/>
            </a:sp3d>
          </p:spPr>
          <p:txBody>
            <a:bodyPr wrap="none"/>
            <a:lstStyle/>
            <a:p>
              <a:pPr fontAlgn="auto">
                <a:spcBef>
                  <a:spcPts val="0"/>
                </a:spcBef>
                <a:spcAft>
                  <a:spcPts val="0"/>
                </a:spcAft>
                <a:defRPr/>
              </a:pPr>
              <a:endParaRPr lang="tr-TR" sz="1000">
                <a:solidFill>
                  <a:schemeClr val="tx2">
                    <a:lumMod val="75000"/>
                  </a:schemeClr>
                </a:solidFill>
                <a:latin typeface="Arial Narrow" pitchFamily="34" charset="0"/>
              </a:endParaRPr>
            </a:p>
          </p:txBody>
        </p:sp>
        <p:sp>
          <p:nvSpPr>
            <p:cNvPr id="14" name="Oval 11"/>
            <p:cNvSpPr>
              <a:spLocks noChangeArrowheads="1"/>
            </p:cNvSpPr>
            <p:nvPr/>
          </p:nvSpPr>
          <p:spPr bwMode="auto">
            <a:xfrm>
              <a:off x="1056" y="1152"/>
              <a:ext cx="1296" cy="528"/>
            </a:xfrm>
            <a:prstGeom prst="ellipse">
              <a:avLst/>
            </a:prstGeom>
            <a:grpFill/>
            <a:ln>
              <a:headEnd/>
              <a:tailEnd/>
            </a:ln>
            <a:sp3d contourW="1000" prstMaterial="flat">
              <a:bevelT w="95250" h="101600" prst="artDeco"/>
              <a:contourClr>
                <a:schemeClr val="accent1">
                  <a:satMod val="300000"/>
                </a:schemeClr>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tr-TR" sz="1000" dirty="0">
                  <a:solidFill>
                    <a:schemeClr val="tx2">
                      <a:lumMod val="75000"/>
                    </a:schemeClr>
                  </a:solidFill>
                  <a:latin typeface="Arial Narrow" pitchFamily="34" charset="0"/>
                </a:rPr>
                <a:t>Veritabanı</a:t>
              </a:r>
              <a:br>
                <a:rPr lang="tr-TR" sz="1000" dirty="0">
                  <a:solidFill>
                    <a:schemeClr val="tx2">
                      <a:lumMod val="75000"/>
                    </a:schemeClr>
                  </a:solidFill>
                  <a:latin typeface="Arial Narrow" pitchFamily="34" charset="0"/>
                </a:rPr>
              </a:br>
              <a:r>
                <a:rPr lang="tr-TR" sz="1000" dirty="0">
                  <a:solidFill>
                    <a:schemeClr val="tx2">
                      <a:lumMod val="75000"/>
                    </a:schemeClr>
                  </a:solidFill>
                  <a:latin typeface="Arial Narrow" pitchFamily="34" charset="0"/>
                </a:rPr>
                <a:t>Teknolojisi</a:t>
              </a:r>
              <a:endParaRPr lang="en-US" sz="1000" dirty="0">
                <a:solidFill>
                  <a:schemeClr val="tx2">
                    <a:lumMod val="75000"/>
                  </a:schemeClr>
                </a:solidFill>
                <a:latin typeface="Arial Narrow" pitchFamily="34" charset="0"/>
              </a:endParaRPr>
            </a:p>
          </p:txBody>
        </p:sp>
        <p:sp>
          <p:nvSpPr>
            <p:cNvPr id="15" name="Oval 12"/>
            <p:cNvSpPr>
              <a:spLocks noChangeArrowheads="1"/>
            </p:cNvSpPr>
            <p:nvPr/>
          </p:nvSpPr>
          <p:spPr bwMode="auto">
            <a:xfrm>
              <a:off x="3216" y="1200"/>
              <a:ext cx="1296" cy="480"/>
            </a:xfrm>
            <a:prstGeom prst="ellipse">
              <a:avLst/>
            </a:prstGeom>
            <a:grpFill/>
            <a:ln>
              <a:headEnd/>
              <a:tailEnd/>
            </a:ln>
            <a:sp3d contourW="1000" prstMaterial="flat">
              <a:bevelT w="95250" h="101600" prst="artDeco"/>
              <a:contourClr>
                <a:schemeClr val="accent1">
                  <a:satMod val="300000"/>
                </a:schemeClr>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tr-TR" sz="1000">
                  <a:solidFill>
                    <a:schemeClr val="tx2">
                      <a:lumMod val="75000"/>
                    </a:schemeClr>
                  </a:solidFill>
                  <a:latin typeface="Arial Narrow" pitchFamily="34" charset="0"/>
                </a:rPr>
                <a:t>İstatistik</a:t>
              </a:r>
              <a:endParaRPr lang="en-US" sz="1000">
                <a:solidFill>
                  <a:schemeClr val="tx2">
                    <a:lumMod val="75000"/>
                  </a:schemeClr>
                </a:solidFill>
                <a:latin typeface="Arial Narrow" pitchFamily="34" charset="0"/>
              </a:endParaRPr>
            </a:p>
          </p:txBody>
        </p:sp>
        <p:sp>
          <p:nvSpPr>
            <p:cNvPr id="16" name="Oval 13"/>
            <p:cNvSpPr>
              <a:spLocks noChangeArrowheads="1"/>
            </p:cNvSpPr>
            <p:nvPr/>
          </p:nvSpPr>
          <p:spPr bwMode="auto">
            <a:xfrm>
              <a:off x="192" y="2208"/>
              <a:ext cx="1296" cy="528"/>
            </a:xfrm>
            <a:prstGeom prst="ellipse">
              <a:avLst/>
            </a:prstGeom>
            <a:grpFill/>
            <a:ln>
              <a:headEnd/>
              <a:tailEnd/>
            </a:ln>
            <a:sp3d contourW="1000" prstMaterial="flat">
              <a:bevelT w="95250" h="101600" prst="artDeco"/>
              <a:contourClr>
                <a:schemeClr val="accent1">
                  <a:satMod val="300000"/>
                </a:schemeClr>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tr-TR" sz="1000" dirty="0">
                  <a:solidFill>
                    <a:schemeClr val="tx2">
                      <a:lumMod val="75000"/>
                    </a:schemeClr>
                  </a:solidFill>
                  <a:latin typeface="Arial Narrow" pitchFamily="34" charset="0"/>
                </a:rPr>
                <a:t>Makine</a:t>
              </a:r>
            </a:p>
            <a:p>
              <a:pPr algn="ctr" fontAlgn="auto">
                <a:spcBef>
                  <a:spcPts val="0"/>
                </a:spcBef>
                <a:spcAft>
                  <a:spcPts val="0"/>
                </a:spcAft>
                <a:defRPr/>
              </a:pPr>
              <a:r>
                <a:rPr lang="tr-TR" sz="1000" dirty="0">
                  <a:solidFill>
                    <a:schemeClr val="tx2">
                      <a:lumMod val="75000"/>
                    </a:schemeClr>
                  </a:solidFill>
                  <a:latin typeface="Arial Narrow" pitchFamily="34" charset="0"/>
                </a:rPr>
                <a:t> Öğrenmesi</a:t>
              </a:r>
              <a:endParaRPr lang="en-US" sz="1000" dirty="0">
                <a:solidFill>
                  <a:schemeClr val="tx2">
                    <a:lumMod val="75000"/>
                  </a:schemeClr>
                </a:solidFill>
                <a:latin typeface="Arial Narrow" pitchFamily="34" charset="0"/>
              </a:endParaRPr>
            </a:p>
          </p:txBody>
        </p:sp>
        <p:sp>
          <p:nvSpPr>
            <p:cNvPr id="17" name="Oval 14"/>
            <p:cNvSpPr>
              <a:spLocks noChangeArrowheads="1"/>
            </p:cNvSpPr>
            <p:nvPr/>
          </p:nvSpPr>
          <p:spPr bwMode="auto">
            <a:xfrm>
              <a:off x="336" y="3072"/>
              <a:ext cx="1296" cy="528"/>
            </a:xfrm>
            <a:prstGeom prst="ellipse">
              <a:avLst/>
            </a:prstGeom>
            <a:grpFill/>
            <a:ln>
              <a:headEnd/>
              <a:tailEnd/>
            </a:ln>
            <a:sp3d contourW="1000" prstMaterial="flat">
              <a:bevelT w="95250" h="101600" prst="artDeco"/>
              <a:contourClr>
                <a:schemeClr val="accent1">
                  <a:satMod val="300000"/>
                </a:schemeClr>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tr-TR" sz="1000">
                  <a:solidFill>
                    <a:schemeClr val="tx2">
                      <a:lumMod val="75000"/>
                    </a:schemeClr>
                  </a:solidFill>
                  <a:latin typeface="Arial Narrow" pitchFamily="34" charset="0"/>
                </a:rPr>
                <a:t>Örüntü</a:t>
              </a:r>
              <a:br>
                <a:rPr lang="tr-TR" sz="1000">
                  <a:solidFill>
                    <a:schemeClr val="tx2">
                      <a:lumMod val="75000"/>
                    </a:schemeClr>
                  </a:solidFill>
                  <a:latin typeface="Arial Narrow" pitchFamily="34" charset="0"/>
                </a:rPr>
              </a:br>
              <a:r>
                <a:rPr lang="tr-TR" sz="1000">
                  <a:solidFill>
                    <a:schemeClr val="tx2">
                      <a:lumMod val="75000"/>
                    </a:schemeClr>
                  </a:solidFill>
                  <a:latin typeface="Arial Narrow" pitchFamily="34" charset="0"/>
                </a:rPr>
                <a:t>Tanıma</a:t>
              </a:r>
              <a:endParaRPr lang="en-US" sz="1000">
                <a:solidFill>
                  <a:schemeClr val="tx2">
                    <a:lumMod val="75000"/>
                  </a:schemeClr>
                </a:solidFill>
                <a:latin typeface="Arial Narrow" pitchFamily="34" charset="0"/>
              </a:endParaRPr>
            </a:p>
          </p:txBody>
        </p:sp>
        <p:sp>
          <p:nvSpPr>
            <p:cNvPr id="18" name="Oval 15"/>
            <p:cNvSpPr>
              <a:spLocks noChangeArrowheads="1"/>
            </p:cNvSpPr>
            <p:nvPr/>
          </p:nvSpPr>
          <p:spPr bwMode="auto">
            <a:xfrm>
              <a:off x="2208" y="3360"/>
              <a:ext cx="1296" cy="528"/>
            </a:xfrm>
            <a:prstGeom prst="ellipse">
              <a:avLst/>
            </a:prstGeom>
            <a:grpFill/>
            <a:ln>
              <a:headEnd/>
              <a:tailEnd/>
            </a:ln>
            <a:sp3d contourW="1000" prstMaterial="flat">
              <a:bevelT w="95250" h="101600" prst="artDeco"/>
              <a:contourClr>
                <a:schemeClr val="accent1">
                  <a:satMod val="300000"/>
                </a:schemeClr>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tr-TR" sz="1000">
                  <a:solidFill>
                    <a:schemeClr val="tx2">
                      <a:lumMod val="75000"/>
                    </a:schemeClr>
                  </a:solidFill>
                  <a:latin typeface="Arial Narrow" pitchFamily="34" charset="0"/>
                </a:rPr>
                <a:t>Algoritmalar</a:t>
              </a:r>
              <a:endParaRPr lang="en-US" sz="1000">
                <a:solidFill>
                  <a:schemeClr val="tx2">
                    <a:lumMod val="75000"/>
                  </a:schemeClr>
                </a:solidFill>
                <a:latin typeface="Arial Narrow" pitchFamily="34" charset="0"/>
              </a:endParaRPr>
            </a:p>
          </p:txBody>
        </p:sp>
        <p:sp>
          <p:nvSpPr>
            <p:cNvPr id="19" name="Oval 16"/>
            <p:cNvSpPr>
              <a:spLocks noChangeArrowheads="1"/>
            </p:cNvSpPr>
            <p:nvPr/>
          </p:nvSpPr>
          <p:spPr bwMode="auto">
            <a:xfrm>
              <a:off x="4032" y="3216"/>
              <a:ext cx="1296" cy="528"/>
            </a:xfrm>
            <a:prstGeom prst="ellipse">
              <a:avLst/>
            </a:prstGeom>
            <a:grpFill/>
            <a:ln>
              <a:headEnd/>
              <a:tailEnd/>
            </a:ln>
            <a:sp3d contourW="1000" prstMaterial="flat">
              <a:bevelT w="95250" h="101600" prst="artDeco"/>
              <a:contourClr>
                <a:schemeClr val="accent1">
                  <a:satMod val="300000"/>
                </a:schemeClr>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tr-TR" sz="1000">
                  <a:solidFill>
                    <a:schemeClr val="tx2">
                      <a:lumMod val="75000"/>
                    </a:schemeClr>
                  </a:solidFill>
                  <a:latin typeface="Arial Narrow" pitchFamily="34" charset="0"/>
                </a:rPr>
                <a:t>Diğer</a:t>
              </a:r>
              <a:br>
                <a:rPr lang="tr-TR" sz="1000">
                  <a:solidFill>
                    <a:schemeClr val="tx2">
                      <a:lumMod val="75000"/>
                    </a:schemeClr>
                  </a:solidFill>
                  <a:latin typeface="Arial Narrow" pitchFamily="34" charset="0"/>
                </a:rPr>
              </a:br>
              <a:r>
                <a:rPr lang="tr-TR" sz="1000">
                  <a:solidFill>
                    <a:schemeClr val="tx2">
                      <a:lumMod val="75000"/>
                    </a:schemeClr>
                  </a:solidFill>
                  <a:latin typeface="Arial Narrow" pitchFamily="34" charset="0"/>
                </a:rPr>
                <a:t>Disiplinler</a:t>
              </a:r>
              <a:endParaRPr lang="en-US" sz="1000">
                <a:solidFill>
                  <a:schemeClr val="tx2">
                    <a:lumMod val="75000"/>
                  </a:schemeClr>
                </a:solidFill>
                <a:latin typeface="Arial Narrow" pitchFamily="34" charset="0"/>
              </a:endParaRPr>
            </a:p>
          </p:txBody>
        </p:sp>
        <p:sp>
          <p:nvSpPr>
            <p:cNvPr id="20" name="Oval 17"/>
            <p:cNvSpPr>
              <a:spLocks noChangeArrowheads="1"/>
            </p:cNvSpPr>
            <p:nvPr/>
          </p:nvSpPr>
          <p:spPr bwMode="auto">
            <a:xfrm>
              <a:off x="4272" y="2160"/>
              <a:ext cx="1296" cy="528"/>
            </a:xfrm>
            <a:prstGeom prst="ellipse">
              <a:avLst/>
            </a:prstGeom>
            <a:grpFill/>
            <a:ln>
              <a:headEnd/>
              <a:tailEnd/>
            </a:ln>
            <a:sp3d contourW="1000" prstMaterial="flat">
              <a:bevelT w="95250" h="101600" prst="artDeco"/>
              <a:contourClr>
                <a:schemeClr val="accent1">
                  <a:satMod val="300000"/>
                </a:schemeClr>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fontAlgn="auto">
                <a:lnSpc>
                  <a:spcPct val="110000"/>
                </a:lnSpc>
                <a:spcBef>
                  <a:spcPct val="20000"/>
                </a:spcBef>
                <a:spcAft>
                  <a:spcPts val="0"/>
                </a:spcAft>
                <a:buClr>
                  <a:schemeClr val="folHlink"/>
                </a:buClr>
                <a:buSzPct val="60000"/>
                <a:buFont typeface="Wingdings" pitchFamily="2" charset="2"/>
                <a:buNone/>
                <a:defRPr/>
              </a:pPr>
              <a:r>
                <a:rPr lang="tr-TR" sz="1000">
                  <a:solidFill>
                    <a:schemeClr val="tx2">
                      <a:lumMod val="75000"/>
                    </a:schemeClr>
                  </a:solidFill>
                  <a:latin typeface="Arial Narrow" pitchFamily="34" charset="0"/>
                </a:rPr>
                <a:t>Görselleştirme</a:t>
              </a:r>
              <a:endParaRPr lang="en-US" sz="1000">
                <a:solidFill>
                  <a:schemeClr val="tx2">
                    <a:lumMod val="75000"/>
                  </a:schemeClr>
                </a:solidFill>
                <a:latin typeface="Arial Narrow" pitchFamily="34" charset="0"/>
              </a:endParaRPr>
            </a:p>
          </p:txBody>
        </p:sp>
        <p:sp>
          <p:nvSpPr>
            <p:cNvPr id="21" name="Line 18"/>
            <p:cNvSpPr>
              <a:spLocks noChangeShapeType="1"/>
            </p:cNvSpPr>
            <p:nvPr/>
          </p:nvSpPr>
          <p:spPr bwMode="auto">
            <a:xfrm flipH="1" flipV="1">
              <a:off x="2832" y="2832"/>
              <a:ext cx="0" cy="528"/>
            </a:xfrm>
            <a:prstGeom prst="line">
              <a:avLst/>
            </a:prstGeom>
            <a:grpFill/>
            <a:ln w="28575">
              <a:solidFill>
                <a:schemeClr val="tx1"/>
              </a:solidFill>
              <a:miter lim="800000"/>
              <a:headEnd/>
              <a:tailEnd type="triangle" w="med" len="med"/>
            </a:ln>
            <a:effectLst/>
            <a:sp3d>
              <a:bevelT w="114300" prst="artDeco"/>
            </a:sp3d>
          </p:spPr>
          <p:txBody>
            <a:bodyPr wrap="none"/>
            <a:lstStyle/>
            <a:p>
              <a:pPr fontAlgn="auto">
                <a:spcBef>
                  <a:spcPts val="0"/>
                </a:spcBef>
                <a:spcAft>
                  <a:spcPts val="0"/>
                </a:spcAft>
                <a:defRPr/>
              </a:pPr>
              <a:endParaRPr lang="tr-TR" sz="1000">
                <a:solidFill>
                  <a:schemeClr val="tx2">
                    <a:lumMod val="75000"/>
                  </a:schemeClr>
                </a:solidFill>
                <a:latin typeface="Arial Narrow" pitchFamily="34" charset="0"/>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625" y="428625"/>
            <a:ext cx="8183563" cy="534988"/>
          </a:xfrm>
        </p:spPr>
        <p:txBody>
          <a:bodyPr>
            <a:normAutofit fontScale="90000"/>
          </a:bodyPr>
          <a:lstStyle/>
          <a:p>
            <a:pPr eaLnBrk="1" fontAlgn="auto" hangingPunct="1">
              <a:spcAft>
                <a:spcPts val="0"/>
              </a:spcAft>
              <a:defRPr/>
            </a:pPr>
            <a:r>
              <a:rPr lang="tr-TR" b="0" dirty="0" smtClean="0">
                <a:solidFill>
                  <a:schemeClr val="accent2">
                    <a:lumMod val="20000"/>
                    <a:lumOff val="80000"/>
                  </a:schemeClr>
                </a:solidFill>
                <a:latin typeface="Times New Roman" pitchFamily="18" charset="0"/>
                <a:cs typeface="Times New Roman" pitchFamily="18" charset="0"/>
              </a:rPr>
              <a:t>Ders İçeriği:</a:t>
            </a:r>
            <a:endParaRPr lang="tr-TR" b="0" dirty="0">
              <a:solidFill>
                <a:schemeClr val="accent2">
                  <a:lumMod val="20000"/>
                  <a:lumOff val="80000"/>
                </a:schemeClr>
              </a:solidFill>
              <a:latin typeface="Times New Roman" pitchFamily="18" charset="0"/>
              <a:cs typeface="Times New Roman" pitchFamily="18" charset="0"/>
            </a:endParaRPr>
          </a:p>
        </p:txBody>
      </p:sp>
      <p:sp>
        <p:nvSpPr>
          <p:cNvPr id="18434" name="2 İçerik Yer Tutucusu"/>
          <p:cNvSpPr>
            <a:spLocks noGrp="1"/>
          </p:cNvSpPr>
          <p:nvPr>
            <p:ph idx="1"/>
          </p:nvPr>
        </p:nvSpPr>
        <p:spPr>
          <a:xfrm>
            <a:off x="285750" y="1000125"/>
            <a:ext cx="8183563" cy="5143500"/>
          </a:xfrm>
        </p:spPr>
        <p:txBody>
          <a:bodyPr/>
          <a:lstStyle/>
          <a:p>
            <a:pPr indent="88900" eaLnBrk="1" hangingPunct="1">
              <a:buFont typeface="Wingdings 2" pitchFamily="18" charset="2"/>
              <a:buNone/>
            </a:pPr>
            <a:r>
              <a:rPr lang="tr-TR" sz="1800" smtClean="0">
                <a:latin typeface="Times New Roman" pitchFamily="18" charset="0"/>
                <a:cs typeface="Times New Roman" pitchFamily="18" charset="0"/>
              </a:rPr>
              <a:t>[   1.hft ] Genel tanımlar </a:t>
            </a:r>
          </a:p>
          <a:p>
            <a:pPr indent="88900" eaLnBrk="1" hangingPunct="1">
              <a:buFont typeface="Wingdings 2" pitchFamily="18" charset="2"/>
              <a:buNone/>
            </a:pPr>
            <a:r>
              <a:rPr lang="tr-TR" sz="1800" smtClean="0">
                <a:latin typeface="Times New Roman" pitchFamily="18" charset="0"/>
                <a:cs typeface="Times New Roman" pitchFamily="18" charset="0"/>
              </a:rPr>
              <a:t>[   2.hft ] Veri Madenciliği Uygulama Alanları ve örnekler </a:t>
            </a:r>
          </a:p>
          <a:p>
            <a:pPr indent="88900" eaLnBrk="1" hangingPunct="1">
              <a:buFont typeface="Wingdings 2" pitchFamily="18" charset="2"/>
              <a:buNone/>
            </a:pPr>
            <a:r>
              <a:rPr lang="tr-TR" sz="1800" smtClean="0">
                <a:latin typeface="Times New Roman" pitchFamily="18" charset="0"/>
                <a:cs typeface="Times New Roman" pitchFamily="18" charset="0"/>
              </a:rPr>
              <a:t>[   3.hft ] Veri Ambarları ve OLAP </a:t>
            </a:r>
          </a:p>
          <a:p>
            <a:pPr indent="88900" eaLnBrk="1" hangingPunct="1">
              <a:buFont typeface="Wingdings 2" pitchFamily="18" charset="2"/>
              <a:buNone/>
            </a:pPr>
            <a:r>
              <a:rPr lang="tr-TR" sz="1800" smtClean="0">
                <a:latin typeface="Times New Roman" pitchFamily="18" charset="0"/>
                <a:cs typeface="Times New Roman" pitchFamily="18" charset="0"/>
              </a:rPr>
              <a:t>[   4.hft ] Veri Madenciliği Modelleri </a:t>
            </a:r>
          </a:p>
          <a:p>
            <a:pPr indent="88900" eaLnBrk="1" hangingPunct="1">
              <a:buFont typeface="Wingdings 2" pitchFamily="18" charset="2"/>
              <a:buNone/>
            </a:pPr>
            <a:r>
              <a:rPr lang="tr-TR" sz="1800" smtClean="0">
                <a:latin typeface="Times New Roman" pitchFamily="18" charset="0"/>
                <a:cs typeface="Times New Roman" pitchFamily="18" charset="0"/>
              </a:rPr>
              <a:t>[   5.hft ] Sınıflandırma-Karar ağaçları </a:t>
            </a:r>
          </a:p>
          <a:p>
            <a:pPr indent="88900" eaLnBrk="1" hangingPunct="1">
              <a:buFont typeface="Wingdings 2" pitchFamily="18" charset="2"/>
              <a:buNone/>
            </a:pPr>
            <a:r>
              <a:rPr lang="tr-TR" sz="1800" smtClean="0">
                <a:latin typeface="Times New Roman" pitchFamily="18" charset="0"/>
                <a:cs typeface="Times New Roman" pitchFamily="18" charset="0"/>
              </a:rPr>
              <a:t>[   6.hft ] Sınıflandırma-İstatistiğe dayalı algoritmalar </a:t>
            </a:r>
          </a:p>
          <a:p>
            <a:pPr indent="88900" eaLnBrk="1" hangingPunct="1">
              <a:buFont typeface="Wingdings 2" pitchFamily="18" charset="2"/>
              <a:buNone/>
            </a:pPr>
            <a:r>
              <a:rPr lang="tr-TR" sz="1800" smtClean="0">
                <a:latin typeface="Times New Roman" pitchFamily="18" charset="0"/>
                <a:cs typeface="Times New Roman" pitchFamily="18" charset="0"/>
              </a:rPr>
              <a:t>[   7.hft ] Sınıflandırma-Mesafeye dayalı algoritmalar </a:t>
            </a:r>
          </a:p>
          <a:p>
            <a:pPr indent="88900" eaLnBrk="1" hangingPunct="1">
              <a:buFont typeface="Wingdings 2" pitchFamily="18" charset="2"/>
              <a:buNone/>
            </a:pPr>
            <a:r>
              <a:rPr lang="tr-TR" sz="1800" smtClean="0">
                <a:latin typeface="Times New Roman" pitchFamily="18" charset="0"/>
                <a:cs typeface="Times New Roman" pitchFamily="18" charset="0"/>
              </a:rPr>
              <a:t>[   8.hft ] Sınıflandırma-Yapay Sinir Ağları </a:t>
            </a:r>
          </a:p>
          <a:p>
            <a:pPr indent="88900" eaLnBrk="1" hangingPunct="1">
              <a:buFont typeface="Wingdings 2" pitchFamily="18" charset="2"/>
              <a:buNone/>
            </a:pPr>
            <a:r>
              <a:rPr lang="tr-TR" sz="1800" smtClean="0">
                <a:latin typeface="Times New Roman" pitchFamily="18" charset="0"/>
                <a:cs typeface="Times New Roman" pitchFamily="18" charset="0"/>
              </a:rPr>
              <a:t>[   9.hft ]  Birliktelik Kuralları ve İlişki Analizi </a:t>
            </a:r>
          </a:p>
          <a:p>
            <a:pPr indent="88900" eaLnBrk="1" hangingPunct="1">
              <a:buFont typeface="Wingdings 2" pitchFamily="18" charset="2"/>
              <a:buNone/>
            </a:pPr>
            <a:r>
              <a:rPr lang="tr-TR" sz="1800" smtClean="0">
                <a:latin typeface="Times New Roman" pitchFamily="18" charset="0"/>
                <a:cs typeface="Times New Roman" pitchFamily="18" charset="0"/>
              </a:rPr>
              <a:t>[ 10.hft ] Kümeleme-Hiyerarşik Yöntemler </a:t>
            </a:r>
          </a:p>
          <a:p>
            <a:pPr indent="88900" eaLnBrk="1" hangingPunct="1">
              <a:buFont typeface="Wingdings 2" pitchFamily="18" charset="2"/>
              <a:buNone/>
            </a:pPr>
            <a:r>
              <a:rPr lang="tr-TR" sz="1800" smtClean="0">
                <a:latin typeface="Times New Roman" pitchFamily="18" charset="0"/>
                <a:cs typeface="Times New Roman" pitchFamily="18" charset="0"/>
              </a:rPr>
              <a:t>[ 11.hft ] Bölümlemeli (Partitioning) Yöntemler </a:t>
            </a:r>
          </a:p>
          <a:p>
            <a:pPr indent="88900" eaLnBrk="1" hangingPunct="1">
              <a:buFont typeface="Wingdings 2" pitchFamily="18" charset="2"/>
              <a:buNone/>
            </a:pPr>
            <a:r>
              <a:rPr lang="tr-TR" sz="1800" smtClean="0">
                <a:latin typeface="Times New Roman" pitchFamily="18" charset="0"/>
                <a:cs typeface="Times New Roman" pitchFamily="18" charset="0"/>
              </a:rPr>
              <a:t>[ 12.hft ] Yoğunluğa Dayalı Algoritmalar </a:t>
            </a:r>
          </a:p>
          <a:p>
            <a:pPr indent="88900" eaLnBrk="1" hangingPunct="1">
              <a:buFont typeface="Wingdings 2" pitchFamily="18" charset="2"/>
              <a:buNone/>
            </a:pPr>
            <a:r>
              <a:rPr lang="tr-TR" sz="1800" smtClean="0">
                <a:latin typeface="Times New Roman" pitchFamily="18" charset="0"/>
                <a:cs typeface="Times New Roman" pitchFamily="18" charset="0"/>
              </a:rPr>
              <a:t>[ 13.hft ] Grid Temelli Algoritmalar </a:t>
            </a:r>
          </a:p>
          <a:p>
            <a:pPr indent="88900" eaLnBrk="1" hangingPunct="1">
              <a:buFont typeface="Wingdings 2" pitchFamily="18" charset="2"/>
              <a:buNone/>
            </a:pPr>
            <a:r>
              <a:rPr lang="tr-TR" sz="1800" smtClean="0">
                <a:latin typeface="Times New Roman" pitchFamily="18" charset="0"/>
                <a:cs typeface="Times New Roman" pitchFamily="18" charset="0"/>
              </a:rPr>
              <a:t>[ 14.hft ] Web madenciliği</a:t>
            </a:r>
          </a:p>
        </p:txBody>
      </p:sp>
      <p:sp>
        <p:nvSpPr>
          <p:cNvPr id="4" name="3 Slayt Numarası Yer Tutucusu"/>
          <p:cNvSpPr>
            <a:spLocks noGrp="1"/>
          </p:cNvSpPr>
          <p:nvPr>
            <p:ph type="sldNum" sz="quarter" idx="12"/>
          </p:nvPr>
        </p:nvSpPr>
        <p:spPr/>
        <p:txBody>
          <a:bodyPr/>
          <a:lstStyle/>
          <a:p>
            <a:pPr>
              <a:defRPr/>
            </a:pPr>
            <a:fld id="{6F1A3C88-EC27-40EC-BE65-7E91ADF3D322}" type="slidenum">
              <a:rPr lang="tr-TR"/>
              <a:pPr>
                <a:defRPr/>
              </a:pPr>
              <a:t>4</a:t>
            </a:fld>
            <a:endParaRPr lang="tr-TR"/>
          </a:p>
        </p:txBody>
      </p:sp>
      <p:sp>
        <p:nvSpPr>
          <p:cNvPr id="5" name="4 Altbilgi Yer Tutucusu"/>
          <p:cNvSpPr>
            <a:spLocks noGrp="1"/>
          </p:cNvSpPr>
          <p:nvPr>
            <p:ph type="ftr" sz="quarter" idx="11"/>
          </p:nvPr>
        </p:nvSpPr>
        <p:spPr/>
        <p:txBody>
          <a:bodyPr/>
          <a:lstStyle/>
          <a:p>
            <a:pPr>
              <a:defRPr/>
            </a:pPr>
            <a:r>
              <a:rPr lang="tr-TR" dirty="0"/>
              <a:t>Veri Madenciliği [ 1.</a:t>
            </a:r>
            <a:r>
              <a:rPr lang="tr-TR" dirty="0" err="1"/>
              <a:t>hft</a:t>
            </a:r>
            <a:r>
              <a:rPr lang="tr-TR" dirty="0"/>
              <a:t>  ]</a:t>
            </a:r>
          </a:p>
        </p:txBody>
      </p:sp>
      <p:grpSp>
        <p:nvGrpSpPr>
          <p:cNvPr id="6" name="Group 3"/>
          <p:cNvGrpSpPr>
            <a:grpSpLocks/>
          </p:cNvGrpSpPr>
          <p:nvPr/>
        </p:nvGrpSpPr>
        <p:grpSpPr bwMode="auto">
          <a:xfrm>
            <a:off x="5072066" y="3643314"/>
            <a:ext cx="3500462" cy="2412859"/>
            <a:chOff x="192" y="1217"/>
            <a:chExt cx="5328" cy="2604"/>
          </a:xfrm>
          <a:effectLst>
            <a:outerShdw blurRad="76200" dir="18900000" sy="23000" kx="-1200000" algn="bl" rotWithShape="0">
              <a:prstClr val="black">
                <a:alpha val="20000"/>
              </a:prstClr>
            </a:outerShdw>
          </a:effectLst>
        </p:grpSpPr>
        <p:sp>
          <p:nvSpPr>
            <p:cNvPr id="7" name="Oval 4"/>
            <p:cNvSpPr>
              <a:spLocks noChangeArrowheads="1"/>
            </p:cNvSpPr>
            <p:nvPr/>
          </p:nvSpPr>
          <p:spPr bwMode="auto">
            <a:xfrm>
              <a:off x="2160" y="2160"/>
              <a:ext cx="1440" cy="672"/>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fontAlgn="auto">
                <a:spcBef>
                  <a:spcPts val="0"/>
                </a:spcBef>
                <a:spcAft>
                  <a:spcPts val="0"/>
                </a:spcAft>
                <a:defRPr/>
              </a:pPr>
              <a:r>
                <a:rPr lang="tr-TR" sz="800" b="1" dirty="0">
                  <a:solidFill>
                    <a:schemeClr val="bg1"/>
                  </a:solidFill>
                  <a:latin typeface="Tahoma" pitchFamily="34" charset="0"/>
                </a:rPr>
                <a:t>Veri</a:t>
              </a:r>
              <a:br>
                <a:rPr lang="tr-TR" sz="800" b="1" dirty="0">
                  <a:solidFill>
                    <a:schemeClr val="bg1"/>
                  </a:solidFill>
                  <a:latin typeface="Tahoma" pitchFamily="34" charset="0"/>
                </a:rPr>
              </a:br>
              <a:r>
                <a:rPr lang="tr-TR" sz="800" b="1" dirty="0">
                  <a:solidFill>
                    <a:schemeClr val="bg1"/>
                  </a:solidFill>
                  <a:latin typeface="Tahoma" pitchFamily="34" charset="0"/>
                </a:rPr>
                <a:t>Madenciliği</a:t>
              </a:r>
              <a:endParaRPr lang="en-US" sz="800" b="1" dirty="0">
                <a:solidFill>
                  <a:schemeClr val="bg1"/>
                </a:solidFill>
                <a:latin typeface="Tahoma" pitchFamily="34" charset="0"/>
              </a:endParaRPr>
            </a:p>
          </p:txBody>
        </p:sp>
        <p:sp>
          <p:nvSpPr>
            <p:cNvPr id="8" name="Line 5"/>
            <p:cNvSpPr>
              <a:spLocks noChangeShapeType="1"/>
            </p:cNvSpPr>
            <p:nvPr/>
          </p:nvSpPr>
          <p:spPr bwMode="auto">
            <a:xfrm>
              <a:off x="1488" y="2448"/>
              <a:ext cx="672" cy="0"/>
            </a:xfrm>
            <a:prstGeom prst="line">
              <a:avLst/>
            </a:prstGeom>
            <a:noFill/>
            <a:ln w="28575">
              <a:solidFill>
                <a:schemeClr val="tx1"/>
              </a:solidFill>
              <a:miter lim="800000"/>
              <a:headEnd/>
              <a:tailEnd type="triangle" w="med" len="med"/>
            </a:ln>
            <a:effectLst/>
            <a:scene3d>
              <a:camera prst="orthographicFront"/>
              <a:lightRig rig="threePt" dir="t"/>
            </a:scene3d>
            <a:sp3d>
              <a:bevelT w="114300" prst="artDeco"/>
            </a:sp3d>
          </p:spPr>
          <p:txBody>
            <a:bodyPr wrap="none"/>
            <a:lstStyle/>
            <a:p>
              <a:pPr fontAlgn="auto">
                <a:spcBef>
                  <a:spcPts val="0"/>
                </a:spcBef>
                <a:spcAft>
                  <a:spcPts val="0"/>
                </a:spcAft>
                <a:defRPr/>
              </a:pPr>
              <a:endParaRPr lang="tr-TR" sz="800">
                <a:solidFill>
                  <a:schemeClr val="bg1"/>
                </a:solidFill>
                <a:latin typeface="+mn-lt"/>
              </a:endParaRPr>
            </a:p>
          </p:txBody>
        </p:sp>
        <p:sp>
          <p:nvSpPr>
            <p:cNvPr id="9" name="Line 6"/>
            <p:cNvSpPr>
              <a:spLocks noChangeShapeType="1"/>
            </p:cNvSpPr>
            <p:nvPr/>
          </p:nvSpPr>
          <p:spPr bwMode="auto">
            <a:xfrm>
              <a:off x="1824" y="1680"/>
              <a:ext cx="816" cy="480"/>
            </a:xfrm>
            <a:prstGeom prst="line">
              <a:avLst/>
            </a:prstGeom>
            <a:noFill/>
            <a:ln w="28575">
              <a:solidFill>
                <a:schemeClr val="tx1"/>
              </a:solidFill>
              <a:miter lim="800000"/>
              <a:headEnd/>
              <a:tailEnd type="triangle" w="med" len="med"/>
            </a:ln>
            <a:effectLst/>
            <a:scene3d>
              <a:camera prst="orthographicFront"/>
              <a:lightRig rig="threePt" dir="t"/>
            </a:scene3d>
            <a:sp3d>
              <a:bevelT w="114300" prst="artDeco"/>
            </a:sp3d>
          </p:spPr>
          <p:txBody>
            <a:bodyPr wrap="none"/>
            <a:lstStyle/>
            <a:p>
              <a:pPr fontAlgn="auto">
                <a:spcBef>
                  <a:spcPts val="0"/>
                </a:spcBef>
                <a:spcAft>
                  <a:spcPts val="0"/>
                </a:spcAft>
                <a:defRPr/>
              </a:pPr>
              <a:endParaRPr lang="tr-TR" sz="800">
                <a:solidFill>
                  <a:schemeClr val="bg1"/>
                </a:solidFill>
                <a:latin typeface="+mn-lt"/>
              </a:endParaRPr>
            </a:p>
          </p:txBody>
        </p:sp>
        <p:sp>
          <p:nvSpPr>
            <p:cNvPr id="10" name="Line 7"/>
            <p:cNvSpPr>
              <a:spLocks noChangeShapeType="1"/>
            </p:cNvSpPr>
            <p:nvPr/>
          </p:nvSpPr>
          <p:spPr bwMode="auto">
            <a:xfrm flipH="1">
              <a:off x="3072" y="1680"/>
              <a:ext cx="720" cy="480"/>
            </a:xfrm>
            <a:prstGeom prst="line">
              <a:avLst/>
            </a:prstGeom>
            <a:noFill/>
            <a:ln w="28575">
              <a:solidFill>
                <a:schemeClr val="tx1"/>
              </a:solidFill>
              <a:miter lim="800000"/>
              <a:headEnd/>
              <a:tailEnd type="triangle" w="med" len="med"/>
            </a:ln>
            <a:effectLst/>
            <a:scene3d>
              <a:camera prst="orthographicFront"/>
              <a:lightRig rig="threePt" dir="t"/>
            </a:scene3d>
            <a:sp3d>
              <a:bevelT w="114300" prst="artDeco"/>
            </a:sp3d>
          </p:spPr>
          <p:txBody>
            <a:bodyPr wrap="none"/>
            <a:lstStyle/>
            <a:p>
              <a:pPr fontAlgn="auto">
                <a:spcBef>
                  <a:spcPts val="0"/>
                </a:spcBef>
                <a:spcAft>
                  <a:spcPts val="0"/>
                </a:spcAft>
                <a:defRPr/>
              </a:pPr>
              <a:endParaRPr lang="tr-TR" sz="800">
                <a:solidFill>
                  <a:schemeClr val="bg1"/>
                </a:solidFill>
                <a:latin typeface="+mn-lt"/>
              </a:endParaRPr>
            </a:p>
          </p:txBody>
        </p:sp>
        <p:sp>
          <p:nvSpPr>
            <p:cNvPr id="11" name="Line 8"/>
            <p:cNvSpPr>
              <a:spLocks noChangeShapeType="1"/>
            </p:cNvSpPr>
            <p:nvPr/>
          </p:nvSpPr>
          <p:spPr bwMode="auto">
            <a:xfrm flipH="1">
              <a:off x="3600" y="2448"/>
              <a:ext cx="672" cy="0"/>
            </a:xfrm>
            <a:prstGeom prst="line">
              <a:avLst/>
            </a:prstGeom>
            <a:noFill/>
            <a:ln w="28575">
              <a:solidFill>
                <a:schemeClr val="tx1"/>
              </a:solidFill>
              <a:miter lim="800000"/>
              <a:headEnd/>
              <a:tailEnd type="triangle" w="med" len="med"/>
            </a:ln>
            <a:effectLst/>
            <a:scene3d>
              <a:camera prst="orthographicFront"/>
              <a:lightRig rig="threePt" dir="t"/>
            </a:scene3d>
            <a:sp3d>
              <a:bevelT w="114300" prst="artDeco"/>
            </a:sp3d>
          </p:spPr>
          <p:txBody>
            <a:bodyPr wrap="none"/>
            <a:lstStyle/>
            <a:p>
              <a:pPr fontAlgn="auto">
                <a:spcBef>
                  <a:spcPts val="0"/>
                </a:spcBef>
                <a:spcAft>
                  <a:spcPts val="0"/>
                </a:spcAft>
                <a:defRPr/>
              </a:pPr>
              <a:endParaRPr lang="tr-TR" sz="800">
                <a:solidFill>
                  <a:schemeClr val="bg1"/>
                </a:solidFill>
                <a:latin typeface="+mn-lt"/>
              </a:endParaRPr>
            </a:p>
          </p:txBody>
        </p:sp>
        <p:sp>
          <p:nvSpPr>
            <p:cNvPr id="12" name="Line 9"/>
            <p:cNvSpPr>
              <a:spLocks noChangeShapeType="1"/>
            </p:cNvSpPr>
            <p:nvPr/>
          </p:nvSpPr>
          <p:spPr bwMode="auto">
            <a:xfrm flipH="1" flipV="1">
              <a:off x="3304" y="2794"/>
              <a:ext cx="1112" cy="470"/>
            </a:xfrm>
            <a:prstGeom prst="line">
              <a:avLst/>
            </a:prstGeom>
            <a:noFill/>
            <a:ln w="28575">
              <a:solidFill>
                <a:schemeClr val="tx1"/>
              </a:solidFill>
              <a:miter lim="800000"/>
              <a:headEnd/>
              <a:tailEnd type="triangle" w="med" len="med"/>
            </a:ln>
            <a:effectLst/>
            <a:scene3d>
              <a:camera prst="orthographicFront"/>
              <a:lightRig rig="threePt" dir="t"/>
            </a:scene3d>
            <a:sp3d>
              <a:bevelT w="114300" prst="artDeco"/>
            </a:sp3d>
          </p:spPr>
          <p:txBody>
            <a:bodyPr wrap="none"/>
            <a:lstStyle/>
            <a:p>
              <a:pPr fontAlgn="auto">
                <a:spcBef>
                  <a:spcPts val="0"/>
                </a:spcBef>
                <a:spcAft>
                  <a:spcPts val="0"/>
                </a:spcAft>
                <a:defRPr/>
              </a:pPr>
              <a:endParaRPr lang="tr-TR" sz="800">
                <a:solidFill>
                  <a:schemeClr val="bg1"/>
                </a:solidFill>
                <a:latin typeface="+mn-lt"/>
              </a:endParaRPr>
            </a:p>
          </p:txBody>
        </p:sp>
        <p:sp>
          <p:nvSpPr>
            <p:cNvPr id="13" name="Line 10"/>
            <p:cNvSpPr>
              <a:spLocks noChangeShapeType="1"/>
            </p:cNvSpPr>
            <p:nvPr/>
          </p:nvSpPr>
          <p:spPr bwMode="auto">
            <a:xfrm flipV="1">
              <a:off x="1536" y="2794"/>
              <a:ext cx="849" cy="470"/>
            </a:xfrm>
            <a:prstGeom prst="line">
              <a:avLst/>
            </a:prstGeom>
            <a:noFill/>
            <a:ln w="28575">
              <a:solidFill>
                <a:schemeClr val="tx1"/>
              </a:solidFill>
              <a:miter lim="800000"/>
              <a:headEnd/>
              <a:tailEnd type="triangle" w="med" len="med"/>
            </a:ln>
            <a:effectLst/>
            <a:scene3d>
              <a:camera prst="orthographicFront"/>
              <a:lightRig rig="threePt" dir="t"/>
            </a:scene3d>
            <a:sp3d>
              <a:bevelT w="114300" prst="artDeco"/>
            </a:sp3d>
          </p:spPr>
          <p:txBody>
            <a:bodyPr wrap="none"/>
            <a:lstStyle/>
            <a:p>
              <a:pPr fontAlgn="auto">
                <a:spcBef>
                  <a:spcPts val="0"/>
                </a:spcBef>
                <a:spcAft>
                  <a:spcPts val="0"/>
                </a:spcAft>
                <a:defRPr/>
              </a:pPr>
              <a:endParaRPr lang="tr-TR" sz="800">
                <a:solidFill>
                  <a:schemeClr val="bg1"/>
                </a:solidFill>
                <a:latin typeface="+mn-lt"/>
              </a:endParaRPr>
            </a:p>
          </p:txBody>
        </p:sp>
        <p:sp>
          <p:nvSpPr>
            <p:cNvPr id="14" name="Oval 11"/>
            <p:cNvSpPr>
              <a:spLocks noChangeArrowheads="1"/>
            </p:cNvSpPr>
            <p:nvPr/>
          </p:nvSpPr>
          <p:spPr bwMode="auto">
            <a:xfrm>
              <a:off x="1014" y="1217"/>
              <a:ext cx="1296" cy="528"/>
            </a:xfrm>
            <a:prstGeom prst="ellipse">
              <a:avLst/>
            </a:prstGeom>
            <a:ln>
              <a:headEnd/>
              <a:tailEnd/>
            </a:ln>
            <a:scene3d>
              <a:camera prst="orthographicFront" fov="0">
                <a:rot lat="0" lon="0" rev="0"/>
              </a:camera>
              <a:lightRig rig="glow" dir="t">
                <a:rot lat="0" lon="0" rev="6360000"/>
              </a:lightRig>
            </a:scene3d>
            <a:sp3d contourW="1000" prstMaterial="flat">
              <a:bevelT w="95250" h="101600" prst="artDeco"/>
              <a:contourClr>
                <a:schemeClr val="accent1">
                  <a:satMod val="300000"/>
                </a:schemeClr>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tr-TR" sz="800" dirty="0">
                  <a:solidFill>
                    <a:schemeClr val="bg1"/>
                  </a:solidFill>
                  <a:latin typeface="Tahoma" pitchFamily="34" charset="0"/>
                </a:rPr>
                <a:t>Veritabanı</a:t>
              </a:r>
              <a:br>
                <a:rPr lang="tr-TR" sz="800" dirty="0">
                  <a:solidFill>
                    <a:schemeClr val="bg1"/>
                  </a:solidFill>
                  <a:latin typeface="Tahoma" pitchFamily="34" charset="0"/>
                </a:rPr>
              </a:br>
              <a:r>
                <a:rPr lang="tr-TR" sz="800" dirty="0">
                  <a:solidFill>
                    <a:schemeClr val="bg1"/>
                  </a:solidFill>
                  <a:latin typeface="Tahoma" pitchFamily="34" charset="0"/>
                </a:rPr>
                <a:t>Teknolojisi</a:t>
              </a:r>
              <a:endParaRPr lang="en-US" sz="800" dirty="0">
                <a:solidFill>
                  <a:schemeClr val="bg1"/>
                </a:solidFill>
                <a:latin typeface="Tahoma" pitchFamily="34" charset="0"/>
              </a:endParaRPr>
            </a:p>
          </p:txBody>
        </p:sp>
        <p:sp>
          <p:nvSpPr>
            <p:cNvPr id="15" name="Oval 12"/>
            <p:cNvSpPr>
              <a:spLocks noChangeArrowheads="1"/>
            </p:cNvSpPr>
            <p:nvPr/>
          </p:nvSpPr>
          <p:spPr bwMode="auto">
            <a:xfrm>
              <a:off x="2173" y="3341"/>
              <a:ext cx="1296" cy="480"/>
            </a:xfrm>
            <a:prstGeom prst="ellipse">
              <a:avLst/>
            </a:prstGeom>
            <a:ln>
              <a:headEnd/>
              <a:tailEnd/>
            </a:ln>
            <a:scene3d>
              <a:camera prst="orthographicFront" fov="0">
                <a:rot lat="0" lon="0" rev="0"/>
              </a:camera>
              <a:lightRig rig="glow" dir="t">
                <a:rot lat="0" lon="0" rev="6360000"/>
              </a:lightRig>
            </a:scene3d>
            <a:sp3d contourW="1000" prstMaterial="flat">
              <a:bevelT w="95250" h="101600" prst="artDeco"/>
              <a:contourClr>
                <a:schemeClr val="accent1">
                  <a:satMod val="300000"/>
                </a:schemeClr>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tr-TR" sz="800">
                  <a:solidFill>
                    <a:schemeClr val="bg1"/>
                  </a:solidFill>
                  <a:latin typeface="Tahoma" pitchFamily="34" charset="0"/>
                </a:rPr>
                <a:t>İstatistik</a:t>
              </a:r>
              <a:endParaRPr lang="en-US" sz="800">
                <a:solidFill>
                  <a:schemeClr val="bg1"/>
                </a:solidFill>
                <a:latin typeface="Tahoma" pitchFamily="34" charset="0"/>
              </a:endParaRPr>
            </a:p>
          </p:txBody>
        </p:sp>
        <p:sp>
          <p:nvSpPr>
            <p:cNvPr id="16" name="Oval 13"/>
            <p:cNvSpPr>
              <a:spLocks noChangeArrowheads="1"/>
            </p:cNvSpPr>
            <p:nvPr/>
          </p:nvSpPr>
          <p:spPr bwMode="auto">
            <a:xfrm>
              <a:off x="4224" y="2169"/>
              <a:ext cx="1296" cy="528"/>
            </a:xfrm>
            <a:prstGeom prst="ellipse">
              <a:avLst/>
            </a:prstGeom>
            <a:ln>
              <a:headEnd/>
              <a:tailEnd/>
            </a:ln>
            <a:scene3d>
              <a:camera prst="orthographicFront" fov="0">
                <a:rot lat="0" lon="0" rev="0"/>
              </a:camera>
              <a:lightRig rig="glow" dir="t">
                <a:rot lat="0" lon="0" rev="6360000"/>
              </a:lightRig>
            </a:scene3d>
            <a:sp3d contourW="1000" prstMaterial="flat">
              <a:bevelT w="95250" h="101600" prst="artDeco"/>
              <a:contourClr>
                <a:schemeClr val="accent1">
                  <a:satMod val="300000"/>
                </a:schemeClr>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tr-TR" sz="800" dirty="0">
                  <a:solidFill>
                    <a:schemeClr val="bg1"/>
                  </a:solidFill>
                  <a:latin typeface="Tahoma" pitchFamily="34" charset="0"/>
                </a:rPr>
                <a:t>Makine</a:t>
              </a:r>
            </a:p>
            <a:p>
              <a:pPr algn="ctr" fontAlgn="auto">
                <a:spcBef>
                  <a:spcPts val="0"/>
                </a:spcBef>
                <a:spcAft>
                  <a:spcPts val="0"/>
                </a:spcAft>
                <a:defRPr/>
              </a:pPr>
              <a:r>
                <a:rPr lang="tr-TR" sz="800" dirty="0">
                  <a:solidFill>
                    <a:schemeClr val="bg1"/>
                  </a:solidFill>
                  <a:latin typeface="Tahoma" pitchFamily="34" charset="0"/>
                </a:rPr>
                <a:t> Öğrenmesi</a:t>
              </a:r>
              <a:endParaRPr lang="en-US" sz="800" dirty="0">
                <a:solidFill>
                  <a:schemeClr val="bg1"/>
                </a:solidFill>
                <a:latin typeface="Tahoma" pitchFamily="34" charset="0"/>
              </a:endParaRPr>
            </a:p>
          </p:txBody>
        </p:sp>
        <p:sp>
          <p:nvSpPr>
            <p:cNvPr id="17" name="Oval 14"/>
            <p:cNvSpPr>
              <a:spLocks noChangeArrowheads="1"/>
            </p:cNvSpPr>
            <p:nvPr/>
          </p:nvSpPr>
          <p:spPr bwMode="auto">
            <a:xfrm>
              <a:off x="336" y="3072"/>
              <a:ext cx="1296" cy="528"/>
            </a:xfrm>
            <a:prstGeom prst="ellipse">
              <a:avLst/>
            </a:prstGeom>
            <a:ln>
              <a:headEnd/>
              <a:tailEnd/>
            </a:ln>
            <a:scene3d>
              <a:camera prst="orthographicFront" fov="0">
                <a:rot lat="0" lon="0" rev="0"/>
              </a:camera>
              <a:lightRig rig="glow" dir="t">
                <a:rot lat="0" lon="0" rev="6360000"/>
              </a:lightRig>
            </a:scene3d>
            <a:sp3d contourW="1000" prstMaterial="flat">
              <a:bevelT w="95250" h="101600" prst="artDeco"/>
              <a:contourClr>
                <a:schemeClr val="accent1">
                  <a:satMod val="300000"/>
                </a:schemeClr>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tr-TR" sz="800">
                  <a:solidFill>
                    <a:schemeClr val="bg1"/>
                  </a:solidFill>
                  <a:latin typeface="Tahoma" pitchFamily="34" charset="0"/>
                </a:rPr>
                <a:t>Örüntü</a:t>
              </a:r>
              <a:br>
                <a:rPr lang="tr-TR" sz="800">
                  <a:solidFill>
                    <a:schemeClr val="bg1"/>
                  </a:solidFill>
                  <a:latin typeface="Tahoma" pitchFamily="34" charset="0"/>
                </a:rPr>
              </a:br>
              <a:r>
                <a:rPr lang="tr-TR" sz="800">
                  <a:solidFill>
                    <a:schemeClr val="bg1"/>
                  </a:solidFill>
                  <a:latin typeface="Tahoma" pitchFamily="34" charset="0"/>
                </a:rPr>
                <a:t>Tanıma</a:t>
              </a:r>
              <a:endParaRPr lang="en-US" sz="800">
                <a:solidFill>
                  <a:schemeClr val="bg1"/>
                </a:solidFill>
                <a:latin typeface="Tahoma" pitchFamily="34" charset="0"/>
              </a:endParaRPr>
            </a:p>
          </p:txBody>
        </p:sp>
        <p:sp>
          <p:nvSpPr>
            <p:cNvPr id="18" name="Oval 15"/>
            <p:cNvSpPr>
              <a:spLocks noChangeArrowheads="1"/>
            </p:cNvSpPr>
            <p:nvPr/>
          </p:nvSpPr>
          <p:spPr bwMode="auto">
            <a:xfrm>
              <a:off x="3446" y="1250"/>
              <a:ext cx="1296" cy="528"/>
            </a:xfrm>
            <a:prstGeom prst="ellipse">
              <a:avLst/>
            </a:prstGeom>
            <a:ln>
              <a:headEnd/>
              <a:tailEnd/>
            </a:ln>
            <a:scene3d>
              <a:camera prst="orthographicFront" fov="0">
                <a:rot lat="0" lon="0" rev="0"/>
              </a:camera>
              <a:lightRig rig="glow" dir="t">
                <a:rot lat="0" lon="0" rev="6360000"/>
              </a:lightRig>
            </a:scene3d>
            <a:sp3d contourW="1000" prstMaterial="flat">
              <a:bevelT w="95250" h="101600" prst="artDeco"/>
              <a:contourClr>
                <a:schemeClr val="accent1">
                  <a:satMod val="300000"/>
                </a:schemeClr>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tr-TR" sz="800">
                  <a:solidFill>
                    <a:schemeClr val="bg1"/>
                  </a:solidFill>
                  <a:latin typeface="Tahoma" pitchFamily="34" charset="0"/>
                </a:rPr>
                <a:t>Algoritmalar</a:t>
              </a:r>
              <a:endParaRPr lang="en-US" sz="800">
                <a:solidFill>
                  <a:schemeClr val="bg1"/>
                </a:solidFill>
                <a:latin typeface="Tahoma" pitchFamily="34" charset="0"/>
              </a:endParaRPr>
            </a:p>
          </p:txBody>
        </p:sp>
        <p:sp>
          <p:nvSpPr>
            <p:cNvPr id="19" name="Oval 16"/>
            <p:cNvSpPr>
              <a:spLocks noChangeArrowheads="1"/>
            </p:cNvSpPr>
            <p:nvPr/>
          </p:nvSpPr>
          <p:spPr bwMode="auto">
            <a:xfrm>
              <a:off x="4032" y="3216"/>
              <a:ext cx="1296" cy="528"/>
            </a:xfrm>
            <a:prstGeom prst="ellipse">
              <a:avLst/>
            </a:prstGeom>
            <a:ln>
              <a:headEnd/>
              <a:tailEnd/>
            </a:ln>
            <a:scene3d>
              <a:camera prst="orthographicFront" fov="0">
                <a:rot lat="0" lon="0" rev="0"/>
              </a:camera>
              <a:lightRig rig="glow" dir="t">
                <a:rot lat="0" lon="0" rev="6360000"/>
              </a:lightRig>
            </a:scene3d>
            <a:sp3d contourW="1000" prstMaterial="flat">
              <a:bevelT w="95250" h="101600" prst="artDeco"/>
              <a:contourClr>
                <a:schemeClr val="accent1">
                  <a:satMod val="300000"/>
                </a:schemeClr>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tr-TR" sz="800">
                  <a:solidFill>
                    <a:schemeClr val="bg1"/>
                  </a:solidFill>
                  <a:latin typeface="Tahoma" pitchFamily="34" charset="0"/>
                </a:rPr>
                <a:t>Diğer</a:t>
              </a:r>
              <a:br>
                <a:rPr lang="tr-TR" sz="800">
                  <a:solidFill>
                    <a:schemeClr val="bg1"/>
                  </a:solidFill>
                  <a:latin typeface="Tahoma" pitchFamily="34" charset="0"/>
                </a:rPr>
              </a:br>
              <a:r>
                <a:rPr lang="tr-TR" sz="800">
                  <a:solidFill>
                    <a:schemeClr val="bg1"/>
                  </a:solidFill>
                  <a:latin typeface="Tahoma" pitchFamily="34" charset="0"/>
                </a:rPr>
                <a:t>Disiplinler</a:t>
              </a:r>
              <a:endParaRPr lang="en-US" sz="800">
                <a:solidFill>
                  <a:schemeClr val="bg1"/>
                </a:solidFill>
                <a:latin typeface="Tahoma" pitchFamily="34" charset="0"/>
              </a:endParaRPr>
            </a:p>
          </p:txBody>
        </p:sp>
        <p:sp>
          <p:nvSpPr>
            <p:cNvPr id="20" name="Oval 17"/>
            <p:cNvSpPr>
              <a:spLocks noChangeArrowheads="1"/>
            </p:cNvSpPr>
            <p:nvPr/>
          </p:nvSpPr>
          <p:spPr bwMode="auto">
            <a:xfrm>
              <a:off x="192" y="2181"/>
              <a:ext cx="1296" cy="528"/>
            </a:xfrm>
            <a:prstGeom prst="ellipse">
              <a:avLst/>
            </a:prstGeom>
            <a:ln>
              <a:headEnd/>
              <a:tailEnd/>
            </a:ln>
            <a:scene3d>
              <a:camera prst="orthographicFront" fov="0">
                <a:rot lat="0" lon="0" rev="0"/>
              </a:camera>
              <a:lightRig rig="glow" dir="t">
                <a:rot lat="0" lon="0" rev="6360000"/>
              </a:lightRig>
            </a:scene3d>
            <a:sp3d contourW="1000" prstMaterial="flat">
              <a:bevelT w="95250" h="101600" prst="artDeco"/>
              <a:contourClr>
                <a:schemeClr val="accent1">
                  <a:satMod val="300000"/>
                </a:schemeClr>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fontAlgn="auto">
                <a:lnSpc>
                  <a:spcPct val="110000"/>
                </a:lnSpc>
                <a:spcBef>
                  <a:spcPct val="20000"/>
                </a:spcBef>
                <a:spcAft>
                  <a:spcPts val="0"/>
                </a:spcAft>
                <a:buClr>
                  <a:schemeClr val="folHlink"/>
                </a:buClr>
                <a:buSzPct val="60000"/>
                <a:buFont typeface="Wingdings" pitchFamily="2" charset="2"/>
                <a:buNone/>
                <a:defRPr/>
              </a:pPr>
              <a:r>
                <a:rPr lang="tr-TR" sz="800" dirty="0">
                  <a:solidFill>
                    <a:schemeClr val="bg1"/>
                  </a:solidFill>
                  <a:latin typeface="Tahoma" pitchFamily="34" charset="0"/>
                </a:rPr>
                <a:t>Görselleştirme</a:t>
              </a:r>
              <a:endParaRPr lang="en-US" sz="800" dirty="0">
                <a:solidFill>
                  <a:schemeClr val="bg1"/>
                </a:solidFill>
                <a:latin typeface="Tahoma" pitchFamily="34" charset="0"/>
              </a:endParaRPr>
            </a:p>
          </p:txBody>
        </p:sp>
        <p:sp>
          <p:nvSpPr>
            <p:cNvPr id="21" name="Line 18"/>
            <p:cNvSpPr>
              <a:spLocks noChangeShapeType="1"/>
            </p:cNvSpPr>
            <p:nvPr/>
          </p:nvSpPr>
          <p:spPr bwMode="auto">
            <a:xfrm flipH="1" flipV="1">
              <a:off x="2832" y="2832"/>
              <a:ext cx="0" cy="528"/>
            </a:xfrm>
            <a:prstGeom prst="line">
              <a:avLst/>
            </a:prstGeom>
            <a:noFill/>
            <a:ln w="28575">
              <a:solidFill>
                <a:schemeClr val="tx1"/>
              </a:solidFill>
              <a:miter lim="800000"/>
              <a:headEnd/>
              <a:tailEnd type="triangle" w="med" len="med"/>
            </a:ln>
            <a:effectLst/>
            <a:scene3d>
              <a:camera prst="orthographicFront"/>
              <a:lightRig rig="threePt" dir="t"/>
            </a:scene3d>
            <a:sp3d>
              <a:bevelT w="114300" prst="artDeco"/>
            </a:sp3d>
          </p:spPr>
          <p:txBody>
            <a:bodyPr wrap="none"/>
            <a:lstStyle/>
            <a:p>
              <a:pPr fontAlgn="auto">
                <a:spcBef>
                  <a:spcPts val="0"/>
                </a:spcBef>
                <a:spcAft>
                  <a:spcPts val="0"/>
                </a:spcAft>
                <a:defRPr/>
              </a:pPr>
              <a:endParaRPr lang="tr-TR" sz="800">
                <a:solidFill>
                  <a:schemeClr val="bg1"/>
                </a:solidFill>
                <a:latin typeface="+mn-lt"/>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211638" y="765175"/>
            <a:ext cx="4259262" cy="4084638"/>
          </a:xfrm>
        </p:spPr>
        <p:txBody>
          <a:bodyPr>
            <a:normAutofit/>
          </a:bodyPr>
          <a:lstStyle/>
          <a:p>
            <a:pPr algn="just" eaLnBrk="1" hangingPunct="1">
              <a:buFont typeface="Wingdings 2" pitchFamily="18" charset="2"/>
              <a:buNone/>
            </a:pPr>
            <a:r>
              <a:rPr lang="tr-TR" sz="2200" smtClean="0">
                <a:latin typeface="Times New Roman" pitchFamily="18" charset="0"/>
                <a:cs typeface="Times New Roman" pitchFamily="18" charset="0"/>
              </a:rPr>
              <a:t>     </a:t>
            </a:r>
          </a:p>
          <a:p>
            <a:pPr algn="just" eaLnBrk="1" hangingPunct="1"/>
            <a:endParaRPr lang="tr-TR" sz="2200" smtClean="0">
              <a:latin typeface="Times New Roman" pitchFamily="18" charset="0"/>
              <a:cs typeface="Times New Roman" pitchFamily="18" charset="0"/>
            </a:endParaRPr>
          </a:p>
          <a:p>
            <a:pPr algn="just" eaLnBrk="1" hangingPunct="1"/>
            <a:endParaRPr lang="tr-TR" sz="2200" smtClean="0">
              <a:latin typeface="Times New Roman" pitchFamily="18" charset="0"/>
              <a:cs typeface="Times New Roman" pitchFamily="18" charset="0"/>
            </a:endParaRPr>
          </a:p>
          <a:p>
            <a:pPr algn="just" eaLnBrk="1" hangingPunct="1"/>
            <a:endParaRPr lang="tr-TR" sz="2200" smtClean="0">
              <a:latin typeface="Times New Roman" pitchFamily="18" charset="0"/>
              <a:cs typeface="Times New Roman" pitchFamily="18" charset="0"/>
            </a:endParaRPr>
          </a:p>
          <a:p>
            <a:pPr algn="ctr" eaLnBrk="1" hangingPunct="1"/>
            <a:r>
              <a:rPr lang="tr-TR" sz="2200" smtClean="0">
                <a:latin typeface="Times New Roman" pitchFamily="18" charset="0"/>
                <a:cs typeface="Times New Roman" pitchFamily="18" charset="0"/>
              </a:rPr>
              <a:t>Yönetim Bilgi sistemleri</a:t>
            </a:r>
          </a:p>
          <a:p>
            <a:pPr algn="just" eaLnBrk="1" hangingPunct="1"/>
            <a:endParaRPr lang="tr-TR" sz="2200" smtClean="0">
              <a:latin typeface="Times New Roman" pitchFamily="18" charset="0"/>
              <a:cs typeface="Times New Roman" pitchFamily="18" charset="0"/>
            </a:endParaRPr>
          </a:p>
          <a:p>
            <a:pPr algn="ctr" eaLnBrk="1" hangingPunct="1"/>
            <a:r>
              <a:rPr lang="tr-TR" sz="2200" smtClean="0">
                <a:latin typeface="Times New Roman" pitchFamily="18" charset="0"/>
                <a:cs typeface="Times New Roman" pitchFamily="18" charset="0"/>
              </a:rPr>
              <a:t>Karar destek sistemleri</a:t>
            </a:r>
          </a:p>
          <a:p>
            <a:pPr algn="just" eaLnBrk="1" hangingPunct="1"/>
            <a:endParaRPr lang="tr-TR" sz="2200" smtClean="0">
              <a:latin typeface="Times New Roman" pitchFamily="18" charset="0"/>
              <a:cs typeface="Times New Roman" pitchFamily="18" charset="0"/>
            </a:endParaRPr>
          </a:p>
          <a:p>
            <a:pPr algn="ctr" eaLnBrk="1" hangingPunct="1"/>
            <a:r>
              <a:rPr lang="tr-TR" sz="2200" smtClean="0">
                <a:latin typeface="Times New Roman" pitchFamily="18" charset="0"/>
                <a:cs typeface="Times New Roman" pitchFamily="18" charset="0"/>
              </a:rPr>
              <a:t>Veri ambarları</a:t>
            </a:r>
          </a:p>
          <a:p>
            <a:pPr algn="just" eaLnBrk="1" hangingPunct="1"/>
            <a:endParaRPr lang="tr-TR" sz="1900" smtClean="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7CC90AF4-C521-42B5-BC0D-55EB893C3510}" type="slidenum">
              <a:rPr lang="tr-TR"/>
              <a:pPr>
                <a:defRPr/>
              </a:pPr>
              <a:t>5</a:t>
            </a:fld>
            <a:endParaRPr lang="tr-TR"/>
          </a:p>
        </p:txBody>
      </p:sp>
      <p:sp>
        <p:nvSpPr>
          <p:cNvPr id="5" name="4 Altbilgi Yer Tutucusu"/>
          <p:cNvSpPr>
            <a:spLocks noGrp="1"/>
          </p:cNvSpPr>
          <p:nvPr>
            <p:ph type="ftr" sz="quarter" idx="11"/>
          </p:nvPr>
        </p:nvSpPr>
        <p:spPr/>
        <p:txBody>
          <a:bodyPr/>
          <a:lstStyle/>
          <a:p>
            <a:pPr>
              <a:defRPr/>
            </a:pPr>
            <a:r>
              <a:rPr lang="tr-TR"/>
              <a:t>Veri Madenciliği [ 1.hft  ]</a:t>
            </a:r>
          </a:p>
        </p:txBody>
      </p:sp>
      <p:pic>
        <p:nvPicPr>
          <p:cNvPr id="21510" name="Picture 6" descr="Image"/>
          <p:cNvPicPr>
            <a:picLocks noChangeAspect="1" noChangeArrowheads="1"/>
          </p:cNvPicPr>
          <p:nvPr/>
        </p:nvPicPr>
        <p:blipFill>
          <a:blip r:embed="rId3"/>
          <a:srcRect/>
          <a:stretch>
            <a:fillRect/>
          </a:stretch>
        </p:blipFill>
        <p:spPr bwMode="auto">
          <a:xfrm>
            <a:off x="1042988" y="1700213"/>
            <a:ext cx="2832100" cy="2930525"/>
          </a:xfrm>
          <a:prstGeom prst="rect">
            <a:avLst/>
          </a:prstGeom>
          <a:solidFill>
            <a:schemeClr val="accent1">
              <a:alpha val="30000"/>
            </a:schemeClr>
          </a:solid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625" y="428625"/>
            <a:ext cx="8183563" cy="534988"/>
          </a:xfrm>
        </p:spPr>
        <p:txBody>
          <a:bodyPr>
            <a:noAutofit/>
          </a:bodyPr>
          <a:lstStyle/>
          <a:p>
            <a:pPr eaLnBrk="1" fontAlgn="auto" hangingPunct="1">
              <a:spcAft>
                <a:spcPts val="0"/>
              </a:spcAft>
              <a:defRPr/>
            </a:pPr>
            <a:r>
              <a:rPr lang="tr-TR" sz="3200" b="0" smtClean="0">
                <a:solidFill>
                  <a:schemeClr val="accent2">
                    <a:lumMod val="20000"/>
                    <a:lumOff val="80000"/>
                  </a:schemeClr>
                </a:solidFill>
                <a:latin typeface="Times New Roman" pitchFamily="18" charset="0"/>
                <a:cs typeface="Times New Roman" pitchFamily="18" charset="0"/>
              </a:rPr>
              <a:t>Veri, Bilgi ve Çıkarımsal Bilgi :</a:t>
            </a:r>
          </a:p>
        </p:txBody>
      </p:sp>
      <p:sp>
        <p:nvSpPr>
          <p:cNvPr id="3" name="2 İçerik Yer Tutucusu"/>
          <p:cNvSpPr>
            <a:spLocks noGrp="1"/>
          </p:cNvSpPr>
          <p:nvPr>
            <p:ph idx="1"/>
          </p:nvPr>
        </p:nvSpPr>
        <p:spPr>
          <a:xfrm>
            <a:off x="503238" y="941388"/>
            <a:ext cx="7926387" cy="5130800"/>
          </a:xfrm>
        </p:spPr>
        <p:txBody>
          <a:bodyPr>
            <a:normAutofit lnSpcReduction="10000"/>
          </a:bodyPr>
          <a:lstStyle/>
          <a:p>
            <a:pPr marL="265176" indent="-265176" algn="just" eaLnBrk="1" fontAlgn="auto" hangingPunct="1">
              <a:spcAft>
                <a:spcPts val="0"/>
              </a:spcAft>
              <a:buFont typeface="Wingdings 2"/>
              <a:buNone/>
              <a:defRPr/>
            </a:pPr>
            <a:r>
              <a:rPr lang="tr-TR" sz="3200" smtClean="0">
                <a:latin typeface="Times New Roman" pitchFamily="18" charset="0"/>
                <a:cs typeface="Times New Roman" pitchFamily="18" charset="0"/>
              </a:rPr>
              <a:t> </a:t>
            </a:r>
          </a:p>
          <a:p>
            <a:pPr marL="265176" indent="-265176" algn="just" eaLnBrk="1" fontAlgn="auto" hangingPunct="1">
              <a:spcAft>
                <a:spcPts val="0"/>
              </a:spcAft>
              <a:buFont typeface="Wingdings 2"/>
              <a:buNone/>
              <a:defRPr/>
            </a:pPr>
            <a:r>
              <a:rPr lang="tr-TR" sz="3200" smtClean="0">
                <a:latin typeface="Times New Roman" pitchFamily="18" charset="0"/>
                <a:cs typeface="Times New Roman" pitchFamily="18" charset="0"/>
              </a:rPr>
              <a:t> </a:t>
            </a:r>
            <a:r>
              <a:rPr lang="tr-TR" smtClean="0"/>
              <a:t> </a:t>
            </a:r>
            <a:r>
              <a:rPr lang="tr-TR" smtClean="0">
                <a:latin typeface="Times New Roman" pitchFamily="18" charset="0"/>
                <a:cs typeface="Times New Roman" pitchFamily="18" charset="0"/>
              </a:rPr>
              <a:t>E-işletmelerde işlemlerden, operasyonel sistemlerden elde edilen verilerin depolandıkları ortamlar </a:t>
            </a:r>
            <a:r>
              <a:rPr lang="tr-TR" b="1" i="1" smtClean="0">
                <a:latin typeface="Times New Roman" pitchFamily="18" charset="0"/>
                <a:cs typeface="Times New Roman" pitchFamily="18" charset="0"/>
              </a:rPr>
              <a:t>"veri ambarları" </a:t>
            </a:r>
            <a:r>
              <a:rPr lang="tr-TR" smtClean="0">
                <a:latin typeface="Times New Roman" pitchFamily="18" charset="0"/>
                <a:cs typeface="Times New Roman" pitchFamily="18" charset="0"/>
              </a:rPr>
              <a:t>olarak adlandırılmaktadır. </a:t>
            </a:r>
          </a:p>
          <a:p>
            <a:pPr marL="265176" indent="-265176" algn="just" eaLnBrk="1" fontAlgn="auto" hangingPunct="1">
              <a:spcAft>
                <a:spcPts val="0"/>
              </a:spcAft>
              <a:buFont typeface="Wingdings 2"/>
              <a:buNone/>
              <a:defRPr/>
            </a:pPr>
            <a:endParaRPr lang="tr-TR" smtClean="0">
              <a:latin typeface="Times New Roman" pitchFamily="18" charset="0"/>
              <a:cs typeface="Times New Roman" pitchFamily="18" charset="0"/>
            </a:endParaRPr>
          </a:p>
          <a:p>
            <a:pPr marL="265176" indent="-265176" algn="just" eaLnBrk="1" fontAlgn="auto" hangingPunct="1">
              <a:spcAft>
                <a:spcPts val="0"/>
              </a:spcAft>
              <a:buFont typeface="Wingdings 2"/>
              <a:buNone/>
              <a:defRPr/>
            </a:pPr>
            <a:r>
              <a:rPr lang="tr-TR" smtClean="0">
                <a:latin typeface="Times New Roman" pitchFamily="18" charset="0"/>
                <a:cs typeface="Times New Roman" pitchFamily="18" charset="0"/>
              </a:rPr>
              <a:t>   Bu veriler daha sonra veri madenciliği teknikleriyle anlamlı bilgilere dönüştürülmekte ve stratejik karar verme sürecinde kullanılmaktadır.</a:t>
            </a:r>
          </a:p>
          <a:p>
            <a:pPr marL="265176" indent="-265176" algn="just" eaLnBrk="1" fontAlgn="auto" hangingPunct="1">
              <a:spcAft>
                <a:spcPts val="0"/>
              </a:spcAft>
              <a:buFont typeface="Wingdings 2"/>
              <a:buNone/>
              <a:defRPr/>
            </a:pPr>
            <a:endParaRPr lang="tr-TR" sz="3200" b="1" i="1" smtClean="0">
              <a:latin typeface="Times New Roman" pitchFamily="18" charset="0"/>
              <a:cs typeface="Times New Roman" pitchFamily="18" charset="0"/>
            </a:endParaRPr>
          </a:p>
          <a:p>
            <a:pPr marL="265176" indent="-265176" algn="just" eaLnBrk="1" fontAlgn="auto" hangingPunct="1">
              <a:spcAft>
                <a:spcPts val="0"/>
              </a:spcAft>
              <a:buFont typeface="Wingdings 2"/>
              <a:buNone/>
              <a:defRPr/>
            </a:pPr>
            <a:r>
              <a:rPr lang="tr-TR" sz="3200" b="1" i="1" smtClean="0">
                <a:latin typeface="Times New Roman" pitchFamily="18" charset="0"/>
                <a:cs typeface="Times New Roman" pitchFamily="18" charset="0"/>
              </a:rPr>
              <a:t>   </a:t>
            </a:r>
            <a:endParaRPr lang="tr-TR" sz="3200" smtClean="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DDA0E7DF-5920-4B8F-99BC-6B602CDBD198}" type="slidenum">
              <a:rPr lang="tr-TR"/>
              <a:pPr>
                <a:defRPr/>
              </a:pPr>
              <a:t>6</a:t>
            </a:fld>
            <a:endParaRPr lang="tr-TR"/>
          </a:p>
        </p:txBody>
      </p:sp>
      <p:sp>
        <p:nvSpPr>
          <p:cNvPr id="5" name="4 Altbilgi Yer Tutucusu"/>
          <p:cNvSpPr>
            <a:spLocks noGrp="1"/>
          </p:cNvSpPr>
          <p:nvPr>
            <p:ph type="ftr" sz="quarter" idx="11"/>
          </p:nvPr>
        </p:nvSpPr>
        <p:spPr/>
        <p:txBody>
          <a:bodyPr/>
          <a:lstStyle/>
          <a:p>
            <a:pPr>
              <a:defRPr/>
            </a:pPr>
            <a:r>
              <a:rPr lang="tr-TR"/>
              <a:t>Veri Madenciliği [ 1.hft  ]</a:t>
            </a:r>
          </a:p>
        </p:txBody>
      </p:sp>
      <p:sp>
        <p:nvSpPr>
          <p:cNvPr id="6" name="5 Teneke"/>
          <p:cNvSpPr/>
          <p:nvPr/>
        </p:nvSpPr>
        <p:spPr>
          <a:xfrm>
            <a:off x="3071813" y="1357313"/>
            <a:ext cx="3357562" cy="2071687"/>
          </a:xfrm>
          <a:prstGeom prst="can">
            <a:avLst/>
          </a:prstGeom>
          <a:solidFill>
            <a:schemeClr val="accent1">
              <a:lumMod val="60000"/>
              <a:lumOff val="40000"/>
              <a:alpha val="19000"/>
            </a:schemeClr>
          </a:solidFill>
          <a:ln>
            <a:solidFill>
              <a:schemeClr val="accent1">
                <a:shade val="50000"/>
                <a:alpha val="2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625" y="428625"/>
            <a:ext cx="8183563" cy="534988"/>
          </a:xfrm>
        </p:spPr>
        <p:txBody>
          <a:bodyPr>
            <a:noAutofit/>
          </a:bodyPr>
          <a:lstStyle/>
          <a:p>
            <a:pPr eaLnBrk="1" fontAlgn="auto" hangingPunct="1">
              <a:spcAft>
                <a:spcPts val="0"/>
              </a:spcAft>
              <a:defRPr/>
            </a:pPr>
            <a:r>
              <a:rPr lang="tr-TR" sz="3200" b="0" smtClean="0">
                <a:solidFill>
                  <a:schemeClr val="accent2">
                    <a:lumMod val="20000"/>
                    <a:lumOff val="80000"/>
                  </a:schemeClr>
                </a:solidFill>
                <a:latin typeface="Times New Roman" pitchFamily="18" charset="0"/>
                <a:cs typeface="Times New Roman" pitchFamily="18" charset="0"/>
              </a:rPr>
              <a:t>Veri, Bilgi ve Çıkarımsal Bilgi :</a:t>
            </a:r>
          </a:p>
        </p:txBody>
      </p:sp>
      <p:sp>
        <p:nvSpPr>
          <p:cNvPr id="25602" name="2 İçerik Yer Tutucusu"/>
          <p:cNvSpPr>
            <a:spLocks noGrp="1"/>
          </p:cNvSpPr>
          <p:nvPr>
            <p:ph idx="1"/>
          </p:nvPr>
        </p:nvSpPr>
        <p:spPr>
          <a:xfrm>
            <a:off x="468313" y="1125538"/>
            <a:ext cx="8069262" cy="2944812"/>
          </a:xfrm>
        </p:spPr>
        <p:txBody>
          <a:bodyPr/>
          <a:lstStyle/>
          <a:p>
            <a:pPr algn="just" eaLnBrk="1" hangingPunct="1">
              <a:buFont typeface="Wingdings 2" pitchFamily="18" charset="2"/>
              <a:buNone/>
            </a:pPr>
            <a:r>
              <a:rPr lang="tr-TR" b="1" i="1" smtClean="0">
                <a:latin typeface="Times New Roman" pitchFamily="18" charset="0"/>
                <a:cs typeface="Times New Roman" pitchFamily="18" charset="0"/>
              </a:rPr>
              <a:t>  </a:t>
            </a:r>
            <a:r>
              <a:rPr lang="tr-TR" i="1" smtClean="0">
                <a:latin typeface="Times New Roman" pitchFamily="18" charset="0"/>
                <a:cs typeface="Times New Roman" pitchFamily="18" charset="0"/>
              </a:rPr>
              <a:t>“Veriler, insanlar, nesneler, işlemler, uygulamalar, olaylarla ilgili gerçekleri yansıtan niceliksel  veya niteliksel değerlerdir. “</a:t>
            </a:r>
          </a:p>
          <a:p>
            <a:pPr eaLnBrk="1" hangingPunct="1">
              <a:buFont typeface="Wingdings 2" pitchFamily="18" charset="2"/>
              <a:buNone/>
            </a:pPr>
            <a:endParaRPr lang="tr-TR" i="1" smtClean="0">
              <a:latin typeface="Times New Roman" pitchFamily="18" charset="0"/>
              <a:cs typeface="Times New Roman" pitchFamily="18" charset="0"/>
            </a:endParaRPr>
          </a:p>
          <a:p>
            <a:pPr eaLnBrk="1" hangingPunct="1">
              <a:buFont typeface="Wingdings 2" pitchFamily="18" charset="2"/>
              <a:buNone/>
            </a:pPr>
            <a:r>
              <a:rPr lang="tr-TR" i="1" smtClean="0">
                <a:latin typeface="Times New Roman" pitchFamily="18" charset="0"/>
                <a:cs typeface="Times New Roman" pitchFamily="18" charset="0"/>
              </a:rPr>
              <a:t>   Bilgi "information", işlenmiş verilerdir.</a:t>
            </a:r>
          </a:p>
          <a:p>
            <a:pPr eaLnBrk="1" hangingPunct="1">
              <a:buFont typeface="Wingdings 2" pitchFamily="18" charset="2"/>
              <a:buNone/>
            </a:pPr>
            <a:endParaRPr lang="tr-TR" i="1" smtClean="0">
              <a:latin typeface="Times New Roman" pitchFamily="18" charset="0"/>
              <a:cs typeface="Times New Roman" pitchFamily="18" charset="0"/>
            </a:endParaRPr>
          </a:p>
          <a:p>
            <a:pPr eaLnBrk="1" hangingPunct="1">
              <a:buFont typeface="Wingdings 2" pitchFamily="18" charset="2"/>
              <a:buNone/>
            </a:pPr>
            <a:r>
              <a:rPr lang="tr-TR" i="1" smtClean="0">
                <a:latin typeface="Times New Roman" pitchFamily="18" charset="0"/>
                <a:cs typeface="Times New Roman" pitchFamily="18" charset="0"/>
              </a:rPr>
              <a:t>   Çıkarımsal bilgi "knowledge" ise verilerden elde edilen anlamlı bilgilerden artık ileriye yönelik tahminler yapmak ve bunları eyleme dönüştürmekte kullanmak amacıyla üretilir. </a:t>
            </a:r>
          </a:p>
          <a:p>
            <a:pPr eaLnBrk="1" hangingPunct="1">
              <a:buFont typeface="Wingdings 2" pitchFamily="18" charset="2"/>
              <a:buNone/>
            </a:pPr>
            <a:endParaRPr lang="tr-TR" i="1" smtClean="0">
              <a:latin typeface="Times New Roman" pitchFamily="18" charset="0"/>
              <a:cs typeface="Times New Roman" pitchFamily="18" charset="0"/>
            </a:endParaRPr>
          </a:p>
          <a:p>
            <a:pPr algn="just" eaLnBrk="1" hangingPunct="1">
              <a:buFont typeface="Wingdings 2" pitchFamily="18" charset="2"/>
              <a:buNone/>
            </a:pPr>
            <a:r>
              <a:rPr lang="tr-TR" smtClean="0">
                <a:latin typeface="Times New Roman" pitchFamily="18" charset="0"/>
                <a:cs typeface="Times New Roman" pitchFamily="18" charset="0"/>
              </a:rPr>
              <a:t>    </a:t>
            </a:r>
          </a:p>
          <a:p>
            <a:pPr algn="just" eaLnBrk="1" hangingPunct="1">
              <a:buFont typeface="Wingdings 2" pitchFamily="18" charset="2"/>
              <a:buNone/>
            </a:pPr>
            <a:endParaRPr lang="tr-TR" smtClean="0">
              <a:latin typeface="Times New Roman" pitchFamily="18" charset="0"/>
              <a:cs typeface="Times New Roman" pitchFamily="18" charset="0"/>
            </a:endParaRPr>
          </a:p>
          <a:p>
            <a:pPr algn="just" eaLnBrk="1" hangingPunct="1">
              <a:buFont typeface="Wingdings 2" pitchFamily="18" charset="2"/>
              <a:buNone/>
            </a:pPr>
            <a:r>
              <a:rPr lang="tr-TR" smtClean="0">
                <a:latin typeface="Times New Roman" pitchFamily="18" charset="0"/>
                <a:cs typeface="Times New Roman" pitchFamily="18" charset="0"/>
              </a:rPr>
              <a:t>   </a:t>
            </a:r>
          </a:p>
        </p:txBody>
      </p:sp>
      <p:sp>
        <p:nvSpPr>
          <p:cNvPr id="4" name="3 Slayt Numarası Yer Tutucusu"/>
          <p:cNvSpPr>
            <a:spLocks noGrp="1"/>
          </p:cNvSpPr>
          <p:nvPr>
            <p:ph type="sldNum" sz="quarter" idx="12"/>
          </p:nvPr>
        </p:nvSpPr>
        <p:spPr/>
        <p:txBody>
          <a:bodyPr/>
          <a:lstStyle/>
          <a:p>
            <a:pPr>
              <a:defRPr/>
            </a:pPr>
            <a:fld id="{E83FDA77-4DB1-4234-874D-7C930C241D17}" type="slidenum">
              <a:rPr lang="tr-TR"/>
              <a:pPr>
                <a:defRPr/>
              </a:pPr>
              <a:t>7</a:t>
            </a:fld>
            <a:endParaRPr lang="tr-TR"/>
          </a:p>
        </p:txBody>
      </p:sp>
      <p:sp>
        <p:nvSpPr>
          <p:cNvPr id="5" name="4 Altbilgi Yer Tutucusu"/>
          <p:cNvSpPr>
            <a:spLocks noGrp="1"/>
          </p:cNvSpPr>
          <p:nvPr>
            <p:ph type="ftr" sz="quarter" idx="11"/>
          </p:nvPr>
        </p:nvSpPr>
        <p:spPr/>
        <p:txBody>
          <a:bodyPr/>
          <a:lstStyle/>
          <a:p>
            <a:pPr>
              <a:defRPr/>
            </a:pPr>
            <a:r>
              <a:rPr lang="tr-TR"/>
              <a:t>Veri Madenciliği [ 1.hft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pPr>
              <a:defRPr/>
            </a:pPr>
            <a:r>
              <a:rPr lang="tr-TR"/>
              <a:t>Veri Madenciliği [ 1.hft  ]</a:t>
            </a:r>
          </a:p>
        </p:txBody>
      </p:sp>
      <p:sp>
        <p:nvSpPr>
          <p:cNvPr id="5" name="4 Slayt Numarası Yer Tutucusu"/>
          <p:cNvSpPr>
            <a:spLocks noGrp="1"/>
          </p:cNvSpPr>
          <p:nvPr>
            <p:ph type="sldNum" sz="quarter" idx="12"/>
          </p:nvPr>
        </p:nvSpPr>
        <p:spPr/>
        <p:txBody>
          <a:bodyPr/>
          <a:lstStyle/>
          <a:p>
            <a:pPr>
              <a:defRPr/>
            </a:pPr>
            <a:fld id="{673847DF-386E-44B3-B9AF-ADBAFE28860C}" type="slidenum">
              <a:rPr lang="tr-TR"/>
              <a:pPr>
                <a:defRPr/>
              </a:pPr>
              <a:t>8</a:t>
            </a:fld>
            <a:endParaRPr lang="tr-TR"/>
          </a:p>
        </p:txBody>
      </p:sp>
      <p:sp>
        <p:nvSpPr>
          <p:cNvPr id="7" name="1 Başlık"/>
          <p:cNvSpPr txBox="1">
            <a:spLocks/>
          </p:cNvSpPr>
          <p:nvPr/>
        </p:nvSpPr>
        <p:spPr>
          <a:xfrm>
            <a:off x="571500" y="428625"/>
            <a:ext cx="1357313" cy="1000125"/>
          </a:xfrm>
          <a:prstGeom prst="rect">
            <a:avLst/>
          </a:prstGeom>
        </p:spPr>
        <p:txBody>
          <a:bodyPr anchor="b">
            <a:normAutofit fontScale="67500" lnSpcReduction="20000"/>
          </a:bodyPr>
          <a:lstStyle/>
          <a:p>
            <a:pPr fontAlgn="auto">
              <a:spcAft>
                <a:spcPts val="0"/>
              </a:spcAft>
              <a:defRPr/>
            </a:pPr>
            <a:r>
              <a:rPr lang="tr-TR" sz="3600">
                <a:solidFill>
                  <a:schemeClr val="accent2">
                    <a:lumMod val="20000"/>
                    <a:lumOff val="80000"/>
                  </a:schemeClr>
                </a:solidFill>
                <a:effectLst>
                  <a:outerShdw blurRad="53975" dist="22860" dir="5400000" algn="tl" rotWithShape="0">
                    <a:srgbClr val="000000">
                      <a:alpha val="55000"/>
                    </a:srgbClr>
                  </a:outerShdw>
                </a:effectLst>
                <a:latin typeface="Times New Roman" pitchFamily="18" charset="0"/>
                <a:ea typeface="+mj-ea"/>
                <a:cs typeface="Times New Roman" pitchFamily="18" charset="0"/>
              </a:rPr>
              <a:t>Veri </a:t>
            </a:r>
          </a:p>
          <a:p>
            <a:pPr fontAlgn="auto">
              <a:spcAft>
                <a:spcPts val="0"/>
              </a:spcAft>
              <a:defRPr/>
            </a:pPr>
            <a:r>
              <a:rPr lang="tr-TR" sz="3600">
                <a:solidFill>
                  <a:schemeClr val="accent2">
                    <a:lumMod val="20000"/>
                    <a:lumOff val="80000"/>
                  </a:schemeClr>
                </a:solidFill>
                <a:effectLst>
                  <a:outerShdw blurRad="53975" dist="22860" dir="5400000" algn="tl" rotWithShape="0">
                    <a:srgbClr val="000000">
                      <a:alpha val="55000"/>
                    </a:srgbClr>
                  </a:outerShdw>
                </a:effectLst>
                <a:latin typeface="Times New Roman" pitchFamily="18" charset="0"/>
                <a:ea typeface="+mj-ea"/>
                <a:cs typeface="Times New Roman" pitchFamily="18" charset="0"/>
              </a:rPr>
              <a:t>Kalitesi :</a:t>
            </a:r>
            <a:endParaRPr lang="tr-TR" sz="3600" dirty="0">
              <a:solidFill>
                <a:schemeClr val="accent2">
                  <a:lumMod val="20000"/>
                  <a:lumOff val="80000"/>
                </a:schemeClr>
              </a:solidFill>
              <a:effectLst>
                <a:outerShdw blurRad="53975" dist="22860" dir="5400000" algn="tl" rotWithShape="0">
                  <a:srgbClr val="000000">
                    <a:alpha val="55000"/>
                  </a:srgbClr>
                </a:outerShdw>
              </a:effectLst>
              <a:latin typeface="Times New Roman" pitchFamily="18" charset="0"/>
              <a:ea typeface="+mj-ea"/>
              <a:cs typeface="Times New Roman" pitchFamily="18" charset="0"/>
            </a:endParaRPr>
          </a:p>
        </p:txBody>
      </p:sp>
      <p:pic>
        <p:nvPicPr>
          <p:cNvPr id="33809" name="Picture 17"/>
          <p:cNvPicPr>
            <a:picLocks noChangeAspect="1" noChangeArrowheads="1"/>
          </p:cNvPicPr>
          <p:nvPr/>
        </p:nvPicPr>
        <p:blipFill>
          <a:blip r:embed="rId3"/>
          <a:srcRect/>
          <a:stretch>
            <a:fillRect/>
          </a:stretch>
        </p:blipFill>
        <p:spPr bwMode="auto">
          <a:xfrm>
            <a:off x="2124075" y="765175"/>
            <a:ext cx="4957763" cy="5040313"/>
          </a:xfrm>
          <a:prstGeom prst="rect">
            <a:avLst/>
          </a:prstGeom>
          <a:noFill/>
        </p:spPr>
      </p:pic>
      <p:sp>
        <p:nvSpPr>
          <p:cNvPr id="33810" name="Rectangle 18"/>
          <p:cNvSpPr>
            <a:spLocks noChangeArrowheads="1"/>
          </p:cNvSpPr>
          <p:nvPr/>
        </p:nvSpPr>
        <p:spPr bwMode="auto">
          <a:xfrm>
            <a:off x="2124075" y="763588"/>
            <a:ext cx="4968875" cy="5113337"/>
          </a:xfrm>
          <a:prstGeom prst="rect">
            <a:avLst/>
          </a:prstGeom>
          <a:solidFill>
            <a:srgbClr val="C0C0C0">
              <a:alpha val="31000"/>
            </a:srgbClr>
          </a:solidFill>
          <a:ln w="9525">
            <a:solidFill>
              <a:srgbClr val="000000"/>
            </a:solidFill>
            <a:miter lim="800000"/>
            <a:headEnd/>
            <a:tailEnd/>
          </a:ln>
        </p:spPr>
        <p:txBody>
          <a:bodyPr/>
          <a:lstStyle/>
          <a:p>
            <a:endParaRPr lang="tr-TR"/>
          </a:p>
        </p:txBody>
      </p:sp>
      <p:sp>
        <p:nvSpPr>
          <p:cNvPr id="33811" name="Rectangle 19"/>
          <p:cNvSpPr>
            <a:spLocks noChangeArrowheads="1"/>
          </p:cNvSpPr>
          <p:nvPr/>
        </p:nvSpPr>
        <p:spPr bwMode="auto">
          <a:xfrm>
            <a:off x="0" y="457200"/>
            <a:ext cx="9144000" cy="0"/>
          </a:xfrm>
          <a:prstGeom prst="rect">
            <a:avLst/>
          </a:prstGeom>
          <a:noFill/>
          <a:ln w="9525">
            <a:noFill/>
            <a:miter lim="800000"/>
            <a:headEnd/>
            <a:tailEnd/>
          </a:ln>
          <a:effectLst/>
        </p:spPr>
        <p:txBody>
          <a:bodyPr wrap="none" anchor="ctr">
            <a:spAutoFit/>
          </a:bodyPr>
          <a:lstStyle/>
          <a:p>
            <a:endParaRPr lang="tr-TR"/>
          </a:p>
        </p:txBody>
      </p:sp>
      <p:sp>
        <p:nvSpPr>
          <p:cNvPr id="33812" name="Rectangle 20"/>
          <p:cNvSpPr>
            <a:spLocks noChangeArrowheads="1"/>
          </p:cNvSpPr>
          <p:nvPr/>
        </p:nvSpPr>
        <p:spPr bwMode="auto">
          <a:xfrm>
            <a:off x="0" y="476250"/>
            <a:ext cx="9144000" cy="0"/>
          </a:xfrm>
          <a:prstGeom prst="rect">
            <a:avLst/>
          </a:prstGeom>
          <a:noFill/>
          <a:ln w="9525">
            <a:noFill/>
            <a:miter lim="800000"/>
            <a:headEnd/>
            <a:tailEnd/>
          </a:ln>
          <a:effectLst/>
        </p:spPr>
        <p:txBody>
          <a:bodyPr wrap="none" anchor="ctr">
            <a:spAutoFit/>
          </a:bodyPr>
          <a:lstStyle/>
          <a:p>
            <a:endParaRPr lang="tr-T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625" y="428625"/>
            <a:ext cx="8183563" cy="534988"/>
          </a:xfrm>
        </p:spPr>
        <p:txBody>
          <a:bodyPr>
            <a:normAutofit fontScale="90000"/>
          </a:bodyPr>
          <a:lstStyle/>
          <a:p>
            <a:pPr eaLnBrk="1" fontAlgn="auto" hangingPunct="1">
              <a:spcAft>
                <a:spcPts val="0"/>
              </a:spcAft>
              <a:defRPr/>
            </a:pPr>
            <a:r>
              <a:rPr lang="tr-TR" b="0" dirty="0" smtClean="0">
                <a:solidFill>
                  <a:schemeClr val="accent2">
                    <a:lumMod val="20000"/>
                    <a:lumOff val="80000"/>
                  </a:schemeClr>
                </a:solidFill>
                <a:latin typeface="Times New Roman" pitchFamily="18" charset="0"/>
                <a:cs typeface="Times New Roman" pitchFamily="18" charset="0"/>
              </a:rPr>
              <a:t>Veri Ambarı Nedir:</a:t>
            </a:r>
            <a:endParaRPr lang="tr-TR" b="0" dirty="0">
              <a:solidFill>
                <a:schemeClr val="accent2">
                  <a:lumMod val="20000"/>
                  <a:lumOff val="80000"/>
                </a:schemeClr>
              </a:solidFill>
              <a:latin typeface="Times New Roman" pitchFamily="18" charset="0"/>
              <a:cs typeface="Times New Roman" pitchFamily="18" charset="0"/>
            </a:endParaRPr>
          </a:p>
        </p:txBody>
      </p:sp>
      <p:sp>
        <p:nvSpPr>
          <p:cNvPr id="3" name="2 İçerik Yer Tutucusu"/>
          <p:cNvSpPr>
            <a:spLocks noGrp="1"/>
          </p:cNvSpPr>
          <p:nvPr>
            <p:ph idx="1"/>
          </p:nvPr>
        </p:nvSpPr>
        <p:spPr>
          <a:xfrm>
            <a:off x="539750" y="3284538"/>
            <a:ext cx="7894638" cy="2986087"/>
          </a:xfrm>
        </p:spPr>
        <p:txBody>
          <a:bodyPr>
            <a:normAutofit/>
          </a:bodyPr>
          <a:lstStyle/>
          <a:p>
            <a:pPr indent="-179388" algn="just" eaLnBrk="1" hangingPunct="1">
              <a:buFont typeface="Wingdings 2" pitchFamily="18" charset="2"/>
              <a:buNone/>
            </a:pPr>
            <a:endParaRPr lang="tr-TR" sz="2400" smtClean="0">
              <a:latin typeface="Times New Roman" pitchFamily="18" charset="0"/>
              <a:cs typeface="Times New Roman" pitchFamily="18" charset="0"/>
            </a:endParaRPr>
          </a:p>
          <a:p>
            <a:pPr indent="-179388" algn="just" eaLnBrk="1" hangingPunct="1">
              <a:buFont typeface="Wingdings 2" pitchFamily="18" charset="2"/>
              <a:buNone/>
            </a:pPr>
            <a:r>
              <a:rPr lang="tr-TR" sz="2400" smtClean="0">
                <a:effectLst>
                  <a:outerShdw blurRad="38100" dist="38100" dir="2700000" algn="tl">
                    <a:srgbClr val="C0C0C0"/>
                  </a:outerShdw>
                </a:effectLst>
                <a:latin typeface="Times New Roman" pitchFamily="18" charset="0"/>
                <a:cs typeface="Times New Roman" pitchFamily="18" charset="0"/>
              </a:rPr>
              <a:t>“Veri ambarı özneye dayalı, bütünleşmiş, zaman dilimli ve yöneticinin karar verme işleminde yardımcı olacak biçimde toplanmış olan değişmeyen veriler topluluğudur. ”</a:t>
            </a:r>
          </a:p>
          <a:p>
            <a:pPr indent="-179388" algn="r" eaLnBrk="1" hangingPunct="1">
              <a:buFont typeface="Wingdings 2" pitchFamily="18" charset="2"/>
              <a:buNone/>
            </a:pPr>
            <a:r>
              <a:rPr lang="tr-TR" sz="2000" smtClean="0">
                <a:latin typeface="Times New Roman" pitchFamily="18" charset="0"/>
                <a:cs typeface="Times New Roman" pitchFamily="18" charset="0"/>
              </a:rPr>
              <a:t> </a:t>
            </a:r>
            <a:r>
              <a:rPr lang="tr-TR" sz="1600" smtClean="0"/>
              <a:t>W. H. Inmon</a:t>
            </a:r>
          </a:p>
          <a:p>
            <a:pPr indent="-179388" eaLnBrk="1" hangingPunct="1">
              <a:buFont typeface="Wingdings 2" pitchFamily="18" charset="2"/>
              <a:buNone/>
            </a:pPr>
            <a:endParaRPr lang="tr-TR" sz="2400" smtClean="0">
              <a:latin typeface="Times New Roman" pitchFamily="18" charset="0"/>
              <a:cs typeface="Times New Roman" pitchFamily="18" charset="0"/>
            </a:endParaRPr>
          </a:p>
          <a:p>
            <a:pPr indent="-179388" algn="just" eaLnBrk="1" hangingPunct="1">
              <a:buFont typeface="Wingdings 2" pitchFamily="18" charset="2"/>
              <a:buNone/>
            </a:pPr>
            <a:endParaRPr lang="tr-TR" sz="2400" smtClean="0">
              <a:latin typeface="Times New Roman" pitchFamily="18" charset="0"/>
              <a:cs typeface="Times New Roman" pitchFamily="18" charset="0"/>
            </a:endParaRPr>
          </a:p>
          <a:p>
            <a:pPr indent="-179388" eaLnBrk="1" hangingPunct="1">
              <a:buFont typeface="Wingdings 2" pitchFamily="18" charset="2"/>
              <a:buNone/>
            </a:pPr>
            <a:endParaRPr lang="tr-TR" sz="2000" smtClean="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710AE542-4A0C-40F1-9DF9-432C477388E4}" type="slidenum">
              <a:rPr lang="tr-TR"/>
              <a:pPr>
                <a:defRPr/>
              </a:pPr>
              <a:t>9</a:t>
            </a:fld>
            <a:endParaRPr lang="tr-TR"/>
          </a:p>
        </p:txBody>
      </p:sp>
      <p:sp>
        <p:nvSpPr>
          <p:cNvPr id="5" name="4 Altbilgi Yer Tutucusu"/>
          <p:cNvSpPr>
            <a:spLocks noGrp="1"/>
          </p:cNvSpPr>
          <p:nvPr>
            <p:ph type="ftr" sz="quarter" idx="11"/>
          </p:nvPr>
        </p:nvSpPr>
        <p:spPr/>
        <p:txBody>
          <a:bodyPr/>
          <a:lstStyle/>
          <a:p>
            <a:pPr>
              <a:defRPr/>
            </a:pPr>
            <a:r>
              <a:rPr lang="tr-TR"/>
              <a:t>Veri Madenciliği [ 1.hft  ]</a:t>
            </a:r>
          </a:p>
        </p:txBody>
      </p:sp>
      <p:pic>
        <p:nvPicPr>
          <p:cNvPr id="35847" name="Picture 7" descr="02_web"/>
          <p:cNvPicPr>
            <a:picLocks noChangeAspect="1" noChangeArrowheads="1"/>
          </p:cNvPicPr>
          <p:nvPr/>
        </p:nvPicPr>
        <p:blipFill>
          <a:blip r:embed="rId3"/>
          <a:srcRect/>
          <a:stretch>
            <a:fillRect/>
          </a:stretch>
        </p:blipFill>
        <p:spPr bwMode="auto">
          <a:xfrm>
            <a:off x="2555875" y="1125538"/>
            <a:ext cx="3887788" cy="1822450"/>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örünüş">
  <a:themeElements>
    <a:clrScheme name="Güven">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Görünüş">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Kalabalık">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847</TotalTime>
  <Words>2614</Words>
  <Application>Microsoft Office PowerPoint</Application>
  <PresentationFormat>Ekran Gösterisi (4:3)</PresentationFormat>
  <Paragraphs>306</Paragraphs>
  <Slides>27</Slides>
  <Notes>20</Notes>
  <HiddenSlides>0</HiddenSlides>
  <MMClips>0</MMClips>
  <ScaleCrop>false</ScaleCrop>
  <HeadingPairs>
    <vt:vector size="6" baseType="variant">
      <vt:variant>
        <vt:lpstr>Kullanılan Yazı Tipleri</vt:lpstr>
      </vt:variant>
      <vt:variant>
        <vt:i4>7</vt:i4>
      </vt:variant>
      <vt:variant>
        <vt:lpstr>Tasarım Şablonu</vt:lpstr>
      </vt:variant>
      <vt:variant>
        <vt:i4>5</vt:i4>
      </vt:variant>
      <vt:variant>
        <vt:lpstr>Slayt Başlıkları</vt:lpstr>
      </vt:variant>
      <vt:variant>
        <vt:i4>27</vt:i4>
      </vt:variant>
    </vt:vector>
  </HeadingPairs>
  <TitlesOfParts>
    <vt:vector size="39" baseType="lpstr">
      <vt:lpstr>Arial</vt:lpstr>
      <vt:lpstr>Verdana</vt:lpstr>
      <vt:lpstr>Wingdings 2</vt:lpstr>
      <vt:lpstr>Calibri</vt:lpstr>
      <vt:lpstr>Gisha</vt:lpstr>
      <vt:lpstr>Times New Roman</vt:lpstr>
      <vt:lpstr>Wingdings</vt:lpstr>
      <vt:lpstr>Görünüş</vt:lpstr>
      <vt:lpstr>Görünüş</vt:lpstr>
      <vt:lpstr>Görünüş</vt:lpstr>
      <vt:lpstr>Görünüş</vt:lpstr>
      <vt:lpstr>Görünüş</vt:lpstr>
      <vt:lpstr>Slayt 1</vt:lpstr>
      <vt:lpstr>Veri Madenciliği Nedir :</vt:lpstr>
      <vt:lpstr>Amaç :</vt:lpstr>
      <vt:lpstr>Ders İçeriği:</vt:lpstr>
      <vt:lpstr>Slayt 5</vt:lpstr>
      <vt:lpstr>Veri, Bilgi ve Çıkarımsal Bilgi :</vt:lpstr>
      <vt:lpstr>Veri, Bilgi ve Çıkarımsal Bilgi :</vt:lpstr>
      <vt:lpstr>Slayt 8</vt:lpstr>
      <vt:lpstr>Veri Ambarı Nedir:</vt:lpstr>
      <vt:lpstr> Veri Ambarı Tanımı :</vt:lpstr>
      <vt:lpstr>Slayt 11</vt:lpstr>
      <vt:lpstr> Veri Ambarlarının  Kullanım  Amacı :</vt:lpstr>
      <vt:lpstr> Veri Ambarlarına Neden İhtiyaç Var?</vt:lpstr>
      <vt:lpstr> Operasyonel Veri :</vt:lpstr>
      <vt:lpstr> Enformasyonel Veri :</vt:lpstr>
      <vt:lpstr>Veri Madenciliğine Neden İhtiyaç Duyulmuştur :</vt:lpstr>
      <vt:lpstr>Veri Madenciliği</vt:lpstr>
      <vt:lpstr>Veri Madenciliği</vt:lpstr>
      <vt:lpstr>Veri Madenciliği </vt:lpstr>
      <vt:lpstr>Veri Madenciliği </vt:lpstr>
      <vt:lpstr>Veri Madenciliği </vt:lpstr>
      <vt:lpstr>Veri Madenciliği </vt:lpstr>
      <vt:lpstr>Veri standart süreci</vt:lpstr>
      <vt:lpstr>Slayt 24</vt:lpstr>
      <vt:lpstr>Slayt 25</vt:lpstr>
      <vt:lpstr>Slayt 26</vt:lpstr>
      <vt:lpstr>Slayt 27</vt:lpstr>
    </vt:vector>
  </TitlesOfParts>
  <Company>Office 2007 Corp.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  Madenciliği</dc:title>
  <dc:creator>YYURTAY</dc:creator>
  <cp:lastModifiedBy>nyy</cp:lastModifiedBy>
  <cp:revision>67</cp:revision>
  <dcterms:created xsi:type="dcterms:W3CDTF">2009-02-03T08:32:31Z</dcterms:created>
  <dcterms:modified xsi:type="dcterms:W3CDTF">2009-10-13T11:03:39Z</dcterms:modified>
</cp:coreProperties>
</file>