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336" r:id="rId3"/>
    <p:sldId id="337" r:id="rId4"/>
    <p:sldId id="338" r:id="rId5"/>
    <p:sldId id="339" r:id="rId6"/>
    <p:sldId id="341" r:id="rId7"/>
    <p:sldId id="342"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33" r:id="rId2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A379B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91" autoAdjust="0"/>
    <p:restoredTop sz="85000" autoAdjust="0"/>
  </p:normalViewPr>
  <p:slideViewPr>
    <p:cSldViewPr>
      <p:cViewPr varScale="1">
        <p:scale>
          <a:sx n="82" d="100"/>
          <a:sy n="82" d="100"/>
        </p:scale>
        <p:origin x="-936"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9982ECE-D1DD-4263-B030-F52687356DA3}" type="datetimeFigureOut">
              <a:rPr lang="tr-TR"/>
              <a:pPr>
                <a:defRPr/>
              </a:pPr>
              <a:t>13.11.2009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959EDA1-68F6-4A61-8236-15645764F440}"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Slayt Görüntüsü Yer Tutucusu"/>
          <p:cNvSpPr>
            <a:spLocks noGrp="1" noRot="1" noChangeAspect="1"/>
          </p:cNvSpPr>
          <p:nvPr>
            <p:ph type="sldImg"/>
          </p:nvPr>
        </p:nvSpPr>
        <p:spPr bwMode="auto">
          <a:noFill/>
          <a:ln>
            <a:solidFill>
              <a:srgbClr val="000000"/>
            </a:solidFill>
            <a:miter lim="800000"/>
            <a:headEnd/>
            <a:tailEnd/>
          </a:ln>
        </p:spPr>
      </p:sp>
      <p:sp>
        <p:nvSpPr>
          <p:cNvPr id="163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CART =Classification And Regression Trees ( Sınıflandırma ve Regresyon Ağaçları)</a:t>
            </a:r>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93B1C2-0B2B-409B-8866-A404CBF721D1}"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481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9459"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846566A-C3D5-4D54-A692-C2AF514BB082}" type="slidenum">
              <a:rPr lang="tr-TR" sz="1200">
                <a:latin typeface="+mn-lt"/>
              </a:rPr>
              <a:pPr algn="r">
                <a:defRPr/>
              </a:pPr>
              <a:t>10</a:t>
            </a:fld>
            <a:endParaRPr lang="tr-TR" sz="120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150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35613CF-C9C8-4597-83FF-E0298928F441}" type="slidenum">
              <a:rPr lang="tr-TR" sz="1200">
                <a:latin typeface="+mn-lt"/>
              </a:rPr>
              <a:pPr algn="r">
                <a:defRPr/>
              </a:pPr>
              <a:t>11</a:t>
            </a:fld>
            <a:endParaRPr lang="tr-TR" sz="120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7651"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4F18A5A-A361-419B-B698-9C99769A7F47}" type="slidenum">
              <a:rPr lang="tr-TR" sz="1200">
                <a:latin typeface="+mn-lt"/>
              </a:rPr>
              <a:pPr algn="r">
                <a:defRPr/>
              </a:pPr>
              <a:t>12</a:t>
            </a:fld>
            <a:endParaRPr lang="tr-TR" sz="120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096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9699"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16CB837-04E9-4C4C-9708-80AD16326137}" type="slidenum">
              <a:rPr lang="tr-TR" sz="1200">
                <a:latin typeface="+mn-lt"/>
              </a:rPr>
              <a:pPr algn="r">
                <a:defRPr/>
              </a:pPr>
              <a:t>13</a:t>
            </a:fld>
            <a:endParaRPr lang="tr-TR" sz="1200">
              <a:latin typeface="+mn-l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30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174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F8828D6-CE20-4D9A-AB5C-3A6C8B3E534E}" type="slidenum">
              <a:rPr lang="tr-TR" sz="1200">
                <a:latin typeface="+mn-lt"/>
              </a:rPr>
              <a:pPr algn="r">
                <a:defRPr/>
              </a:pPr>
              <a:t>14</a:t>
            </a:fld>
            <a:endParaRPr lang="tr-TR" sz="120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505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3795"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7A83980-7C98-44A5-81B6-CD6860E7E1E8}" type="slidenum">
              <a:rPr lang="tr-TR" sz="1200">
                <a:latin typeface="+mn-lt"/>
              </a:rPr>
              <a:pPr algn="r">
                <a:defRPr/>
              </a:pPr>
              <a:t>15</a:t>
            </a:fld>
            <a:endParaRPr lang="tr-TR" sz="120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710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584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0B88FE4-68E9-4988-9BB2-F55598B59DD1}" type="slidenum">
              <a:rPr lang="tr-TR" sz="1200">
                <a:latin typeface="+mn-lt"/>
              </a:rPr>
              <a:pPr algn="r">
                <a:defRPr/>
              </a:pPr>
              <a:t>16</a:t>
            </a:fld>
            <a:endParaRPr lang="tr-TR" sz="120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4915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7891"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8E2C419-1EF6-4CDF-BEA6-C91DF93393E3}" type="slidenum">
              <a:rPr lang="tr-TR" sz="1200">
                <a:latin typeface="+mn-lt"/>
              </a:rPr>
              <a:pPr algn="r">
                <a:defRPr/>
              </a:pPr>
              <a:t>17</a:t>
            </a:fld>
            <a:endParaRPr lang="tr-TR" sz="1200">
              <a:latin typeface="+mn-l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120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9939"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D881F6-D3A7-4340-9F6C-40551ED8056D}" type="slidenum">
              <a:rPr lang="tr-TR" sz="1200">
                <a:latin typeface="+mn-lt"/>
              </a:rPr>
              <a:pPr algn="r">
                <a:defRPr/>
              </a:pPr>
              <a:t>18</a:t>
            </a:fld>
            <a:endParaRPr lang="tr-TR" sz="1200">
              <a:latin typeface="+mn-l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32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198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C5D01C8-F0FF-4EAC-8ABF-14EF24EF3A45}" type="slidenum">
              <a:rPr lang="tr-TR" sz="1200">
                <a:latin typeface="+mn-lt"/>
              </a:rPr>
              <a:pPr algn="r">
                <a:defRPr/>
              </a:pPr>
              <a:t>19</a:t>
            </a:fld>
            <a:endParaRPr lang="tr-TR"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Slayt Görüntüsü Yer Tutucusu"/>
          <p:cNvSpPr>
            <a:spLocks noGrp="1" noRot="1" noChangeAspect="1"/>
          </p:cNvSpPr>
          <p:nvPr>
            <p:ph type="sldImg"/>
          </p:nvPr>
        </p:nvSpPr>
        <p:spPr bwMode="auto">
          <a:noFill/>
          <a:ln>
            <a:solidFill>
              <a:srgbClr val="000000"/>
            </a:solidFill>
            <a:miter lim="800000"/>
            <a:headEnd/>
            <a:tailEnd/>
          </a:ln>
        </p:spPr>
      </p:sp>
      <p:sp>
        <p:nvSpPr>
          <p:cNvPr id="184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E7FBF5-B072-48FF-A64A-FCD2B622321A}" type="slidenum">
              <a:rPr lang="tr-TR"/>
              <a:pPr fontAlgn="base">
                <a:spcBef>
                  <a:spcPct val="0"/>
                </a:spcBef>
                <a:spcAft>
                  <a:spcPct val="0"/>
                </a:spcAft>
                <a:defRPr/>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52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4035"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5C1C587-429F-4BA7-B9B0-9345CB5DC62E}" type="slidenum">
              <a:rPr lang="tr-TR" sz="1200">
                <a:latin typeface="+mn-lt"/>
              </a:rPr>
              <a:pPr algn="r">
                <a:defRPr/>
              </a:pPr>
              <a:t>20</a:t>
            </a:fld>
            <a:endParaRPr lang="tr-TR" sz="120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73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608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F3DA3F2-7D75-427D-92DD-41B8596E57FD}" type="slidenum">
              <a:rPr lang="tr-TR" sz="1200">
                <a:latin typeface="+mn-lt"/>
              </a:rPr>
              <a:pPr algn="r">
                <a:defRPr/>
              </a:pPr>
              <a:t>21</a:t>
            </a:fld>
            <a:endParaRPr lang="tr-TR" sz="1200">
              <a:latin typeface="+mn-l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93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8131"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6A33F34-3FB8-48C6-852D-C83A2F972AD5}" type="slidenum">
              <a:rPr lang="tr-TR" sz="1200">
                <a:latin typeface="+mn-lt"/>
              </a:rPr>
              <a:pPr algn="r">
                <a:defRPr/>
              </a:pPr>
              <a:t>22</a:t>
            </a:fld>
            <a:endParaRPr lang="tr-TR" sz="1200">
              <a:latin typeface="+mn-l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14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0179"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90727F3-243E-49F8-8749-04AF9106377E}" type="slidenum">
              <a:rPr lang="tr-TR" sz="1200">
                <a:latin typeface="+mn-lt"/>
              </a:rPr>
              <a:pPr algn="r">
                <a:defRPr/>
              </a:pPr>
              <a:t>23</a:t>
            </a:fld>
            <a:endParaRPr lang="tr-TR" sz="1200">
              <a:latin typeface="+mn-l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34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222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0019A5E-9D42-4856-9964-2132A974FF85}" type="slidenum">
              <a:rPr lang="tr-TR" sz="1200">
                <a:latin typeface="+mn-lt"/>
              </a:rPr>
              <a:pPr algn="r">
                <a:defRPr/>
              </a:pPr>
              <a:t>24</a:t>
            </a:fld>
            <a:endParaRPr lang="tr-TR" sz="1200">
              <a:latin typeface="+mn-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553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4275"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DEFBE79-379B-47C5-B13B-86E6A4556CF0}" type="slidenum">
              <a:rPr lang="tr-TR" sz="1200">
                <a:latin typeface="+mn-lt"/>
              </a:rPr>
              <a:pPr algn="r">
                <a:defRPr/>
              </a:pPr>
              <a:t>25</a:t>
            </a:fld>
            <a:endParaRPr lang="tr-TR" sz="1200">
              <a:latin typeface="+mn-l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75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632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EF3D678-7DF2-42CC-947F-56CBAC5AD34E}" type="slidenum">
              <a:rPr lang="tr-TR" sz="1200">
                <a:latin typeface="+mn-lt"/>
              </a:rPr>
              <a:pPr algn="r">
                <a:defRPr/>
              </a:pPr>
              <a:t>26</a:t>
            </a:fld>
            <a:endParaRPr lang="tr-TR" sz="1200">
              <a:latin typeface="+mn-l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96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8371"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DFACE174-EA4C-450B-A744-BDEA99FAD146}" type="slidenum">
              <a:rPr lang="tr-TR" sz="1200">
                <a:latin typeface="+mn-lt"/>
              </a:rPr>
              <a:pPr algn="r">
                <a:defRPr/>
              </a:pPr>
              <a:t>27</a:t>
            </a:fld>
            <a:endParaRPr lang="tr-TR" sz="1200">
              <a:latin typeface="+mn-l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Slayt Görüntüsü Yer Tutucusu"/>
          <p:cNvSpPr>
            <a:spLocks noGrp="1" noRot="1" noChangeAspect="1"/>
          </p:cNvSpPr>
          <p:nvPr>
            <p:ph type="sldImg"/>
          </p:nvPr>
        </p:nvSpPr>
        <p:spPr bwMode="auto">
          <a:noFill/>
          <a:ln>
            <a:solidFill>
              <a:srgbClr val="000000"/>
            </a:solidFill>
            <a:miter lim="800000"/>
            <a:headEnd/>
            <a:tailEnd/>
          </a:ln>
        </p:spPr>
      </p:sp>
      <p:sp>
        <p:nvSpPr>
          <p:cNvPr id="716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632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6D22C-FDA0-4725-A98B-6491CF898D57}" type="slidenum">
              <a:rPr lang="tr-TR"/>
              <a:pPr fontAlgn="base">
                <a:spcBef>
                  <a:spcPct val="0"/>
                </a:spcBef>
                <a:spcAft>
                  <a:spcPct val="0"/>
                </a:spcAft>
                <a:defRPr/>
              </a:pPr>
              <a:t>28</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Slayt Görüntüsü Yer Tutucusu"/>
          <p:cNvSpPr>
            <a:spLocks noGrp="1" noRot="1" noChangeAspect="1"/>
          </p:cNvSpPr>
          <p:nvPr>
            <p:ph type="sldImg"/>
          </p:nvPr>
        </p:nvSpPr>
        <p:spPr bwMode="auto">
          <a:noFill/>
          <a:ln>
            <a:solidFill>
              <a:srgbClr val="000000"/>
            </a:solidFill>
            <a:miter lim="800000"/>
            <a:headEnd/>
            <a:tailEnd/>
          </a:ln>
        </p:spPr>
      </p:sp>
      <p:sp>
        <p:nvSpPr>
          <p:cNvPr id="204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945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003FA7-6DC2-4821-87C7-67ABFD79CAAA}" type="slidenum">
              <a:rPr lang="tr-TR"/>
              <a:pPr fontAlgn="base">
                <a:spcBef>
                  <a:spcPct val="0"/>
                </a:spcBef>
                <a:spcAft>
                  <a:spcPct val="0"/>
                </a:spcAft>
                <a:defRPr/>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Slayt Görüntüsü Yer Tutucusu"/>
          <p:cNvSpPr>
            <a:spLocks noGrp="1" noRot="1" noChangeAspect="1"/>
          </p:cNvSpPr>
          <p:nvPr>
            <p:ph type="sldImg"/>
          </p:nvPr>
        </p:nvSpPr>
        <p:spPr bwMode="auto">
          <a:noFill/>
          <a:ln>
            <a:solidFill>
              <a:srgbClr val="000000"/>
            </a:solidFill>
            <a:miter lim="800000"/>
            <a:headEnd/>
            <a:tailEnd/>
          </a:ln>
        </p:spPr>
      </p:sp>
      <p:sp>
        <p:nvSpPr>
          <p:cNvPr id="2253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150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649A38-C667-4203-8A18-B6C298207D67}" type="slidenum">
              <a:rPr lang="tr-TR"/>
              <a:pPr fontAlgn="base">
                <a:spcBef>
                  <a:spcPct val="0"/>
                </a:spcBef>
                <a:spcAft>
                  <a:spcPct val="0"/>
                </a:spcAft>
                <a:defRPr/>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Slayt Görüntüsü Yer Tutucusu"/>
          <p:cNvSpPr>
            <a:spLocks noGrp="1" noRot="1" noChangeAspect="1"/>
          </p:cNvSpPr>
          <p:nvPr>
            <p:ph type="sldImg"/>
          </p:nvPr>
        </p:nvSpPr>
        <p:spPr bwMode="auto">
          <a:noFill/>
          <a:ln>
            <a:solidFill>
              <a:srgbClr val="000000"/>
            </a:solidFill>
            <a:miter lim="800000"/>
            <a:headEnd/>
            <a:tailEnd/>
          </a:ln>
        </p:spPr>
      </p:sp>
      <p:sp>
        <p:nvSpPr>
          <p:cNvPr id="2457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355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4D83A9-4405-4DDA-8C52-D9B4F82BCFA3}" type="slidenum">
              <a:rPr lang="tr-TR"/>
              <a:pPr fontAlgn="base">
                <a:spcBef>
                  <a:spcPct val="0"/>
                </a:spcBef>
                <a:spcAft>
                  <a:spcPct val="0"/>
                </a:spcAft>
                <a:defRPr/>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Slayt Görüntüsü Yer Tutucusu"/>
          <p:cNvSpPr>
            <a:spLocks noGrp="1" noRot="1" noChangeAspect="1"/>
          </p:cNvSpPr>
          <p:nvPr>
            <p:ph type="sldImg"/>
          </p:nvPr>
        </p:nvSpPr>
        <p:spPr bwMode="auto">
          <a:noFill/>
          <a:ln>
            <a:solidFill>
              <a:srgbClr val="000000"/>
            </a:solidFill>
            <a:miter lim="800000"/>
            <a:headEnd/>
            <a:tailEnd/>
          </a:ln>
        </p:spPr>
      </p:sp>
      <p:sp>
        <p:nvSpPr>
          <p:cNvPr id="2662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latin typeface="Arial Narrow" pitchFamily="34" charset="0"/>
            </a:endParaRPr>
          </a:p>
          <a:p>
            <a:pPr eaLnBrk="1" hangingPunct="1">
              <a:spcBef>
                <a:spcPct val="0"/>
              </a:spcBef>
            </a:pPr>
            <a:r>
              <a:rPr lang="tr-TR" smtClean="0">
                <a:latin typeface="Arial Narrow" pitchFamily="34" charset="0"/>
              </a:rPr>
              <a:t>Her test örneğinde bilinen sınıf, model tarafından tahmin edilen sınıf ile karşılaştırılır. Eğer modelin doğruluğu kabul edilebilir bir değer ise model, sınıfı bilinmeyen yeni verileri sınıflama amacıyla kullanılabilir.</a:t>
            </a:r>
          </a:p>
          <a:p>
            <a:pPr eaLnBrk="1" hangingPunct="1">
              <a:spcBef>
                <a:spcPct val="0"/>
              </a:spcBef>
            </a:pPr>
            <a:endParaRPr lang="tr-TR" smtClean="0">
              <a:latin typeface="Arial Narrow" pitchFamily="34" charset="0"/>
            </a:endParaRPr>
          </a:p>
          <a:p>
            <a:pPr eaLnBrk="1" hangingPunct="1">
              <a:spcBef>
                <a:spcPct val="0"/>
              </a:spcBef>
            </a:pPr>
            <a:r>
              <a:rPr lang="tr-TR" u="sng" smtClean="0">
                <a:latin typeface="Arial Narrow" pitchFamily="34" charset="0"/>
              </a:rPr>
              <a:t>Örneğin</a:t>
            </a:r>
            <a:r>
              <a:rPr lang="tr-TR" smtClean="0">
                <a:latin typeface="Arial Narrow" pitchFamily="34" charset="0"/>
              </a:rPr>
              <a:t>, bir eğitim verisi incelenerek kredi duruma sınıfını tahmin edecek bir model</a:t>
            </a:r>
          </a:p>
          <a:p>
            <a:pPr eaLnBrk="1" hangingPunct="1">
              <a:spcBef>
                <a:spcPct val="0"/>
              </a:spcBef>
            </a:pPr>
            <a:r>
              <a:rPr lang="tr-TR" smtClean="0">
                <a:latin typeface="Arial Narrow" pitchFamily="34" charset="0"/>
              </a:rPr>
              <a:t>oluşturuluyor. </a:t>
            </a:r>
          </a:p>
          <a:p>
            <a:pPr eaLnBrk="1" hangingPunct="1">
              <a:spcBef>
                <a:spcPct val="0"/>
              </a:spcBef>
            </a:pPr>
            <a:r>
              <a:rPr lang="tr-TR" smtClean="0">
                <a:latin typeface="Arial Narrow" pitchFamily="34" charset="0"/>
              </a:rPr>
              <a:t>Bu modeli oluşturan bir sınıflama kuralı</a:t>
            </a:r>
          </a:p>
          <a:p>
            <a:pPr eaLnBrk="1" hangingPunct="1">
              <a:spcBef>
                <a:spcPct val="0"/>
              </a:spcBef>
            </a:pPr>
            <a:endParaRPr lang="tr-TR" smtClean="0">
              <a:latin typeface="Arial Narrow" pitchFamily="34" charset="0"/>
            </a:endParaRPr>
          </a:p>
          <a:p>
            <a:pPr eaLnBrk="1" hangingPunct="1">
              <a:spcBef>
                <a:spcPct val="0"/>
              </a:spcBef>
            </a:pPr>
            <a:r>
              <a:rPr lang="tr-TR" smtClean="0">
                <a:latin typeface="Arial Narrow" pitchFamily="34" charset="0"/>
              </a:rPr>
              <a:t>IF yas = "41...50" AND gelir = yüksek THEN kredi durumu = mükemmel şeklindedir. Bu kural gereğince yaşı "41...50" kategorisinde olan (yası 41 ile 50 arasında olan) ve gelir düzeyi yüksek bir kişinin kredi durumunun mükemmel olduğu görülür.</a:t>
            </a:r>
          </a:p>
          <a:p>
            <a:pPr eaLnBrk="1" hangingPunct="1">
              <a:spcBef>
                <a:spcPct val="0"/>
              </a:spcBef>
            </a:pPr>
            <a:endParaRPr lang="tr-TR" smtClean="0">
              <a:latin typeface="Arial Narrow" pitchFamily="34" charset="0"/>
            </a:endParaRPr>
          </a:p>
          <a:p>
            <a:pPr eaLnBrk="1" hangingPunct="1">
              <a:spcBef>
                <a:spcPct val="0"/>
              </a:spcBef>
            </a:pPr>
            <a:r>
              <a:rPr lang="tr-TR" smtClean="0">
                <a:latin typeface="Arial Narrow" pitchFamily="34" charset="0"/>
              </a:rPr>
              <a:t>Olusturulan bu modelin doğruluğu, bir test verisi aracılığı ile onaylandıktan sonra</a:t>
            </a:r>
          </a:p>
          <a:p>
            <a:pPr eaLnBrk="1" hangingPunct="1">
              <a:spcBef>
                <a:spcPct val="0"/>
              </a:spcBef>
            </a:pPr>
            <a:r>
              <a:rPr lang="tr-TR" smtClean="0">
                <a:latin typeface="Arial Narrow" pitchFamily="34" charset="0"/>
              </a:rPr>
              <a:t>model, sınıfı belli olmayan yeni bir veriye uygulanabilir ve sınıflama kuralı gereği</a:t>
            </a:r>
          </a:p>
          <a:p>
            <a:pPr eaLnBrk="1" hangingPunct="1">
              <a:spcBef>
                <a:spcPct val="0"/>
              </a:spcBef>
            </a:pPr>
            <a:r>
              <a:rPr lang="tr-TR" smtClean="0">
                <a:latin typeface="Arial Narrow" pitchFamily="34" charset="0"/>
              </a:rPr>
              <a:t>yeni verinin sınıfı "mükemmel" olarak belirlenebilir.</a:t>
            </a:r>
          </a:p>
          <a:p>
            <a:pPr eaLnBrk="1" hangingPunct="1">
              <a:spcBef>
                <a:spcPct val="0"/>
              </a:spcBef>
            </a:pPr>
            <a:r>
              <a:rPr lang="tr-TR" smtClean="0">
                <a:latin typeface="Arial Narrow" pitchFamily="34" charset="0"/>
              </a:rPr>
              <a:t>Tekrarlamak ğerekirse bir karar ağacı, bir alandaki testi belirten </a:t>
            </a:r>
            <a:r>
              <a:rPr lang="tr-TR" i="1" smtClean="0">
                <a:latin typeface="Arial Narrow" pitchFamily="34" charset="0"/>
              </a:rPr>
              <a:t>karar düğümlerinden,</a:t>
            </a:r>
          </a:p>
          <a:p>
            <a:pPr eaLnBrk="1" hangingPunct="1">
              <a:spcBef>
                <a:spcPct val="0"/>
              </a:spcBef>
            </a:pPr>
            <a:r>
              <a:rPr lang="tr-TR" smtClean="0">
                <a:latin typeface="Arial Narrow" pitchFamily="34" charset="0"/>
              </a:rPr>
              <a:t>testteki değerleri belirten </a:t>
            </a:r>
            <a:r>
              <a:rPr lang="tr-TR" i="1" smtClean="0">
                <a:latin typeface="Arial Narrow" pitchFamily="34" charset="0"/>
              </a:rPr>
              <a:t>dallardan ve sınıfı belirten yapraklardan olusan</a:t>
            </a:r>
          </a:p>
          <a:p>
            <a:pPr eaLnBrk="1" hangingPunct="1">
              <a:spcBef>
                <a:spcPct val="0"/>
              </a:spcBef>
            </a:pPr>
            <a:r>
              <a:rPr lang="tr-TR" smtClean="0">
                <a:latin typeface="Arial Narrow" pitchFamily="34" charset="0"/>
              </a:rPr>
              <a:t>akıs diyağramı seklindeki ağaç yapısıdır. Ağaç yapısındaki en üstteki düğüm </a:t>
            </a:r>
            <a:r>
              <a:rPr lang="tr-TR" i="1" smtClean="0">
                <a:latin typeface="Arial Narrow" pitchFamily="34" charset="0"/>
              </a:rPr>
              <a:t>kök</a:t>
            </a:r>
          </a:p>
          <a:p>
            <a:pPr eaLnBrk="1" hangingPunct="1">
              <a:spcBef>
                <a:spcPct val="0"/>
              </a:spcBef>
            </a:pPr>
            <a:r>
              <a:rPr lang="tr-TR" smtClean="0">
                <a:latin typeface="Arial Narrow" pitchFamily="34" charset="0"/>
              </a:rPr>
              <a:t>düğümüdür.</a:t>
            </a:r>
          </a:p>
          <a:p>
            <a:pPr eaLnBrk="1" hangingPunct="1">
              <a:spcBef>
                <a:spcPct val="0"/>
              </a:spcBef>
            </a:pPr>
            <a:r>
              <a:rPr lang="tr-TR" smtClean="0">
                <a:latin typeface="Arial Narrow" pitchFamily="34" charset="0"/>
              </a:rPr>
              <a:t>Belirli bir sınıfın muhtemel üyesi olacak elemanların belirlenmesi, çesitli durumların</a:t>
            </a:r>
          </a:p>
          <a:p>
            <a:pPr eaLnBrk="1" hangingPunct="1">
              <a:spcBef>
                <a:spcPct val="0"/>
              </a:spcBef>
            </a:pPr>
            <a:r>
              <a:rPr lang="tr-TR" smtClean="0">
                <a:latin typeface="Arial Narrow" pitchFamily="34" charset="0"/>
              </a:rPr>
              <a:t>yüksek, orta, düsük risk ğrupları ğibi çesitli kateğorilere ayrılması, ğelecekteki olayların</a:t>
            </a:r>
          </a:p>
          <a:p>
            <a:pPr eaLnBrk="1" hangingPunct="1">
              <a:spcBef>
                <a:spcPct val="0"/>
              </a:spcBef>
            </a:pPr>
            <a:r>
              <a:rPr lang="tr-TR" smtClean="0">
                <a:latin typeface="Arial Narrow" pitchFamily="34" charset="0"/>
              </a:rPr>
              <a:t>tahmin edilebilmesi için kurallar olusturulması, sadece belirli alt ğruplara özğü</a:t>
            </a:r>
          </a:p>
          <a:p>
            <a:pPr eaLnBrk="1" hangingPunct="1">
              <a:spcBef>
                <a:spcPct val="0"/>
              </a:spcBef>
            </a:pPr>
            <a:r>
              <a:rPr lang="tr-TR" smtClean="0">
                <a:latin typeface="Arial Narrow" pitchFamily="34" charset="0"/>
              </a:rPr>
              <a:t>olan iliskilerin tanımlanması, kateğorilerin birlestirilmesi ğibi alanlarda karar</a:t>
            </a:r>
          </a:p>
          <a:p>
            <a:pPr eaLnBrk="1" hangingPunct="1">
              <a:spcBef>
                <a:spcPct val="0"/>
              </a:spcBef>
            </a:pPr>
            <a:r>
              <a:rPr lang="tr-TR" smtClean="0">
                <a:latin typeface="Arial Narrow" pitchFamily="34" charset="0"/>
              </a:rPr>
              <a:t>ağaçları kullanılmaktadır [2].</a:t>
            </a:r>
            <a:endParaRPr lang="tr-TR" smtClean="0">
              <a:latin typeface="Arial Narrow" pitchFamily="34" charset="0"/>
              <a:cs typeface="Times New Roman" pitchFamily="18" charset="0"/>
            </a:endParaRPr>
          </a:p>
          <a:p>
            <a:pPr eaLnBrk="1" hangingPunct="1">
              <a:spcBef>
                <a:spcPct val="0"/>
              </a:spcBef>
            </a:pPr>
            <a:endParaRPr lang="tr-TR" smtClean="0">
              <a:latin typeface="Arial Narrow" pitchFamily="34" charset="0"/>
            </a:endParaRPr>
          </a:p>
          <a:p>
            <a:pPr eaLnBrk="1" hangingPunct="1">
              <a:spcBef>
                <a:spcPct val="0"/>
              </a:spcBef>
            </a:pPr>
            <a:endParaRPr lang="tr-TR" smtClean="0">
              <a:latin typeface="Arial Narrow" pitchFamily="34" charset="0"/>
              <a:cs typeface="Times New Roman" pitchFamily="18" charset="0"/>
            </a:endParaRPr>
          </a:p>
          <a:p>
            <a:pPr eaLnBrk="1" hangingPunct="1">
              <a:spcBef>
                <a:spcPct val="0"/>
              </a:spcBef>
            </a:pPr>
            <a:endParaRPr lang="tr-TR" smtClean="0"/>
          </a:p>
        </p:txBody>
      </p:sp>
      <p:sp>
        <p:nvSpPr>
          <p:cNvPr id="256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2DD518-3020-4868-93C6-0D636FAF847C}" type="slidenum">
              <a:rPr lang="tr-TR"/>
              <a:pPr fontAlgn="base">
                <a:spcBef>
                  <a:spcPct val="0"/>
                </a:spcBef>
                <a:spcAft>
                  <a:spcPct val="0"/>
                </a:spcAft>
                <a:defRPr/>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Slayt Görüntüsü Yer Tutucusu"/>
          <p:cNvSpPr>
            <a:spLocks noGrp="1" noRot="1" noChangeAspect="1"/>
          </p:cNvSpPr>
          <p:nvPr>
            <p:ph type="sldImg"/>
          </p:nvPr>
        </p:nvSpPr>
        <p:spPr bwMode="auto">
          <a:noFill/>
          <a:ln>
            <a:solidFill>
              <a:srgbClr val="000000"/>
            </a:solidFill>
            <a:miter lim="800000"/>
            <a:headEnd/>
            <a:tailEnd/>
          </a:ln>
        </p:spPr>
      </p:sp>
      <p:sp>
        <p:nvSpPr>
          <p:cNvPr id="2867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latin typeface="Arial Narrow" pitchFamily="34" charset="0"/>
              </a:rPr>
              <a:t>Eğer bir dalın ucunda sınıflama işlemi gerçekleşemiyorsa, o daim sonucunda bir karar düğümü oluşur. Ancak daim sonunda belirli bir sınıf oluşuyorsa, o dalın sonunda yaprak vardır. Bu yaprak, veri üzerinde belirlenmek istenen sınıflardan biridir. Karar ağacı işlemi kök düğümünden baslar ve yukarıdan aşağıya doğru yaprağa ulasana dek ardışık düğümleri takip ederek gerçekleşir.</a:t>
            </a:r>
          </a:p>
          <a:p>
            <a:pPr eaLnBrk="1" hangingPunct="1">
              <a:spcBef>
                <a:spcPct val="0"/>
              </a:spcBef>
            </a:pPr>
            <a:endParaRPr lang="tr-TR" smtClean="0"/>
          </a:p>
        </p:txBody>
      </p:sp>
      <p:sp>
        <p:nvSpPr>
          <p:cNvPr id="2765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A72000-42A6-4F0A-A16F-D1372A1A0883}" type="slidenum">
              <a:rPr lang="tr-TR"/>
              <a:pPr fontAlgn="base">
                <a:spcBef>
                  <a:spcPct val="0"/>
                </a:spcBef>
                <a:spcAft>
                  <a:spcPct val="0"/>
                </a:spcAft>
                <a:defRPr/>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Slayt Görüntüsü Yer Tutucusu"/>
          <p:cNvSpPr>
            <a:spLocks noGrp="1" noRot="1" noChangeAspect="1"/>
          </p:cNvSpPr>
          <p:nvPr>
            <p:ph type="sldImg"/>
          </p:nvPr>
        </p:nvSpPr>
        <p:spPr bwMode="auto">
          <a:noFill/>
          <a:ln>
            <a:solidFill>
              <a:srgbClr val="000000"/>
            </a:solidFill>
            <a:miter lim="800000"/>
            <a:headEnd/>
            <a:tailEnd/>
          </a:ln>
        </p:spPr>
      </p:sp>
      <p:sp>
        <p:nvSpPr>
          <p:cNvPr id="3072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969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0EFA4D-563B-4DD1-B5D6-855077B296AD}" type="slidenum">
              <a:rPr lang="tr-TR"/>
              <a:pPr fontAlgn="base">
                <a:spcBef>
                  <a:spcPct val="0"/>
                </a:spcBef>
                <a:spcAft>
                  <a:spcPct val="0"/>
                </a:spcAft>
                <a:defRPr/>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277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BF56303-B165-4241-99F8-99F3CDD88C89}" type="slidenum">
              <a:rPr lang="tr-TR" sz="1200">
                <a:latin typeface="+mn-lt"/>
              </a:rPr>
              <a:pPr algn="r">
                <a:defRPr/>
              </a:pPr>
              <a:t>9</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03C33A8A-1917-4A99-ADA1-17D6CD3F735B}" type="datetime1">
              <a:rPr lang="tr-TR"/>
              <a:pPr>
                <a:defRPr/>
              </a:pPr>
              <a:t>13.11.2009</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[ 6.hft  ]</a:t>
            </a:r>
          </a:p>
        </p:txBody>
      </p:sp>
      <p:sp>
        <p:nvSpPr>
          <p:cNvPr id="9" name="10 Slayt Numarası Yer Tutucusu"/>
          <p:cNvSpPr>
            <a:spLocks noGrp="1"/>
          </p:cNvSpPr>
          <p:nvPr>
            <p:ph type="sldNum" sz="quarter" idx="12"/>
          </p:nvPr>
        </p:nvSpPr>
        <p:spPr/>
        <p:txBody>
          <a:bodyPr/>
          <a:lstStyle>
            <a:lvl1pPr>
              <a:defRPr/>
            </a:lvl1pPr>
            <a:extLst/>
          </a:lstStyle>
          <a:p>
            <a:pPr>
              <a:defRPr/>
            </a:pPr>
            <a:fld id="{979B263D-A384-41AF-B70C-DDCD2151CE8F}" type="slidenum">
              <a:rPr lang="tr-TR"/>
              <a:pPr>
                <a:defRPr/>
              </a:pPr>
              <a:t>‹#›</a:t>
            </a:fld>
            <a:endParaRPr lang="tr-T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EA4A221-910C-4E46-9374-F7FA0E54EFBF}" type="datetime1">
              <a:rPr lang="tr-TR"/>
              <a:pPr>
                <a:defRPr/>
              </a:pPr>
              <a:t>13.11.2009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6" name="4 Slayt Numarası Yer Tutucusu"/>
          <p:cNvSpPr>
            <a:spLocks noGrp="1"/>
          </p:cNvSpPr>
          <p:nvPr>
            <p:ph type="sldNum" sz="quarter" idx="12"/>
          </p:nvPr>
        </p:nvSpPr>
        <p:spPr/>
        <p:txBody>
          <a:bodyPr/>
          <a:lstStyle>
            <a:lvl1pPr>
              <a:defRPr/>
            </a:lvl1pPr>
          </a:lstStyle>
          <a:p>
            <a:pPr>
              <a:defRPr/>
            </a:pPr>
            <a:fld id="{C2A56110-05FE-499D-A152-7042F9AAC254}" type="slidenum">
              <a:rPr lang="tr-TR"/>
              <a:pPr>
                <a:defRPr/>
              </a:pPr>
              <a:t>‹#›</a:t>
            </a:fld>
            <a:endParaRPr lang="tr-T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960A8052-2355-43E5-9BEA-48D9DC050612}" type="datetime1">
              <a:rPr lang="tr-TR"/>
              <a:pPr>
                <a:defRPr/>
              </a:pPr>
              <a:t>13.11.2009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6" name="4 Slayt Numarası Yer Tutucusu"/>
          <p:cNvSpPr>
            <a:spLocks noGrp="1"/>
          </p:cNvSpPr>
          <p:nvPr>
            <p:ph type="sldNum" sz="quarter" idx="12"/>
          </p:nvPr>
        </p:nvSpPr>
        <p:spPr/>
        <p:txBody>
          <a:bodyPr/>
          <a:lstStyle>
            <a:lvl1pPr>
              <a:defRPr/>
            </a:lvl1pPr>
          </a:lstStyle>
          <a:p>
            <a:pPr>
              <a:defRPr/>
            </a:pPr>
            <a:fld id="{33F7974D-66A7-4CC4-B11E-9421F6551F68}" type="slidenum">
              <a:rPr lang="tr-TR"/>
              <a:pPr>
                <a:defRPr/>
              </a:pPr>
              <a:t>‹#›</a:t>
            </a:fld>
            <a:endParaRPr lang="tr-T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AED00FD1-9338-4E20-B937-93FA27141C40}" type="datetime1">
              <a:rPr lang="tr-TR"/>
              <a:pPr>
                <a:defRPr/>
              </a:pPr>
              <a:t>13.11.2009</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4" name="4 Slayt Numarası Yer Tutucusu"/>
          <p:cNvSpPr>
            <a:spLocks noGrp="1"/>
          </p:cNvSpPr>
          <p:nvPr>
            <p:ph type="sldNum" sz="quarter" idx="12"/>
          </p:nvPr>
        </p:nvSpPr>
        <p:spPr/>
        <p:txBody>
          <a:bodyPr/>
          <a:lstStyle>
            <a:lvl1pPr>
              <a:defRPr/>
            </a:lvl1pPr>
          </a:lstStyle>
          <a:p>
            <a:pPr>
              <a:defRPr/>
            </a:pPr>
            <a:fld id="{851B1746-6F83-4936-AB93-0177375B48F1}"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BE3D5DBC-96C9-485F-A3B9-851209FA810F}" type="datetime1">
              <a:rPr lang="tr-TR"/>
              <a:pPr>
                <a:defRPr/>
              </a:pPr>
              <a:t>13.11.2009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6" name="4 Slayt Numarası Yer Tutucusu"/>
          <p:cNvSpPr>
            <a:spLocks noGrp="1"/>
          </p:cNvSpPr>
          <p:nvPr>
            <p:ph type="sldNum" sz="quarter" idx="12"/>
          </p:nvPr>
        </p:nvSpPr>
        <p:spPr/>
        <p:txBody>
          <a:bodyPr/>
          <a:lstStyle>
            <a:lvl1pPr>
              <a:defRPr/>
            </a:lvl1pPr>
          </a:lstStyle>
          <a:p>
            <a:pPr>
              <a:defRPr/>
            </a:pPr>
            <a:fld id="{C3F4273F-44EF-4344-8875-1E567B83C5EC}" type="slidenum">
              <a:rPr lang="tr-TR"/>
              <a:pPr>
                <a:defRPr/>
              </a:pPr>
              <a:t>‹#›</a:t>
            </a:fld>
            <a:endParaRPr lang="tr-T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32B05C25-55C7-4763-8FAA-FF20E75DF6EC}" type="datetime1">
              <a:rPr lang="tr-TR"/>
              <a:pPr>
                <a:defRPr/>
              </a:pPr>
              <a:t>13.11.2009</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[ 6.hft  ]</a:t>
            </a:r>
          </a:p>
        </p:txBody>
      </p:sp>
      <p:sp>
        <p:nvSpPr>
          <p:cNvPr id="8" name="5 Slayt Numarası Yer Tutucusu"/>
          <p:cNvSpPr>
            <a:spLocks noGrp="1"/>
          </p:cNvSpPr>
          <p:nvPr>
            <p:ph type="sldNum" sz="quarter" idx="12"/>
          </p:nvPr>
        </p:nvSpPr>
        <p:spPr/>
        <p:txBody>
          <a:bodyPr/>
          <a:lstStyle>
            <a:lvl1pPr>
              <a:defRPr/>
            </a:lvl1pPr>
            <a:extLst/>
          </a:lstStyle>
          <a:p>
            <a:pPr>
              <a:defRPr/>
            </a:pPr>
            <a:fld id="{E8A234B1-4AF0-4CA7-9C96-0174FA5C86D8}" type="slidenum">
              <a:rPr lang="tr-TR"/>
              <a:pPr>
                <a:defRPr/>
              </a:pPr>
              <a:t>‹#›</a:t>
            </a:fld>
            <a:endParaRPr lang="tr-T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F562BFE4-83E5-45D6-83A2-B0F40F026C2D}" type="datetime1">
              <a:rPr lang="tr-TR"/>
              <a:pPr>
                <a:defRPr/>
              </a:pPr>
              <a:t>13.11.2009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7" name="4 Slayt Numarası Yer Tutucusu"/>
          <p:cNvSpPr>
            <a:spLocks noGrp="1"/>
          </p:cNvSpPr>
          <p:nvPr>
            <p:ph type="sldNum" sz="quarter" idx="12"/>
          </p:nvPr>
        </p:nvSpPr>
        <p:spPr/>
        <p:txBody>
          <a:bodyPr/>
          <a:lstStyle>
            <a:lvl1pPr>
              <a:defRPr/>
            </a:lvl1pPr>
          </a:lstStyle>
          <a:p>
            <a:pPr>
              <a:defRPr/>
            </a:pPr>
            <a:fld id="{B04FFE50-D0D6-45D9-A260-9F96181918FD}" type="slidenum">
              <a:rPr lang="tr-TR"/>
              <a:pPr>
                <a:defRPr/>
              </a:pPr>
              <a:t>‹#›</a:t>
            </a:fld>
            <a:endParaRPr lang="tr-T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A46B2950-0927-4F00-84F3-850B9CE8C074}" type="datetime1">
              <a:rPr lang="tr-TR"/>
              <a:pPr>
                <a:defRPr/>
              </a:pPr>
              <a:t>13.11.2009</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9" name="4 Slayt Numarası Yer Tutucusu"/>
          <p:cNvSpPr>
            <a:spLocks noGrp="1"/>
          </p:cNvSpPr>
          <p:nvPr>
            <p:ph type="sldNum" sz="quarter" idx="12"/>
          </p:nvPr>
        </p:nvSpPr>
        <p:spPr/>
        <p:txBody>
          <a:bodyPr/>
          <a:lstStyle>
            <a:lvl1pPr>
              <a:defRPr/>
            </a:lvl1pPr>
          </a:lstStyle>
          <a:p>
            <a:pPr>
              <a:defRPr/>
            </a:pPr>
            <a:fld id="{02390AC0-33D1-47A8-B460-5242F6FDC1E9}" type="slidenum">
              <a:rPr lang="tr-TR"/>
              <a:pPr>
                <a:defRPr/>
              </a:pPr>
              <a:t>‹#›</a:t>
            </a:fld>
            <a:endParaRPr lang="tr-T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FDD5C062-E595-4F91-8E01-1B221C2A13E1}" type="datetime1">
              <a:rPr lang="tr-TR"/>
              <a:pPr>
                <a:defRPr/>
              </a:pPr>
              <a:t>13.11.2009</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5" name="4 Slayt Numarası Yer Tutucusu"/>
          <p:cNvSpPr>
            <a:spLocks noGrp="1"/>
          </p:cNvSpPr>
          <p:nvPr>
            <p:ph type="sldNum" sz="quarter" idx="12"/>
          </p:nvPr>
        </p:nvSpPr>
        <p:spPr/>
        <p:txBody>
          <a:bodyPr/>
          <a:lstStyle>
            <a:lvl1pPr>
              <a:defRPr/>
            </a:lvl1pPr>
          </a:lstStyle>
          <a:p>
            <a:pPr>
              <a:defRPr/>
            </a:pPr>
            <a:fld id="{C69A10A4-98A4-4C65-8313-CE704AD080DF}" type="slidenum">
              <a:rPr lang="tr-TR"/>
              <a:pPr>
                <a:defRPr/>
              </a:pPr>
              <a:t>‹#›</a:t>
            </a:fld>
            <a:endParaRPr lang="tr-T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07305194-91D4-4D15-BAC4-813C3E6CEEAE}" type="datetime1">
              <a:rPr lang="tr-TR"/>
              <a:pPr>
                <a:defRPr/>
              </a:pPr>
              <a:t>13.11.2009</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[ 6.hft  ]</a:t>
            </a:r>
          </a:p>
        </p:txBody>
      </p:sp>
      <p:sp>
        <p:nvSpPr>
          <p:cNvPr id="5" name="3 Slayt Numarası Yer Tutucusu"/>
          <p:cNvSpPr>
            <a:spLocks noGrp="1"/>
          </p:cNvSpPr>
          <p:nvPr>
            <p:ph type="sldNum" sz="quarter" idx="12"/>
          </p:nvPr>
        </p:nvSpPr>
        <p:spPr/>
        <p:txBody>
          <a:bodyPr/>
          <a:lstStyle>
            <a:lvl1pPr>
              <a:defRPr/>
            </a:lvl1pPr>
            <a:extLst/>
          </a:lstStyle>
          <a:p>
            <a:pPr>
              <a:defRPr/>
            </a:pPr>
            <a:fld id="{39515A78-4F64-49A3-8ACC-8556F4E689E5}" type="slidenum">
              <a:rPr lang="tr-TR"/>
              <a:pPr>
                <a:defRPr/>
              </a:pPr>
              <a:t>‹#›</a:t>
            </a:fld>
            <a:endParaRPr lang="tr-T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FC29CB31-12DF-439E-B97D-0204FA37ED34}" type="datetime1">
              <a:rPr lang="tr-TR"/>
              <a:pPr>
                <a:defRPr/>
              </a:pPr>
              <a:t>13.11.2009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[ 6.hft  ]</a:t>
            </a:r>
          </a:p>
        </p:txBody>
      </p:sp>
      <p:sp>
        <p:nvSpPr>
          <p:cNvPr id="7" name="4 Slayt Numarası Yer Tutucusu"/>
          <p:cNvSpPr>
            <a:spLocks noGrp="1"/>
          </p:cNvSpPr>
          <p:nvPr>
            <p:ph type="sldNum" sz="quarter" idx="12"/>
          </p:nvPr>
        </p:nvSpPr>
        <p:spPr/>
        <p:txBody>
          <a:bodyPr/>
          <a:lstStyle>
            <a:lvl1pPr>
              <a:defRPr/>
            </a:lvl1pPr>
          </a:lstStyle>
          <a:p>
            <a:pPr>
              <a:defRPr/>
            </a:pPr>
            <a:fld id="{606A41B1-3AE6-4723-8EC6-45B58F08BB14}" type="slidenum">
              <a:rPr lang="tr-TR"/>
              <a:pPr>
                <a:defRPr/>
              </a:pPr>
              <a:t>‹#›</a:t>
            </a:fld>
            <a:endParaRPr lang="tr-T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dirty="0" smtClean="0"/>
              <a:t>Resim eklemek için </a:t>
            </a:r>
            <a:r>
              <a:rPr lang="tr-TR" noProof="0" dirty="0" err="1" smtClean="0"/>
              <a:t>simğeyi</a:t>
            </a:r>
            <a:r>
              <a:rPr lang="tr-TR" noProof="0" dirty="0" smtClean="0"/>
              <a:t> tıklatın</a:t>
            </a:r>
            <a:endParaRPr lang="en-US" noProof="0" dirty="0"/>
          </a:p>
        </p:txBody>
      </p:sp>
      <p:sp>
        <p:nvSpPr>
          <p:cNvPr id="7" name="4 Veri Yer Tutucusu"/>
          <p:cNvSpPr>
            <a:spLocks noGrp="1"/>
          </p:cNvSpPr>
          <p:nvPr>
            <p:ph type="dt" sz="half" idx="10"/>
          </p:nvPr>
        </p:nvSpPr>
        <p:spPr/>
        <p:txBody>
          <a:bodyPr/>
          <a:lstStyle>
            <a:lvl1pPr>
              <a:defRPr/>
            </a:lvl1pPr>
            <a:extLst/>
          </a:lstStyle>
          <a:p>
            <a:pPr>
              <a:defRPr/>
            </a:pPr>
            <a:fld id="{25626906-5BB9-468B-AD83-F6C8E700EE8C}" type="datetime1">
              <a:rPr lang="tr-TR"/>
              <a:pPr>
                <a:defRPr/>
              </a:pPr>
              <a:t>13.11.2009</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[ 6.hft  ]</a:t>
            </a:r>
          </a:p>
        </p:txBody>
      </p:sp>
      <p:sp>
        <p:nvSpPr>
          <p:cNvPr id="9" name="6 Slayt Numarası Yer Tutucusu"/>
          <p:cNvSpPr>
            <a:spLocks noGrp="1"/>
          </p:cNvSpPr>
          <p:nvPr>
            <p:ph type="sldNum" sz="quarter" idx="12"/>
          </p:nvPr>
        </p:nvSpPr>
        <p:spPr/>
        <p:txBody>
          <a:bodyPr/>
          <a:lstStyle>
            <a:lvl1pPr>
              <a:defRPr/>
            </a:lvl1pPr>
            <a:extLst/>
          </a:lstStyle>
          <a:p>
            <a:pPr>
              <a:defRPr/>
            </a:pPr>
            <a:fld id="{6F99C708-545A-4C5E-9908-38A0EEE73C0A}" type="slidenum">
              <a:rPr lang="tr-TR"/>
              <a:pPr>
                <a:defRPr/>
              </a:pPr>
              <a:t>‹#›</a:t>
            </a:fld>
            <a:endParaRPr lang="tr-T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F4C02879-03E9-48F1-86E4-E3D680374D66}" type="datetime1">
              <a:rPr lang="tr-TR"/>
              <a:pPr>
                <a:defRPr/>
              </a:pPr>
              <a:t>13.11.2009</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[ 6.hft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AE4FE589-363E-41E2-BB5D-02CB7CED5E11}"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25" r:id="rId2"/>
    <p:sldLayoutId id="2147483734" r:id="rId3"/>
    <p:sldLayoutId id="2147483726" r:id="rId4"/>
    <p:sldLayoutId id="2147483727" r:id="rId5"/>
    <p:sldLayoutId id="2147483728" r:id="rId6"/>
    <p:sldLayoutId id="2147483735" r:id="rId7"/>
    <p:sldLayoutId id="2147483729" r:id="rId8"/>
    <p:sldLayoutId id="2147483736" r:id="rId9"/>
    <p:sldLayoutId id="2147483730" r:id="rId10"/>
    <p:sldLayoutId id="2147483731" r:id="rId11"/>
    <p:sldLayoutId id="2147483732" r:id="rId12"/>
  </p:sldLayoutIdLst>
  <p:transition spd="slow">
    <p:fade thruBlk="1"/>
  </p:transition>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929198"/>
            <a:ext cx="3571900" cy="614354"/>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Sınıflandırma</a:t>
            </a:r>
            <a:b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b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ve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ea typeface="+mj-ea"/>
                <a:cs typeface="Times New Roman" pitchFamily="18" charset="0"/>
              </a:rPr>
              <a:t>Regresyon Ağaçları</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190B8F85-B66F-4D9A-BF55-BDC8586FCC31}"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a:t>Veri Madenciliği [ 6.hft  ]</a:t>
            </a:r>
            <a:endParaRPr lang="tr-TR" dirty="0"/>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8" name="1 Başlık"/>
          <p:cNvSpPr txBox="1">
            <a:spLocks/>
          </p:cNvSpPr>
          <p:nvPr/>
        </p:nvSpPr>
        <p:spPr>
          <a:xfrm>
            <a:off x="5715008" y="5715016"/>
            <a:ext cx="2143140" cy="400040"/>
          </a:xfrm>
          <a:prstGeom prst="rect">
            <a:avLst/>
          </a:prstGeom>
        </p:spPr>
        <p:txBody>
          <a:bodyPr lIns="45720" rIns="45720" anchor="b"/>
          <a:lstStyle/>
          <a:p>
            <a:pPr algn="ctr" fontAlgn="auto">
              <a:spcAft>
                <a:spcPts val="0"/>
              </a:spcAft>
              <a:defRPr/>
            </a:pPr>
            <a:r>
              <a:rPr lang="tr-TR" sz="2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  CART  )</a:t>
            </a:r>
            <a:endParaRPr lang="tr-TR" sz="2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D690C11-7EE6-4E89-A0E8-DF5249CD8A39}" type="slidenum">
              <a:rPr lang="tr-TR" sz="1000">
                <a:solidFill>
                  <a:schemeClr val="bg2">
                    <a:shade val="50000"/>
                  </a:schemeClr>
                </a:solidFill>
                <a:latin typeface="+mn-lt"/>
              </a:rPr>
              <a:pPr algn="r" fontAlgn="auto">
                <a:spcBef>
                  <a:spcPts val="0"/>
                </a:spcBef>
                <a:spcAft>
                  <a:spcPts val="0"/>
                </a:spcAft>
                <a:defRPr/>
              </a:pPr>
              <a:t>10</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33801"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33803" name="Picture 2"/>
          <p:cNvPicPr>
            <a:picLocks noChangeAspect="1" noChangeArrowheads="1"/>
          </p:cNvPicPr>
          <p:nvPr/>
        </p:nvPicPr>
        <p:blipFill>
          <a:blip r:embed="rId3"/>
          <a:srcRect/>
          <a:stretch>
            <a:fillRect/>
          </a:stretch>
        </p:blipFill>
        <p:spPr bwMode="auto">
          <a:xfrm>
            <a:off x="928688" y="635000"/>
            <a:ext cx="6786562" cy="5205413"/>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94628A1-C302-4D0B-93AF-F4859276B7F8}" type="slidenum">
              <a:rPr lang="tr-TR" sz="1000">
                <a:solidFill>
                  <a:schemeClr val="bg2">
                    <a:shade val="50000"/>
                  </a:schemeClr>
                </a:solidFill>
                <a:latin typeface="+mn-lt"/>
              </a:rPr>
              <a:pPr algn="r" fontAlgn="auto">
                <a:spcBef>
                  <a:spcPts val="0"/>
                </a:spcBef>
                <a:spcAft>
                  <a:spcPts val="0"/>
                </a:spcAft>
                <a:defRPr/>
              </a:pPr>
              <a:t>11</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35849"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35851" name="Picture 2"/>
          <p:cNvPicPr>
            <a:picLocks noChangeAspect="1" noChangeArrowheads="1"/>
          </p:cNvPicPr>
          <p:nvPr/>
        </p:nvPicPr>
        <p:blipFill>
          <a:blip r:embed="rId3"/>
          <a:srcRect l="1888"/>
          <a:stretch>
            <a:fillRect/>
          </a:stretch>
        </p:blipFill>
        <p:spPr bwMode="auto">
          <a:xfrm>
            <a:off x="415925" y="1357313"/>
            <a:ext cx="8013700" cy="3252787"/>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4A5D334-FD06-4C74-8397-549CC59269F3}" type="slidenum">
              <a:rPr lang="tr-TR" sz="1000">
                <a:solidFill>
                  <a:schemeClr val="bg2">
                    <a:shade val="50000"/>
                  </a:schemeClr>
                </a:solidFill>
                <a:latin typeface="+mn-lt"/>
              </a:rPr>
              <a:pPr algn="r" fontAlgn="auto">
                <a:spcBef>
                  <a:spcPts val="0"/>
                </a:spcBef>
                <a:spcAft>
                  <a:spcPts val="0"/>
                </a:spcAft>
                <a:defRPr/>
              </a:pPr>
              <a:t>12</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37897"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37899" name="Picture 2"/>
          <p:cNvPicPr>
            <a:picLocks noChangeAspect="1" noChangeArrowheads="1"/>
          </p:cNvPicPr>
          <p:nvPr/>
        </p:nvPicPr>
        <p:blipFill>
          <a:blip r:embed="rId3"/>
          <a:srcRect/>
          <a:stretch>
            <a:fillRect/>
          </a:stretch>
        </p:blipFill>
        <p:spPr bwMode="auto">
          <a:xfrm>
            <a:off x="357188" y="1214438"/>
            <a:ext cx="8215312" cy="4071937"/>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1043885-F955-41FF-9B57-6DDF76C36C7C}" type="slidenum">
              <a:rPr lang="tr-TR" sz="1000">
                <a:solidFill>
                  <a:schemeClr val="bg2">
                    <a:shade val="50000"/>
                  </a:schemeClr>
                </a:solidFill>
                <a:latin typeface="+mn-lt"/>
              </a:rPr>
              <a:pPr algn="r" fontAlgn="auto">
                <a:spcBef>
                  <a:spcPts val="0"/>
                </a:spcBef>
                <a:spcAft>
                  <a:spcPts val="0"/>
                </a:spcAft>
                <a:defRPr/>
              </a:pPr>
              <a:t>13</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39945"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39947" name="Picture 2"/>
          <p:cNvPicPr>
            <a:picLocks noChangeAspect="1" noChangeArrowheads="1"/>
          </p:cNvPicPr>
          <p:nvPr/>
        </p:nvPicPr>
        <p:blipFill>
          <a:blip r:embed="rId3"/>
          <a:srcRect/>
          <a:stretch>
            <a:fillRect/>
          </a:stretch>
        </p:blipFill>
        <p:spPr bwMode="auto">
          <a:xfrm>
            <a:off x="431800" y="544513"/>
            <a:ext cx="8215313" cy="5535612"/>
          </a:xfrm>
          <a:prstGeom prst="rect">
            <a:avLst/>
          </a:prstGeom>
          <a:noFill/>
          <a:ln w="9525">
            <a:noFill/>
            <a:miter lim="800000"/>
            <a:headEnd/>
            <a:tailEnd/>
          </a:ln>
        </p:spPr>
      </p:pic>
      <p:graphicFrame>
        <p:nvGraphicFramePr>
          <p:cNvPr id="11" name="10 Tablo"/>
          <p:cNvGraphicFramePr>
            <a:graphicFrameLocks noGrp="1"/>
          </p:cNvGraphicFramePr>
          <p:nvPr/>
        </p:nvGraphicFramePr>
        <p:xfrm>
          <a:off x="3714744" y="4214818"/>
          <a:ext cx="4992393" cy="963930"/>
        </p:xfrm>
        <a:graphic>
          <a:graphicData uri="http://schemas.openxmlformats.org/drawingml/2006/table">
            <a:tbl>
              <a:tblPr>
                <a:effectLst>
                  <a:outerShdw blurRad="50800" dist="38100" dir="2700000" algn="tl" rotWithShape="0">
                    <a:schemeClr val="bg1">
                      <a:lumMod val="50000"/>
                      <a:alpha val="40000"/>
                    </a:schemeClr>
                  </a:outerShdw>
                </a:effectLst>
              </a:tblPr>
              <a:tblGrid>
                <a:gridCol w="713199"/>
                <a:gridCol w="713199"/>
                <a:gridCol w="713199"/>
                <a:gridCol w="713199"/>
                <a:gridCol w="713199"/>
                <a:gridCol w="713199"/>
                <a:gridCol w="713199"/>
              </a:tblGrid>
              <a:tr h="0">
                <a:tc rowSpan="2">
                  <a:txBody>
                    <a:bodyPr/>
                    <a:lstStyle/>
                    <a:p>
                      <a:pPr algn="ctr">
                        <a:lnSpc>
                          <a:spcPct val="115000"/>
                        </a:lnSpc>
                        <a:spcAft>
                          <a:spcPts val="0"/>
                        </a:spcAft>
                      </a:pPr>
                      <a:r>
                        <a:rPr lang="tr-TR" sz="1100" b="1" dirty="0">
                          <a:solidFill>
                            <a:srgbClr val="FFFFFF"/>
                          </a:solidFill>
                          <a:latin typeface="Calibri"/>
                          <a:ea typeface="Calibri"/>
                          <a:cs typeface="Times New Roman"/>
                        </a:rPr>
                        <a:t>Sonuç</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gridSpan="2">
                  <a:txBody>
                    <a:bodyPr/>
                    <a:lstStyle/>
                    <a:p>
                      <a:pPr algn="ctr">
                        <a:lnSpc>
                          <a:spcPct val="115000"/>
                        </a:lnSpc>
                        <a:spcAft>
                          <a:spcPts val="0"/>
                        </a:spcAft>
                      </a:pPr>
                      <a:r>
                        <a:rPr lang="tr-TR" sz="1100" b="1">
                          <a:solidFill>
                            <a:srgbClr val="FFFFFF"/>
                          </a:solidFill>
                          <a:latin typeface="Calibri"/>
                          <a:ea typeface="Calibri"/>
                          <a:cs typeface="Times New Roman"/>
                        </a:rPr>
                        <a:t>Risk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Sağlık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Cinsiyet</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r>
              <a:tr h="330200">
                <a:tc vMerge="1">
                  <a:txBody>
                    <a:bodyPr/>
                    <a:lstStyle/>
                    <a:p>
                      <a:endParaRPr lang="tr-TR"/>
                    </a:p>
                  </a:txBody>
                  <a:tcPr/>
                </a:tc>
                <a:tc>
                  <a:txBody>
                    <a:bodyPr/>
                    <a:lstStyle/>
                    <a:p>
                      <a:pPr algn="ctr">
                        <a:lnSpc>
                          <a:spcPct val="115000"/>
                        </a:lnSpc>
                        <a:spcAft>
                          <a:spcPts val="0"/>
                        </a:spcAft>
                      </a:pPr>
                      <a:r>
                        <a:rPr lang="tr-TR" sz="1100">
                          <a:latin typeface="Calibri"/>
                          <a:ea typeface="Calibri"/>
                          <a:cs typeface="Times New Roman"/>
                        </a:rPr>
                        <a:t>1.seviye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2. ve 3. 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İyi</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Orta ve Kötü</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Bayan</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Erkek</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r>
              <a:tr h="0">
                <a:tc>
                  <a:txBody>
                    <a:bodyPr/>
                    <a:lstStyle/>
                    <a:p>
                      <a:pPr algn="ctr">
                        <a:lnSpc>
                          <a:spcPct val="115000"/>
                        </a:lnSpc>
                        <a:spcAft>
                          <a:spcPts val="0"/>
                        </a:spcAft>
                      </a:pPr>
                      <a:r>
                        <a:rPr lang="tr-TR" sz="1100" b="1" dirty="0">
                          <a:solidFill>
                            <a:srgbClr val="FFFFFF"/>
                          </a:solidFill>
                          <a:latin typeface="Calibri"/>
                          <a:ea typeface="Calibri"/>
                          <a:cs typeface="Times New Roman"/>
                        </a:rPr>
                        <a:t>Evet</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dirty="0">
                          <a:latin typeface="Calibri"/>
                          <a:ea typeface="Calibri"/>
                          <a:cs typeface="Times New Roman"/>
                        </a:rPr>
                        <a:t>0</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r>
              <a:tr h="0">
                <a:tc>
                  <a:txBody>
                    <a:bodyPr/>
                    <a:lstStyle/>
                    <a:p>
                      <a:pPr algn="ctr">
                        <a:lnSpc>
                          <a:spcPct val="115000"/>
                        </a:lnSpc>
                        <a:spcAft>
                          <a:spcPts val="0"/>
                        </a:spcAft>
                      </a:pPr>
                      <a:r>
                        <a:rPr lang="tr-TR" sz="1100" b="1">
                          <a:solidFill>
                            <a:srgbClr val="FFFFFF"/>
                          </a:solidFill>
                          <a:latin typeface="Calibri"/>
                          <a:ea typeface="Calibri"/>
                          <a:cs typeface="Times New Roman"/>
                        </a:rPr>
                        <a:t>Hayır</a:t>
                      </a:r>
                      <a:endParaRPr lang="tr-TR"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r>
            </a:tbl>
          </a:graphicData>
        </a:graphic>
      </p:graphicFrame>
      <p:pic>
        <p:nvPicPr>
          <p:cNvPr id="12" name="Picture 2"/>
          <p:cNvPicPr>
            <a:picLocks noChangeAspect="1" noChangeArrowheads="1"/>
          </p:cNvPicPr>
          <p:nvPr/>
        </p:nvPicPr>
        <p:blipFill>
          <a:blip r:embed="rId4"/>
          <a:srcRect l="8452" t="27432" r="3381" b="4572"/>
          <a:stretch>
            <a:fillRect/>
          </a:stretch>
        </p:blipFill>
        <p:spPr bwMode="auto">
          <a:xfrm>
            <a:off x="5429250" y="2286000"/>
            <a:ext cx="3268663" cy="1249363"/>
          </a:xfrm>
          <a:prstGeom prst="rect">
            <a:avLst/>
          </a:prstGeom>
          <a:noFill/>
          <a:ln w="9525">
            <a:noFill/>
            <a:miter lim="800000"/>
            <a:headEnd/>
            <a:tailEnd/>
          </a:ln>
          <a:effectLst>
            <a:outerShdw blurRad="50800" dist="38100" dir="2700000" algn="tl" rotWithShape="0">
              <a:schemeClr val="bg1">
                <a:lumMod val="50000"/>
                <a:alpha val="40000"/>
              </a:schemeClr>
            </a:outerShdw>
          </a:effectLst>
        </p:spPr>
      </p:pic>
      <p:sp>
        <p:nvSpPr>
          <p:cNvPr id="13" name="12 Yuvarlatılmış Dikdörtgen"/>
          <p:cNvSpPr/>
          <p:nvPr/>
        </p:nvSpPr>
        <p:spPr>
          <a:xfrm>
            <a:off x="8215313" y="3071813"/>
            <a:ext cx="285750" cy="142875"/>
          </a:xfrm>
          <a:prstGeom prst="roundRect">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4" name="13 Yuvarlatılmış Dikdörtgen"/>
          <p:cNvSpPr/>
          <p:nvPr/>
        </p:nvSpPr>
        <p:spPr>
          <a:xfrm>
            <a:off x="6215063" y="3071813"/>
            <a:ext cx="428625" cy="142875"/>
          </a:xfrm>
          <a:prstGeom prst="roundRect">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cxnSp>
        <p:nvCxnSpPr>
          <p:cNvPr id="17" name="16 Düz Ok Bağlayıcısı"/>
          <p:cNvCxnSpPr/>
          <p:nvPr/>
        </p:nvCxnSpPr>
        <p:spPr>
          <a:xfrm>
            <a:off x="6715125" y="3143250"/>
            <a:ext cx="142875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10800000" flipV="1">
            <a:off x="4857750" y="3214688"/>
            <a:ext cx="3500438" cy="16430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63CD5A8-14B8-4E65-B3FA-1C61F313D079}" type="slidenum">
              <a:rPr lang="tr-TR" sz="1000">
                <a:solidFill>
                  <a:schemeClr val="bg2">
                    <a:shade val="50000"/>
                  </a:schemeClr>
                </a:solidFill>
                <a:latin typeface="+mn-lt"/>
              </a:rPr>
              <a:pPr algn="r" fontAlgn="auto">
                <a:spcBef>
                  <a:spcPts val="0"/>
                </a:spcBef>
                <a:spcAft>
                  <a:spcPts val="0"/>
                </a:spcAft>
                <a:defRPr/>
              </a:pPr>
              <a:t>14</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41993"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41995" name="Picture 1"/>
          <p:cNvPicPr>
            <a:picLocks noChangeAspect="1" noChangeArrowheads="1"/>
          </p:cNvPicPr>
          <p:nvPr/>
        </p:nvPicPr>
        <p:blipFill>
          <a:blip r:embed="rId3"/>
          <a:srcRect/>
          <a:stretch>
            <a:fillRect/>
          </a:stretch>
        </p:blipFill>
        <p:spPr bwMode="auto">
          <a:xfrm>
            <a:off x="428625" y="714375"/>
            <a:ext cx="8143875" cy="4143375"/>
          </a:xfrm>
          <a:prstGeom prst="rect">
            <a:avLst/>
          </a:prstGeom>
          <a:noFill/>
          <a:ln w="9525">
            <a:noFill/>
            <a:miter lim="800000"/>
            <a:headEnd/>
            <a:tailEnd/>
          </a:ln>
        </p:spPr>
      </p:pic>
      <p:graphicFrame>
        <p:nvGraphicFramePr>
          <p:cNvPr id="11" name="10 Tablo"/>
          <p:cNvGraphicFramePr>
            <a:graphicFrameLocks noGrp="1"/>
          </p:cNvGraphicFramePr>
          <p:nvPr/>
        </p:nvGraphicFramePr>
        <p:xfrm>
          <a:off x="714348" y="1428736"/>
          <a:ext cx="7572425" cy="2286015"/>
        </p:xfrm>
        <a:graphic>
          <a:graphicData uri="http://schemas.openxmlformats.org/drawingml/2006/table">
            <a:tbl>
              <a:tblPr>
                <a:effectLst>
                  <a:outerShdw blurRad="50800" dist="38100" dir="2700000" algn="tl" rotWithShape="0">
                    <a:prstClr val="black">
                      <a:alpha val="58000"/>
                    </a:prstClr>
                  </a:outerShdw>
                </a:effectLst>
              </a:tblPr>
              <a:tblGrid>
                <a:gridCol w="1081775"/>
                <a:gridCol w="1081775"/>
                <a:gridCol w="1081775"/>
                <a:gridCol w="1081775"/>
                <a:gridCol w="1081775"/>
                <a:gridCol w="1081775"/>
                <a:gridCol w="1081775"/>
              </a:tblGrid>
              <a:tr h="457203">
                <a:tc rowSpan="2">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Sonuç</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gridSpan="2">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Risk</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Sağlık</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Cinsiyet</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r>
              <a:tr h="914406">
                <a:tc vMerge="1">
                  <a:txBody>
                    <a:bodyPr/>
                    <a:lstStyle/>
                    <a:p>
                      <a:endParaRPr lang="tr-TR"/>
                    </a:p>
                  </a:txBody>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1.seviye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2. ve 3. 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İyi</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Orta ve Kötü</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Bayan</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Erkek</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r>
              <a:tr h="457203">
                <a:tc>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Evet</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1</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0</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r>
              <a:tr h="457203">
                <a:tc>
                  <a:txBody>
                    <a:bodyPr/>
                    <a:lstStyle/>
                    <a:p>
                      <a:pPr algn="ctr">
                        <a:lnSpc>
                          <a:spcPct val="115000"/>
                        </a:lnSpc>
                        <a:spcAft>
                          <a:spcPts val="0"/>
                        </a:spcAft>
                      </a:pPr>
                      <a:r>
                        <a:rPr lang="tr-TR" sz="1800" b="0">
                          <a:solidFill>
                            <a:srgbClr val="FFFFFF"/>
                          </a:solidFill>
                          <a:effectLst>
                            <a:outerShdw blurRad="38100" dist="38100" dir="2700000" algn="tl">
                              <a:srgbClr val="000000">
                                <a:alpha val="43137"/>
                              </a:srgbClr>
                            </a:outerShdw>
                          </a:effectLst>
                          <a:latin typeface="Calibri"/>
                          <a:ea typeface="Calibri"/>
                          <a:cs typeface="Times New Roman"/>
                        </a:rPr>
                        <a:t>Hayır</a:t>
                      </a:r>
                      <a:endParaRPr lang="tr-TR" sz="1800" b="0">
                        <a:effectLst>
                          <a:outerShdw blurRad="38100" dist="38100" dir="2700000" algn="tl">
                            <a:srgbClr val="000000">
                              <a:alpha val="43137"/>
                            </a:srgbClr>
                          </a:outerShdw>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2</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a:effectLst>
                            <a:outerShdw blurRad="38100" dist="38100" dir="2700000" algn="tl">
                              <a:srgbClr val="000000">
                                <a:alpha val="43137"/>
                              </a:srgbClr>
                            </a:outerShdw>
                          </a:effectLst>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800" b="0" dirty="0">
                          <a:effectLst>
                            <a:outerShdw blurRad="38100" dist="38100" dir="2700000" algn="tl">
                              <a:srgbClr val="000000">
                                <a:alpha val="43137"/>
                              </a:srgbClr>
                            </a:outerShdw>
                          </a:effectLst>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r>
            </a:tbl>
          </a:graphicData>
        </a:graphic>
      </p:graphicFrame>
      <p:pic>
        <p:nvPicPr>
          <p:cNvPr id="41997" name="Picture 2"/>
          <p:cNvPicPr>
            <a:picLocks noChangeAspect="1" noChangeArrowheads="1"/>
          </p:cNvPicPr>
          <p:nvPr/>
        </p:nvPicPr>
        <p:blipFill>
          <a:blip r:embed="rId4"/>
          <a:srcRect r="3552"/>
          <a:stretch>
            <a:fillRect/>
          </a:stretch>
        </p:blipFill>
        <p:spPr bwMode="auto">
          <a:xfrm>
            <a:off x="2500313" y="4500563"/>
            <a:ext cx="3479800" cy="857250"/>
          </a:xfrm>
          <a:prstGeom prst="rect">
            <a:avLst/>
          </a:prstGeom>
          <a:noFill/>
          <a:ln w="9525">
            <a:noFill/>
            <a:miter lim="800000"/>
            <a:headEnd/>
            <a:tailEnd/>
          </a:ln>
        </p:spPr>
      </p:pic>
      <p:pic>
        <p:nvPicPr>
          <p:cNvPr id="41998" name="Picture 3"/>
          <p:cNvPicPr>
            <a:picLocks noChangeAspect="1" noChangeArrowheads="1"/>
          </p:cNvPicPr>
          <p:nvPr/>
        </p:nvPicPr>
        <p:blipFill>
          <a:blip r:embed="rId5"/>
          <a:srcRect/>
          <a:stretch>
            <a:fillRect/>
          </a:stretch>
        </p:blipFill>
        <p:spPr bwMode="auto">
          <a:xfrm>
            <a:off x="2409825" y="5429250"/>
            <a:ext cx="3643313" cy="841375"/>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D062979-BCE8-4711-927A-D450B2383498}" type="slidenum">
              <a:rPr lang="tr-TR" sz="1000">
                <a:solidFill>
                  <a:schemeClr val="bg2">
                    <a:shade val="50000"/>
                  </a:schemeClr>
                </a:solidFill>
                <a:latin typeface="+mn-lt"/>
              </a:rPr>
              <a:pPr algn="r" fontAlgn="auto">
                <a:spcBef>
                  <a:spcPts val="0"/>
                </a:spcBef>
                <a:spcAft>
                  <a:spcPts val="0"/>
                </a:spcAft>
                <a:defRPr/>
              </a:pPr>
              <a:t>15</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44041"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44043" name="Picture 3"/>
          <p:cNvPicPr>
            <a:picLocks noChangeAspect="1" noChangeArrowheads="1"/>
          </p:cNvPicPr>
          <p:nvPr/>
        </p:nvPicPr>
        <p:blipFill>
          <a:blip r:embed="rId3"/>
          <a:srcRect/>
          <a:stretch>
            <a:fillRect/>
          </a:stretch>
        </p:blipFill>
        <p:spPr bwMode="auto">
          <a:xfrm>
            <a:off x="857250" y="642938"/>
            <a:ext cx="4714875" cy="5665787"/>
          </a:xfrm>
          <a:prstGeom prst="rect">
            <a:avLst/>
          </a:prstGeom>
          <a:noFill/>
          <a:ln w="9525">
            <a:noFill/>
            <a:miter lim="800000"/>
            <a:headEnd/>
            <a:tailEnd/>
          </a:ln>
        </p:spPr>
      </p:pic>
      <p:graphicFrame>
        <p:nvGraphicFramePr>
          <p:cNvPr id="11" name="10 Tablo"/>
          <p:cNvGraphicFramePr>
            <a:graphicFrameLocks noGrp="1"/>
          </p:cNvGraphicFramePr>
          <p:nvPr/>
        </p:nvGraphicFramePr>
        <p:xfrm>
          <a:off x="4610100" y="642918"/>
          <a:ext cx="4135138" cy="963930"/>
        </p:xfrm>
        <a:graphic>
          <a:graphicData uri="http://schemas.openxmlformats.org/drawingml/2006/table">
            <a:tbl>
              <a:tblPr>
                <a:effectLst>
                  <a:outerShdw blurRad="50800" dist="38100" dir="2700000" algn="tl" rotWithShape="0">
                    <a:schemeClr val="bg1">
                      <a:lumMod val="50000"/>
                      <a:alpha val="40000"/>
                    </a:schemeClr>
                  </a:outerShdw>
                </a:effectLst>
              </a:tblPr>
              <a:tblGrid>
                <a:gridCol w="590734"/>
                <a:gridCol w="590734"/>
                <a:gridCol w="590734"/>
                <a:gridCol w="590734"/>
                <a:gridCol w="590734"/>
                <a:gridCol w="590734"/>
                <a:gridCol w="590734"/>
              </a:tblGrid>
              <a:tr h="164211">
                <a:tc rowSpan="2">
                  <a:txBody>
                    <a:bodyPr/>
                    <a:lstStyle/>
                    <a:p>
                      <a:pPr algn="ctr">
                        <a:lnSpc>
                          <a:spcPct val="115000"/>
                        </a:lnSpc>
                        <a:spcAft>
                          <a:spcPts val="0"/>
                        </a:spcAft>
                      </a:pPr>
                      <a:r>
                        <a:rPr lang="tr-TR" sz="1100" b="1" dirty="0">
                          <a:solidFill>
                            <a:srgbClr val="FFFFFF"/>
                          </a:solidFill>
                          <a:latin typeface="Calibri"/>
                          <a:ea typeface="Calibri"/>
                          <a:cs typeface="Times New Roman"/>
                        </a:rPr>
                        <a:t>Sonuç</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gridSpan="2">
                  <a:txBody>
                    <a:bodyPr/>
                    <a:lstStyle/>
                    <a:p>
                      <a:pPr algn="ctr">
                        <a:lnSpc>
                          <a:spcPct val="115000"/>
                        </a:lnSpc>
                        <a:spcAft>
                          <a:spcPts val="0"/>
                        </a:spcAft>
                      </a:pPr>
                      <a:r>
                        <a:rPr lang="tr-TR" sz="1100" b="1">
                          <a:solidFill>
                            <a:srgbClr val="FFFFFF"/>
                          </a:solidFill>
                          <a:latin typeface="Calibri"/>
                          <a:ea typeface="Calibri"/>
                          <a:cs typeface="Times New Roman"/>
                        </a:rPr>
                        <a:t>Risk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Sağlık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Cinsiyet</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r>
              <a:tr h="328422">
                <a:tc vMerge="1">
                  <a:txBody>
                    <a:bodyPr/>
                    <a:lstStyle/>
                    <a:p>
                      <a:endParaRPr lang="tr-TR"/>
                    </a:p>
                  </a:txBody>
                  <a:tcPr/>
                </a:tc>
                <a:tc>
                  <a:txBody>
                    <a:bodyPr/>
                    <a:lstStyle/>
                    <a:p>
                      <a:pPr algn="ctr">
                        <a:lnSpc>
                          <a:spcPct val="115000"/>
                        </a:lnSpc>
                        <a:spcAft>
                          <a:spcPts val="0"/>
                        </a:spcAft>
                      </a:pPr>
                      <a:r>
                        <a:rPr lang="tr-TR" sz="1100">
                          <a:latin typeface="Calibri"/>
                          <a:ea typeface="Calibri"/>
                          <a:cs typeface="Times New Roman"/>
                        </a:rPr>
                        <a:t>1.seviye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2. ve 3. 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İyi</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Orta ve Kötü</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Bayan</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Erkek</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r>
              <a:tr h="164211">
                <a:tc>
                  <a:txBody>
                    <a:bodyPr/>
                    <a:lstStyle/>
                    <a:p>
                      <a:pPr algn="ctr">
                        <a:lnSpc>
                          <a:spcPct val="115000"/>
                        </a:lnSpc>
                        <a:spcAft>
                          <a:spcPts val="0"/>
                        </a:spcAft>
                      </a:pPr>
                      <a:r>
                        <a:rPr lang="tr-TR" sz="1100" b="1" dirty="0">
                          <a:solidFill>
                            <a:srgbClr val="FFFFFF"/>
                          </a:solidFill>
                          <a:latin typeface="Calibri"/>
                          <a:ea typeface="Calibri"/>
                          <a:cs typeface="Times New Roman"/>
                        </a:rPr>
                        <a:t>Evet</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dirty="0">
                          <a:latin typeface="Calibri"/>
                          <a:ea typeface="Calibri"/>
                          <a:cs typeface="Times New Roman"/>
                        </a:rPr>
                        <a:t>0</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r>
              <a:tr h="164211">
                <a:tc>
                  <a:txBody>
                    <a:bodyPr/>
                    <a:lstStyle/>
                    <a:p>
                      <a:pPr algn="ctr">
                        <a:lnSpc>
                          <a:spcPct val="115000"/>
                        </a:lnSpc>
                        <a:spcAft>
                          <a:spcPts val="0"/>
                        </a:spcAft>
                      </a:pPr>
                      <a:r>
                        <a:rPr lang="tr-TR" sz="1100" b="1">
                          <a:solidFill>
                            <a:srgbClr val="FFFFFF"/>
                          </a:solidFill>
                          <a:latin typeface="Calibri"/>
                          <a:ea typeface="Calibri"/>
                          <a:cs typeface="Times New Roman"/>
                        </a:rPr>
                        <a:t>Hayır</a:t>
                      </a:r>
                      <a:endParaRPr lang="tr-TR"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r>
            </a:tbl>
          </a:graphicData>
        </a:graphic>
      </p:graphicFrame>
      <p:sp>
        <p:nvSpPr>
          <p:cNvPr id="12" name="11 Dikdörtgen"/>
          <p:cNvSpPr/>
          <p:nvPr/>
        </p:nvSpPr>
        <p:spPr>
          <a:xfrm>
            <a:off x="5181600" y="642938"/>
            <a:ext cx="1214438" cy="928687"/>
          </a:xfrm>
          <a:prstGeom prst="rect">
            <a:avLst/>
          </a:prstGeom>
          <a:solidFill>
            <a:schemeClr val="bg1">
              <a:lumMod val="65000"/>
              <a:alpha val="52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3" name="12 Dikdörtgen"/>
          <p:cNvSpPr/>
          <p:nvPr/>
        </p:nvSpPr>
        <p:spPr>
          <a:xfrm>
            <a:off x="7548563" y="642938"/>
            <a:ext cx="1214437" cy="928687"/>
          </a:xfrm>
          <a:prstGeom prst="rect">
            <a:avLst/>
          </a:prstGeom>
          <a:solidFill>
            <a:schemeClr val="bg1">
              <a:lumMod val="65000"/>
              <a:alpha val="52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graphicFrame>
        <p:nvGraphicFramePr>
          <p:cNvPr id="16" name="15 Tablo"/>
          <p:cNvGraphicFramePr>
            <a:graphicFrameLocks noGrp="1"/>
          </p:cNvGraphicFramePr>
          <p:nvPr/>
        </p:nvGraphicFramePr>
        <p:xfrm>
          <a:off x="4643438" y="3357562"/>
          <a:ext cx="4135138" cy="963930"/>
        </p:xfrm>
        <a:graphic>
          <a:graphicData uri="http://schemas.openxmlformats.org/drawingml/2006/table">
            <a:tbl>
              <a:tblPr>
                <a:effectLst>
                  <a:outerShdw blurRad="50800" dist="38100" dir="2700000" algn="tl" rotWithShape="0">
                    <a:schemeClr val="bg1">
                      <a:lumMod val="50000"/>
                      <a:alpha val="40000"/>
                    </a:schemeClr>
                  </a:outerShdw>
                </a:effectLst>
              </a:tblPr>
              <a:tblGrid>
                <a:gridCol w="590734"/>
                <a:gridCol w="590734"/>
                <a:gridCol w="590734"/>
                <a:gridCol w="590734"/>
                <a:gridCol w="590734"/>
                <a:gridCol w="590734"/>
                <a:gridCol w="590734"/>
              </a:tblGrid>
              <a:tr h="164211">
                <a:tc rowSpan="2">
                  <a:txBody>
                    <a:bodyPr/>
                    <a:lstStyle/>
                    <a:p>
                      <a:pPr algn="ctr">
                        <a:lnSpc>
                          <a:spcPct val="115000"/>
                        </a:lnSpc>
                        <a:spcAft>
                          <a:spcPts val="0"/>
                        </a:spcAft>
                      </a:pPr>
                      <a:r>
                        <a:rPr lang="tr-TR" sz="1100" b="1" dirty="0">
                          <a:solidFill>
                            <a:srgbClr val="FFFFFF"/>
                          </a:solidFill>
                          <a:latin typeface="Calibri"/>
                          <a:ea typeface="Calibri"/>
                          <a:cs typeface="Times New Roman"/>
                        </a:rPr>
                        <a:t>Sonuç</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gridSpan="2">
                  <a:txBody>
                    <a:bodyPr/>
                    <a:lstStyle/>
                    <a:p>
                      <a:pPr algn="ctr">
                        <a:lnSpc>
                          <a:spcPct val="115000"/>
                        </a:lnSpc>
                        <a:spcAft>
                          <a:spcPts val="0"/>
                        </a:spcAft>
                      </a:pPr>
                      <a:r>
                        <a:rPr lang="tr-TR" sz="1100" b="1">
                          <a:solidFill>
                            <a:srgbClr val="FFFFFF"/>
                          </a:solidFill>
                          <a:latin typeface="Calibri"/>
                          <a:ea typeface="Calibri"/>
                          <a:cs typeface="Times New Roman"/>
                        </a:rPr>
                        <a:t>Risk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Sağlık</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c gridSpan="2">
                  <a:txBody>
                    <a:bodyPr/>
                    <a:lstStyle/>
                    <a:p>
                      <a:pPr algn="ctr">
                        <a:lnSpc>
                          <a:spcPct val="115000"/>
                        </a:lnSpc>
                        <a:spcAft>
                          <a:spcPts val="0"/>
                        </a:spcAft>
                      </a:pPr>
                      <a:r>
                        <a:rPr lang="tr-TR" sz="1100" b="1">
                          <a:solidFill>
                            <a:srgbClr val="FFFFFF"/>
                          </a:solidFill>
                          <a:latin typeface="Calibri"/>
                          <a:ea typeface="Calibri"/>
                          <a:cs typeface="Times New Roman"/>
                        </a:rPr>
                        <a:t>Cinsiyet</a:t>
                      </a:r>
                      <a:endParaRPr lang="tr-TR" sz="1100">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9BBB59"/>
                    </a:solidFill>
                  </a:tcPr>
                </a:tc>
                <a:tc hMerge="1">
                  <a:txBody>
                    <a:bodyPr/>
                    <a:lstStyle/>
                    <a:p>
                      <a:endParaRPr lang="tr-TR"/>
                    </a:p>
                  </a:txBody>
                  <a:tcPr/>
                </a:tc>
              </a:tr>
              <a:tr h="328422">
                <a:tc vMerge="1">
                  <a:txBody>
                    <a:bodyPr/>
                    <a:lstStyle/>
                    <a:p>
                      <a:endParaRPr lang="tr-TR"/>
                    </a:p>
                  </a:txBody>
                  <a:tcPr/>
                </a:tc>
                <a:tc>
                  <a:txBody>
                    <a:bodyPr/>
                    <a:lstStyle/>
                    <a:p>
                      <a:pPr algn="ctr">
                        <a:lnSpc>
                          <a:spcPct val="115000"/>
                        </a:lnSpc>
                        <a:spcAft>
                          <a:spcPts val="0"/>
                        </a:spcAft>
                      </a:pPr>
                      <a:r>
                        <a:rPr lang="tr-TR" sz="1100">
                          <a:latin typeface="Calibri"/>
                          <a:ea typeface="Calibri"/>
                          <a:cs typeface="Times New Roman"/>
                        </a:rPr>
                        <a:t>1.seviye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2. ve 3. seviye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İyi</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Orta ve Kötü</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Bayan</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c>
                  <a:txBody>
                    <a:bodyPr/>
                    <a:lstStyle/>
                    <a:p>
                      <a:pPr algn="ctr">
                        <a:lnSpc>
                          <a:spcPct val="115000"/>
                        </a:lnSpc>
                        <a:spcAft>
                          <a:spcPts val="0"/>
                        </a:spcAft>
                      </a:pPr>
                      <a:r>
                        <a:rPr lang="tr-TR" sz="1100">
                          <a:latin typeface="Calibri"/>
                          <a:ea typeface="Calibri"/>
                          <a:cs typeface="Times New Roman"/>
                        </a:rPr>
                        <a:t>Erkek</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2D69B"/>
                    </a:solidFill>
                  </a:tcPr>
                </a:tc>
              </a:tr>
              <a:tr h="164211">
                <a:tc>
                  <a:txBody>
                    <a:bodyPr/>
                    <a:lstStyle/>
                    <a:p>
                      <a:pPr algn="ctr">
                        <a:lnSpc>
                          <a:spcPct val="115000"/>
                        </a:lnSpc>
                        <a:spcAft>
                          <a:spcPts val="0"/>
                        </a:spcAft>
                      </a:pPr>
                      <a:r>
                        <a:rPr lang="tr-TR" sz="1100" b="1" dirty="0">
                          <a:solidFill>
                            <a:srgbClr val="FFFFFF"/>
                          </a:solidFill>
                          <a:latin typeface="Calibri"/>
                          <a:ea typeface="Calibri"/>
                          <a:cs typeface="Times New Roman"/>
                        </a:rPr>
                        <a:t>Evet</a:t>
                      </a:r>
                      <a:endParaRPr lang="tr-TR"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dirty="0">
                          <a:latin typeface="Calibri"/>
                          <a:ea typeface="Calibri"/>
                          <a:cs typeface="Times New Roman"/>
                        </a:rPr>
                        <a:t>0</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algn="ctr">
                        <a:lnSpc>
                          <a:spcPct val="115000"/>
                        </a:lnSpc>
                        <a:spcAft>
                          <a:spcPts val="0"/>
                        </a:spcAft>
                      </a:pPr>
                      <a:r>
                        <a:rPr lang="tr-TR" sz="1100">
                          <a:latin typeface="Calibri"/>
                          <a:ea typeface="Calibri"/>
                          <a:cs typeface="Times New Roman"/>
                        </a:rPr>
                        <a:t>3</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r>
              <a:tr h="164211">
                <a:tc>
                  <a:txBody>
                    <a:bodyPr/>
                    <a:lstStyle/>
                    <a:p>
                      <a:pPr algn="ctr">
                        <a:lnSpc>
                          <a:spcPct val="115000"/>
                        </a:lnSpc>
                        <a:spcAft>
                          <a:spcPts val="0"/>
                        </a:spcAft>
                      </a:pPr>
                      <a:r>
                        <a:rPr lang="tr-TR" sz="1100" b="1">
                          <a:solidFill>
                            <a:srgbClr val="FFFFFF"/>
                          </a:solidFill>
                          <a:latin typeface="Calibri"/>
                          <a:ea typeface="Calibri"/>
                          <a:cs typeface="Times New Roman"/>
                        </a:rPr>
                        <a:t>Hayır</a:t>
                      </a:r>
                      <a:endParaRPr lang="tr-TR"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a:latin typeface="Calibri"/>
                          <a:ea typeface="Calibri"/>
                          <a:cs typeface="Times New Roman"/>
                        </a:rPr>
                        <a:t>2</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a:txBody>
                    <a:bodyPr/>
                    <a:lstStyle/>
                    <a:p>
                      <a:pPr algn="ctr">
                        <a:lnSpc>
                          <a:spcPct val="115000"/>
                        </a:lnSpc>
                        <a:spcAft>
                          <a:spcPts val="0"/>
                        </a:spcAft>
                      </a:pPr>
                      <a:r>
                        <a:rPr lang="tr-TR" sz="1100" dirty="0">
                          <a:latin typeface="Calibri"/>
                          <a:ea typeface="Calibri"/>
                          <a:cs typeface="Times New Roman"/>
                        </a:rPr>
                        <a:t>1</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r>
            </a:tbl>
          </a:graphicData>
        </a:graphic>
      </p:graphicFrame>
      <p:sp>
        <p:nvSpPr>
          <p:cNvPr id="17" name="16 Dikdörtgen"/>
          <p:cNvSpPr/>
          <p:nvPr/>
        </p:nvSpPr>
        <p:spPr>
          <a:xfrm>
            <a:off x="5214938" y="3357563"/>
            <a:ext cx="1214437" cy="928687"/>
          </a:xfrm>
          <a:prstGeom prst="rect">
            <a:avLst/>
          </a:prstGeom>
          <a:solidFill>
            <a:schemeClr val="bg1">
              <a:lumMod val="65000"/>
              <a:alpha val="52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8" name="17 Dikdörtgen"/>
          <p:cNvSpPr/>
          <p:nvPr/>
        </p:nvSpPr>
        <p:spPr>
          <a:xfrm>
            <a:off x="6448425" y="3357563"/>
            <a:ext cx="1143000" cy="928687"/>
          </a:xfrm>
          <a:prstGeom prst="rect">
            <a:avLst/>
          </a:prstGeom>
          <a:solidFill>
            <a:schemeClr val="bg1">
              <a:lumMod val="65000"/>
              <a:alpha val="52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41F6423-A98A-4CB4-AC97-7AA9D8E07007}" type="slidenum">
              <a:rPr lang="tr-TR" sz="1000">
                <a:solidFill>
                  <a:schemeClr val="bg2">
                    <a:shade val="50000"/>
                  </a:schemeClr>
                </a:solidFill>
                <a:latin typeface="+mn-lt"/>
              </a:rPr>
              <a:pPr algn="r" fontAlgn="auto">
                <a:spcBef>
                  <a:spcPts val="0"/>
                </a:spcBef>
                <a:spcAft>
                  <a:spcPts val="0"/>
                </a:spcAft>
                <a:defRPr/>
              </a:pPr>
              <a:t>16</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46089"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46091" name="Picture 3"/>
          <p:cNvPicPr>
            <a:picLocks noChangeAspect="1" noChangeArrowheads="1"/>
          </p:cNvPicPr>
          <p:nvPr/>
        </p:nvPicPr>
        <p:blipFill>
          <a:blip r:embed="rId3"/>
          <a:srcRect/>
          <a:stretch>
            <a:fillRect/>
          </a:stretch>
        </p:blipFill>
        <p:spPr bwMode="auto">
          <a:xfrm>
            <a:off x="500063" y="1000125"/>
            <a:ext cx="8147050" cy="4857750"/>
          </a:xfrm>
          <a:prstGeom prst="rect">
            <a:avLst/>
          </a:prstGeom>
          <a:noFill/>
          <a:ln w="9525">
            <a:noFill/>
            <a:miter lim="800000"/>
            <a:headEnd/>
            <a:tailEnd/>
          </a:ln>
        </p:spPr>
      </p:pic>
      <p:sp>
        <p:nvSpPr>
          <p:cNvPr id="11" name="10 32-Nokta Yıldız"/>
          <p:cNvSpPr/>
          <p:nvPr/>
        </p:nvSpPr>
        <p:spPr>
          <a:xfrm>
            <a:off x="4919663" y="5414963"/>
            <a:ext cx="785812" cy="500062"/>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2" name="11 32-Nokta Yıldız"/>
          <p:cNvSpPr/>
          <p:nvPr/>
        </p:nvSpPr>
        <p:spPr>
          <a:xfrm>
            <a:off x="4214813" y="4857750"/>
            <a:ext cx="785812" cy="500063"/>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52879947-3615-4A25-B5B2-233FF7D93D1D}" type="slidenum">
              <a:rPr lang="tr-TR" sz="1000">
                <a:solidFill>
                  <a:schemeClr val="bg2">
                    <a:shade val="50000"/>
                  </a:schemeClr>
                </a:solidFill>
                <a:latin typeface="+mn-lt"/>
              </a:rPr>
              <a:pPr algn="r" fontAlgn="auto">
                <a:spcBef>
                  <a:spcPts val="0"/>
                </a:spcBef>
                <a:spcAft>
                  <a:spcPts val="0"/>
                </a:spcAft>
                <a:defRPr/>
              </a:pPr>
              <a:t>17</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48137"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48139" name="Picture 3"/>
          <p:cNvPicPr>
            <a:picLocks noChangeAspect="1" noChangeArrowheads="1"/>
          </p:cNvPicPr>
          <p:nvPr/>
        </p:nvPicPr>
        <p:blipFill>
          <a:blip r:embed="rId3"/>
          <a:srcRect b="32288"/>
          <a:stretch>
            <a:fillRect/>
          </a:stretch>
        </p:blipFill>
        <p:spPr bwMode="auto">
          <a:xfrm>
            <a:off x="533400" y="785813"/>
            <a:ext cx="8039100" cy="1876425"/>
          </a:xfrm>
          <a:prstGeom prst="rect">
            <a:avLst/>
          </a:prstGeom>
          <a:noFill/>
          <a:ln w="9525">
            <a:noFill/>
            <a:miter lim="800000"/>
            <a:headEnd/>
            <a:tailEnd/>
          </a:ln>
        </p:spPr>
      </p:pic>
      <p:pic>
        <p:nvPicPr>
          <p:cNvPr id="12" name="Picture 2"/>
          <p:cNvPicPr>
            <a:picLocks noChangeAspect="1" noChangeArrowheads="1"/>
          </p:cNvPicPr>
          <p:nvPr/>
        </p:nvPicPr>
        <p:blipFill>
          <a:blip r:embed="rId4"/>
          <a:srcRect l="8113" t="26670" r="3043" b="4572"/>
          <a:stretch>
            <a:fillRect/>
          </a:stretch>
        </p:blipFill>
        <p:spPr bwMode="auto">
          <a:xfrm>
            <a:off x="1497013" y="2786063"/>
            <a:ext cx="6003925" cy="230346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8141" name="Picture 4"/>
          <p:cNvPicPr>
            <a:picLocks noChangeAspect="1" noChangeArrowheads="1"/>
          </p:cNvPicPr>
          <p:nvPr/>
        </p:nvPicPr>
        <p:blipFill>
          <a:blip r:embed="rId5"/>
          <a:srcRect/>
          <a:stretch>
            <a:fillRect/>
          </a:stretch>
        </p:blipFill>
        <p:spPr bwMode="auto">
          <a:xfrm>
            <a:off x="642938" y="5214938"/>
            <a:ext cx="5768975" cy="928687"/>
          </a:xfrm>
          <a:prstGeom prst="rect">
            <a:avLst/>
          </a:prstGeom>
          <a:noFill/>
          <a:ln w="9525">
            <a:noFill/>
            <a:miter lim="800000"/>
            <a:headEnd/>
            <a:tailEnd/>
          </a:ln>
        </p:spPr>
      </p:pic>
      <p:sp>
        <p:nvSpPr>
          <p:cNvPr id="13" name="12 32-Nokta Yıldız"/>
          <p:cNvSpPr/>
          <p:nvPr/>
        </p:nvSpPr>
        <p:spPr>
          <a:xfrm>
            <a:off x="6376988" y="3457575"/>
            <a:ext cx="928687" cy="357188"/>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4" name="13 32-Nokta Yıldız"/>
          <p:cNvSpPr/>
          <p:nvPr/>
        </p:nvSpPr>
        <p:spPr>
          <a:xfrm>
            <a:off x="6410325" y="4691063"/>
            <a:ext cx="928688" cy="357187"/>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5" name="14 32-Nokta Yıldız"/>
          <p:cNvSpPr/>
          <p:nvPr/>
        </p:nvSpPr>
        <p:spPr>
          <a:xfrm>
            <a:off x="4052888" y="3462338"/>
            <a:ext cx="928687" cy="357187"/>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6" name="15 32-Nokta Yıldız"/>
          <p:cNvSpPr/>
          <p:nvPr/>
        </p:nvSpPr>
        <p:spPr>
          <a:xfrm>
            <a:off x="4086225" y="4695825"/>
            <a:ext cx="928688" cy="357188"/>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cxnSp>
        <p:nvCxnSpPr>
          <p:cNvPr id="18" name="17 Düz Bağlayıcı"/>
          <p:cNvCxnSpPr>
            <a:stCxn id="15" idx="3"/>
            <a:endCxn id="13" idx="1"/>
          </p:cNvCxnSpPr>
          <p:nvPr/>
        </p:nvCxnSpPr>
        <p:spPr>
          <a:xfrm flipV="1">
            <a:off x="4981575" y="3636963"/>
            <a:ext cx="1395413" cy="4762"/>
          </a:xfrm>
          <a:prstGeom prst="line">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flipV="1">
            <a:off x="5010150" y="4876800"/>
            <a:ext cx="1395413" cy="4763"/>
          </a:xfrm>
          <a:prstGeom prst="line">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56543FA-C70E-4ACB-8D2E-CCF158F9CED2}" type="slidenum">
              <a:rPr lang="tr-TR" sz="1000">
                <a:solidFill>
                  <a:schemeClr val="bg2">
                    <a:shade val="50000"/>
                  </a:schemeClr>
                </a:solidFill>
                <a:latin typeface="+mn-lt"/>
              </a:rPr>
              <a:pPr algn="r" fontAlgn="auto">
                <a:spcBef>
                  <a:spcPts val="0"/>
                </a:spcBef>
                <a:spcAft>
                  <a:spcPts val="0"/>
                </a:spcAft>
                <a:defRPr/>
              </a:pPr>
              <a:t>18</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50185"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50187" name="Picture 2"/>
          <p:cNvPicPr>
            <a:picLocks noChangeAspect="1" noChangeArrowheads="1"/>
          </p:cNvPicPr>
          <p:nvPr/>
        </p:nvPicPr>
        <p:blipFill>
          <a:blip r:embed="rId3"/>
          <a:srcRect/>
          <a:stretch>
            <a:fillRect/>
          </a:stretch>
        </p:blipFill>
        <p:spPr bwMode="auto">
          <a:xfrm>
            <a:off x="433388" y="1223963"/>
            <a:ext cx="8277225" cy="4410075"/>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7F2431C-5C1E-4D4B-A8E0-77B03B7434FE}" type="slidenum">
              <a:rPr lang="tr-TR" sz="1000">
                <a:solidFill>
                  <a:schemeClr val="bg2">
                    <a:shade val="50000"/>
                  </a:schemeClr>
                </a:solidFill>
                <a:latin typeface="+mn-lt"/>
              </a:rPr>
              <a:pPr algn="r" fontAlgn="auto">
                <a:spcBef>
                  <a:spcPts val="0"/>
                </a:spcBef>
                <a:spcAft>
                  <a:spcPts val="0"/>
                </a:spcAft>
                <a:defRPr/>
              </a:pPr>
              <a:t>19</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52233"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52235" name="Picture 2"/>
          <p:cNvPicPr>
            <a:picLocks noChangeAspect="1" noChangeArrowheads="1"/>
          </p:cNvPicPr>
          <p:nvPr/>
        </p:nvPicPr>
        <p:blipFill>
          <a:blip r:embed="rId3"/>
          <a:srcRect/>
          <a:stretch>
            <a:fillRect/>
          </a:stretch>
        </p:blipFill>
        <p:spPr bwMode="auto">
          <a:xfrm>
            <a:off x="500063" y="714375"/>
            <a:ext cx="8215312" cy="4643438"/>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AB59D33-5E48-490E-A14A-552E31E44F63}"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8" name="7 Dikdörtgen"/>
          <p:cNvSpPr/>
          <p:nvPr/>
        </p:nvSpPr>
        <p:spPr>
          <a:xfrm>
            <a:off x="500063" y="682625"/>
            <a:ext cx="8001000" cy="5018088"/>
          </a:xfrm>
          <a:prstGeom prst="rect">
            <a:avLst/>
          </a:prstGeom>
        </p:spPr>
        <p:txBody>
          <a:bodyPr>
            <a:spAutoFit/>
          </a:bodyPr>
          <a:lstStyle/>
          <a:p>
            <a:pPr algn="just" fontAlgn="auto">
              <a:spcBef>
                <a:spcPts val="0"/>
              </a:spcBef>
              <a:spcAft>
                <a:spcPts val="0"/>
              </a:spcAft>
              <a:defRPr/>
            </a:pPr>
            <a:r>
              <a:rPr lang="tr-TR" sz="2000" dirty="0">
                <a:latin typeface="Times New Roman" pitchFamily="18" charset="0"/>
                <a:cs typeface="Times New Roman" pitchFamily="18" charset="0"/>
              </a:rPr>
              <a:t>Verinin içerdiği ortak özelliklere göre ayrıştırılması işlemi </a:t>
            </a:r>
            <a:r>
              <a:rPr lang="tr-TR" sz="2000" dirty="0">
                <a:effectLst>
                  <a:outerShdw blurRad="38100" dist="38100" dir="2700000" algn="tl">
                    <a:srgbClr val="000000">
                      <a:alpha val="43137"/>
                    </a:srgbClr>
                  </a:outerShdw>
                </a:effectLst>
                <a:latin typeface="Times New Roman" pitchFamily="18" charset="0"/>
                <a:cs typeface="Times New Roman" pitchFamily="18" charset="0"/>
              </a:rPr>
              <a:t>sınıflandırma</a:t>
            </a:r>
            <a:r>
              <a:rPr lang="tr-TR" sz="2000" dirty="0">
                <a:latin typeface="Times New Roman" pitchFamily="18" charset="0"/>
                <a:cs typeface="Times New Roman" pitchFamily="18" charset="0"/>
              </a:rPr>
              <a:t> olarak anılır.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Karar ağaçları sınıflandırma yöntemlerinden biridir.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tr-TR" sz="2000" dirty="0">
                <a:latin typeface="Times New Roman" pitchFamily="18" charset="0"/>
                <a:cs typeface="Times New Roman" pitchFamily="18" charset="0"/>
              </a:rPr>
              <a:t>Bilimsel çalışmalardan elde edilen verilerin analizinde sınıflama ve regresyon modelleri sıkça kullanılmaktadır. Ancak bu tür modellerin  gerektirdiği varsayım gerektirmemesi nedeniyle , sınıflama ve regresyon ağaçları (CART) bu tür istatistiksel  sınıflama ve regresyon tekniklerine karşı  güçlü bir  alternatif  olarak ortaya çıkmaktadır.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tr-TR" sz="2000" dirty="0">
                <a:latin typeface="Times New Roman" pitchFamily="18" charset="0"/>
                <a:cs typeface="Times New Roman" pitchFamily="18" charset="0"/>
              </a:rPr>
              <a:t>Veri setinin çok  karmaşık  olduğu durumlarda bile CART , bağımlı değişkeni etkileyen değişkenleri ve bu değişkenlerin modeldeki önemini basit bir ağaç yapısı ile görsel olarak sunabilmektedir.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endParaRPr lang="tr-TR" sz="2000" dirty="0">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E818D1DF-A0DE-43E8-B43E-B0DD65584EFA}" type="slidenum">
              <a:rPr lang="tr-TR" sz="1000">
                <a:solidFill>
                  <a:schemeClr val="bg2">
                    <a:shade val="50000"/>
                  </a:schemeClr>
                </a:solidFill>
                <a:latin typeface="+mn-lt"/>
              </a:rPr>
              <a:pPr algn="r" fontAlgn="auto">
                <a:spcBef>
                  <a:spcPts val="0"/>
                </a:spcBef>
                <a:spcAft>
                  <a:spcPts val="0"/>
                </a:spcAft>
                <a:defRPr/>
              </a:pPr>
              <a:t>20</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54281"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54283" name="Picture 14"/>
          <p:cNvPicPr>
            <a:picLocks noChangeAspect="1" noChangeArrowheads="1"/>
          </p:cNvPicPr>
          <p:nvPr/>
        </p:nvPicPr>
        <p:blipFill>
          <a:blip r:embed="rId3"/>
          <a:srcRect/>
          <a:stretch>
            <a:fillRect/>
          </a:stretch>
        </p:blipFill>
        <p:spPr bwMode="auto">
          <a:xfrm>
            <a:off x="755650" y="1038225"/>
            <a:ext cx="7213600" cy="5078413"/>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B492219-3B3E-41AC-95E9-454E73BAEFEB}" type="slidenum">
              <a:rPr lang="tr-TR" sz="1000">
                <a:solidFill>
                  <a:schemeClr val="bg2">
                    <a:shade val="50000"/>
                  </a:schemeClr>
                </a:solidFill>
                <a:latin typeface="+mn-lt"/>
              </a:rPr>
              <a:pPr algn="r" fontAlgn="auto">
                <a:spcBef>
                  <a:spcPts val="0"/>
                </a:spcBef>
                <a:spcAft>
                  <a:spcPts val="0"/>
                </a:spcAft>
                <a:defRPr/>
              </a:pPr>
              <a:t>21</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56329"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56331" name="Picture 2"/>
          <p:cNvPicPr>
            <a:picLocks noChangeAspect="1" noChangeArrowheads="1"/>
          </p:cNvPicPr>
          <p:nvPr/>
        </p:nvPicPr>
        <p:blipFill>
          <a:blip r:embed="rId3"/>
          <a:srcRect/>
          <a:stretch>
            <a:fillRect/>
          </a:stretch>
        </p:blipFill>
        <p:spPr bwMode="auto">
          <a:xfrm>
            <a:off x="500063" y="928688"/>
            <a:ext cx="4778375" cy="5072062"/>
          </a:xfrm>
          <a:prstGeom prst="rect">
            <a:avLst/>
          </a:prstGeom>
          <a:noFill/>
          <a:ln w="9525">
            <a:noFill/>
            <a:miter lim="800000"/>
            <a:headEnd/>
            <a:tailEnd/>
          </a:ln>
        </p:spPr>
      </p:pic>
      <p:pic>
        <p:nvPicPr>
          <p:cNvPr id="56372" name="Picture 52"/>
          <p:cNvPicPr>
            <a:picLocks noChangeAspect="1" noChangeArrowheads="1"/>
          </p:cNvPicPr>
          <p:nvPr/>
        </p:nvPicPr>
        <p:blipFill>
          <a:blip r:embed="rId4"/>
          <a:srcRect/>
          <a:stretch>
            <a:fillRect/>
          </a:stretch>
        </p:blipFill>
        <p:spPr bwMode="auto">
          <a:xfrm>
            <a:off x="4643438" y="549275"/>
            <a:ext cx="4103687" cy="763588"/>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D95707F-DB51-4DB1-90B8-C61695E76132}" type="slidenum">
              <a:rPr lang="tr-TR" sz="1000">
                <a:solidFill>
                  <a:schemeClr val="bg2">
                    <a:shade val="50000"/>
                  </a:schemeClr>
                </a:solidFill>
                <a:latin typeface="+mn-lt"/>
              </a:rPr>
              <a:pPr algn="r" fontAlgn="auto">
                <a:spcBef>
                  <a:spcPts val="0"/>
                </a:spcBef>
                <a:spcAft>
                  <a:spcPts val="0"/>
                </a:spcAft>
                <a:defRPr/>
              </a:pPr>
              <a:t>22</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58377"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58379" name="Picture 3"/>
          <p:cNvPicPr>
            <a:picLocks noChangeAspect="1" noChangeArrowheads="1"/>
          </p:cNvPicPr>
          <p:nvPr/>
        </p:nvPicPr>
        <p:blipFill>
          <a:blip r:embed="rId3"/>
          <a:srcRect/>
          <a:stretch>
            <a:fillRect/>
          </a:stretch>
        </p:blipFill>
        <p:spPr bwMode="auto">
          <a:xfrm>
            <a:off x="500063" y="1071563"/>
            <a:ext cx="8059737" cy="4500562"/>
          </a:xfrm>
          <a:prstGeom prst="rect">
            <a:avLst/>
          </a:prstGeom>
          <a:noFill/>
          <a:ln w="9525">
            <a:noFill/>
            <a:miter lim="800000"/>
            <a:headEnd/>
            <a:tailEnd/>
          </a:ln>
        </p:spPr>
      </p:pic>
      <p:pic>
        <p:nvPicPr>
          <p:cNvPr id="58381" name="Picture 13"/>
          <p:cNvPicPr>
            <a:picLocks noChangeAspect="1" noChangeArrowheads="1"/>
          </p:cNvPicPr>
          <p:nvPr/>
        </p:nvPicPr>
        <p:blipFill>
          <a:blip r:embed="rId4"/>
          <a:srcRect/>
          <a:stretch>
            <a:fillRect/>
          </a:stretch>
        </p:blipFill>
        <p:spPr bwMode="auto">
          <a:xfrm>
            <a:off x="539750" y="3789363"/>
            <a:ext cx="7993063" cy="1766887"/>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1C5E4DD-4CE8-4F2B-9F3D-4D992820861E}" type="slidenum">
              <a:rPr lang="tr-TR" sz="1000">
                <a:solidFill>
                  <a:schemeClr val="bg2">
                    <a:shade val="50000"/>
                  </a:schemeClr>
                </a:solidFill>
                <a:latin typeface="+mn-lt"/>
              </a:rPr>
              <a:pPr algn="r" fontAlgn="auto">
                <a:spcBef>
                  <a:spcPts val="0"/>
                </a:spcBef>
                <a:spcAft>
                  <a:spcPts val="0"/>
                </a:spcAft>
                <a:defRPr/>
              </a:pPr>
              <a:t>23</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60425"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60427" name="Picture 2"/>
          <p:cNvPicPr>
            <a:picLocks noChangeAspect="1" noChangeArrowheads="1"/>
          </p:cNvPicPr>
          <p:nvPr/>
        </p:nvPicPr>
        <p:blipFill>
          <a:blip r:embed="rId3"/>
          <a:srcRect/>
          <a:stretch>
            <a:fillRect/>
          </a:stretch>
        </p:blipFill>
        <p:spPr bwMode="auto">
          <a:xfrm>
            <a:off x="500063" y="642938"/>
            <a:ext cx="7921625" cy="4000500"/>
          </a:xfrm>
          <a:prstGeom prst="rect">
            <a:avLst/>
          </a:prstGeom>
          <a:noFill/>
          <a:ln w="9525">
            <a:noFill/>
            <a:miter lim="800000"/>
            <a:headEnd/>
            <a:tailEnd/>
          </a:ln>
        </p:spPr>
      </p:pic>
      <p:sp>
        <p:nvSpPr>
          <p:cNvPr id="11" name="10 32-Nokta Yıldız"/>
          <p:cNvSpPr/>
          <p:nvPr/>
        </p:nvSpPr>
        <p:spPr>
          <a:xfrm>
            <a:off x="6715125" y="2033588"/>
            <a:ext cx="928688" cy="357187"/>
          </a:xfrm>
          <a:prstGeom prst="star32">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pic>
        <p:nvPicPr>
          <p:cNvPr id="13" name="Picture 2"/>
          <p:cNvPicPr>
            <a:picLocks noChangeAspect="1" noChangeArrowheads="1"/>
          </p:cNvPicPr>
          <p:nvPr/>
        </p:nvPicPr>
        <p:blipFill>
          <a:blip r:embed="rId4"/>
          <a:srcRect l="2245" t="35799" r="374" b="16523"/>
          <a:stretch>
            <a:fillRect/>
          </a:stretch>
        </p:blipFill>
        <p:spPr bwMode="auto">
          <a:xfrm>
            <a:off x="2000250" y="4714875"/>
            <a:ext cx="4857750" cy="1344613"/>
          </a:xfrm>
          <a:prstGeom prst="rect">
            <a:avLst/>
          </a:prstGeom>
          <a:ln>
            <a:noFill/>
          </a:ln>
          <a:effectLst>
            <a:outerShdw blurRad="292100" dist="139700" dir="2700000" algn="tl" rotWithShape="0">
              <a:srgbClr val="333333">
                <a:alpha val="65000"/>
              </a:srgbClr>
            </a:outerShdw>
          </a:effectLst>
        </p:spPr>
      </p:pic>
      <p:sp>
        <p:nvSpPr>
          <p:cNvPr id="14" name="13 Dikdörtgen"/>
          <p:cNvSpPr/>
          <p:nvPr/>
        </p:nvSpPr>
        <p:spPr>
          <a:xfrm>
            <a:off x="2286000" y="5081588"/>
            <a:ext cx="4429125" cy="142875"/>
          </a:xfrm>
          <a:prstGeom prst="rect">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5" name="14 Dikdörtgen"/>
          <p:cNvSpPr/>
          <p:nvPr/>
        </p:nvSpPr>
        <p:spPr>
          <a:xfrm>
            <a:off x="2286000" y="5453063"/>
            <a:ext cx="4429125" cy="142875"/>
          </a:xfrm>
          <a:prstGeom prst="rect">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6" name="15 Dikdörtgen"/>
          <p:cNvSpPr/>
          <p:nvPr/>
        </p:nvSpPr>
        <p:spPr>
          <a:xfrm>
            <a:off x="2286000" y="5634038"/>
            <a:ext cx="4429125" cy="142875"/>
          </a:xfrm>
          <a:prstGeom prst="rect">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pic>
        <p:nvPicPr>
          <p:cNvPr id="60435" name="Picture 19"/>
          <p:cNvPicPr>
            <a:picLocks noChangeAspect="1" noChangeArrowheads="1"/>
          </p:cNvPicPr>
          <p:nvPr/>
        </p:nvPicPr>
        <p:blipFill>
          <a:blip r:embed="rId5"/>
          <a:srcRect/>
          <a:stretch>
            <a:fillRect/>
          </a:stretch>
        </p:blipFill>
        <p:spPr bwMode="auto">
          <a:xfrm>
            <a:off x="468313" y="692150"/>
            <a:ext cx="7848600" cy="1766888"/>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9488478-8598-4B6D-BD18-6B5BF30ACB75}" type="slidenum">
              <a:rPr lang="tr-TR" sz="1000">
                <a:solidFill>
                  <a:schemeClr val="bg2">
                    <a:shade val="50000"/>
                  </a:schemeClr>
                </a:solidFill>
                <a:latin typeface="+mn-lt"/>
              </a:rPr>
              <a:pPr algn="r" fontAlgn="auto">
                <a:spcBef>
                  <a:spcPts val="0"/>
                </a:spcBef>
                <a:spcAft>
                  <a:spcPts val="0"/>
                </a:spcAft>
                <a:defRPr/>
              </a:pPr>
              <a:t>24</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62473"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62475" name="Picture 2"/>
          <p:cNvPicPr>
            <a:picLocks noChangeAspect="1" noChangeArrowheads="1"/>
          </p:cNvPicPr>
          <p:nvPr/>
        </p:nvPicPr>
        <p:blipFill>
          <a:blip r:embed="rId3"/>
          <a:srcRect/>
          <a:stretch>
            <a:fillRect/>
          </a:stretch>
        </p:blipFill>
        <p:spPr bwMode="auto">
          <a:xfrm>
            <a:off x="642938" y="642938"/>
            <a:ext cx="6143625" cy="311150"/>
          </a:xfrm>
          <a:prstGeom prst="rect">
            <a:avLst/>
          </a:prstGeom>
          <a:noFill/>
          <a:ln w="9525">
            <a:noFill/>
            <a:miter lim="800000"/>
            <a:headEnd/>
            <a:tailEnd/>
          </a:ln>
        </p:spPr>
      </p:pic>
      <p:pic>
        <p:nvPicPr>
          <p:cNvPr id="62476" name="Picture 2"/>
          <p:cNvPicPr>
            <a:picLocks noChangeAspect="1" noChangeArrowheads="1"/>
          </p:cNvPicPr>
          <p:nvPr/>
        </p:nvPicPr>
        <p:blipFill>
          <a:blip r:embed="rId4"/>
          <a:srcRect/>
          <a:stretch>
            <a:fillRect/>
          </a:stretch>
        </p:blipFill>
        <p:spPr bwMode="auto">
          <a:xfrm>
            <a:off x="852488" y="1085850"/>
            <a:ext cx="7439025" cy="5057775"/>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E0F7B53-0F72-4190-A54D-7B464B0A26CA}" type="slidenum">
              <a:rPr lang="tr-TR" sz="1000">
                <a:solidFill>
                  <a:schemeClr val="bg2">
                    <a:shade val="50000"/>
                  </a:schemeClr>
                </a:solidFill>
                <a:latin typeface="+mn-lt"/>
              </a:rPr>
              <a:pPr algn="r" fontAlgn="auto">
                <a:spcBef>
                  <a:spcPts val="0"/>
                </a:spcBef>
                <a:spcAft>
                  <a:spcPts val="0"/>
                </a:spcAft>
                <a:defRPr/>
              </a:pPr>
              <a:t>25</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64521"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64523" name="Picture 2"/>
          <p:cNvPicPr>
            <a:picLocks noChangeAspect="1" noChangeArrowheads="1"/>
          </p:cNvPicPr>
          <p:nvPr/>
        </p:nvPicPr>
        <p:blipFill>
          <a:blip r:embed="rId3"/>
          <a:srcRect/>
          <a:stretch>
            <a:fillRect/>
          </a:stretch>
        </p:blipFill>
        <p:spPr bwMode="auto">
          <a:xfrm>
            <a:off x="500063" y="1000125"/>
            <a:ext cx="8164512" cy="4143375"/>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596E71F3-82DD-42C5-A270-8F8B982CC817}" type="slidenum">
              <a:rPr lang="tr-TR" sz="1000">
                <a:solidFill>
                  <a:schemeClr val="bg2">
                    <a:shade val="50000"/>
                  </a:schemeClr>
                </a:solidFill>
                <a:latin typeface="+mn-lt"/>
              </a:rPr>
              <a:pPr algn="r" fontAlgn="auto">
                <a:spcBef>
                  <a:spcPts val="0"/>
                </a:spcBef>
                <a:spcAft>
                  <a:spcPts val="0"/>
                </a:spcAft>
                <a:defRPr/>
              </a:pPr>
              <a:t>26</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66569"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66571" name="Picture 2"/>
          <p:cNvPicPr>
            <a:picLocks noChangeAspect="1" noChangeArrowheads="1"/>
          </p:cNvPicPr>
          <p:nvPr/>
        </p:nvPicPr>
        <p:blipFill>
          <a:blip r:embed="rId3"/>
          <a:srcRect/>
          <a:stretch>
            <a:fillRect/>
          </a:stretch>
        </p:blipFill>
        <p:spPr bwMode="auto">
          <a:xfrm>
            <a:off x="652463" y="523875"/>
            <a:ext cx="7839075" cy="5810250"/>
          </a:xfrm>
          <a:prstGeom prst="rect">
            <a:avLst/>
          </a:prstGeom>
          <a:noFill/>
          <a:ln w="9525">
            <a:noFill/>
            <a:miter lim="800000"/>
            <a:headEnd/>
            <a:tailEnd/>
          </a:ln>
        </p:spPr>
      </p:pic>
      <p:sp>
        <p:nvSpPr>
          <p:cNvPr id="11" name="10 Bulut"/>
          <p:cNvSpPr/>
          <p:nvPr/>
        </p:nvSpPr>
        <p:spPr>
          <a:xfrm>
            <a:off x="6500813" y="1000125"/>
            <a:ext cx="1785937" cy="1428750"/>
          </a:xfrm>
          <a:prstGeom prst="cloud">
            <a:avLst/>
          </a:prstGeom>
          <a:solidFill>
            <a:srgbClr val="FFFF00">
              <a:alpha val="17000"/>
            </a:srgb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Elde Edilen Karar Ağacı</a:t>
            </a:r>
          </a:p>
        </p:txBody>
      </p:sp>
    </p:spTree>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Yuvarlatılmış Dikdörtgen"/>
          <p:cNvSpPr>
            <a:spLocks/>
          </p:cNvSpPr>
          <p:nvPr/>
        </p:nvSpPr>
        <p:spPr>
          <a:xfrm>
            <a:off x="337237" y="404052"/>
            <a:ext cx="8475363" cy="6239658"/>
          </a:xfrm>
          <a:prstGeom prst="roundRect">
            <a:avLst>
              <a:gd name="adj" fmla="val 3818"/>
            </a:avLst>
          </a:prstGeom>
          <a:solidFill>
            <a:schemeClr val="bg1"/>
          </a:solidFill>
          <a:ln>
            <a:noFill/>
          </a:ln>
          <a:effectLst>
            <a:outerShdw blurRad="50800" dist="38100" dir="5400000" rotWithShape="0">
              <a:srgbClr val="000000">
                <a:alpha val="35000"/>
              </a:srgbClr>
            </a:outerShdw>
            <a:softEdge rad="12700"/>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 name="1 Başlık"/>
          <p:cNvSpPr>
            <a:spLocks noGrp="1"/>
          </p:cNvSpPr>
          <p:nvPr>
            <p:ph type="title" idx="4294967295"/>
          </p:nvPr>
        </p:nvSpPr>
        <p:spPr>
          <a:xfrm>
            <a:off x="63500" y="92075"/>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93FF306-31DB-4A73-8A66-5EAED6A8148A}" type="slidenum">
              <a:rPr lang="tr-TR" sz="1000">
                <a:solidFill>
                  <a:schemeClr val="bg2">
                    <a:shade val="50000"/>
                  </a:schemeClr>
                </a:solidFill>
                <a:latin typeface="+mn-lt"/>
              </a:rPr>
              <a:pPr algn="r" fontAlgn="auto">
                <a:spcBef>
                  <a:spcPts val="0"/>
                </a:spcBef>
                <a:spcAft>
                  <a:spcPts val="0"/>
                </a:spcAft>
                <a:defRPr/>
              </a:pPr>
              <a:t>27</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623888" y="111125"/>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68617" name="7 Dikdörtgen"/>
          <p:cNvSpPr>
            <a:spLocks noChangeArrowheads="1"/>
          </p:cNvSpPr>
          <p:nvPr/>
        </p:nvSpPr>
        <p:spPr bwMode="auto">
          <a:xfrm>
            <a:off x="500063" y="785813"/>
            <a:ext cx="8001000" cy="708025"/>
          </a:xfrm>
          <a:prstGeom prst="rect">
            <a:avLst/>
          </a:prstGeom>
          <a:noFill/>
          <a:ln w="9525">
            <a:noFill/>
            <a:miter lim="800000"/>
            <a:headEnd/>
            <a:tailEnd/>
          </a:ln>
        </p:spPr>
        <p:txBody>
          <a:bodyPr>
            <a:spAutoFit/>
          </a:bodyPr>
          <a:lstStyle/>
          <a:p>
            <a:endParaRPr lang="tr-TR" sz="2000">
              <a:latin typeface="Times New Roman" pitchFamily="18" charset="0"/>
              <a:cs typeface="Times New Roman" pitchFamily="18" charset="0"/>
            </a:endParaRPr>
          </a:p>
          <a:p>
            <a:endParaRPr lang="tr-TR" sz="2000">
              <a:latin typeface="Times New Roman" pitchFamily="18" charset="0"/>
              <a:cs typeface="Times New Roman" pitchFamily="18" charset="0"/>
            </a:endParaRPr>
          </a:p>
        </p:txBody>
      </p:sp>
      <p:sp>
        <p:nvSpPr>
          <p:cNvPr id="12289" name="Rectangle 1"/>
          <p:cNvSpPr>
            <a:spLocks noChangeArrowheads="1"/>
          </p:cNvSpPr>
          <p:nvPr/>
        </p:nvSpPr>
        <p:spPr bwMode="auto">
          <a:xfrm>
            <a:off x="3071813" y="90488"/>
            <a:ext cx="5286375" cy="400050"/>
          </a:xfrm>
          <a:prstGeom prst="rect">
            <a:avLst/>
          </a:prstGeom>
          <a:noFill/>
          <a:ln w="9525">
            <a:noFill/>
            <a:miter lim="800000"/>
            <a:headEnd/>
            <a:tailEnd/>
          </a:ln>
          <a:effectLst/>
        </p:spPr>
        <p:txBody>
          <a:bodyPr anchor="ctr">
            <a:spAutoFit/>
          </a:bodyPr>
          <a:lstStyle/>
          <a:p>
            <a:pPr>
              <a:defRPr/>
            </a:pPr>
            <a:r>
              <a:rPr lang="tr-TR" sz="20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pic>
        <p:nvPicPr>
          <p:cNvPr id="68619" name="Picture 2"/>
          <p:cNvPicPr>
            <a:picLocks noChangeAspect="1" noChangeArrowheads="1"/>
          </p:cNvPicPr>
          <p:nvPr/>
        </p:nvPicPr>
        <p:blipFill>
          <a:blip r:embed="rId3"/>
          <a:srcRect/>
          <a:stretch>
            <a:fillRect/>
          </a:stretch>
        </p:blipFill>
        <p:spPr bwMode="auto">
          <a:xfrm>
            <a:off x="357188" y="1357313"/>
            <a:ext cx="4429125" cy="4214812"/>
          </a:xfrm>
          <a:prstGeom prst="rect">
            <a:avLst/>
          </a:prstGeom>
          <a:noFill/>
          <a:ln w="9525">
            <a:noFill/>
            <a:miter lim="800000"/>
            <a:headEnd/>
            <a:tailEnd/>
          </a:ln>
        </p:spPr>
      </p:pic>
      <p:pic>
        <p:nvPicPr>
          <p:cNvPr id="68620" name="Picture 2"/>
          <p:cNvPicPr>
            <a:picLocks noChangeAspect="1" noChangeArrowheads="1"/>
          </p:cNvPicPr>
          <p:nvPr/>
        </p:nvPicPr>
        <p:blipFill>
          <a:blip r:embed="rId4"/>
          <a:srcRect/>
          <a:stretch>
            <a:fillRect/>
          </a:stretch>
        </p:blipFill>
        <p:spPr bwMode="auto">
          <a:xfrm>
            <a:off x="4214813" y="642938"/>
            <a:ext cx="4445000" cy="5500687"/>
          </a:xfrm>
          <a:prstGeom prst="rect">
            <a:avLst/>
          </a:prstGeom>
          <a:noFill/>
          <a:ln w="9525">
            <a:noFill/>
            <a:miter lim="800000"/>
            <a:headEnd/>
            <a:tailEnd/>
          </a:ln>
        </p:spPr>
      </p:pic>
      <p:pic>
        <p:nvPicPr>
          <p:cNvPr id="68621" name="Picture 3"/>
          <p:cNvPicPr>
            <a:picLocks noChangeAspect="1" noChangeArrowheads="1"/>
          </p:cNvPicPr>
          <p:nvPr/>
        </p:nvPicPr>
        <p:blipFill>
          <a:blip r:embed="rId5"/>
          <a:srcRect/>
          <a:stretch>
            <a:fillRect/>
          </a:stretch>
        </p:blipFill>
        <p:spPr bwMode="auto">
          <a:xfrm>
            <a:off x="3652838" y="4000500"/>
            <a:ext cx="1143000" cy="28575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750" y="7651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55298" name="2 İçerik Yer Tutucusu"/>
          <p:cNvSpPr>
            <a:spLocks noGrp="1"/>
          </p:cNvSpPr>
          <p:nvPr>
            <p:ph idx="1"/>
          </p:nvPr>
        </p:nvSpPr>
        <p:spPr>
          <a:xfrm>
            <a:off x="503238" y="1571625"/>
            <a:ext cx="8183562" cy="4429125"/>
          </a:xfrm>
        </p:spPr>
        <p:txBody>
          <a:bodyPr/>
          <a:lstStyle/>
          <a:p>
            <a:pPr eaLnBrk="1" hangingPunct="1">
              <a:buClr>
                <a:srgbClr val="FFFF00"/>
              </a:buClr>
            </a:pPr>
            <a:r>
              <a:rPr lang="tr-TR" sz="1400" smtClean="0">
                <a:latin typeface="Arial Narrow" pitchFamily="34" charset="0"/>
              </a:rPr>
              <a:t>Veri Madencilği Yöntemleri Dr. Yalçın Özkan 06’2008</a:t>
            </a:r>
          </a:p>
          <a:p>
            <a:pPr eaLnBrk="1" hangingPunct="1">
              <a:buClr>
                <a:srgbClr val="FFFF00"/>
              </a:buClr>
            </a:pPr>
            <a:r>
              <a:rPr lang="tr-TR" sz="1400" smtClean="0">
                <a:latin typeface="Arial Narrow" pitchFamily="34" charset="0"/>
              </a:rPr>
              <a:t>Veri Madenciliği DR ğökhan Silahtaroğlu 06’2008</a:t>
            </a:r>
          </a:p>
          <a:p>
            <a:pPr eaLnBrk="1" hangingPunct="1">
              <a:buClr>
                <a:srgbClr val="FFFF00"/>
              </a:buClr>
            </a:pPr>
            <a:r>
              <a:rPr lang="tr-TR" sz="1400" smtClean="0">
                <a:latin typeface="Arial Narrow" pitchFamily="34" charset="0"/>
              </a:rPr>
              <a:t>İstanbul Ticaret Üniversitesi Derğisi Ver Madenclğ Modeller Veuyğulama Alanları (Serhat ÖZEKES)</a:t>
            </a:r>
          </a:p>
          <a:p>
            <a:pPr eaLnBrk="1" hangingPunct="1">
              <a:buClr>
                <a:srgbClr val="FFFF00"/>
              </a:buClr>
              <a:buFont typeface="Wingdings 2" pitchFamily="18" charset="2"/>
              <a:buNone/>
            </a:pPr>
            <a:endParaRPr lang="tr-TR" sz="1400" smtClean="0">
              <a:latin typeface="Arial Narrow" pitchFamily="34" charset="0"/>
            </a:endParaRPr>
          </a:p>
        </p:txBody>
      </p:sp>
      <p:sp>
        <p:nvSpPr>
          <p:cNvPr id="4" name="3 Altbilgi Yer Tutucusu"/>
          <p:cNvSpPr>
            <a:spLocks noGrp="1"/>
          </p:cNvSpPr>
          <p:nvPr>
            <p:ph type="ftr" sz="quarter" idx="11"/>
          </p:nvPr>
        </p:nvSpPr>
        <p:spPr/>
        <p:txBody>
          <a:bodyPr/>
          <a:lstStyle/>
          <a:p>
            <a:pPr>
              <a:defRPr/>
            </a:pPr>
            <a:r>
              <a:rPr lang="tr-TR"/>
              <a:t>Veri Madenciliği [ 6.hft  ]</a:t>
            </a:r>
          </a:p>
        </p:txBody>
      </p:sp>
      <p:sp>
        <p:nvSpPr>
          <p:cNvPr id="5" name="4 Slayt Numarası Yer Tutucusu"/>
          <p:cNvSpPr>
            <a:spLocks noGrp="1"/>
          </p:cNvSpPr>
          <p:nvPr>
            <p:ph type="sldNum" sz="quarter" idx="12"/>
          </p:nvPr>
        </p:nvSpPr>
        <p:spPr/>
        <p:txBody>
          <a:bodyPr/>
          <a:lstStyle/>
          <a:p>
            <a:pPr>
              <a:defRPr/>
            </a:pPr>
            <a:fld id="{3ABCD3D8-27A6-4E70-A4B6-4EBE0F9EC522}" type="slidenum">
              <a:rPr lang="tr-TR"/>
              <a:pPr>
                <a:defRPr/>
              </a:pPr>
              <a:t>28</a:t>
            </a:fld>
            <a:endParaRPr lang="tr-TR"/>
          </a:p>
        </p:txBody>
      </p:sp>
      <p:pic>
        <p:nvPicPr>
          <p:cNvPr id="86018"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0" fill="hold"/>
                                        <p:tgtEl>
                                          <p:spTgt spid="55298"/>
                                        </p:tgtEl>
                                        <p:attrNameLst>
                                          <p:attrName>ppt_x</p:attrName>
                                        </p:attrNameLst>
                                      </p:cBhvr>
                                      <p:tavLst>
                                        <p:tav tm="0">
                                          <p:val>
                                            <p:strVal val="#ppt_x"/>
                                          </p:val>
                                        </p:tav>
                                        <p:tav tm="100000">
                                          <p:val>
                                            <p:strVal val="#ppt_x"/>
                                          </p:val>
                                        </p:tav>
                                      </p:tavLst>
                                    </p:anim>
                                    <p:anim calcmode="lin" valueType="num">
                                      <p:cBhvr additive="base">
                                        <p:cTn id="8" dur="5000" fill="hold"/>
                                        <p:tgtEl>
                                          <p:spTgt spid="55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51FD5AC-CB35-4C64-9994-693C5141D9D9}"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dirty="0"/>
              <a:t>Veri Madenciliği [ 6.</a:t>
            </a:r>
            <a:r>
              <a:rPr lang="tr-TR" dirty="0" err="1"/>
              <a:t>hft</a:t>
            </a:r>
            <a:r>
              <a:rPr lang="tr-TR" dirty="0"/>
              <a:t>  ]</a:t>
            </a:r>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1000125"/>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8" name="7 Dikdörtgen"/>
          <p:cNvSpPr/>
          <p:nvPr/>
        </p:nvSpPr>
        <p:spPr>
          <a:xfrm>
            <a:off x="500063" y="642938"/>
            <a:ext cx="8001000" cy="5632450"/>
          </a:xfrm>
          <a:prstGeom prst="rect">
            <a:avLst/>
          </a:prstGeom>
        </p:spPr>
        <p:txBody>
          <a:bodyPr>
            <a:spAutoFit/>
          </a:bodyPr>
          <a:lstStyle/>
          <a:p>
            <a:pPr fontAlgn="auto">
              <a:spcBef>
                <a:spcPts val="0"/>
              </a:spcBef>
              <a:spcAft>
                <a:spcPts val="0"/>
              </a:spcAft>
              <a:defRPr/>
            </a:pPr>
            <a:r>
              <a:rPr lang="tr-TR" sz="2000" dirty="0">
                <a:latin typeface="Times New Roman" pitchFamily="18" charset="0"/>
                <a:cs typeface="Times New Roman" pitchFamily="18" charset="0"/>
              </a:rPr>
              <a:t>Gerek tanımlayıcı, gerekse tahmin edici modellerde yoğun olarak kullanılan belli başlı istatistiksel yöntemler; </a:t>
            </a:r>
          </a:p>
          <a:p>
            <a:pPr fontAlgn="auto">
              <a:spcBef>
                <a:spcPts val="0"/>
              </a:spcBef>
              <a:spcAft>
                <a:spcPts val="0"/>
              </a:spcAft>
              <a:defRPr/>
            </a:pPr>
            <a:endParaRPr lang="tr-TR" sz="2000" dirty="0">
              <a:latin typeface="Times New Roman" pitchFamily="18" charset="0"/>
              <a:cs typeface="Times New Roman" pitchFamily="18" charset="0"/>
            </a:endParaRP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Sınıflama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Classification</a:t>
            </a:r>
            <a:r>
              <a:rPr lang="tr-TR" sz="2000" dirty="0">
                <a:effectLst>
                  <a:outerShdw blurRad="38100" dist="38100" dir="2700000" algn="tl">
                    <a:srgbClr val="000000">
                      <a:alpha val="43137"/>
                    </a:srgbClr>
                  </a:outerShdw>
                </a:effectLst>
                <a:latin typeface="Times New Roman" pitchFamily="18" charset="0"/>
                <a:cs typeface="Times New Roman" pitchFamily="18" charset="0"/>
              </a:rPr>
              <a:t>) ve regresyon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Regression</a:t>
            </a:r>
            <a:r>
              <a:rPr lang="tr-TR" sz="2000" dirty="0">
                <a:effectLst>
                  <a:outerShdw blurRad="38100" dist="38100" dir="2700000" algn="tl">
                    <a:srgbClr val="000000">
                      <a:alpha val="43137"/>
                    </a:srgbClr>
                  </a:outerShdw>
                </a:effectLst>
                <a:latin typeface="Times New Roman" pitchFamily="18" charset="0"/>
                <a:cs typeface="Times New Roman" pitchFamily="18" charset="0"/>
              </a:rPr>
              <a:t>) ,</a:t>
            </a: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Kümeleme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Clustering</a:t>
            </a:r>
            <a:r>
              <a:rPr lang="tr-TR" sz="2000" dirty="0">
                <a:effectLst>
                  <a:outerShdw blurRad="38100" dist="38100" dir="2700000" algn="tl">
                    <a:srgbClr val="000000">
                      <a:alpha val="43137"/>
                    </a:srgbClr>
                  </a:outerShdw>
                </a:effectLst>
                <a:latin typeface="Times New Roman" pitchFamily="18" charset="0"/>
                <a:cs typeface="Times New Roman" pitchFamily="18" charset="0"/>
              </a:rPr>
              <a:t>), </a:t>
            </a: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Birliktelik Kuralları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Association</a:t>
            </a:r>
            <a:r>
              <a:rPr lang="tr-TR" sz="2000" dirty="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Rules</a:t>
            </a:r>
            <a:r>
              <a:rPr lang="tr-TR" sz="2000" dirty="0">
                <a:effectLst>
                  <a:outerShdw blurRad="38100" dist="38100" dir="2700000" algn="tl">
                    <a:srgbClr val="000000">
                      <a:alpha val="43137"/>
                    </a:srgbClr>
                  </a:outerShdw>
                </a:effectLst>
                <a:latin typeface="Times New Roman" pitchFamily="18" charset="0"/>
                <a:cs typeface="Times New Roman" pitchFamily="18" charset="0"/>
              </a:rPr>
              <a:t>) </a:t>
            </a: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Ardışık Zamanlı Örüntüler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Sequential</a:t>
            </a:r>
            <a:r>
              <a:rPr lang="tr-TR" sz="2000" dirty="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err="1">
                <a:effectLst>
                  <a:outerShdw blurRad="38100" dist="38100" dir="2700000" algn="tl">
                    <a:srgbClr val="000000">
                      <a:alpha val="43137"/>
                    </a:srgbClr>
                  </a:outerShdw>
                </a:effectLst>
                <a:latin typeface="Times New Roman" pitchFamily="18" charset="0"/>
                <a:cs typeface="Times New Roman" pitchFamily="18" charset="0"/>
              </a:rPr>
              <a:t>Patterns</a:t>
            </a:r>
            <a:r>
              <a:rPr lang="tr-TR" sz="2000" dirty="0">
                <a:effectLst>
                  <a:outerShdw blurRad="38100" dist="38100" dir="2700000" algn="tl">
                    <a:srgbClr val="000000">
                      <a:alpha val="43137"/>
                    </a:srgbClr>
                  </a:outerShdw>
                </a:effectLst>
                <a:latin typeface="Times New Roman" pitchFamily="18" charset="0"/>
                <a:cs typeface="Times New Roman" pitchFamily="18" charset="0"/>
              </a:rPr>
              <a:t>) , </a:t>
            </a: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Bellek tabanlı yöntemler , </a:t>
            </a:r>
          </a:p>
          <a:p>
            <a:pPr marL="914400" lvl="1" indent="-457200" fontAlgn="auto">
              <a:spcBef>
                <a:spcPts val="0"/>
              </a:spcBef>
              <a:spcAft>
                <a:spcPts val="0"/>
              </a:spcAft>
              <a:buClr>
                <a:srgbClr val="FFFF00"/>
              </a:buClr>
              <a:buFont typeface="+mj-lt"/>
              <a:buAutoNum type="arabicParenR"/>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Yapay  sinir ağları ve karar ağaçları </a:t>
            </a:r>
          </a:p>
          <a:p>
            <a:pPr marL="914400" lvl="1" indent="-457200" fontAlgn="auto">
              <a:spcBef>
                <a:spcPts val="0"/>
              </a:spcBef>
              <a:spcAft>
                <a:spcPts val="0"/>
              </a:spcAft>
              <a:buClr>
                <a:srgbClr val="FFFF00"/>
              </a:buClr>
              <a:buFont typeface="+mj-lt"/>
              <a:buAutoNum type="arabicParenR"/>
              <a:defRPr/>
            </a:pPr>
            <a:endParaRPr lang="tr-TR" sz="2000" dirty="0">
              <a:effectLst>
                <a:outerShdw blurRad="38100" dist="38100" dir="2700000" algn="tl">
                  <a:srgbClr val="000000">
                    <a:alpha val="43137"/>
                  </a:srgbClr>
                </a:outerShdw>
              </a:effectLst>
              <a:latin typeface="Times New Roman" pitchFamily="18" charset="0"/>
              <a:cs typeface="Times New Roman" pitchFamily="18" charset="0"/>
            </a:endParaRPr>
          </a:p>
          <a:p>
            <a:pPr fontAlgn="auto">
              <a:spcBef>
                <a:spcPts val="0"/>
              </a:spcBef>
              <a:spcAft>
                <a:spcPts val="0"/>
              </a:spcAft>
              <a:defRPr/>
            </a:pPr>
            <a:r>
              <a:rPr lang="tr-TR" sz="2000" dirty="0">
                <a:latin typeface="Times New Roman" pitchFamily="18" charset="0"/>
                <a:cs typeface="Times New Roman" pitchFamily="18" charset="0"/>
              </a:rPr>
              <a:t>olmak üzere </a:t>
            </a:r>
            <a:r>
              <a:rPr lang="tr-TR" sz="2000" b="1" dirty="0">
                <a:latin typeface="Times New Roman" pitchFamily="18" charset="0"/>
                <a:cs typeface="Times New Roman" pitchFamily="18" charset="0"/>
              </a:rPr>
              <a:t>altı</a:t>
            </a:r>
            <a:r>
              <a:rPr lang="tr-TR" sz="2000" dirty="0">
                <a:latin typeface="Times New Roman" pitchFamily="18" charset="0"/>
                <a:cs typeface="Times New Roman" pitchFamily="18" charset="0"/>
              </a:rPr>
              <a:t>  ana başlık altında incelemek mümkündür.</a:t>
            </a:r>
          </a:p>
          <a:p>
            <a:pPr fontAlgn="auto">
              <a:spcBef>
                <a:spcPts val="0"/>
              </a:spcBef>
              <a:spcAft>
                <a:spcPts val="0"/>
              </a:spcAft>
              <a:defRPr/>
            </a:pPr>
            <a:endParaRPr lang="tr-TR" sz="2000" dirty="0">
              <a:latin typeface="Times New Roman" pitchFamily="18" charset="0"/>
              <a:cs typeface="Times New Roman" pitchFamily="18" charset="0"/>
            </a:endParaRPr>
          </a:p>
          <a:p>
            <a:pPr fontAlgn="auto">
              <a:spcBef>
                <a:spcPts val="0"/>
              </a:spcBef>
              <a:spcAft>
                <a:spcPts val="0"/>
              </a:spcAft>
              <a:defRPr/>
            </a:pPr>
            <a:r>
              <a:rPr lang="tr-TR" sz="2000" dirty="0">
                <a:latin typeface="Times New Roman" pitchFamily="18" charset="0"/>
                <a:cs typeface="Times New Roman" pitchFamily="18" charset="0"/>
              </a:rPr>
              <a:t>Sınıflama ve regresyon modelleri </a:t>
            </a:r>
          </a:p>
          <a:p>
            <a:pPr marL="457200" indent="-11113" fontAlgn="auto">
              <a:spcBef>
                <a:spcPts val="0"/>
              </a:spcBef>
              <a:spcAft>
                <a:spcPts val="0"/>
              </a:spcAft>
              <a:buFont typeface="+mj-lt"/>
              <a:buAutoNum type="arabicPeriod"/>
              <a:defRPr/>
            </a:pPr>
            <a:r>
              <a:rPr lang="tr-TR" sz="2000" b="1" dirty="0">
                <a:latin typeface="Times New Roman" pitchFamily="18" charset="0"/>
                <a:cs typeface="Times New Roman" pitchFamily="18" charset="0"/>
              </a:rPr>
              <a:t> Tahmin edici , </a:t>
            </a:r>
          </a:p>
          <a:p>
            <a:pPr marL="457200" indent="-11113" fontAlgn="auto">
              <a:spcBef>
                <a:spcPts val="0"/>
              </a:spcBef>
              <a:spcAft>
                <a:spcPts val="0"/>
              </a:spcAft>
              <a:buFont typeface="+mj-lt"/>
              <a:buAutoNum type="arabicPeriod"/>
              <a:defRPr/>
            </a:pPr>
            <a:r>
              <a:rPr lang="tr-TR" sz="2000" b="1" dirty="0">
                <a:latin typeface="Times New Roman" pitchFamily="18" charset="0"/>
                <a:cs typeface="Times New Roman" pitchFamily="18" charset="0"/>
              </a:rPr>
              <a:t> Kümeleme , </a:t>
            </a:r>
          </a:p>
          <a:p>
            <a:pPr marL="457200" indent="-11113" fontAlgn="auto">
              <a:spcBef>
                <a:spcPts val="0"/>
              </a:spcBef>
              <a:spcAft>
                <a:spcPts val="0"/>
              </a:spcAft>
              <a:buFont typeface="+mj-lt"/>
              <a:buAutoNum type="arabicPeriod"/>
              <a:defRPr/>
            </a:pPr>
            <a:r>
              <a:rPr lang="tr-TR" sz="2000" b="1" dirty="0">
                <a:latin typeface="Times New Roman" pitchFamily="18" charset="0"/>
                <a:cs typeface="Times New Roman" pitchFamily="18" charset="0"/>
              </a:rPr>
              <a:t> Birliktelik kuralları </a:t>
            </a:r>
            <a:r>
              <a:rPr lang="tr-TR" sz="2000" dirty="0">
                <a:latin typeface="Times New Roman" pitchFamily="18" charset="0"/>
                <a:cs typeface="Times New Roman" pitchFamily="18" charset="0"/>
              </a:rPr>
              <a:t>,</a:t>
            </a:r>
            <a:r>
              <a:rPr lang="tr-TR" sz="2000" b="1" dirty="0">
                <a:latin typeface="Times New Roman" pitchFamily="18" charset="0"/>
                <a:cs typeface="Times New Roman" pitchFamily="18" charset="0"/>
              </a:rPr>
              <a:t> </a:t>
            </a:r>
          </a:p>
          <a:p>
            <a:pPr marL="457200" indent="-11113" fontAlgn="auto">
              <a:spcBef>
                <a:spcPts val="0"/>
              </a:spcBef>
              <a:spcAft>
                <a:spcPts val="0"/>
              </a:spcAft>
              <a:buFont typeface="+mj-lt"/>
              <a:buAutoNum type="arabicPeriod"/>
              <a:defRPr/>
            </a:pPr>
            <a:r>
              <a:rPr lang="tr-TR" sz="2000" b="1" dirty="0">
                <a:latin typeface="Times New Roman" pitchFamily="18" charset="0"/>
                <a:cs typeface="Times New Roman" pitchFamily="18" charset="0"/>
              </a:rPr>
              <a:t> Ardışık  zamanlı örüntü  </a:t>
            </a:r>
            <a:r>
              <a:rPr lang="tr-TR" sz="2000" dirty="0">
                <a:latin typeface="Times New Roman" pitchFamily="18" charset="0"/>
                <a:cs typeface="Times New Roman" pitchFamily="18" charset="0"/>
              </a:rPr>
              <a:t>modelleri tanımlayıcı modellerdir.</a:t>
            </a:r>
          </a:p>
          <a:p>
            <a:pPr fontAlgn="auto">
              <a:spcBef>
                <a:spcPts val="0"/>
              </a:spcBef>
              <a:spcAft>
                <a:spcPts val="0"/>
              </a:spcAft>
              <a:defRPr/>
            </a:pPr>
            <a:endParaRPr lang="tr-TR" sz="2000" dirty="0">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4548D11-473D-4159-A60E-8D25106A410E}"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8" name="7 Dikdörtgen"/>
          <p:cNvSpPr/>
          <p:nvPr/>
        </p:nvSpPr>
        <p:spPr>
          <a:xfrm>
            <a:off x="500063" y="785813"/>
            <a:ext cx="8001000" cy="4124325"/>
          </a:xfrm>
          <a:prstGeom prst="rect">
            <a:avLst/>
          </a:prstGeom>
        </p:spPr>
        <p:txBody>
          <a:bodyPr>
            <a:spAutoFit/>
          </a:bodyPr>
          <a:lstStyle/>
          <a:p>
            <a:pPr algn="just" fontAlgn="auto">
              <a:spcBef>
                <a:spcPts val="0"/>
              </a:spcBef>
              <a:spcAft>
                <a:spcPts val="0"/>
              </a:spcAft>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Sınıflama ve Regresyon Modelleri</a:t>
            </a:r>
          </a:p>
          <a:p>
            <a:pPr algn="just" fontAlgn="auto">
              <a:spcBef>
                <a:spcPts val="0"/>
              </a:spcBef>
              <a:spcAft>
                <a:spcPts val="0"/>
              </a:spcAft>
              <a:defRPr/>
            </a:pPr>
            <a:endParaRPr lang="tr-TR" sz="2000"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defRPr/>
            </a:pPr>
            <a:r>
              <a:rPr lang="tr-TR" sz="2000" dirty="0">
                <a:latin typeface="Times New Roman" pitchFamily="18" charset="0"/>
                <a:cs typeface="Times New Roman" pitchFamily="18" charset="0"/>
              </a:rPr>
              <a:t>Mevcut verilerden hareket ederek geleceğin tahmin edilmesinde faydalanılan  ve veri madenciliği teknikleri içerisinde en çok kullanıma sahip olan sınıflama  ve regresyon modelleri arasındaki temel fark, tahmin edilen bağımlı değişkenin </a:t>
            </a:r>
            <a:r>
              <a:rPr lang="tr-TR" sz="2000" b="1" dirty="0">
                <a:latin typeface="Times New Roman" pitchFamily="18" charset="0"/>
                <a:cs typeface="Times New Roman" pitchFamily="18" charset="0"/>
              </a:rPr>
              <a:t>kategorik</a:t>
            </a:r>
            <a:r>
              <a:rPr lang="tr-TR" sz="2000" dirty="0">
                <a:latin typeface="Times New Roman" pitchFamily="18" charset="0"/>
                <a:cs typeface="Times New Roman" pitchFamily="18" charset="0"/>
              </a:rPr>
              <a:t> veya </a:t>
            </a:r>
            <a:r>
              <a:rPr lang="tr-TR" sz="2000" b="1" dirty="0">
                <a:latin typeface="Times New Roman" pitchFamily="18" charset="0"/>
                <a:cs typeface="Times New Roman" pitchFamily="18" charset="0"/>
              </a:rPr>
              <a:t>süreklilik gösteren </a:t>
            </a:r>
            <a:r>
              <a:rPr lang="tr-TR" sz="2000" dirty="0">
                <a:latin typeface="Times New Roman" pitchFamily="18" charset="0"/>
                <a:cs typeface="Times New Roman" pitchFamily="18" charset="0"/>
              </a:rPr>
              <a:t>bir değere sahip olmasıdır.</a:t>
            </a:r>
          </a:p>
          <a:p>
            <a:pPr algn="just" fontAlgn="auto">
              <a:spcBef>
                <a:spcPts val="0"/>
              </a:spcBef>
              <a:spcAft>
                <a:spcPts val="0"/>
              </a:spcAft>
              <a:defRPr/>
            </a:pPr>
            <a:endParaRPr lang="tr-TR" sz="2200" dirty="0">
              <a:latin typeface="Times New Roman" pitchFamily="18" charset="0"/>
              <a:cs typeface="Times New Roman" pitchFamily="18" charset="0"/>
            </a:endParaRPr>
          </a:p>
          <a:p>
            <a:pPr algn="just" fontAlgn="auto">
              <a:spcBef>
                <a:spcPts val="0"/>
              </a:spcBef>
              <a:spcAft>
                <a:spcPts val="0"/>
              </a:spcAft>
              <a:defRPr/>
            </a:pPr>
            <a:r>
              <a:rPr lang="tr-TR" sz="2000" dirty="0">
                <a:latin typeface="Times New Roman" pitchFamily="18" charset="0"/>
                <a:cs typeface="Times New Roman" pitchFamily="18" charset="0"/>
              </a:rPr>
              <a:t>Ancak  çok terimli lojistik regresyon (</a:t>
            </a:r>
            <a:r>
              <a:rPr lang="tr-TR" sz="2000" dirty="0" err="1">
                <a:latin typeface="Times New Roman" pitchFamily="18" charset="0"/>
                <a:cs typeface="Times New Roman" pitchFamily="18" charset="0"/>
              </a:rPr>
              <a:t>multinominal</a:t>
            </a:r>
            <a:r>
              <a:rPr lang="tr-TR" sz="2000" dirty="0">
                <a:latin typeface="Times New Roman" pitchFamily="18" charset="0"/>
                <a:cs typeface="Times New Roman" pitchFamily="18" charset="0"/>
              </a:rPr>
              <a:t>  </a:t>
            </a:r>
            <a:r>
              <a:rPr lang="tr-TR" sz="2000" dirty="0" err="1">
                <a:latin typeface="Times New Roman" pitchFamily="18" charset="0"/>
                <a:cs typeface="Times New Roman" pitchFamily="18" charset="0"/>
              </a:rPr>
              <a:t>logistic</a:t>
            </a:r>
            <a:r>
              <a:rPr lang="tr-TR" sz="2000" dirty="0">
                <a:latin typeface="Times New Roman" pitchFamily="18" charset="0"/>
                <a:cs typeface="Times New Roman" pitchFamily="18" charset="0"/>
              </a:rPr>
              <a:t> </a:t>
            </a:r>
            <a:r>
              <a:rPr lang="tr-TR" sz="2000" dirty="0" err="1">
                <a:latin typeface="Times New Roman" pitchFamily="18" charset="0"/>
                <a:cs typeface="Times New Roman" pitchFamily="18" charset="0"/>
              </a:rPr>
              <a:t>regression</a:t>
            </a:r>
            <a:r>
              <a:rPr lang="tr-TR" sz="2000" dirty="0">
                <a:latin typeface="Times New Roman" pitchFamily="18" charset="0"/>
                <a:cs typeface="Times New Roman" pitchFamily="18" charset="0"/>
              </a:rPr>
              <a:t>) gibi</a:t>
            </a:r>
          </a:p>
          <a:p>
            <a:pPr algn="just" fontAlgn="auto">
              <a:spcBef>
                <a:spcPts val="0"/>
              </a:spcBef>
              <a:spcAft>
                <a:spcPts val="0"/>
              </a:spcAft>
              <a:defRPr/>
            </a:pPr>
            <a:r>
              <a:rPr lang="tr-TR" sz="2000" dirty="0">
                <a:latin typeface="Times New Roman" pitchFamily="18" charset="0"/>
                <a:cs typeface="Times New Roman" pitchFamily="18" charset="0"/>
              </a:rPr>
              <a:t>kategorik değerlerin de tahmin edilmesine olanak sağlayan tekniklerle, her iki model giderek birbirine yaklaşmakta ve bunun bir sonucu olarak aynı tekniklerden yararlanılması mümkün olmaktadır. </a:t>
            </a:r>
          </a:p>
          <a:p>
            <a:pPr algn="just" fontAlgn="auto">
              <a:spcBef>
                <a:spcPts val="0"/>
              </a:spcBef>
              <a:spcAft>
                <a:spcPts val="0"/>
              </a:spcAft>
              <a:defRPr/>
            </a:pPr>
            <a:endParaRPr lang="tr-TR" sz="2000" dirty="0">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2016E2F-CE11-4EFF-B771-FD3F2499BDAD}"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500063" y="714375"/>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23558" name="8 Dikdörtgen"/>
          <p:cNvSpPr>
            <a:spLocks noChangeArrowheads="1"/>
          </p:cNvSpPr>
          <p:nvPr/>
        </p:nvSpPr>
        <p:spPr bwMode="auto">
          <a:xfrm>
            <a:off x="571500" y="750888"/>
            <a:ext cx="8072438" cy="4432300"/>
          </a:xfrm>
          <a:prstGeom prst="rect">
            <a:avLst/>
          </a:prstGeom>
          <a:noFill/>
          <a:ln w="9525">
            <a:noFill/>
            <a:miter lim="800000"/>
            <a:headEnd/>
            <a:tailEnd/>
          </a:ln>
        </p:spPr>
        <p:txBody>
          <a:bodyPr>
            <a:spAutoFit/>
          </a:bodyPr>
          <a:lstStyle/>
          <a:p>
            <a:pPr algn="just"/>
            <a:endParaRPr lang="tr-TR">
              <a:latin typeface="Verdana" pitchFamily="34" charset="0"/>
            </a:endParaRPr>
          </a:p>
          <a:p>
            <a:pPr algn="just"/>
            <a:endParaRPr lang="tr-TR">
              <a:latin typeface="Verdana" pitchFamily="34" charset="0"/>
            </a:endParaRPr>
          </a:p>
          <a:p>
            <a:pPr algn="just"/>
            <a:endParaRPr lang="tr-TR">
              <a:latin typeface="Verdana" pitchFamily="34" charset="0"/>
            </a:endParaRPr>
          </a:p>
          <a:p>
            <a:pPr algn="just"/>
            <a:r>
              <a:rPr lang="tr-TR" sz="2400" b="1">
                <a:latin typeface="Times New Roman" pitchFamily="18" charset="0"/>
                <a:cs typeface="Times New Roman" pitchFamily="18" charset="0"/>
              </a:rPr>
              <a:t>Sınıflama</a:t>
            </a:r>
            <a:r>
              <a:rPr lang="tr-TR" sz="2400">
                <a:latin typeface="Times New Roman" pitchFamily="18" charset="0"/>
                <a:cs typeface="Times New Roman" pitchFamily="18" charset="0"/>
              </a:rPr>
              <a:t> kategorik değerleri tahmin ederken, </a:t>
            </a:r>
            <a:r>
              <a:rPr lang="tr-TR" sz="2400" b="1">
                <a:latin typeface="Times New Roman" pitchFamily="18" charset="0"/>
                <a:cs typeface="Times New Roman" pitchFamily="18" charset="0"/>
              </a:rPr>
              <a:t>regresyon</a:t>
            </a:r>
            <a:r>
              <a:rPr lang="tr-TR" sz="2400">
                <a:latin typeface="Times New Roman" pitchFamily="18" charset="0"/>
                <a:cs typeface="Times New Roman" pitchFamily="18" charset="0"/>
              </a:rPr>
              <a:t> süreklilik gösteren değerlerin tahmin edilmesinde kullanılır </a:t>
            </a:r>
          </a:p>
          <a:p>
            <a:pPr algn="just"/>
            <a:endParaRPr lang="tr-TR" sz="2000">
              <a:latin typeface="Times New Roman" pitchFamily="18" charset="0"/>
              <a:cs typeface="Times New Roman" pitchFamily="18" charset="0"/>
            </a:endParaRPr>
          </a:p>
          <a:p>
            <a:pPr algn="just"/>
            <a:endParaRPr lang="tr-TR" sz="2000">
              <a:latin typeface="Times New Roman" pitchFamily="18" charset="0"/>
              <a:cs typeface="Times New Roman" pitchFamily="18" charset="0"/>
            </a:endParaRPr>
          </a:p>
          <a:p>
            <a:pPr algn="just"/>
            <a:endParaRPr lang="tr-TR" sz="2000">
              <a:latin typeface="Times New Roman" pitchFamily="18" charset="0"/>
              <a:cs typeface="Times New Roman" pitchFamily="18" charset="0"/>
            </a:endParaRPr>
          </a:p>
          <a:p>
            <a:pPr algn="just"/>
            <a:r>
              <a:rPr lang="tr-TR" sz="2000" u="sng">
                <a:latin typeface="Times New Roman" pitchFamily="18" charset="0"/>
                <a:cs typeface="Times New Roman" pitchFamily="18" charset="0"/>
              </a:rPr>
              <a:t>Örnek : </a:t>
            </a:r>
          </a:p>
          <a:p>
            <a:pPr algn="just"/>
            <a:endParaRPr lang="tr-TR" sz="2000" u="sng">
              <a:latin typeface="Times New Roman" pitchFamily="18" charset="0"/>
              <a:cs typeface="Times New Roman" pitchFamily="18" charset="0"/>
            </a:endParaRPr>
          </a:p>
          <a:p>
            <a:pPr algn="just"/>
            <a:r>
              <a:rPr lang="tr-TR" sz="2000">
                <a:latin typeface="Times New Roman" pitchFamily="18" charset="0"/>
                <a:cs typeface="Times New Roman" pitchFamily="18" charset="0"/>
              </a:rPr>
              <a:t>Bir </a:t>
            </a:r>
            <a:r>
              <a:rPr lang="tr-TR" sz="2000" b="1">
                <a:latin typeface="Times New Roman" pitchFamily="18" charset="0"/>
                <a:cs typeface="Times New Roman" pitchFamily="18" charset="0"/>
              </a:rPr>
              <a:t>sınıflama modeli</a:t>
            </a:r>
            <a:r>
              <a:rPr lang="tr-TR" sz="2000">
                <a:latin typeface="Times New Roman" pitchFamily="18" charset="0"/>
                <a:cs typeface="Times New Roman" pitchFamily="18" charset="0"/>
              </a:rPr>
              <a:t> banka kredi uygulamalarının güvenli veya riskli olmalarını kategorize etmek amacıyla kurulurken, </a:t>
            </a:r>
            <a:r>
              <a:rPr lang="tr-TR" sz="2000" b="1">
                <a:latin typeface="Times New Roman" pitchFamily="18" charset="0"/>
                <a:cs typeface="Times New Roman" pitchFamily="18" charset="0"/>
              </a:rPr>
              <a:t>regresyon modeli </a:t>
            </a:r>
            <a:r>
              <a:rPr lang="tr-TR" sz="2000">
                <a:latin typeface="Times New Roman" pitchFamily="18" charset="0"/>
                <a:cs typeface="Times New Roman" pitchFamily="18" charset="0"/>
              </a:rPr>
              <a:t>geliri ve mesleği verilen potansiyel müşterilerin bilgisayar ürünleri alırken yapacakları harcamaları tahmin etmek için kurulabilir.</a:t>
            </a: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5A34D8BA-0675-46A7-A64A-66F569C22CCA}"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25606" name="7 Dikdörtgen"/>
          <p:cNvSpPr>
            <a:spLocks noChangeArrowheads="1"/>
          </p:cNvSpPr>
          <p:nvPr/>
        </p:nvSpPr>
        <p:spPr bwMode="auto">
          <a:xfrm>
            <a:off x="428625" y="1071563"/>
            <a:ext cx="8143875" cy="3786187"/>
          </a:xfrm>
          <a:prstGeom prst="rect">
            <a:avLst/>
          </a:prstGeom>
          <a:noFill/>
          <a:ln w="9525">
            <a:noFill/>
            <a:miter lim="800000"/>
            <a:headEnd/>
            <a:tailEnd/>
          </a:ln>
        </p:spPr>
        <p:txBody>
          <a:bodyPr>
            <a:spAutoFit/>
          </a:bodyPr>
          <a:lstStyle/>
          <a:p>
            <a:pPr algn="just"/>
            <a:r>
              <a:rPr lang="tr-TR" sz="2000">
                <a:latin typeface="Times New Roman" pitchFamily="18" charset="0"/>
                <a:cs typeface="Times New Roman" pitchFamily="18" charset="0"/>
              </a:rPr>
              <a:t>Karar ağaçları, veri madenciliğinde kuruluşlarının ucuz olması, yorumlanmalarının kolay olması, veri tabanı sistemleri ile kolayca entegre edilebilmeleri ve güvenilirliklerinin iyi olması nedenleri ile sınıflama modelleri içerisinde en yaygın kullanıma sahip tekniktir.</a:t>
            </a:r>
          </a:p>
          <a:p>
            <a:pPr algn="just"/>
            <a:endParaRPr lang="tr-TR" sz="2000">
              <a:latin typeface="Times New Roman" pitchFamily="18" charset="0"/>
              <a:cs typeface="Times New Roman" pitchFamily="18" charset="0"/>
            </a:endParaRPr>
          </a:p>
          <a:p>
            <a:pPr algn="just"/>
            <a:endParaRPr lang="tr-TR" sz="2000">
              <a:latin typeface="Times New Roman" pitchFamily="18" charset="0"/>
              <a:cs typeface="Times New Roman" pitchFamily="18" charset="0"/>
            </a:endParaRPr>
          </a:p>
          <a:p>
            <a:pPr algn="just"/>
            <a:r>
              <a:rPr lang="tr-TR" sz="2000">
                <a:latin typeface="Times New Roman" pitchFamily="18" charset="0"/>
                <a:cs typeface="Times New Roman" pitchFamily="18" charset="0"/>
              </a:rPr>
              <a:t>Karar ağacı, adından da anlaşılacağı gibi bir ağaç görünümünde, tahmin edici bir tekniktir </a:t>
            </a:r>
          </a:p>
          <a:p>
            <a:pPr algn="just"/>
            <a:endParaRPr lang="tr-TR" sz="2000">
              <a:latin typeface="Times New Roman" pitchFamily="18" charset="0"/>
              <a:cs typeface="Times New Roman" pitchFamily="18" charset="0"/>
            </a:endParaRPr>
          </a:p>
          <a:p>
            <a:pPr algn="just"/>
            <a:endParaRPr lang="tr-TR" sz="2000">
              <a:latin typeface="Times New Roman" pitchFamily="18" charset="0"/>
              <a:cs typeface="Times New Roman" pitchFamily="18" charset="0"/>
            </a:endParaRPr>
          </a:p>
          <a:p>
            <a:pPr algn="just"/>
            <a:r>
              <a:rPr lang="tr-TR" sz="2000">
                <a:latin typeface="Times New Roman" pitchFamily="18" charset="0"/>
                <a:cs typeface="Times New Roman" pitchFamily="18" charset="0"/>
              </a:rPr>
              <a:t>Ağaç yapısı ile, kolay anlaşılabilen kurallar oluşturan, bilgi teknolojileri işlemleri ile kolay entegre olabilen en popüler sınıflama tekniğidir.</a:t>
            </a:r>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54E25E02-01C2-47E5-9CC9-54F22476AC72}"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27654" name="7 Dikdörtgen"/>
          <p:cNvSpPr>
            <a:spLocks noChangeArrowheads="1"/>
          </p:cNvSpPr>
          <p:nvPr/>
        </p:nvSpPr>
        <p:spPr bwMode="auto">
          <a:xfrm>
            <a:off x="500063" y="642938"/>
            <a:ext cx="8215312" cy="4524375"/>
          </a:xfrm>
          <a:prstGeom prst="rect">
            <a:avLst/>
          </a:prstGeom>
          <a:noFill/>
          <a:ln w="9525">
            <a:noFill/>
            <a:miter lim="800000"/>
            <a:headEnd/>
            <a:tailEnd/>
          </a:ln>
        </p:spPr>
        <p:txBody>
          <a:bodyPr>
            <a:spAutoFit/>
          </a:bodyPr>
          <a:lstStyle/>
          <a:p>
            <a:r>
              <a:rPr lang="tr-TR">
                <a:latin typeface="Arial Narrow" pitchFamily="34" charset="0"/>
              </a:rPr>
              <a:t>Karar düğümü, gerçekleştirilecek testi belirtir. Bu testin sonucu ağacın veri kaybetmeden dallara ayrılmasına neden olur. Her düğümde test ve dallara ayrılma işlemleri ardışık olarak gerçekleşir ve bu ayrılma işlemi üst seviyedeki ayrımlara bağımlıdır. </a:t>
            </a:r>
          </a:p>
          <a:p>
            <a:endParaRPr lang="tr-TR">
              <a:latin typeface="Arial Narrow" pitchFamily="34" charset="0"/>
            </a:endParaRPr>
          </a:p>
          <a:p>
            <a:r>
              <a:rPr lang="tr-TR">
                <a:latin typeface="Arial Narrow" pitchFamily="34" charset="0"/>
              </a:rPr>
              <a:t>Ağacın her bir dalı sınıflama işlemini tamamlamaya adaydır. </a:t>
            </a:r>
          </a:p>
          <a:p>
            <a:endParaRPr lang="tr-TR">
              <a:latin typeface="Arial Narrow" pitchFamily="34" charset="0"/>
            </a:endParaRPr>
          </a:p>
          <a:p>
            <a:endParaRPr lang="tr-TR">
              <a:latin typeface="Arial Narrow" pitchFamily="34" charset="0"/>
            </a:endParaRPr>
          </a:p>
          <a:p>
            <a:r>
              <a:rPr lang="tr-TR" b="1">
                <a:latin typeface="Arial Narrow" pitchFamily="34" charset="0"/>
              </a:rPr>
              <a:t>Karar ağacı tekniğini kullanarak verinin sınıflanması iki basamaklı bir işlemdir </a:t>
            </a:r>
          </a:p>
          <a:p>
            <a:endParaRPr lang="tr-TR" b="1">
              <a:latin typeface="Arial Narrow" pitchFamily="34" charset="0"/>
            </a:endParaRPr>
          </a:p>
          <a:p>
            <a:r>
              <a:rPr lang="tr-TR" b="1">
                <a:latin typeface="Arial Narrow" pitchFamily="34" charset="0"/>
              </a:rPr>
              <a:t>İlk basamak </a:t>
            </a:r>
            <a:r>
              <a:rPr lang="tr-TR">
                <a:latin typeface="Arial Narrow" pitchFamily="34" charset="0"/>
              </a:rPr>
              <a:t>öğrenme basamağıdır. Öğrenme basamağında önceden bilinen bir eğitim verisi, model oluşturmak amacıyla sınıflama algoritması tarafından analiz edilir. Öğrenilen model, sınıflama kuralları veya karar ağacı olarak gösterilir. </a:t>
            </a:r>
          </a:p>
          <a:p>
            <a:endParaRPr lang="tr-TR">
              <a:latin typeface="Arial Narrow" pitchFamily="34" charset="0"/>
            </a:endParaRPr>
          </a:p>
          <a:p>
            <a:r>
              <a:rPr lang="tr-TR" b="1">
                <a:latin typeface="Arial Narrow" pitchFamily="34" charset="0"/>
              </a:rPr>
              <a:t>İkinci basamak </a:t>
            </a:r>
            <a:r>
              <a:rPr lang="tr-TR">
                <a:latin typeface="Arial Narrow" pitchFamily="34" charset="0"/>
              </a:rPr>
              <a:t>ise sınıflama basamağıdır. Sınıflama basamağında test verisi, sınıflama</a:t>
            </a:r>
          </a:p>
          <a:p>
            <a:r>
              <a:rPr lang="tr-TR">
                <a:latin typeface="Arial Narrow" pitchFamily="34" charset="0"/>
              </a:rPr>
              <a:t>kurallarının veya karar ağacının doğruluğunu belirlemek amacıyla kullanılır. Eğer doğruluk kabul edilebilir oranda ise, kurallar yeni verilerin sınıflanması amacıyla kullanılır.</a:t>
            </a:r>
            <a:endParaRPr lang="tr-TR">
              <a:latin typeface="Arial Narrow" pitchFamily="34"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A4D00E20-45BC-4FA3-B025-591FE4D84E98}" type="slidenum">
              <a:rPr lang="tr-TR"/>
              <a:pPr>
                <a:defRPr/>
              </a:pPr>
              <a:t>8</a:t>
            </a:fld>
            <a:endParaRPr lang="tr-TR"/>
          </a:p>
        </p:txBody>
      </p:sp>
      <p:sp>
        <p:nvSpPr>
          <p:cNvPr id="5" name="4 Altbilgi Yer Tutucusu"/>
          <p:cNvSpPr>
            <a:spLocks noGrp="1"/>
          </p:cNvSpPr>
          <p:nvPr>
            <p:ph type="ftr" sz="quarter" idx="11"/>
          </p:nvPr>
        </p:nvSpPr>
        <p:spPr/>
        <p:txBody>
          <a:bodyPr/>
          <a:lstStyle/>
          <a:p>
            <a:pPr>
              <a:defRPr/>
            </a:pPr>
            <a:r>
              <a:rPr lang="tr-TR"/>
              <a:t>Veri Madenciliği [ 6.hft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29702" name="7 Dikdörtgen"/>
          <p:cNvSpPr>
            <a:spLocks noChangeArrowheads="1"/>
          </p:cNvSpPr>
          <p:nvPr/>
        </p:nvSpPr>
        <p:spPr bwMode="auto">
          <a:xfrm>
            <a:off x="500063" y="785813"/>
            <a:ext cx="8143875" cy="4708525"/>
          </a:xfrm>
          <a:prstGeom prst="rect">
            <a:avLst/>
          </a:prstGeom>
          <a:noFill/>
          <a:ln w="9525">
            <a:noFill/>
            <a:miter lim="800000"/>
            <a:headEnd/>
            <a:tailEnd/>
          </a:ln>
        </p:spPr>
        <p:txBody>
          <a:bodyPr>
            <a:spAutoFit/>
          </a:bodyPr>
          <a:lstStyle/>
          <a:p>
            <a:r>
              <a:rPr lang="tr-TR" sz="2000" b="1">
                <a:latin typeface="Arial Narrow" pitchFamily="34" charset="0"/>
              </a:rPr>
              <a:t>Karar ağaçlarına ait bazı kullanım alanları;</a:t>
            </a:r>
          </a:p>
          <a:p>
            <a:endParaRPr lang="tr-TR" sz="2000" b="1">
              <a:latin typeface="Arial Narrow" pitchFamily="34" charset="0"/>
            </a:endParaRPr>
          </a:p>
          <a:p>
            <a:pPr>
              <a:buFont typeface="Arial" charset="0"/>
              <a:buChar char="•"/>
            </a:pPr>
            <a:r>
              <a:rPr lang="tr-TR" sz="2000">
                <a:latin typeface="Arial Narrow" pitchFamily="34" charset="0"/>
              </a:rPr>
              <a:t>Hangi demografik grupların mektupla yapılan pazarlama uygulamalarında yüksek cevaplama oranına sahip olduğunun belirlenmesi (Direct Mail),</a:t>
            </a:r>
          </a:p>
          <a:p>
            <a:pPr>
              <a:buFont typeface="Arial" charset="0"/>
              <a:buChar char="•"/>
            </a:pPr>
            <a:endParaRPr lang="tr-TR" sz="2000">
              <a:latin typeface="Arial Narrow" pitchFamily="34" charset="0"/>
            </a:endParaRPr>
          </a:p>
          <a:p>
            <a:pPr>
              <a:buFont typeface="Arial" charset="0"/>
              <a:buChar char="•"/>
            </a:pPr>
            <a:r>
              <a:rPr lang="tr-TR" sz="2000">
                <a:latin typeface="Arial Narrow" pitchFamily="34" charset="0"/>
              </a:rPr>
              <a:t>B</a:t>
            </a:r>
            <a:r>
              <a:rPr lang="sv-SE" sz="2000">
                <a:latin typeface="Arial Narrow" pitchFamily="34" charset="0"/>
              </a:rPr>
              <a:t>ireylerin kredi </a:t>
            </a:r>
            <a:r>
              <a:rPr lang="tr-TR" sz="2000">
                <a:latin typeface="Arial Narrow" pitchFamily="34" charset="0"/>
              </a:rPr>
              <a:t>g</a:t>
            </a:r>
            <a:r>
              <a:rPr lang="sv-SE" sz="2000">
                <a:latin typeface="Arial Narrow" pitchFamily="34" charset="0"/>
              </a:rPr>
              <a:t>eçmi</a:t>
            </a:r>
            <a:r>
              <a:rPr lang="tr-TR" sz="2000">
                <a:latin typeface="Arial Narrow" pitchFamily="34" charset="0"/>
              </a:rPr>
              <a:t>ş</a:t>
            </a:r>
            <a:r>
              <a:rPr lang="sv-SE" sz="2000">
                <a:latin typeface="Arial Narrow" pitchFamily="34" charset="0"/>
              </a:rPr>
              <a:t>lerini kullanarak kredi kararlarının verilmesi (Credit Scorin</a:t>
            </a:r>
            <a:r>
              <a:rPr lang="tr-TR" sz="2000">
                <a:latin typeface="Arial Narrow" pitchFamily="34" charset="0"/>
              </a:rPr>
              <a:t>g</a:t>
            </a:r>
            <a:r>
              <a:rPr lang="sv-SE" sz="2000">
                <a:latin typeface="Arial Narrow" pitchFamily="34" charset="0"/>
              </a:rPr>
              <a:t>),</a:t>
            </a:r>
            <a:endParaRPr lang="tr-TR" sz="2000">
              <a:latin typeface="Arial Narrow" pitchFamily="34" charset="0"/>
            </a:endParaRPr>
          </a:p>
          <a:p>
            <a:pPr>
              <a:buFont typeface="Arial" charset="0"/>
              <a:buChar char="•"/>
            </a:pPr>
            <a:endParaRPr lang="tr-TR" sz="2000">
              <a:latin typeface="Arial Narrow" pitchFamily="34" charset="0"/>
            </a:endParaRPr>
          </a:p>
          <a:p>
            <a:pPr>
              <a:buFont typeface="Arial" charset="0"/>
              <a:buChar char="•"/>
            </a:pPr>
            <a:r>
              <a:rPr lang="tr-TR" sz="2000">
                <a:latin typeface="Arial Narrow" pitchFamily="34" charset="0"/>
              </a:rPr>
              <a:t>Geçmişte işletmeye en faydalı olan bireylerin özelliklerini kullanarak işe alma süreçlerinin belirlenmesi, </a:t>
            </a:r>
          </a:p>
          <a:p>
            <a:pPr>
              <a:buFont typeface="Arial" charset="0"/>
              <a:buChar char="•"/>
            </a:pPr>
            <a:endParaRPr lang="tr-TR" sz="2000">
              <a:latin typeface="Arial Narrow" pitchFamily="34" charset="0"/>
            </a:endParaRPr>
          </a:p>
          <a:p>
            <a:pPr>
              <a:buFont typeface="Arial" charset="0"/>
              <a:buChar char="•"/>
            </a:pPr>
            <a:r>
              <a:rPr lang="tr-TR" sz="2000">
                <a:latin typeface="Arial Narrow" pitchFamily="34" charset="0"/>
              </a:rPr>
              <a:t>Tıbbi gözlem verilerinden yararlanarak en etkin kararların verilmesi,</a:t>
            </a:r>
          </a:p>
          <a:p>
            <a:pPr>
              <a:buFont typeface="Arial" charset="0"/>
              <a:buChar char="•"/>
            </a:pPr>
            <a:endParaRPr lang="tr-TR" sz="2000">
              <a:latin typeface="Arial Narrow" pitchFamily="34" charset="0"/>
            </a:endParaRPr>
          </a:p>
          <a:p>
            <a:pPr>
              <a:buFont typeface="Arial" charset="0"/>
              <a:buChar char="•"/>
            </a:pPr>
            <a:r>
              <a:rPr lang="tr-TR" sz="2000">
                <a:latin typeface="Arial Narrow" pitchFamily="34" charset="0"/>
              </a:rPr>
              <a:t>Hangi değişkenlerin satışları etkilediğinin belirlenmesi, üretim verilerini</a:t>
            </a:r>
          </a:p>
          <a:p>
            <a:r>
              <a:rPr lang="tr-TR" sz="2000">
                <a:latin typeface="Arial Narrow" pitchFamily="34" charset="0"/>
              </a:rPr>
              <a:t>inceleyerek ürün hatalarına yol açan değişkenlerin belirlenmesi .</a:t>
            </a:r>
          </a:p>
          <a:p>
            <a:endParaRPr lang="tr-TR" sz="2000">
              <a:latin typeface="Arial Narrow" pitchFamily="34" charset="0"/>
            </a:endParaRPr>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24CF01A-09A2-4329-A851-5015EA043D47}" type="slidenum">
              <a:rPr lang="tr-TR" sz="1000">
                <a:solidFill>
                  <a:schemeClr val="bg2">
                    <a:shade val="50000"/>
                  </a:schemeClr>
                </a:solidFill>
                <a:latin typeface="+mn-lt"/>
              </a:rPr>
              <a:pPr algn="r" fontAlgn="auto">
                <a:spcBef>
                  <a:spcPts val="0"/>
                </a:spcBef>
                <a:spcAft>
                  <a:spcPts val="0"/>
                </a:spcAft>
                <a:defRPr/>
              </a:pPr>
              <a:t>9</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[ 7.hft  ]</a:t>
            </a:r>
            <a:endParaRPr lang="tr-TR" sz="1000" dirty="0">
              <a:solidFill>
                <a:schemeClr val="bg2">
                  <a:shade val="50000"/>
                </a:schemeClr>
              </a:solidFill>
              <a:latin typeface="+mn-lt"/>
            </a:endParaRPr>
          </a:p>
        </p:txBody>
      </p:sp>
      <p:sp>
        <p:nvSpPr>
          <p:cNvPr id="6"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Sınıflandırma ve Regresyon Ağaçları</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428625" y="642938"/>
            <a:ext cx="8286750" cy="5286375"/>
          </a:xfrm>
          <a:prstGeom prst="rect">
            <a:avLst/>
          </a:prstGeom>
        </p:spPr>
        <p:txBody>
          <a:bodyPr lIns="182880" tIns="91440">
            <a:normAutofit/>
          </a:bodyPr>
          <a:lstStyle/>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a:latin typeface="+mn-lt"/>
            </a:endParaRPr>
          </a:p>
        </p:txBody>
      </p:sp>
      <p:sp>
        <p:nvSpPr>
          <p:cNvPr id="8" name="7 Dikdörtgen"/>
          <p:cNvSpPr/>
          <p:nvPr/>
        </p:nvSpPr>
        <p:spPr>
          <a:xfrm>
            <a:off x="500063" y="571500"/>
            <a:ext cx="8001000" cy="5324475"/>
          </a:xfrm>
          <a:prstGeom prst="rect">
            <a:avLst/>
          </a:prstGeom>
        </p:spPr>
        <p:txBody>
          <a:bodyPr>
            <a:spAutoFit/>
          </a:bodyPr>
          <a:lstStyle/>
          <a:p>
            <a:pPr algn="just" fontAlgn="auto">
              <a:spcBef>
                <a:spcPts val="0"/>
              </a:spcBef>
              <a:spcAft>
                <a:spcPts val="0"/>
              </a:spcAft>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İkili bölünmeler şeklinde gerçekleşen bir sınıflandırma yöntemidir.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en-US" sz="2000" dirty="0">
                <a:latin typeface="Times New Roman" pitchFamily="18" charset="0"/>
                <a:cs typeface="Times New Roman" pitchFamily="18" charset="0"/>
              </a:rPr>
              <a:t>Gini </a:t>
            </a:r>
            <a:r>
              <a:rPr lang="tr-TR" sz="2000" dirty="0">
                <a:latin typeface="Times New Roman" pitchFamily="18" charset="0"/>
                <a:cs typeface="Times New Roman" pitchFamily="18" charset="0"/>
              </a:rPr>
              <a:t>, ikili yinelemeli ,bölümleme için en iyi bilinen kurallardandır. Çünkü her kural karar ağacı amacı olarak, farklı bir felsefeyi temsil eder. </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Her bir ağaç farklı bir stil ile gelişir.</a:t>
            </a:r>
            <a:r>
              <a:rPr lang="en-US" sz="2000" dirty="0">
                <a:effectLst>
                  <a:outerShdw blurRad="38100" dist="38100" dir="2700000" algn="tl">
                    <a:srgbClr val="000000">
                      <a:alpha val="43137"/>
                    </a:srgbClr>
                  </a:outerShdw>
                </a:effectLst>
                <a:latin typeface="Times New Roman" pitchFamily="18" charset="0"/>
                <a:cs typeface="Times New Roman" pitchFamily="18" charset="0"/>
              </a:rPr>
              <a:t> </a:t>
            </a:r>
            <a:endParaRPr lang="tr-TR" sz="2000"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defRPr/>
            </a:pPr>
            <a:r>
              <a:rPr lang="tr-TR" sz="2000" dirty="0">
                <a:latin typeface="Times New Roman" pitchFamily="18" charset="0"/>
                <a:cs typeface="Times New Roman" pitchFamily="18" charset="0"/>
              </a:rPr>
              <a:t>Algoritma nitelik değerlerinin  sol ve sağda olmak üzere ikili bölünmeler şeklinde ayrılması temeline dayanır.</a:t>
            </a:r>
          </a:p>
          <a:p>
            <a:pPr algn="just" fontAlgn="auto">
              <a:spcBef>
                <a:spcPts val="0"/>
              </a:spcBef>
              <a:spcAft>
                <a:spcPts val="0"/>
              </a:spcAft>
              <a:defRPr/>
            </a:pPr>
            <a:endParaRPr lang="tr-TR" sz="2000" dirty="0">
              <a:latin typeface="Times New Roman" pitchFamily="18" charset="0"/>
              <a:cs typeface="Times New Roman" pitchFamily="18" charset="0"/>
            </a:endParaRPr>
          </a:p>
          <a:p>
            <a:pPr algn="just" fontAlgn="auto">
              <a:spcBef>
                <a:spcPts val="0"/>
              </a:spcBef>
              <a:spcAft>
                <a:spcPts val="0"/>
              </a:spcAft>
              <a:defRPr/>
            </a:pPr>
            <a:r>
              <a:rPr lang="tr-TR" sz="2000" u="sng" dirty="0">
                <a:effectLst>
                  <a:outerShdw blurRad="38100" dist="38100" dir="2700000" algn="tl">
                    <a:srgbClr val="000000">
                      <a:alpha val="43137"/>
                    </a:srgbClr>
                  </a:outerShdw>
                </a:effectLst>
                <a:latin typeface="Times New Roman" pitchFamily="18" charset="0"/>
                <a:cs typeface="Times New Roman" pitchFamily="18" charset="0"/>
              </a:rPr>
              <a:t>Uygulama Şekli :</a:t>
            </a:r>
          </a:p>
          <a:p>
            <a:pPr algn="just" fontAlgn="auto">
              <a:spcBef>
                <a:spcPts val="0"/>
              </a:spcBef>
              <a:spcAft>
                <a:spcPts val="0"/>
              </a:spcAft>
              <a:defRPr/>
            </a:pPr>
            <a:endParaRPr lang="tr-TR" sz="2000" u="sng"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buFont typeface="Wingdings" pitchFamily="2" charset="2"/>
              <a:buChar char="ü"/>
              <a:defRPr/>
            </a:pPr>
            <a:r>
              <a:rPr lang="tr-TR" sz="2000" dirty="0">
                <a:latin typeface="Times New Roman" pitchFamily="18" charset="0"/>
                <a:cs typeface="Times New Roman" pitchFamily="18" charset="0"/>
              </a:rPr>
              <a:t>Nitelik değerlerinin her biri ikili bölünmeler  olacak şekilde  sınıflanır. Elde edilen sol ve sağ bölünmelere karşılık gelen sınıf değerleri gruplandırılır.</a:t>
            </a:r>
          </a:p>
          <a:p>
            <a:pPr algn="just" fontAlgn="auto">
              <a:spcBef>
                <a:spcPts val="0"/>
              </a:spcBef>
              <a:spcAft>
                <a:spcPts val="0"/>
              </a:spcAft>
              <a:buFont typeface="Wingdings" pitchFamily="2" charset="2"/>
              <a:buChar char="ü"/>
              <a:defRPr/>
            </a:pPr>
            <a:endParaRPr lang="tr-TR" sz="2000" dirty="0">
              <a:latin typeface="Times New Roman" pitchFamily="18" charset="0"/>
              <a:cs typeface="Times New Roman" pitchFamily="18" charset="0"/>
            </a:endParaRPr>
          </a:p>
          <a:p>
            <a:pPr algn="just" fontAlgn="auto">
              <a:spcBef>
                <a:spcPts val="0"/>
              </a:spcBef>
              <a:spcAft>
                <a:spcPts val="0"/>
              </a:spcAft>
              <a:buFont typeface="Wingdings" pitchFamily="2" charset="2"/>
              <a:buChar char="ü"/>
              <a:defRPr/>
            </a:pPr>
            <a:r>
              <a:rPr lang="tr-TR" sz="2000" dirty="0">
                <a:latin typeface="Times New Roman" pitchFamily="18" charset="0"/>
                <a:cs typeface="Times New Roman" pitchFamily="18" charset="0"/>
              </a:rPr>
              <a:t>Her bir düğümde ilgili sol ve sağ bölünmeler için ayrı ayrı hesaplamalar yapılır.</a:t>
            </a:r>
          </a:p>
        </p:txBody>
      </p:sp>
      <p:sp>
        <p:nvSpPr>
          <p:cNvPr id="9" name="Rectangle 1"/>
          <p:cNvSpPr>
            <a:spLocks noChangeArrowheads="1"/>
          </p:cNvSpPr>
          <p:nvPr/>
        </p:nvSpPr>
        <p:spPr bwMode="auto">
          <a:xfrm>
            <a:off x="3071813" y="90488"/>
            <a:ext cx="5286375" cy="338137"/>
          </a:xfrm>
          <a:prstGeom prst="rect">
            <a:avLst/>
          </a:prstGeom>
          <a:noFill/>
          <a:ln w="9525">
            <a:noFill/>
            <a:miter lim="800000"/>
            <a:headEnd/>
            <a:tailEnd/>
          </a:ln>
          <a:effectLst/>
        </p:spPr>
        <p:txBody>
          <a:bodyPr anchor="ctr">
            <a:spAutoFit/>
          </a:bodyPr>
          <a:lstStyle/>
          <a:p>
            <a:pPr>
              <a:defRPr/>
            </a:pPr>
            <a:r>
              <a:rPr lang="tr-TR" sz="16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Gini Algoritması</a:t>
            </a:r>
          </a:p>
        </p:txBody>
      </p:sp>
    </p:spTree>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solidFill>
          <a:srgbClr val="FFFF00">
            <a:alpha val="9000"/>
          </a:srgbClr>
        </a:solidFill>
        <a:ln>
          <a:noFill/>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3498</TotalTime>
  <Words>1194</Words>
  <Application>Microsoft Office PowerPoint</Application>
  <PresentationFormat>Ekran Gösterisi (4:3)</PresentationFormat>
  <Paragraphs>265</Paragraphs>
  <Slides>28</Slides>
  <Notes>28</Notes>
  <HiddenSlides>0</HiddenSlides>
  <MMClips>0</MMClips>
  <ScaleCrop>false</ScaleCrop>
  <HeadingPairs>
    <vt:vector size="6" baseType="variant">
      <vt:variant>
        <vt:lpstr>Kullanılan Yazı Tipleri</vt:lpstr>
      </vt:variant>
      <vt:variant>
        <vt:i4>9</vt:i4>
      </vt:variant>
      <vt:variant>
        <vt:lpstr>Tasarım Şablonu</vt:lpstr>
      </vt:variant>
      <vt:variant>
        <vt:i4>5</vt:i4>
      </vt:variant>
      <vt:variant>
        <vt:lpstr>Slayt Başlıkları</vt:lpstr>
      </vt:variant>
      <vt:variant>
        <vt:i4>28</vt:i4>
      </vt:variant>
    </vt:vector>
  </HeadingPairs>
  <TitlesOfParts>
    <vt:vector size="42" baseType="lpstr">
      <vt:lpstr>Arial</vt:lpstr>
      <vt:lpstr>Verdana</vt:lpstr>
      <vt:lpstr>Wingdings 2</vt:lpstr>
      <vt:lpstr>Calibri</vt:lpstr>
      <vt:lpstr>Harrington</vt:lpstr>
      <vt:lpstr>Times New Roman</vt:lpstr>
      <vt:lpstr>Wingdings</vt:lpstr>
      <vt:lpstr>Arial Narrow</vt:lpstr>
      <vt:lpstr>Batang</vt:lpstr>
      <vt:lpstr>Görünüş</vt:lpstr>
      <vt:lpstr>Görünüş</vt:lpstr>
      <vt:lpstr>Görünüş</vt:lpstr>
      <vt:lpstr>Görünüş</vt:lpstr>
      <vt:lpstr>Görünüş</vt:lpstr>
      <vt:lpstr>Slayt 1</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Kaynaklar :</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165</cp:revision>
  <dcterms:created xsi:type="dcterms:W3CDTF">2009-02-03T08:32:31Z</dcterms:created>
  <dcterms:modified xsi:type="dcterms:W3CDTF">2009-11-13T09:32:36Z</dcterms:modified>
</cp:coreProperties>
</file>