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
  </p:notesMasterIdLst>
  <p:sldIdLst>
    <p:sldId id="256" r:id="rId2"/>
    <p:sldId id="335" r:id="rId3"/>
    <p:sldId id="336" r:id="rId4"/>
    <p:sldId id="337" r:id="rId5"/>
    <p:sldId id="338" r:id="rId6"/>
    <p:sldId id="339" r:id="rId7"/>
    <p:sldId id="340" r:id="rId8"/>
    <p:sldId id="341" r:id="rId9"/>
    <p:sldId id="342" r:id="rId10"/>
    <p:sldId id="343" r:id="rId11"/>
    <p:sldId id="344" r:id="rId12"/>
    <p:sldId id="333" r:id="rId13"/>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Times New Roman" pitchFamily="18" charset="0"/>
        <a:ea typeface="+mn-ea"/>
        <a:cs typeface="+mn-cs"/>
      </a:defRPr>
    </a:lvl1pPr>
    <a:lvl2pPr marL="457200" algn="l" rtl="0" fontAlgn="base">
      <a:spcBef>
        <a:spcPct val="0"/>
      </a:spcBef>
      <a:spcAft>
        <a:spcPct val="0"/>
      </a:spcAft>
      <a:defRPr kern="1200">
        <a:solidFill>
          <a:schemeClr val="tx1"/>
        </a:solidFill>
        <a:latin typeface="Times New Roman" pitchFamily="18" charset="0"/>
        <a:ea typeface="+mn-ea"/>
        <a:cs typeface="+mn-cs"/>
      </a:defRPr>
    </a:lvl2pPr>
    <a:lvl3pPr marL="914400" algn="l" rtl="0" fontAlgn="base">
      <a:spcBef>
        <a:spcPct val="0"/>
      </a:spcBef>
      <a:spcAft>
        <a:spcPct val="0"/>
      </a:spcAft>
      <a:defRPr kern="1200">
        <a:solidFill>
          <a:schemeClr val="tx1"/>
        </a:solidFill>
        <a:latin typeface="Times New Roman" pitchFamily="18" charset="0"/>
        <a:ea typeface="+mn-ea"/>
        <a:cs typeface="+mn-cs"/>
      </a:defRPr>
    </a:lvl3pPr>
    <a:lvl4pPr marL="1371600" algn="l" rtl="0" fontAlgn="base">
      <a:spcBef>
        <a:spcPct val="0"/>
      </a:spcBef>
      <a:spcAft>
        <a:spcPct val="0"/>
      </a:spcAft>
      <a:defRPr kern="1200">
        <a:solidFill>
          <a:schemeClr val="tx1"/>
        </a:solidFill>
        <a:latin typeface="Times New Roman" pitchFamily="18" charset="0"/>
        <a:ea typeface="+mn-ea"/>
        <a:cs typeface="+mn-cs"/>
      </a:defRPr>
    </a:lvl4pPr>
    <a:lvl5pPr marL="1828800" algn="l" rtl="0" fontAlgn="base">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9VT"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A379BB"/>
  </p:clrMru>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Orta Stil 4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88588" autoAdjust="0"/>
  </p:normalViewPr>
  <p:slideViewPr>
    <p:cSldViewPr>
      <p:cViewPr>
        <p:scale>
          <a:sx n="75" d="100"/>
          <a:sy n="75" d="100"/>
        </p:scale>
        <p:origin x="-1326" y="-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6D5AD05-1562-4CDF-9201-4E6ADD0161C2}" type="datetimeFigureOut">
              <a:rPr lang="tr-TR"/>
              <a:pPr>
                <a:defRPr/>
              </a:pPr>
              <a:t>05.01.2010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A0E6815-00EC-4C56-B218-4F2F4945884D}" type="slidenum">
              <a:rPr lang="tr-TR"/>
              <a:pPr>
                <a:defRPr/>
              </a:pPr>
              <a:t>‹#›</a:t>
            </a:fld>
            <a:endParaRPr 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Slayt Görüntüsü Yer Tutucusu"/>
          <p:cNvSpPr>
            <a:spLocks noGrp="1" noRot="1" noChangeAspect="1"/>
          </p:cNvSpPr>
          <p:nvPr>
            <p:ph type="sldImg"/>
          </p:nvPr>
        </p:nvSpPr>
        <p:spPr bwMode="auto">
          <a:noFill/>
          <a:ln>
            <a:solidFill>
              <a:srgbClr val="000000"/>
            </a:solidFill>
            <a:miter lim="800000"/>
            <a:headEnd/>
            <a:tailEnd/>
          </a:ln>
        </p:spPr>
      </p:sp>
      <p:sp>
        <p:nvSpPr>
          <p:cNvPr id="1536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536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5A923D4-CEEB-4257-BDDC-63B043FD5887}" type="slidenum">
              <a:rPr lang="tr-TR"/>
              <a:pPr fontAlgn="base">
                <a:spcBef>
                  <a:spcPct val="0"/>
                </a:spcBef>
                <a:spcAft>
                  <a:spcPct val="0"/>
                </a:spcAft>
                <a:defRPr/>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379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F30A458A-300D-46C9-AC5D-C13A765C730A}" type="slidenum">
              <a:rPr lang="tr-TR" sz="1200">
                <a:latin typeface="+mn-lt"/>
              </a:rPr>
              <a:pPr algn="r">
                <a:defRPr/>
              </a:pPr>
              <a:t>10</a:t>
            </a:fld>
            <a:endParaRPr lang="tr-TR" sz="1200">
              <a:latin typeface="+mn-l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58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0467C95-2D23-4367-80A6-4D51A2F08806}" type="slidenum">
              <a:rPr lang="tr-TR" sz="1200">
                <a:latin typeface="+mn-lt"/>
              </a:rPr>
              <a:pPr algn="r">
                <a:defRPr/>
              </a:pPr>
              <a:t>11</a:t>
            </a:fld>
            <a:endParaRPr lang="tr-TR" sz="120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Slayt Görüntüsü Yer Tutucusu"/>
          <p:cNvSpPr>
            <a:spLocks noGrp="1" noRot="1" noChangeAspect="1"/>
          </p:cNvSpPr>
          <p:nvPr>
            <p:ph type="sldImg"/>
          </p:nvPr>
        </p:nvSpPr>
        <p:spPr bwMode="auto">
          <a:noFill/>
          <a:ln>
            <a:solidFill>
              <a:srgbClr val="000000"/>
            </a:solidFill>
            <a:miter lim="800000"/>
            <a:headEnd/>
            <a:tailEnd/>
          </a:ln>
        </p:spPr>
      </p:sp>
      <p:sp>
        <p:nvSpPr>
          <p:cNvPr id="378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8AB52A-F8F4-4D89-9957-DDFCAF203BF7}" type="slidenum">
              <a:rPr lang="tr-TR"/>
              <a:pPr fontAlgn="base">
                <a:spcBef>
                  <a:spcPct val="0"/>
                </a:spcBef>
                <a:spcAft>
                  <a:spcPct val="0"/>
                </a:spcAft>
                <a:defRPr/>
              </a:pPr>
              <a:t>12</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1741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AAB0CEED-C68D-41D5-8178-59750FB00164}" type="slidenum">
              <a:rPr lang="tr-TR" sz="1200">
                <a:latin typeface="+mn-lt"/>
              </a:rPr>
              <a:pPr algn="r">
                <a:defRPr/>
              </a:pPr>
              <a:t>2</a:t>
            </a:fld>
            <a:endParaRPr lang="tr-TR" sz="1200">
              <a:latin typeface="+mn-l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1945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3DE6120-A3BC-4BDD-9897-858C1F89F019}" type="slidenum">
              <a:rPr lang="tr-TR" sz="1200">
                <a:latin typeface="+mn-lt"/>
              </a:rPr>
              <a:pPr algn="r">
                <a:defRPr/>
              </a:pPr>
              <a:t>3</a:t>
            </a:fld>
            <a:endParaRPr lang="tr-TR" sz="120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2150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D8284EB-8367-492A-912E-F838D28C8AE1}" type="slidenum">
              <a:rPr lang="tr-TR" sz="1200">
                <a:latin typeface="+mn-lt"/>
              </a:rPr>
              <a:pPr algn="r">
                <a:defRPr/>
              </a:pPr>
              <a:t>4</a:t>
            </a:fld>
            <a:endParaRPr lang="tr-TR" sz="120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2355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BF5F0F0F-6A52-41B9-8C4B-F3C5E108571D}" type="slidenum">
              <a:rPr lang="tr-TR" sz="1200">
                <a:latin typeface="+mn-lt"/>
              </a:rPr>
              <a:pPr algn="r">
                <a:defRPr/>
              </a:pPr>
              <a:t>5</a:t>
            </a:fld>
            <a:endParaRPr lang="tr-TR" sz="120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2560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C14BDA8-4719-4A47-A88A-4298A62CD361}" type="slidenum">
              <a:rPr lang="tr-TR" sz="1200">
                <a:latin typeface="+mn-lt"/>
              </a:rPr>
              <a:pPr algn="r">
                <a:defRPr/>
              </a:pPr>
              <a:t>6</a:t>
            </a:fld>
            <a:endParaRPr lang="tr-TR" sz="120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2765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5303C674-AF3F-49DD-BB8D-6B0FC81C6E02}" type="slidenum">
              <a:rPr lang="tr-TR" sz="1200">
                <a:latin typeface="+mn-lt"/>
              </a:rPr>
              <a:pPr algn="r">
                <a:defRPr/>
              </a:pPr>
              <a:t>7</a:t>
            </a:fld>
            <a:endParaRPr lang="tr-TR" sz="120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2969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849A2497-8A69-4B90-A79F-4CB8D1B813DD}" type="slidenum">
              <a:rPr lang="tr-TR" sz="1200">
                <a:latin typeface="+mn-lt"/>
              </a:rPr>
              <a:pPr algn="r">
                <a:defRPr/>
              </a:pPr>
              <a:t>8</a:t>
            </a:fld>
            <a:endParaRPr lang="tr-TR" sz="120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Slayt Görüntüsü Yer Tutucusu"/>
          <p:cNvSpPr>
            <a:spLocks noGrp="1" noRot="1" noChangeAspect="1" noTextEdit="1"/>
          </p:cNvSpPr>
          <p:nvPr>
            <p:ph type="sldImg"/>
          </p:nvPr>
        </p:nvSpPr>
        <p:spPr bwMode="auto">
          <a:noFill/>
          <a:ln>
            <a:solidFill>
              <a:srgbClr val="000000"/>
            </a:solidFill>
            <a:miter lim="800000"/>
            <a:headEnd/>
            <a:tailEnd/>
          </a:ln>
        </p:spPr>
      </p:sp>
      <p:sp>
        <p:nvSpPr>
          <p:cNvPr id="3174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txBox="1">
            <a:spLocks noGrp="1"/>
          </p:cNvSpPr>
          <p:nvPr/>
        </p:nvSpPr>
        <p:spPr bwMode="auto">
          <a:xfrm>
            <a:off x="3884613" y="8685213"/>
            <a:ext cx="2971800" cy="457200"/>
          </a:xfrm>
          <a:prstGeom prst="rect">
            <a:avLst/>
          </a:prstGeom>
          <a:noFill/>
          <a:ln>
            <a:miter lim="800000"/>
            <a:headEnd/>
            <a:tailEnd/>
          </a:ln>
        </p:spPr>
        <p:txBody>
          <a:bodyPr anchor="b"/>
          <a:lstStyle/>
          <a:p>
            <a:pPr algn="r">
              <a:defRPr/>
            </a:pPr>
            <a:fld id="{38BB7055-9166-4782-9762-A16DE751B4FD}" type="slidenum">
              <a:rPr lang="tr-TR" sz="1200">
                <a:latin typeface="+mn-lt"/>
              </a:rPr>
              <a:pPr algn="r">
                <a:defRPr/>
              </a:pPr>
              <a:t>9</a:t>
            </a:fld>
            <a:endParaRPr lang="tr-TR" sz="120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smtClean="0"/>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B32601FC-042E-4F9F-B4F2-4DF89D1233E1}" type="datetime1">
              <a:rPr lang="tr-TR"/>
              <a:pPr>
                <a:defRPr/>
              </a:pPr>
              <a:t>05.01.2010</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9" name="10 Slayt Numarası Yer Tutucusu"/>
          <p:cNvSpPr>
            <a:spLocks noGrp="1"/>
          </p:cNvSpPr>
          <p:nvPr>
            <p:ph type="sldNum" sz="quarter" idx="12"/>
          </p:nvPr>
        </p:nvSpPr>
        <p:spPr/>
        <p:txBody>
          <a:bodyPr/>
          <a:lstStyle>
            <a:lvl1pPr>
              <a:defRPr/>
            </a:lvl1pPr>
            <a:extLst/>
          </a:lstStyle>
          <a:p>
            <a:pPr>
              <a:defRPr/>
            </a:pPr>
            <a:fld id="{5A6A3A7A-A057-47B5-A2A2-11FE72563DB3}" type="slidenum">
              <a:rPr lang="tr-TR"/>
              <a:pPr>
                <a:defRPr/>
              </a:pPr>
              <a:t>‹#›</a:t>
            </a:fld>
            <a:endParaRPr lang="tr-TR"/>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DDB5F6E0-1F04-414D-90FF-D30B93AF4C0B}" type="datetime1">
              <a:rPr lang="tr-TR"/>
              <a:pPr>
                <a:defRPr/>
              </a:pPr>
              <a:t>05.01.2010</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DD7539DE-7531-47AE-B1BA-9B76AAC5972C}" type="slidenum">
              <a:rPr lang="tr-TR"/>
              <a:pPr>
                <a:defRPr/>
              </a:pPr>
              <a:t>‹#›</a:t>
            </a:fld>
            <a:endParaRPr lang="tr-TR"/>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24 Veri Yer Tutucusu"/>
          <p:cNvSpPr>
            <a:spLocks noGrp="1"/>
          </p:cNvSpPr>
          <p:nvPr>
            <p:ph type="dt" sz="half" idx="10"/>
          </p:nvPr>
        </p:nvSpPr>
        <p:spPr/>
        <p:txBody>
          <a:bodyPr/>
          <a:lstStyle>
            <a:lvl1pPr>
              <a:defRPr/>
            </a:lvl1pPr>
          </a:lstStyle>
          <a:p>
            <a:pPr>
              <a:defRPr/>
            </a:pPr>
            <a:fld id="{1CF1439B-4126-46A4-B716-36312725D737}" type="datetime1">
              <a:rPr lang="tr-TR"/>
              <a:pPr>
                <a:defRPr/>
              </a:pPr>
              <a:t>05.01.2010</a:t>
            </a:fld>
            <a:endParaRPr lang="tr-TR"/>
          </a:p>
        </p:txBody>
      </p:sp>
      <p:sp>
        <p:nvSpPr>
          <p:cNvPr id="3"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4" name="4 Slayt Numarası Yer Tutucusu"/>
          <p:cNvSpPr>
            <a:spLocks noGrp="1"/>
          </p:cNvSpPr>
          <p:nvPr>
            <p:ph type="sldNum" sz="quarter" idx="12"/>
          </p:nvPr>
        </p:nvSpPr>
        <p:spPr/>
        <p:txBody>
          <a:bodyPr/>
          <a:lstStyle>
            <a:lvl1pPr>
              <a:defRPr/>
            </a:lvl1pPr>
          </a:lstStyle>
          <a:p>
            <a:pPr>
              <a:defRPr/>
            </a:pPr>
            <a:fld id="{598CEF99-85C1-4E55-B214-3354FC57314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9B376636-A1A6-4DD9-B2FB-8AFD57175E85}" type="datetime1">
              <a:rPr lang="tr-TR"/>
              <a:pPr>
                <a:defRPr/>
              </a:pPr>
              <a:t>05.01.2010</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0AC44CE6-9A3F-4B22-877F-E82C773B5B54}" type="slidenum">
              <a:rPr lang="tr-TR"/>
              <a:pPr>
                <a:defRPr/>
              </a:pPr>
              <a:t>‹#›</a:t>
            </a:fld>
            <a:endParaRPr lang="tr-TR"/>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C83DB83F-25C3-4651-8CA2-ADDEE20443AA}" type="datetime1">
              <a:rPr lang="tr-TR"/>
              <a:pPr>
                <a:defRPr/>
              </a:pPr>
              <a:t>05.01.2010</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8" name="5 Slayt Numarası Yer Tutucusu"/>
          <p:cNvSpPr>
            <a:spLocks noGrp="1"/>
          </p:cNvSpPr>
          <p:nvPr>
            <p:ph type="sldNum" sz="quarter" idx="12"/>
          </p:nvPr>
        </p:nvSpPr>
        <p:spPr/>
        <p:txBody>
          <a:bodyPr/>
          <a:lstStyle>
            <a:lvl1pPr>
              <a:defRPr/>
            </a:lvl1pPr>
            <a:extLst/>
          </a:lstStyle>
          <a:p>
            <a:pPr>
              <a:defRPr/>
            </a:pPr>
            <a:fld id="{70394B55-546D-4BCA-9710-53E8461BCDA1}" type="slidenum">
              <a:rPr lang="tr-TR"/>
              <a:pPr>
                <a:defRPr/>
              </a:pPr>
              <a:t>‹#›</a:t>
            </a:fld>
            <a:endParaRPr lang="tr-TR"/>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D266AD50-F35C-4E7C-B7AD-22D6AFA325C2}" type="datetime1">
              <a:rPr lang="tr-TR"/>
              <a:pPr>
                <a:defRPr/>
              </a:pPr>
              <a:t>05.01.2010</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7" name="4 Slayt Numarası Yer Tutucusu"/>
          <p:cNvSpPr>
            <a:spLocks noGrp="1"/>
          </p:cNvSpPr>
          <p:nvPr>
            <p:ph type="sldNum" sz="quarter" idx="12"/>
          </p:nvPr>
        </p:nvSpPr>
        <p:spPr/>
        <p:txBody>
          <a:bodyPr/>
          <a:lstStyle>
            <a:lvl1pPr>
              <a:defRPr/>
            </a:lvl1pPr>
          </a:lstStyle>
          <a:p>
            <a:pPr>
              <a:defRPr/>
            </a:pPr>
            <a:fld id="{0E3CF345-F109-4707-B21F-68A134B1C26F}" type="slidenum">
              <a:rPr lang="tr-TR"/>
              <a:pPr>
                <a:defRPr/>
              </a:pPr>
              <a:t>‹#›</a:t>
            </a:fld>
            <a:endParaRPr lang="tr-TR"/>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F88403E7-5B92-427D-AF12-F0A97507AE83}" type="datetime1">
              <a:rPr lang="tr-TR"/>
              <a:pPr>
                <a:defRPr/>
              </a:pPr>
              <a:t>05.01.2010</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9" name="4 Slayt Numarası Yer Tutucusu"/>
          <p:cNvSpPr>
            <a:spLocks noGrp="1"/>
          </p:cNvSpPr>
          <p:nvPr>
            <p:ph type="sldNum" sz="quarter" idx="12"/>
          </p:nvPr>
        </p:nvSpPr>
        <p:spPr/>
        <p:txBody>
          <a:bodyPr/>
          <a:lstStyle>
            <a:lvl1pPr>
              <a:defRPr/>
            </a:lvl1pPr>
          </a:lstStyle>
          <a:p>
            <a:pPr>
              <a:defRPr/>
            </a:pPr>
            <a:fld id="{0416F4B6-CD8D-4AA8-B1B9-09D7D92F69C1}" type="slidenum">
              <a:rPr lang="tr-TR"/>
              <a:pPr>
                <a:defRPr/>
              </a:pPr>
              <a:t>‹#›</a:t>
            </a:fld>
            <a:endParaRPr lang="tr-TR"/>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0BDB8FA6-BF14-4CA5-AB9B-7AF6DB858E63}" type="datetime1">
              <a:rPr lang="tr-TR"/>
              <a:pPr>
                <a:defRPr/>
              </a:pPr>
              <a:t>05.01.2010</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5" name="4 Slayt Numarası Yer Tutucusu"/>
          <p:cNvSpPr>
            <a:spLocks noGrp="1"/>
          </p:cNvSpPr>
          <p:nvPr>
            <p:ph type="sldNum" sz="quarter" idx="12"/>
          </p:nvPr>
        </p:nvSpPr>
        <p:spPr/>
        <p:txBody>
          <a:bodyPr/>
          <a:lstStyle>
            <a:lvl1pPr>
              <a:defRPr/>
            </a:lvl1pPr>
          </a:lstStyle>
          <a:p>
            <a:pPr>
              <a:defRPr/>
            </a:pPr>
            <a:fld id="{FB38A0A3-C010-4C38-B41A-5F997B388675}" type="slidenum">
              <a:rPr lang="tr-TR"/>
              <a:pPr>
                <a:defRPr/>
              </a:pPr>
              <a:t>‹#›</a:t>
            </a:fld>
            <a:endParaRPr lang="tr-TR"/>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86BD1CF5-93E6-4791-BBEC-5C5460FD538F}" type="datetime1">
              <a:rPr lang="tr-TR"/>
              <a:pPr>
                <a:defRPr/>
              </a:pPr>
              <a:t>05.01.2010</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7" name="4 Slayt Numarası Yer Tutucusu"/>
          <p:cNvSpPr>
            <a:spLocks noGrp="1"/>
          </p:cNvSpPr>
          <p:nvPr>
            <p:ph type="sldNum" sz="quarter" idx="12"/>
          </p:nvPr>
        </p:nvSpPr>
        <p:spPr/>
        <p:txBody>
          <a:bodyPr/>
          <a:lstStyle>
            <a:lvl1pPr>
              <a:defRPr/>
            </a:lvl1pPr>
          </a:lstStyle>
          <a:p>
            <a:pPr>
              <a:defRPr/>
            </a:pPr>
            <a:fld id="{55786D8D-7B5B-425C-AEAB-3E9126333288}" type="slidenum">
              <a:rPr lang="tr-TR"/>
              <a:pPr>
                <a:defRPr/>
              </a:pPr>
              <a:t>‹#›</a:t>
            </a:fld>
            <a:endParaRPr lang="tr-TR"/>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dirty="0" smtClean="0"/>
              <a:t>Resim eklemek için </a:t>
            </a:r>
            <a:r>
              <a:rPr lang="tr-TR" noProof="0" dirty="0" err="1" smtClean="0"/>
              <a:t>simğeyi</a:t>
            </a:r>
            <a:r>
              <a:rPr lang="tr-TR" noProof="0" dirty="0" smtClean="0"/>
              <a:t> tıklatın</a:t>
            </a:r>
            <a:endParaRPr lang="en-US" noProof="0" dirty="0"/>
          </a:p>
        </p:txBody>
      </p:sp>
      <p:sp>
        <p:nvSpPr>
          <p:cNvPr id="7" name="4 Veri Yer Tutucusu"/>
          <p:cNvSpPr>
            <a:spLocks noGrp="1"/>
          </p:cNvSpPr>
          <p:nvPr>
            <p:ph type="dt" sz="half" idx="10"/>
          </p:nvPr>
        </p:nvSpPr>
        <p:spPr/>
        <p:txBody>
          <a:bodyPr/>
          <a:lstStyle>
            <a:lvl1pPr>
              <a:defRPr/>
            </a:lvl1pPr>
            <a:extLst/>
          </a:lstStyle>
          <a:p>
            <a:pPr>
              <a:defRPr/>
            </a:pPr>
            <a:fld id="{C853325A-030F-4ABA-A85C-D8B87581C40E}" type="datetime1">
              <a:rPr lang="tr-TR"/>
              <a:pPr>
                <a:defRPr/>
              </a:pPr>
              <a:t>05.01.2010</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[ 8.hft  ]</a:t>
            </a:r>
          </a:p>
        </p:txBody>
      </p:sp>
      <p:sp>
        <p:nvSpPr>
          <p:cNvPr id="9" name="6 Slayt Numarası Yer Tutucusu"/>
          <p:cNvSpPr>
            <a:spLocks noGrp="1"/>
          </p:cNvSpPr>
          <p:nvPr>
            <p:ph type="sldNum" sz="quarter" idx="12"/>
          </p:nvPr>
        </p:nvSpPr>
        <p:spPr/>
        <p:txBody>
          <a:bodyPr/>
          <a:lstStyle>
            <a:lvl1pPr>
              <a:defRPr/>
            </a:lvl1pPr>
            <a:extLst/>
          </a:lstStyle>
          <a:p>
            <a:pPr>
              <a:defRPr/>
            </a:pPr>
            <a:fld id="{560D0B6B-022D-4286-931E-5C92C4772E23}" type="slidenum">
              <a:rPr lang="tr-TR"/>
              <a:pPr>
                <a:defRPr/>
              </a:pPr>
              <a:t>‹#›</a:t>
            </a:fld>
            <a:endParaRPr lang="tr-TR"/>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A82091BE-6FD0-4658-8047-A0E57A789E6F}" type="datetime1">
              <a:rPr lang="tr-TR"/>
              <a:pPr>
                <a:defRPr/>
              </a:pPr>
              <a:t>05.01.2010</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[ 8.hft  ]</a:t>
            </a:r>
          </a:p>
        </p:txBody>
      </p:sp>
      <p:sp>
        <p:nvSpPr>
          <p:cNvPr id="6" name="4 Slayt Numarası Yer Tutucusu"/>
          <p:cNvSpPr>
            <a:spLocks noGrp="1"/>
          </p:cNvSpPr>
          <p:nvPr>
            <p:ph type="sldNum" sz="quarter" idx="12"/>
          </p:nvPr>
        </p:nvSpPr>
        <p:spPr/>
        <p:txBody>
          <a:bodyPr/>
          <a:lstStyle>
            <a:lvl1pPr>
              <a:defRPr/>
            </a:lvl1pPr>
          </a:lstStyle>
          <a:p>
            <a:pPr>
              <a:defRPr/>
            </a:pPr>
            <a:fld id="{A50F8D5B-7EB2-42E8-ABB4-6C41678CBB74}" type="slidenum">
              <a:rPr lang="tr-TR"/>
              <a:pPr>
                <a:defRPr/>
              </a:pPr>
              <a:t>‹#›</a:t>
            </a:fld>
            <a:endParaRPr lang="tr-TR"/>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extLst/>
          </a:lstStyle>
          <a:p>
            <a:r>
              <a:rPr lang="tr-TR" smtClean="0"/>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D09E7EDF-5160-4690-B910-2F061D553696}" type="datetime1">
              <a:rPr lang="tr-TR"/>
              <a:pPr>
                <a:defRPr/>
              </a:pPr>
              <a:t>05.01.2010</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[ 8.hft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6CBCB09E-767C-4F21-AC7C-71C0CB0578DF}"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2" r:id="rId1"/>
    <p:sldLayoutId id="2147483724" r:id="rId2"/>
    <p:sldLayoutId id="2147483733" r:id="rId3"/>
    <p:sldLayoutId id="2147483725" r:id="rId4"/>
    <p:sldLayoutId id="2147483726" r:id="rId5"/>
    <p:sldLayoutId id="2147483727" r:id="rId6"/>
    <p:sldLayoutId id="2147483728" r:id="rId7"/>
    <p:sldLayoutId id="2147483734" r:id="rId8"/>
    <p:sldLayoutId id="2147483729" r:id="rId9"/>
    <p:sldLayoutId id="2147483730" r:id="rId10"/>
    <p:sldLayoutId id="2147483731" r:id="rId11"/>
  </p:sldLayoutIdLst>
  <p:transition spd="med">
    <p:fade thruBlk="1"/>
  </p:transition>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hyperlink" Target="http://img1.blogcu.com/images/d/e/g/degerleme/mutation.jpg" TargetMode="External"/><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www.gurunlu.com/?tag=/k-mean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1000100" y="4429132"/>
            <a:ext cx="3571900" cy="614354"/>
          </a:xfrm>
          <a:prstGeom prst="rect">
            <a:avLst/>
          </a:prstGeom>
        </p:spPr>
        <p:txBody>
          <a:bodyPr lIns="45720" rIns="45720" anchor="b"/>
          <a:lstStyle/>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cs typeface="Times New Roman" pitchFamily="18" charset="0"/>
              </a:rPr>
              <a:t>Kümeleme Algoritmaları</a:t>
            </a:r>
            <a:endPar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
        <p:nvSpPr>
          <p:cNvPr id="5" name="4 Slayt Numarası Yer Tutucusu"/>
          <p:cNvSpPr>
            <a:spLocks noGrp="1"/>
          </p:cNvSpPr>
          <p:nvPr>
            <p:ph type="sldNum" sz="quarter" idx="12"/>
          </p:nvPr>
        </p:nvSpPr>
        <p:spPr/>
        <p:txBody>
          <a:bodyPr/>
          <a:lstStyle/>
          <a:p>
            <a:pPr>
              <a:defRPr/>
            </a:pPr>
            <a:fld id="{0C9D5015-A116-46DF-8196-6478A222849D}"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wrap="square" lIns="91440" tIns="45720" rIns="91440" bIns="45720" numCol="1" anchorCtr="0" compatLnSpc="1">
            <a:prstTxWarp prst="textNoShape">
              <a:avLst/>
            </a:prstTxWarp>
          </a:bodyPr>
          <a:lstStyle/>
          <a:p>
            <a:pPr fontAlgn="base">
              <a:spcBef>
                <a:spcPct val="0"/>
              </a:spcBef>
              <a:spcAft>
                <a:spcPct val="0"/>
              </a:spcAft>
              <a:defRPr/>
            </a:pPr>
            <a:r>
              <a:rPr lang="tr-TR" smtClean="0">
                <a:solidFill>
                  <a:srgbClr val="938E99"/>
                </a:solidFill>
              </a:rPr>
              <a:t>Veri Madenciliği [ 13.hft  ]</a:t>
            </a:r>
          </a:p>
        </p:txBody>
      </p:sp>
      <p:pic>
        <p:nvPicPr>
          <p:cNvPr id="28" name="Picture 2" descr="http://www.ozgurotomasyon.com/content_files/html/elektronik_veri.jpg"/>
          <p:cNvPicPr>
            <a:picLocks noChangeAspect="1" noChangeArrowheads="1"/>
          </p:cNvPicPr>
          <p:nvPr/>
        </p:nvPicPr>
        <p:blipFill>
          <a:blip r:embed="rId3" cstate="print"/>
          <a:stretch>
            <a:fillRect/>
          </a:stretch>
        </p:blipFill>
        <p:spPr bwMode="auto">
          <a:xfrm>
            <a:off x="5286380" y="1500174"/>
            <a:ext cx="2857520" cy="38665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29" name="28 Dikdörtgen"/>
          <p:cNvSpPr/>
          <p:nvPr/>
        </p:nvSpPr>
        <p:spPr>
          <a:xfrm>
            <a:off x="857224" y="1357298"/>
            <a:ext cx="3429024" cy="1569660"/>
          </a:xfrm>
          <a:prstGeom prst="rect">
            <a:avLst/>
          </a:prstGeom>
          <a:noFill/>
        </p:spPr>
        <p:txBody>
          <a:bodyPr>
            <a:spAutoFit/>
          </a:bodyPr>
          <a:lstStyle/>
          <a:p>
            <a:pPr algn="ctr" fontAlgn="auto">
              <a:spcBef>
                <a:spcPts val="0"/>
              </a:spcBef>
              <a:spcAft>
                <a:spcPts val="0"/>
              </a:spcAft>
              <a:defRPr/>
            </a:pP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Veri </a:t>
            </a:r>
            <a:b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b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Madenciligi</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7" name="6 Dikdörtgen"/>
          <p:cNvSpPr/>
          <p:nvPr/>
        </p:nvSpPr>
        <p:spPr>
          <a:xfrm>
            <a:off x="3301356" y="1842665"/>
            <a:ext cx="785818" cy="830997"/>
          </a:xfrm>
          <a:prstGeom prst="rect">
            <a:avLst/>
          </a:prstGeom>
          <a:noFill/>
        </p:spPr>
        <p:txBody>
          <a:bodyPr>
            <a:spAutoFit/>
          </a:bodyPr>
          <a:lstStyle/>
          <a:p>
            <a:pPr algn="ctr" fontAlgn="auto">
              <a:spcBef>
                <a:spcPts val="0"/>
              </a:spcBef>
              <a:spcAft>
                <a:spcPts val="0"/>
              </a:spcAft>
              <a:defRPr/>
            </a:pP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55D9A03-41DD-4AD2-8287-220943F79075}" type="slidenum">
              <a:rPr lang="tr-TR" sz="1000">
                <a:solidFill>
                  <a:schemeClr val="bg2">
                    <a:shade val="50000"/>
                  </a:schemeClr>
                </a:solidFill>
                <a:latin typeface="+mn-lt"/>
              </a:rPr>
              <a:pPr algn="r" fontAlgn="auto">
                <a:spcBef>
                  <a:spcPts val="0"/>
                </a:spcBef>
                <a:spcAft>
                  <a:spcPts val="0"/>
                </a:spcAft>
                <a:defRPr/>
              </a:pPr>
              <a:t>10</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Algoritmalar-Genetik Algoritmalar</a:t>
            </a:r>
            <a:endParaRPr lang="tr-TR" sz="2800" smtClean="0">
              <a:solidFill>
                <a:schemeClr val="tx1"/>
              </a:solidFill>
              <a:effectLst/>
              <a:latin typeface="Times New Roman" pitchFamily="18" charset="0"/>
            </a:endParaRPr>
          </a:p>
        </p:txBody>
      </p:sp>
      <p:sp>
        <p:nvSpPr>
          <p:cNvPr id="32772" name="Rectangle 5"/>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sp>
        <p:nvSpPr>
          <p:cNvPr id="32773" name="Rectangle 6"/>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32774" name="Rectangle 7"/>
          <p:cNvSpPr>
            <a:spLocks noChangeArrowheads="1"/>
          </p:cNvSpPr>
          <p:nvPr/>
        </p:nvSpPr>
        <p:spPr bwMode="auto">
          <a:xfrm>
            <a:off x="0" y="2433638"/>
            <a:ext cx="9144000" cy="0"/>
          </a:xfrm>
          <a:prstGeom prst="rect">
            <a:avLst/>
          </a:prstGeom>
          <a:noFill/>
          <a:ln w="9525">
            <a:noFill/>
            <a:miter lim="800000"/>
            <a:headEnd/>
            <a:tailEnd/>
          </a:ln>
        </p:spPr>
        <p:txBody>
          <a:bodyPr wrap="none" anchor="ctr">
            <a:spAutoFit/>
          </a:bodyPr>
          <a:lstStyle/>
          <a:p>
            <a:endParaRPr lang="tr-TR"/>
          </a:p>
        </p:txBody>
      </p:sp>
      <p:sp>
        <p:nvSpPr>
          <p:cNvPr id="32775" name="Rectangle 8"/>
          <p:cNvSpPr>
            <a:spLocks noChangeArrowheads="1"/>
          </p:cNvSpPr>
          <p:nvPr/>
        </p:nvSpPr>
        <p:spPr bwMode="auto">
          <a:xfrm>
            <a:off x="0" y="1814513"/>
            <a:ext cx="9144000" cy="0"/>
          </a:xfrm>
          <a:prstGeom prst="rect">
            <a:avLst/>
          </a:prstGeom>
          <a:noFill/>
          <a:ln w="9525">
            <a:noFill/>
            <a:miter lim="800000"/>
            <a:headEnd/>
            <a:tailEnd/>
          </a:ln>
        </p:spPr>
        <p:txBody>
          <a:bodyPr wrap="none" anchor="ctr">
            <a:spAutoFit/>
          </a:bodyPr>
          <a:lstStyle/>
          <a:p>
            <a:endParaRPr lang="tr-TR"/>
          </a:p>
        </p:txBody>
      </p:sp>
      <p:sp>
        <p:nvSpPr>
          <p:cNvPr id="32776" name="Rectangle 9"/>
          <p:cNvSpPr>
            <a:spLocks noChangeArrowheads="1"/>
          </p:cNvSpPr>
          <p:nvPr/>
        </p:nvSpPr>
        <p:spPr bwMode="auto">
          <a:xfrm>
            <a:off x="0" y="1143000"/>
            <a:ext cx="9144000" cy="0"/>
          </a:xfrm>
          <a:prstGeom prst="rect">
            <a:avLst/>
          </a:prstGeom>
          <a:noFill/>
          <a:ln w="9525">
            <a:noFill/>
            <a:miter lim="800000"/>
            <a:headEnd/>
            <a:tailEnd/>
          </a:ln>
        </p:spPr>
        <p:txBody>
          <a:bodyPr wrap="none" anchor="ctr">
            <a:spAutoFit/>
          </a:bodyPr>
          <a:lstStyle/>
          <a:p>
            <a:endParaRPr lang="tr-TR"/>
          </a:p>
        </p:txBody>
      </p:sp>
      <p:sp>
        <p:nvSpPr>
          <p:cNvPr id="32777" name="Rectangle 10"/>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tr-TR"/>
          </a:p>
        </p:txBody>
      </p:sp>
      <p:sp>
        <p:nvSpPr>
          <p:cNvPr id="32778" name="Text Box 15"/>
          <p:cNvSpPr txBox="1">
            <a:spLocks noChangeArrowheads="1"/>
          </p:cNvSpPr>
          <p:nvPr/>
        </p:nvSpPr>
        <p:spPr bwMode="auto">
          <a:xfrm>
            <a:off x="755650" y="1412875"/>
            <a:ext cx="8208963" cy="4211638"/>
          </a:xfrm>
          <a:prstGeom prst="rect">
            <a:avLst/>
          </a:prstGeom>
          <a:noFill/>
          <a:ln w="9525">
            <a:noFill/>
            <a:miter lim="800000"/>
            <a:headEnd/>
            <a:tailEnd/>
          </a:ln>
        </p:spPr>
        <p:txBody>
          <a:bodyPr>
            <a:spAutoFit/>
          </a:bodyPr>
          <a:lstStyle/>
          <a:p>
            <a:pPr marL="342900" indent="-342900"/>
            <a:r>
              <a:rPr lang="en-AU"/>
              <a:t>Basit Genetik Programlama Taslağı şu şekilde özetlenebilir:</a:t>
            </a:r>
            <a:endParaRPr lang="tr-TR"/>
          </a:p>
          <a:p>
            <a:pPr marL="342900" indent="-342900"/>
            <a:endParaRPr lang="tr-TR"/>
          </a:p>
          <a:p>
            <a:pPr marL="342900" indent="-342900">
              <a:buFontTx/>
              <a:buAutoNum type="arabicPeriod"/>
            </a:pPr>
            <a:r>
              <a:rPr lang="tr-TR"/>
              <a:t>n kromozom oluşan rasgele toplum oluşturulur (problemin olası çözümleri) </a:t>
            </a:r>
          </a:p>
          <a:p>
            <a:pPr marL="342900" indent="-342900">
              <a:buFontTx/>
              <a:buAutoNum type="arabicPeriod"/>
            </a:pPr>
            <a:r>
              <a:rPr lang="tr-TR"/>
              <a:t>Toplumdaki her x kromozomu için f(x) uygunluk değeri değerlendirilir. </a:t>
            </a:r>
          </a:p>
          <a:p>
            <a:pPr marL="342900" indent="-342900">
              <a:buFontTx/>
              <a:buAutoNum type="arabicPeriod"/>
            </a:pPr>
            <a:r>
              <a:rPr lang="tr-TR"/>
              <a:t>Aşağıdaki adımlar izlenerek yeni toplum üretilir; </a:t>
            </a:r>
          </a:p>
          <a:p>
            <a:pPr marL="800100" lvl="1" indent="-342900">
              <a:buFontTx/>
              <a:buChar char="•"/>
            </a:pPr>
            <a:r>
              <a:rPr lang="tr-TR"/>
              <a:t>Toplumdan uygunluklarına göre iki ata seçilir (daha uygun olanın seçilme şansı daha fazladır) </a:t>
            </a:r>
          </a:p>
          <a:p>
            <a:pPr marL="342900" indent="-342900">
              <a:buFontTx/>
              <a:buChar char="•"/>
            </a:pPr>
            <a:r>
              <a:rPr lang="tr-TR"/>
              <a:t>Çaprazlama olasılığı ile ataları yeni yavru oluşturmak için birbirleriyle eşleştirilir. Eğer çaprazlama yapılmazsa, yavru ataların tıpatıp aynısı olacaktır. </a:t>
            </a:r>
          </a:p>
          <a:p>
            <a:pPr marL="342900" indent="-342900">
              <a:buFontTx/>
              <a:buChar char="•"/>
            </a:pPr>
            <a:r>
              <a:rPr lang="tr-TR"/>
              <a:t>Mutasyon olasılığı ile yeni yavru üzerinde her yörünge için mutasyon işlemi yapılacaktır. </a:t>
            </a:r>
          </a:p>
          <a:p>
            <a:pPr marL="342900" indent="-342900">
              <a:buFontTx/>
              <a:buChar char="•"/>
            </a:pPr>
            <a:r>
              <a:rPr lang="tr-TR"/>
              <a:t>Yeni yavru, yeni topluma eklenir.</a:t>
            </a:r>
          </a:p>
          <a:p>
            <a:pPr marL="342900" indent="-342900">
              <a:buFontTx/>
              <a:buChar char="•"/>
            </a:pPr>
            <a:r>
              <a:rPr lang="tr-TR"/>
              <a:t>Yeni toplum algoritmanın tekrar işlenmesinde kullanılır. </a:t>
            </a:r>
          </a:p>
          <a:p>
            <a:pPr marL="342900" indent="-342900">
              <a:buFontTx/>
              <a:buChar char="•"/>
            </a:pPr>
            <a:r>
              <a:rPr lang="tr-TR"/>
              <a:t>Eğer bitiş durumu sağlandıysa, durup toplumdaki en iyi çözüm döndürülür. Adım 2’ye gidilir. </a:t>
            </a:r>
          </a:p>
        </p:txBody>
      </p:sp>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ABCBB265-D3C8-44C8-A9C3-80E273793B9C}" type="slidenum">
              <a:rPr lang="tr-TR" sz="1000">
                <a:solidFill>
                  <a:schemeClr val="bg2">
                    <a:shade val="50000"/>
                  </a:schemeClr>
                </a:solidFill>
                <a:latin typeface="+mn-lt"/>
              </a:rPr>
              <a:pPr algn="r" fontAlgn="auto">
                <a:spcBef>
                  <a:spcPts val="0"/>
                </a:spcBef>
                <a:spcAft>
                  <a:spcPts val="0"/>
                </a:spcAft>
                <a:defRPr/>
              </a:pPr>
              <a:t>11</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Algoritmalar-Genetik Algoritmalar</a:t>
            </a:r>
            <a:endParaRPr lang="tr-TR" sz="2800" smtClean="0">
              <a:solidFill>
                <a:schemeClr val="tx1"/>
              </a:solidFill>
              <a:effectLst/>
              <a:latin typeface="Times New Roman" pitchFamily="18" charset="0"/>
            </a:endParaRPr>
          </a:p>
        </p:txBody>
      </p:sp>
      <p:sp>
        <p:nvSpPr>
          <p:cNvPr id="34820" name="Rectangle 5"/>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sp>
        <p:nvSpPr>
          <p:cNvPr id="34821" name="Rectangle 6"/>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34822" name="Rectangle 7"/>
          <p:cNvSpPr>
            <a:spLocks noChangeArrowheads="1"/>
          </p:cNvSpPr>
          <p:nvPr/>
        </p:nvSpPr>
        <p:spPr bwMode="auto">
          <a:xfrm>
            <a:off x="0" y="2433638"/>
            <a:ext cx="9144000" cy="0"/>
          </a:xfrm>
          <a:prstGeom prst="rect">
            <a:avLst/>
          </a:prstGeom>
          <a:noFill/>
          <a:ln w="9525">
            <a:noFill/>
            <a:miter lim="800000"/>
            <a:headEnd/>
            <a:tailEnd/>
          </a:ln>
        </p:spPr>
        <p:txBody>
          <a:bodyPr wrap="none" anchor="ctr">
            <a:spAutoFit/>
          </a:bodyPr>
          <a:lstStyle/>
          <a:p>
            <a:endParaRPr lang="tr-TR"/>
          </a:p>
        </p:txBody>
      </p:sp>
      <p:sp>
        <p:nvSpPr>
          <p:cNvPr id="34823" name="Rectangle 8"/>
          <p:cNvSpPr>
            <a:spLocks noChangeArrowheads="1"/>
          </p:cNvSpPr>
          <p:nvPr/>
        </p:nvSpPr>
        <p:spPr bwMode="auto">
          <a:xfrm>
            <a:off x="0" y="1814513"/>
            <a:ext cx="9144000" cy="0"/>
          </a:xfrm>
          <a:prstGeom prst="rect">
            <a:avLst/>
          </a:prstGeom>
          <a:noFill/>
          <a:ln w="9525">
            <a:noFill/>
            <a:miter lim="800000"/>
            <a:headEnd/>
            <a:tailEnd/>
          </a:ln>
        </p:spPr>
        <p:txBody>
          <a:bodyPr wrap="none" anchor="ctr">
            <a:spAutoFit/>
          </a:bodyPr>
          <a:lstStyle/>
          <a:p>
            <a:endParaRPr lang="tr-TR"/>
          </a:p>
        </p:txBody>
      </p:sp>
      <p:sp>
        <p:nvSpPr>
          <p:cNvPr id="34824" name="Rectangle 9"/>
          <p:cNvSpPr>
            <a:spLocks noChangeArrowheads="1"/>
          </p:cNvSpPr>
          <p:nvPr/>
        </p:nvSpPr>
        <p:spPr bwMode="auto">
          <a:xfrm>
            <a:off x="0" y="1143000"/>
            <a:ext cx="9144000" cy="0"/>
          </a:xfrm>
          <a:prstGeom prst="rect">
            <a:avLst/>
          </a:prstGeom>
          <a:noFill/>
          <a:ln w="9525">
            <a:noFill/>
            <a:miter lim="800000"/>
            <a:headEnd/>
            <a:tailEnd/>
          </a:ln>
        </p:spPr>
        <p:txBody>
          <a:bodyPr wrap="none" anchor="ctr">
            <a:spAutoFit/>
          </a:bodyPr>
          <a:lstStyle/>
          <a:p>
            <a:endParaRPr lang="tr-TR"/>
          </a:p>
        </p:txBody>
      </p:sp>
      <p:sp>
        <p:nvSpPr>
          <p:cNvPr id="34825" name="Rectangle 10"/>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tr-TR"/>
          </a:p>
        </p:txBody>
      </p:sp>
      <p:sp>
        <p:nvSpPr>
          <p:cNvPr id="34826" name="Rectangle 12"/>
          <p:cNvSpPr>
            <a:spLocks noChangeArrowheads="1"/>
          </p:cNvSpPr>
          <p:nvPr/>
        </p:nvSpPr>
        <p:spPr bwMode="auto">
          <a:xfrm>
            <a:off x="611188" y="1374775"/>
            <a:ext cx="4032250" cy="3387725"/>
          </a:xfrm>
          <a:prstGeom prst="rect">
            <a:avLst/>
          </a:prstGeom>
          <a:noFill/>
          <a:ln w="9525">
            <a:noFill/>
            <a:miter lim="800000"/>
            <a:headEnd/>
            <a:tailEnd/>
          </a:ln>
        </p:spPr>
        <p:txBody>
          <a:bodyPr anchor="ctr">
            <a:spAutoFit/>
          </a:bodyPr>
          <a:lstStyle/>
          <a:p>
            <a:pPr algn="just"/>
            <a:r>
              <a:rPr lang="tr-TR"/>
              <a:t>Genetik algoritmaların kümeleme işleminde çeşitli tekniklerle kullanımı vardır. Mauli ve Bandyopadhyay tarafından geliştirilen bir teknikden bahsedilebilir. Bu teknik temel olarak veri tabanını  k adet kümeye ayırarak genetik algortima eşliğinde küme merkezlerini hesaplar. Aynı zamanda küme merkezleri minimum yapılmaya çalışılır. Küme merkezi kümeyi oluşturan elemanların birbirleri ile olan Öklid mesafesi toplamıdır.</a:t>
            </a:r>
          </a:p>
        </p:txBody>
      </p:sp>
      <p:pic>
        <p:nvPicPr>
          <p:cNvPr id="34827" name="Picture 16" descr="Tam boyutlu görseli göster">
            <a:hlinkClick r:id="rId3"/>
          </p:cNvPr>
          <p:cNvPicPr>
            <a:picLocks noChangeAspect="1" noChangeArrowheads="1"/>
          </p:cNvPicPr>
          <p:nvPr/>
        </p:nvPicPr>
        <p:blipFill>
          <a:blip r:embed="rId4"/>
          <a:srcRect/>
          <a:stretch>
            <a:fillRect/>
          </a:stretch>
        </p:blipFill>
        <p:spPr bwMode="auto">
          <a:xfrm>
            <a:off x="5219700" y="2133600"/>
            <a:ext cx="2519363" cy="1878013"/>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500" y="714375"/>
            <a:ext cx="8183563" cy="320675"/>
          </a:xfrm>
        </p:spPr>
        <p:txBody>
          <a:bodyPr>
            <a:noAutofit/>
          </a:bodyPr>
          <a:lstStyle/>
          <a:p>
            <a:pPr eaLnBrk="1" fontAlgn="auto" hangingPunct="1">
              <a:spcAft>
                <a:spcPts val="0"/>
              </a:spcAft>
              <a:defRPr/>
            </a:pPr>
            <a:r>
              <a:rPr lang="tr-TR" sz="2400" dirty="0" smtClean="0">
                <a:solidFill>
                  <a:schemeClr val="accent4">
                    <a:lumMod val="75000"/>
                  </a:schemeClr>
                </a:solidFill>
                <a:latin typeface="Batang" pitchFamily="18" charset="-127"/>
                <a:ea typeface="Batang" pitchFamily="18" charset="-127"/>
              </a:rPr>
              <a:t>Kaynaklar :</a:t>
            </a:r>
            <a:endParaRPr lang="tr-TR" sz="2400" dirty="0">
              <a:solidFill>
                <a:schemeClr val="accent4">
                  <a:lumMod val="75000"/>
                </a:schemeClr>
              </a:solidFill>
              <a:latin typeface="Batang" pitchFamily="18" charset="-127"/>
              <a:ea typeface="Batang" pitchFamily="18" charset="-127"/>
            </a:endParaRPr>
          </a:p>
        </p:txBody>
      </p:sp>
      <p:sp>
        <p:nvSpPr>
          <p:cNvPr id="4" name="3 Altbilgi Yer Tutucusu"/>
          <p:cNvSpPr>
            <a:spLocks noGrp="1"/>
          </p:cNvSpPr>
          <p:nvPr>
            <p:ph type="ftr" sz="quarter" idx="11"/>
          </p:nvPr>
        </p:nvSpPr>
        <p:spPr/>
        <p:txBody>
          <a:bodyPr wrap="square" lIns="91440" tIns="45720" rIns="91440" bIns="45720" numCol="1" anchorCtr="0" compatLnSpc="1">
            <a:prstTxWarp prst="textNoShape">
              <a:avLst/>
            </a:prstTxWarp>
          </a:bodyPr>
          <a:lstStyle/>
          <a:p>
            <a:pPr fontAlgn="base">
              <a:spcBef>
                <a:spcPct val="0"/>
              </a:spcBef>
              <a:spcAft>
                <a:spcPct val="0"/>
              </a:spcAft>
              <a:defRPr/>
            </a:pPr>
            <a:r>
              <a:rPr lang="tr-TR" smtClean="0">
                <a:solidFill>
                  <a:srgbClr val="938E99"/>
                </a:solidFill>
              </a:rPr>
              <a:t>Veri Madenciliği [ 13.hft  ]</a:t>
            </a:r>
          </a:p>
        </p:txBody>
      </p:sp>
      <p:sp>
        <p:nvSpPr>
          <p:cNvPr id="5" name="4 Slayt Numarası Yer Tutucusu"/>
          <p:cNvSpPr>
            <a:spLocks noGrp="1"/>
          </p:cNvSpPr>
          <p:nvPr>
            <p:ph type="sldNum" sz="quarter" idx="12"/>
          </p:nvPr>
        </p:nvSpPr>
        <p:spPr/>
        <p:txBody>
          <a:bodyPr/>
          <a:lstStyle/>
          <a:p>
            <a:pPr>
              <a:defRPr/>
            </a:pPr>
            <a:fld id="{41334B3E-DB9C-43B6-862C-83DD08C5BD83}" type="slidenum">
              <a:rPr lang="tr-TR"/>
              <a:pPr>
                <a:defRPr/>
              </a:pPr>
              <a:t>12</a:t>
            </a:fld>
            <a:endParaRPr lang="tr-TR"/>
          </a:p>
        </p:txBody>
      </p:sp>
      <p:pic>
        <p:nvPicPr>
          <p:cNvPr id="86018" name="Picture 2" descr="http://www.ozgurotomasyon.com/content_files/html/elektronik_veri.jpg"/>
          <p:cNvPicPr>
            <a:picLocks noChangeAspect="1" noChangeArrowheads="1"/>
          </p:cNvPicPr>
          <p:nvPr/>
        </p:nvPicPr>
        <p:blipFill>
          <a:blip r:embed="rId3" cstate="print"/>
          <a:srcRect/>
          <a:stretch>
            <a:fillRect/>
          </a:stretch>
        </p:blipFill>
        <p:spPr bwMode="auto">
          <a:xfrm>
            <a:off x="6715140" y="3972495"/>
            <a:ext cx="1643074" cy="2223284"/>
          </a:xfrm>
          <a:prstGeom prst="roundRect">
            <a:avLst>
              <a:gd name="adj" fmla="val 9253"/>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60419" name="2 İçerik Yer Tutucusu"/>
          <p:cNvSpPr>
            <a:spLocks/>
          </p:cNvSpPr>
          <p:nvPr/>
        </p:nvSpPr>
        <p:spPr bwMode="auto">
          <a:xfrm>
            <a:off x="503238" y="1571625"/>
            <a:ext cx="8183562" cy="4429125"/>
          </a:xfrm>
          <a:prstGeom prst="rect">
            <a:avLst/>
          </a:prstGeom>
          <a:noFill/>
          <a:ln w="9525">
            <a:noFill/>
            <a:miter lim="800000"/>
            <a:headEnd/>
            <a:tailEnd/>
          </a:ln>
        </p:spPr>
        <p:txBody>
          <a:bodyPr lIns="182880" tIns="91440"/>
          <a:lstStyle/>
          <a:p>
            <a:pPr marL="265113" indent="-265113">
              <a:spcBef>
                <a:spcPts val="250"/>
              </a:spcBef>
              <a:buClr>
                <a:srgbClr val="FFFF00"/>
              </a:buClr>
              <a:buSzPct val="80000"/>
              <a:buFont typeface="Wingdings 2" pitchFamily="18" charset="2"/>
              <a:buChar char=""/>
            </a:pPr>
            <a:endParaRPr lang="tr-TR" sz="1400"/>
          </a:p>
          <a:p>
            <a:pPr marL="265113" indent="-265113">
              <a:spcBef>
                <a:spcPts val="250"/>
              </a:spcBef>
              <a:buClr>
                <a:srgbClr val="FFFF00"/>
              </a:buClr>
              <a:buSzPct val="80000"/>
              <a:buFont typeface="Wingdings 2" pitchFamily="18" charset="2"/>
              <a:buChar char=""/>
            </a:pPr>
            <a:r>
              <a:rPr lang="tr-TR" sz="1400"/>
              <a:t>Wavecluster: A multi-resolution clustering approach for very large spatial databases, Sheikholeslami, Gholamhosein and Chatterjee, Surojit and Zhang, Aidong (1998) Wavecluster: A multi-resolution clustering approach for very large spatial databases. In Proceedings of the 24th VLDB conference .</a:t>
            </a:r>
          </a:p>
          <a:p>
            <a:pPr marL="265113" indent="-265113">
              <a:spcBef>
                <a:spcPts val="250"/>
              </a:spcBef>
              <a:buClr>
                <a:srgbClr val="FFFF00"/>
              </a:buClr>
              <a:buSzPct val="80000"/>
              <a:buFont typeface="Wingdings 2" pitchFamily="18" charset="2"/>
              <a:buChar char=""/>
            </a:pPr>
            <a:r>
              <a:rPr lang="tr-TR" sz="1400"/>
              <a:t>Veri Madenciliği Yöntemleri, Yalçın Özkan 06’2008</a:t>
            </a:r>
          </a:p>
          <a:p>
            <a:pPr marL="265113" indent="-265113">
              <a:spcBef>
                <a:spcPts val="250"/>
              </a:spcBef>
              <a:buClr>
                <a:srgbClr val="FFFF00"/>
              </a:buClr>
              <a:buSzPct val="80000"/>
              <a:buFont typeface="Wingdings 2" pitchFamily="18" charset="2"/>
              <a:buChar char=""/>
            </a:pPr>
            <a:r>
              <a:rPr lang="tr-TR" sz="1400"/>
              <a:t>Veri Madenciliği ,Gökhan Silahtaroğlu 06’2008</a:t>
            </a:r>
          </a:p>
          <a:p>
            <a:pPr marL="265113" indent="-265113">
              <a:spcBef>
                <a:spcPts val="250"/>
              </a:spcBef>
              <a:buClr>
                <a:srgbClr val="FFFF00"/>
              </a:buClr>
              <a:buSzPct val="80000"/>
              <a:buFont typeface="Wingdings 2" pitchFamily="18" charset="2"/>
              <a:buChar char=""/>
            </a:pPr>
            <a:r>
              <a:rPr lang="tr-TR" sz="1400"/>
              <a:t>İstanbul Ticaret Üniversitesi Derğisi Veri Madenciliği Modeller Ve Uygulama Alanları (Serhat ÖZEKES)</a:t>
            </a:r>
          </a:p>
          <a:p>
            <a:pPr marL="265113" indent="-265113">
              <a:spcBef>
                <a:spcPts val="250"/>
              </a:spcBef>
              <a:buClr>
                <a:srgbClr val="FFFF00"/>
              </a:buClr>
              <a:buSzPct val="80000"/>
              <a:buFont typeface="Wingdings 2" pitchFamily="18" charset="2"/>
              <a:buChar char=""/>
            </a:pPr>
            <a:r>
              <a:rPr lang="fi-FI" sz="1400"/>
              <a:t>www.bilmuh.gyte.edu.tr/~htakci/vm/verimadenciligi.doc</a:t>
            </a:r>
            <a:r>
              <a:rPr lang="tr-TR" sz="1400"/>
              <a:t> </a:t>
            </a:r>
          </a:p>
          <a:p>
            <a:pPr marL="265113" indent="-265113">
              <a:spcBef>
                <a:spcPts val="250"/>
              </a:spcBef>
              <a:buClr>
                <a:srgbClr val="FFFF00"/>
              </a:buClr>
              <a:buSzPct val="80000"/>
              <a:buFont typeface="Wingdings 2" pitchFamily="18" charset="2"/>
              <a:buChar char=""/>
            </a:pPr>
            <a:r>
              <a:rPr lang="en-AU" sz="1400">
                <a:hlinkClick r:id="rId4"/>
              </a:rPr>
              <a:t>http://www.gurunlu.com/?tag=/k-means</a:t>
            </a:r>
            <a:endParaRPr lang="tr-TR" sz="1400"/>
          </a:p>
          <a:p>
            <a:pPr marL="265113" indent="-265113">
              <a:spcBef>
                <a:spcPts val="250"/>
              </a:spcBef>
              <a:buClr>
                <a:srgbClr val="FFFF00"/>
              </a:buClr>
              <a:buSzPct val="80000"/>
              <a:buFont typeface="Wingdings 2" pitchFamily="18" charset="2"/>
              <a:buChar char=""/>
            </a:pPr>
            <a:r>
              <a:rPr lang="tr-TR" sz="1400"/>
              <a:t>Ayhan Adsız,  Metin Madenciliği, Ahmet Yesevi Üniversitesi, Bilişim Sistemleri ve Mühendislik Fakültesi,Dönem Projesi,sayfa:46,2006.</a:t>
            </a:r>
          </a:p>
          <a:p>
            <a:pPr marL="265113" indent="-265113">
              <a:spcBef>
                <a:spcPts val="250"/>
              </a:spcBef>
              <a:buClr>
                <a:srgbClr val="FFFF00"/>
              </a:buClr>
              <a:buSzPct val="80000"/>
              <a:buFont typeface="Wingdings 2" pitchFamily="18" charset="2"/>
              <a:buChar char=""/>
            </a:pPr>
            <a:r>
              <a:rPr lang="tr-TR" sz="1400"/>
              <a:t>http://tr.wikipedia.org/wiki/Genetik_algoritma </a:t>
            </a:r>
          </a:p>
          <a:p>
            <a:pPr marL="265113" indent="-265113">
              <a:spcBef>
                <a:spcPts val="250"/>
              </a:spcBef>
              <a:buClr>
                <a:srgbClr val="FFFF00"/>
              </a:buClr>
              <a:buSzPct val="80000"/>
              <a:buFont typeface="Wingdings 2" pitchFamily="18" charset="2"/>
              <a:buChar char=""/>
            </a:pPr>
            <a:r>
              <a:rPr lang="en-AU" sz="1400"/>
              <a:t>http://www.yapay-zeka.org/modules/wiwimod/index.php?page=GA</a:t>
            </a:r>
            <a:r>
              <a:rPr lang="tr-TR" sz="1400"/>
              <a:t> </a:t>
            </a:r>
          </a:p>
          <a:p>
            <a:pPr marL="265113" indent="-265113">
              <a:spcBef>
                <a:spcPts val="250"/>
              </a:spcBef>
              <a:buClr>
                <a:srgbClr val="FFFF00"/>
              </a:buClr>
              <a:buSzPct val="80000"/>
              <a:buFont typeface="Wingdings 2" pitchFamily="18" charset="2"/>
              <a:buChar char="•"/>
            </a:pPr>
            <a:endParaRPr lang="tr-TR" sz="1400"/>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60419"/>
                                        </p:tgtEl>
                                        <p:attrNameLst>
                                          <p:attrName>style.visibility</p:attrName>
                                        </p:attrNameLst>
                                      </p:cBhvr>
                                      <p:to>
                                        <p:strVal val="visible"/>
                                      </p:to>
                                    </p:set>
                                    <p:anim calcmode="lin" valueType="num">
                                      <p:cBhvr additive="base">
                                        <p:cTn id="7" dur="5000" fill="hold"/>
                                        <p:tgtEl>
                                          <p:spTgt spid="60419"/>
                                        </p:tgtEl>
                                        <p:attrNameLst>
                                          <p:attrName>ppt_x</p:attrName>
                                        </p:attrNameLst>
                                      </p:cBhvr>
                                      <p:tavLst>
                                        <p:tav tm="0">
                                          <p:val>
                                            <p:strVal val="#ppt_x"/>
                                          </p:val>
                                        </p:tav>
                                        <p:tav tm="100000">
                                          <p:val>
                                            <p:strVal val="#ppt_x"/>
                                          </p:val>
                                        </p:tav>
                                      </p:tavLst>
                                    </p:anim>
                                    <p:anim calcmode="lin" valueType="num">
                                      <p:cBhvr additive="base">
                                        <p:cTn id="8" dur="5000" fill="hold"/>
                                        <p:tgtEl>
                                          <p:spTgt spid="604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BCFC08D-3080-4509-AED6-9016B63C094A}" type="slidenum">
              <a:rPr lang="tr-TR" sz="1000">
                <a:solidFill>
                  <a:schemeClr val="bg2">
                    <a:shade val="50000"/>
                  </a:schemeClr>
                </a:solidFill>
                <a:latin typeface="+mn-lt"/>
              </a:rPr>
              <a:pPr algn="r" fontAlgn="auto">
                <a:spcBef>
                  <a:spcPts val="0"/>
                </a:spcBef>
                <a:spcAft>
                  <a:spcPts val="0"/>
                </a:spcAft>
                <a:defRPr/>
              </a:pPr>
              <a:t>2</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571500" y="714375"/>
            <a:ext cx="8183563"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a:t>
            </a:r>
          </a:p>
        </p:txBody>
      </p:sp>
      <p:sp>
        <p:nvSpPr>
          <p:cNvPr id="16388" name="Rectangle 8"/>
          <p:cNvSpPr>
            <a:spLocks noChangeArrowheads="1"/>
          </p:cNvSpPr>
          <p:nvPr/>
        </p:nvSpPr>
        <p:spPr bwMode="auto">
          <a:xfrm>
            <a:off x="539750" y="1557338"/>
            <a:ext cx="7993063" cy="3021012"/>
          </a:xfrm>
          <a:prstGeom prst="rect">
            <a:avLst/>
          </a:prstGeom>
          <a:noFill/>
          <a:ln w="9525">
            <a:noFill/>
            <a:miter lim="800000"/>
            <a:headEnd/>
            <a:tailEnd/>
          </a:ln>
        </p:spPr>
        <p:txBody>
          <a:bodyPr anchor="ctr">
            <a:spAutoFit/>
          </a:bodyPr>
          <a:lstStyle/>
          <a:p>
            <a:pPr algn="just"/>
            <a:r>
              <a:rPr lang="tr-TR">
                <a:cs typeface="Times New Roman" pitchFamily="18" charset="0"/>
              </a:rPr>
              <a:t>Grid temelli kümeleme yaklaşımı çok çözümlü grid veri yapısını kullanır. Kümeleme yapılacak alanın sonlu sayıda hücrelere bölünmesiyle oluşur. Ana avantajı genelde birbirinden bağımsız sayıda veri nesnelerinde hızlı işlem zamanıdır.</a:t>
            </a:r>
            <a:endParaRPr lang="tr-TR" baseline="30000">
              <a:cs typeface="Times New Roman" pitchFamily="18" charset="0"/>
            </a:endParaRPr>
          </a:p>
          <a:p>
            <a:pPr algn="just"/>
            <a:endParaRPr lang="tr-TR" baseline="30000">
              <a:cs typeface="Times New Roman" pitchFamily="18" charset="0"/>
            </a:endParaRPr>
          </a:p>
          <a:p>
            <a:pPr algn="just"/>
            <a:endParaRPr lang="tr-TR"/>
          </a:p>
          <a:p>
            <a:pPr algn="just" eaLnBrk="0" hangingPunct="0"/>
            <a:r>
              <a:rPr lang="tr-TR">
                <a:cs typeface="Times New Roman" pitchFamily="18" charset="0"/>
              </a:rPr>
              <a:t>Grid temelli yaklaşımın bazı genel örnekleri: STING, grid hücrelerindeki istatiksel bilgiyi araştırır; Wavecluster,wavelet dönüşüm metodunu kullanan nesneleri kümeler; CLIQUE, yüksek boyutlu veri alanlarını kümelemek için  grid ve yoğunluk temelli yaklaşımı temsi eder.</a:t>
            </a:r>
            <a:endParaRPr lang="tr-TR"/>
          </a:p>
          <a:p>
            <a:pPr algn="just" eaLnBrk="0" hangingPunct="0"/>
            <a:r>
              <a:rPr lang="tr-TR"/>
              <a:t/>
            </a:r>
            <a:br>
              <a:rPr lang="tr-TR"/>
            </a:br>
            <a:endParaRPr lang="tr-TR"/>
          </a:p>
        </p:txBody>
      </p:sp>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14AE1107-3609-4F87-BA2D-EE76B9C506DD}" type="slidenum">
              <a:rPr lang="tr-TR" sz="1000">
                <a:solidFill>
                  <a:schemeClr val="bg2">
                    <a:shade val="50000"/>
                  </a:schemeClr>
                </a:solidFill>
                <a:latin typeface="+mn-lt"/>
              </a:rPr>
              <a:pPr algn="r" fontAlgn="auto">
                <a:spcBef>
                  <a:spcPts val="0"/>
                </a:spcBef>
                <a:spcAft>
                  <a:spcPts val="0"/>
                </a:spcAft>
                <a:defRPr/>
              </a:pPr>
              <a:t>3</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Algoritmalar-STING</a:t>
            </a:r>
            <a:r>
              <a:rPr lang="tr-TR" smtClean="0">
                <a:effectLst/>
              </a:rPr>
              <a:t> </a:t>
            </a:r>
          </a:p>
        </p:txBody>
      </p:sp>
      <p:sp>
        <p:nvSpPr>
          <p:cNvPr id="18436" name="Rectangle 7"/>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pic>
        <p:nvPicPr>
          <p:cNvPr id="18437" name="Picture 6"/>
          <p:cNvPicPr>
            <a:picLocks noChangeAspect="1" noChangeArrowheads="1"/>
          </p:cNvPicPr>
          <p:nvPr/>
        </p:nvPicPr>
        <p:blipFill>
          <a:blip r:embed="rId3"/>
          <a:srcRect/>
          <a:stretch>
            <a:fillRect/>
          </a:stretch>
        </p:blipFill>
        <p:spPr bwMode="auto">
          <a:xfrm>
            <a:off x="5148263" y="836613"/>
            <a:ext cx="3097212" cy="2722562"/>
          </a:xfrm>
          <a:prstGeom prst="rect">
            <a:avLst/>
          </a:prstGeom>
          <a:noFill/>
          <a:ln w="9525">
            <a:noFill/>
            <a:miter lim="800000"/>
            <a:headEnd/>
            <a:tailEnd/>
          </a:ln>
        </p:spPr>
      </p:pic>
      <p:sp>
        <p:nvSpPr>
          <p:cNvPr id="18438" name="Rectangle 8"/>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18439" name="Rectangle 9"/>
          <p:cNvSpPr>
            <a:spLocks noChangeArrowheads="1"/>
          </p:cNvSpPr>
          <p:nvPr/>
        </p:nvSpPr>
        <p:spPr bwMode="auto">
          <a:xfrm>
            <a:off x="611188" y="3644900"/>
            <a:ext cx="7993062" cy="2563813"/>
          </a:xfrm>
          <a:prstGeom prst="rect">
            <a:avLst/>
          </a:prstGeom>
          <a:noFill/>
          <a:ln w="9525">
            <a:noFill/>
            <a:miter lim="800000"/>
            <a:headEnd/>
            <a:tailEnd/>
          </a:ln>
        </p:spPr>
        <p:txBody>
          <a:bodyPr anchor="ctr">
            <a:spAutoFit/>
          </a:bodyPr>
          <a:lstStyle/>
          <a:p>
            <a:pPr>
              <a:tabLst>
                <a:tab pos="457200" algn="l"/>
              </a:tabLst>
            </a:pPr>
            <a:r>
              <a:rPr lang="tr-TR"/>
              <a:t>STING tekniğinin özellikleri aşağıdaki gibi listelenebilir:</a:t>
            </a:r>
          </a:p>
          <a:p>
            <a:pPr>
              <a:buFontTx/>
              <a:buChar char="•"/>
              <a:tabLst>
                <a:tab pos="457200" algn="l"/>
              </a:tabLst>
            </a:pPr>
            <a:r>
              <a:rPr lang="tr-TR"/>
              <a:t>Uzaysal alanı dikdörtgen hücrelere(cells) böler.</a:t>
            </a:r>
            <a:endParaRPr lang="en-AU"/>
          </a:p>
          <a:p>
            <a:pPr>
              <a:buFontTx/>
              <a:buChar char="•"/>
              <a:tabLst>
                <a:tab pos="457200" algn="l"/>
              </a:tabLst>
            </a:pPr>
            <a:r>
              <a:rPr lang="tr-TR"/>
              <a:t>Farklı hücre seviyeleri farklı kararlara karşılık gelir ve bu hücreler hiyerarşik bir yapıya sahiptir.</a:t>
            </a:r>
            <a:endParaRPr lang="en-AU"/>
          </a:p>
          <a:p>
            <a:pPr>
              <a:buFontTx/>
              <a:buChar char="•"/>
              <a:tabLst>
                <a:tab pos="457200" algn="l"/>
              </a:tabLst>
            </a:pPr>
            <a:r>
              <a:rPr lang="tr-TR"/>
              <a:t>Daha yüksek seviyedeki her hücre, sonrasında daha düşük seviyedeki hücrelere bölünür.</a:t>
            </a:r>
            <a:endParaRPr lang="en-AU"/>
          </a:p>
          <a:p>
            <a:pPr>
              <a:buFontTx/>
              <a:buChar char="•"/>
              <a:tabLst>
                <a:tab pos="457200" algn="l"/>
              </a:tabLst>
            </a:pPr>
            <a:r>
              <a:rPr lang="tr-TR"/>
              <a:t>Her hücrenin  istatiksel bilgisini hesaplanır ve depolanır. </a:t>
            </a:r>
            <a:r>
              <a:rPr lang="en-AU"/>
              <a:t>Sorguları cevaplamak için kullan</a:t>
            </a:r>
            <a:r>
              <a:rPr lang="tr-TR"/>
              <a:t>ılır</a:t>
            </a:r>
            <a:r>
              <a:rPr lang="en-AU"/>
              <a:t>.</a:t>
            </a:r>
            <a:endParaRPr lang="tr-TR"/>
          </a:p>
          <a:p>
            <a:pPr eaLnBrk="0" hangingPunct="0">
              <a:tabLst>
                <a:tab pos="457200" algn="l"/>
              </a:tabLst>
            </a:pPr>
            <a:endParaRPr lang="tr-TR"/>
          </a:p>
        </p:txBody>
      </p:sp>
    </p:spTree>
  </p:cSld>
  <p:clrMapOvr>
    <a:masterClrMapping/>
  </p:clrMapOvr>
  <p:transition spd="med">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24A00E38-92F0-4BFB-9A83-3842B308731A}" type="slidenum">
              <a:rPr lang="tr-TR" sz="1000">
                <a:solidFill>
                  <a:schemeClr val="bg2">
                    <a:shade val="50000"/>
                  </a:schemeClr>
                </a:solidFill>
                <a:latin typeface="+mn-lt"/>
              </a:rPr>
              <a:pPr algn="r" fontAlgn="auto">
                <a:spcBef>
                  <a:spcPts val="0"/>
                </a:spcBef>
                <a:spcAft>
                  <a:spcPts val="0"/>
                </a:spcAft>
                <a:defRPr/>
              </a:pPr>
              <a:t>4</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Algoritmalar-STING</a:t>
            </a:r>
            <a:r>
              <a:rPr lang="tr-TR" smtClean="0">
                <a:effectLst/>
              </a:rPr>
              <a:t> </a:t>
            </a:r>
          </a:p>
        </p:txBody>
      </p:sp>
      <p:sp>
        <p:nvSpPr>
          <p:cNvPr id="20484" name="Rectangle 5"/>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pic>
        <p:nvPicPr>
          <p:cNvPr id="20485" name="Picture 6"/>
          <p:cNvPicPr>
            <a:picLocks noChangeAspect="1" noChangeArrowheads="1"/>
          </p:cNvPicPr>
          <p:nvPr/>
        </p:nvPicPr>
        <p:blipFill>
          <a:blip r:embed="rId3"/>
          <a:srcRect/>
          <a:stretch>
            <a:fillRect/>
          </a:stretch>
        </p:blipFill>
        <p:spPr bwMode="auto">
          <a:xfrm>
            <a:off x="5148263" y="836613"/>
            <a:ext cx="3097212" cy="2722562"/>
          </a:xfrm>
          <a:prstGeom prst="rect">
            <a:avLst/>
          </a:prstGeom>
          <a:noFill/>
          <a:ln w="9525">
            <a:noFill/>
            <a:miter lim="800000"/>
            <a:headEnd/>
            <a:tailEnd/>
          </a:ln>
        </p:spPr>
      </p:pic>
      <p:sp>
        <p:nvSpPr>
          <p:cNvPr id="20486" name="Rectangle 7"/>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20487" name="Rectangle 9"/>
          <p:cNvSpPr>
            <a:spLocks noChangeArrowheads="1"/>
          </p:cNvSpPr>
          <p:nvPr/>
        </p:nvSpPr>
        <p:spPr bwMode="auto">
          <a:xfrm>
            <a:off x="539750" y="3636963"/>
            <a:ext cx="8135938" cy="2563812"/>
          </a:xfrm>
          <a:prstGeom prst="rect">
            <a:avLst/>
          </a:prstGeom>
          <a:noFill/>
          <a:ln w="9525">
            <a:noFill/>
            <a:miter lim="800000"/>
            <a:headEnd/>
            <a:tailEnd/>
          </a:ln>
        </p:spPr>
        <p:txBody>
          <a:bodyPr anchor="ctr">
            <a:spAutoFit/>
          </a:bodyPr>
          <a:lstStyle/>
          <a:p>
            <a:r>
              <a:rPr lang="tr-TR"/>
              <a:t>STING algortimasının bazı avantajları şu şekilde belirlenmiştir:</a:t>
            </a:r>
          </a:p>
          <a:p>
            <a:pPr>
              <a:buFontTx/>
              <a:buChar char="•"/>
            </a:pPr>
            <a:r>
              <a:rPr lang="tr-TR"/>
              <a:t>Grid tabanlı hesaplama sorgu bağımsızdır, tüm hücrelerdeki istatiksel bilgi grid hücredeki özet bilgileri içerir, sorguya bağlı değildir; </a:t>
            </a:r>
          </a:p>
          <a:p>
            <a:pPr>
              <a:buFontTx/>
              <a:buChar char="•"/>
            </a:pPr>
            <a:r>
              <a:rPr lang="tr-TR"/>
              <a:t>Grid yapısı, paralel işleme ve güncelleştirmelere uygundur. </a:t>
            </a:r>
          </a:p>
          <a:p>
            <a:pPr>
              <a:buFontTx/>
              <a:buChar char="•"/>
            </a:pPr>
            <a:r>
              <a:rPr lang="tr-TR"/>
              <a:t>Metodun verimi asıl avantajıdır: STING, hücrelerdeki istatiksel parametreleri hesaplamak için veritabanına bir kere gider, kümeleri oluşturma zaman karmaşıklığı O(n)’dir, n nesnelerin toplam sayısıdır. Hiyerarşik yapıyı oluşturduktan sonra, sorgu işleme zamanı O(g), g en alt seviyedeki hücre sayısıdır. </a:t>
            </a:r>
            <a:r>
              <a:rPr lang="en-AU"/>
              <a:t>(genellikle n&gt;g olur).</a:t>
            </a:r>
            <a:endParaRPr lang="tr-TR"/>
          </a:p>
          <a:p>
            <a:pPr eaLnBrk="0" hangingPunct="0">
              <a:buFontTx/>
              <a:buChar char="•"/>
            </a:pPr>
            <a:endParaRPr lang="tr-TR"/>
          </a:p>
        </p:txBody>
      </p:sp>
    </p:spTree>
  </p:cSld>
  <p:clrMapOvr>
    <a:masterClrMapping/>
  </p:clrMapOvr>
  <p:transition spd="med">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4FE5547B-494F-417D-9C87-8F907D089FE8}" type="slidenum">
              <a:rPr lang="tr-TR" sz="1000">
                <a:solidFill>
                  <a:schemeClr val="bg2">
                    <a:shade val="50000"/>
                  </a:schemeClr>
                </a:solidFill>
                <a:latin typeface="+mn-lt"/>
              </a:rPr>
              <a:pPr algn="r" fontAlgn="auto">
                <a:spcBef>
                  <a:spcPts val="0"/>
                </a:spcBef>
                <a:spcAft>
                  <a:spcPts val="0"/>
                </a:spcAft>
                <a:defRPr/>
              </a:pPr>
              <a:t>5</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a:t>
            </a:r>
            <a:r>
              <a:rPr lang="en-AU" sz="2800" smtClean="0">
                <a:solidFill>
                  <a:schemeClr val="tx1"/>
                </a:solidFill>
                <a:effectLst>
                  <a:outerShdw blurRad="38100" dist="38100" dir="2700000" algn="tl">
                    <a:srgbClr val="C0C0C0"/>
                  </a:outerShdw>
                </a:effectLst>
                <a:latin typeface="Times New Roman" pitchFamily="18" charset="0"/>
              </a:rPr>
              <a:t>WaveCluster</a:t>
            </a:r>
            <a:r>
              <a:rPr lang="tr-TR" sz="2800" smtClean="0">
                <a:solidFill>
                  <a:schemeClr val="tx1"/>
                </a:solidFill>
                <a:effectLst/>
                <a:latin typeface="Times New Roman" pitchFamily="18" charset="0"/>
              </a:rPr>
              <a:t> </a:t>
            </a:r>
          </a:p>
        </p:txBody>
      </p:sp>
      <p:sp>
        <p:nvSpPr>
          <p:cNvPr id="22532" name="Rectangle 5"/>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sp>
        <p:nvSpPr>
          <p:cNvPr id="22533" name="Rectangle 7"/>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22534" name="Rectangle 9"/>
          <p:cNvSpPr>
            <a:spLocks noChangeArrowheads="1"/>
          </p:cNvSpPr>
          <p:nvPr/>
        </p:nvSpPr>
        <p:spPr bwMode="auto">
          <a:xfrm>
            <a:off x="468313" y="1700213"/>
            <a:ext cx="8123237" cy="2838450"/>
          </a:xfrm>
          <a:prstGeom prst="rect">
            <a:avLst/>
          </a:prstGeom>
          <a:noFill/>
          <a:ln w="9525">
            <a:noFill/>
            <a:miter lim="800000"/>
            <a:headEnd/>
            <a:tailEnd/>
          </a:ln>
        </p:spPr>
        <p:txBody>
          <a:bodyPr anchor="ctr">
            <a:spAutoFit/>
          </a:bodyPr>
          <a:lstStyle/>
          <a:p>
            <a:pPr algn="just"/>
            <a:r>
              <a:rPr lang="en-AU"/>
              <a:t>Wavecluster, çoklu çözüm kümeleme algoritmasıdır. İlk olarak veri uzayını çok boyutlu grid yapısına dönüştürür. Sonra wavelet dönüşümü kulanarak yoğun bölgeleri bularak orjinal uzayda dönüşüm yapar. </a:t>
            </a:r>
            <a:endParaRPr lang="tr-TR"/>
          </a:p>
          <a:p>
            <a:pPr algn="just"/>
            <a:endParaRPr lang="tr-TR"/>
          </a:p>
          <a:p>
            <a:pPr algn="just"/>
            <a:r>
              <a:rPr lang="en-AU"/>
              <a:t>Wavelet dönüşüm, işareti alt frekans bandlarına ayrıştıran bir işaret işleme tekniğidir. </a:t>
            </a:r>
            <a:endParaRPr lang="tr-TR"/>
          </a:p>
          <a:p>
            <a:pPr algn="just"/>
            <a:endParaRPr lang="tr-TR"/>
          </a:p>
          <a:p>
            <a:pPr algn="just"/>
            <a:r>
              <a:rPr lang="en-AU"/>
              <a:t>Wavelet model, n defa dönüşüm yaparak bir boyutlu sinyali n boyutlu işaretlere dönüştürebilir. Farklı çözüm seviyelerindeki göreceli mesafe verini wavelet dönüşümü sayesinde saklanır. Bu doğal kümeleri daha çok ayrırt edilebilir hale getirir. İlgi alanındaki yoğun bölgeler arayarak kümeler tanımlanabilir. </a:t>
            </a:r>
          </a:p>
        </p:txBody>
      </p:sp>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0F6B0988-CC09-486A-A2B7-0F5C6D0FC737}" type="slidenum">
              <a:rPr lang="tr-TR" sz="1000">
                <a:solidFill>
                  <a:schemeClr val="bg2">
                    <a:shade val="50000"/>
                  </a:schemeClr>
                </a:solidFill>
                <a:latin typeface="+mn-lt"/>
              </a:rPr>
              <a:pPr algn="r" fontAlgn="auto">
                <a:spcBef>
                  <a:spcPts val="0"/>
                </a:spcBef>
                <a:spcAft>
                  <a:spcPts val="0"/>
                </a:spcAft>
                <a:defRPr/>
              </a:pPr>
              <a:t>6</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a:t>
            </a:r>
            <a:r>
              <a:rPr lang="en-AU" sz="2800" smtClean="0">
                <a:solidFill>
                  <a:schemeClr val="tx1"/>
                </a:solidFill>
                <a:effectLst>
                  <a:outerShdw blurRad="38100" dist="38100" dir="2700000" algn="tl">
                    <a:srgbClr val="C0C0C0"/>
                  </a:outerShdw>
                </a:effectLst>
                <a:latin typeface="Times New Roman" pitchFamily="18" charset="0"/>
              </a:rPr>
              <a:t>WaveCluster</a:t>
            </a:r>
            <a:r>
              <a:rPr lang="tr-TR" sz="2800" smtClean="0">
                <a:solidFill>
                  <a:schemeClr val="tx1"/>
                </a:solidFill>
                <a:effectLst/>
                <a:latin typeface="Times New Roman" pitchFamily="18" charset="0"/>
              </a:rPr>
              <a:t> </a:t>
            </a:r>
          </a:p>
        </p:txBody>
      </p:sp>
      <p:sp>
        <p:nvSpPr>
          <p:cNvPr id="24580" name="Rectangle 5"/>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sp>
        <p:nvSpPr>
          <p:cNvPr id="24581" name="Rectangle 6"/>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24582" name="Rectangle 10"/>
          <p:cNvSpPr>
            <a:spLocks noChangeArrowheads="1"/>
          </p:cNvSpPr>
          <p:nvPr/>
        </p:nvSpPr>
        <p:spPr bwMode="auto">
          <a:xfrm>
            <a:off x="0" y="2433638"/>
            <a:ext cx="9144000" cy="0"/>
          </a:xfrm>
          <a:prstGeom prst="rect">
            <a:avLst/>
          </a:prstGeom>
          <a:noFill/>
          <a:ln w="9525">
            <a:noFill/>
            <a:miter lim="800000"/>
            <a:headEnd/>
            <a:tailEnd/>
          </a:ln>
        </p:spPr>
        <p:txBody>
          <a:bodyPr wrap="none" anchor="ctr">
            <a:spAutoFit/>
          </a:bodyPr>
          <a:lstStyle/>
          <a:p>
            <a:endParaRPr lang="tr-TR"/>
          </a:p>
        </p:txBody>
      </p:sp>
      <p:pic>
        <p:nvPicPr>
          <p:cNvPr id="24583" name="Picture 9"/>
          <p:cNvPicPr>
            <a:picLocks noChangeAspect="1" noChangeArrowheads="1"/>
          </p:cNvPicPr>
          <p:nvPr/>
        </p:nvPicPr>
        <p:blipFill>
          <a:blip r:embed="rId3"/>
          <a:srcRect/>
          <a:stretch>
            <a:fillRect/>
          </a:stretch>
        </p:blipFill>
        <p:spPr bwMode="auto">
          <a:xfrm>
            <a:off x="611188" y="2060575"/>
            <a:ext cx="2124075" cy="1990725"/>
          </a:xfrm>
          <a:prstGeom prst="rect">
            <a:avLst/>
          </a:prstGeom>
          <a:noFill/>
          <a:ln w="9525">
            <a:noFill/>
            <a:miter lim="800000"/>
            <a:headEnd/>
            <a:tailEnd/>
          </a:ln>
        </p:spPr>
      </p:pic>
      <p:sp>
        <p:nvSpPr>
          <p:cNvPr id="24584" name="Rectangle 12"/>
          <p:cNvSpPr>
            <a:spLocks noChangeArrowheads="1"/>
          </p:cNvSpPr>
          <p:nvPr/>
        </p:nvSpPr>
        <p:spPr bwMode="auto">
          <a:xfrm>
            <a:off x="0" y="1814513"/>
            <a:ext cx="9144000" cy="0"/>
          </a:xfrm>
          <a:prstGeom prst="rect">
            <a:avLst/>
          </a:prstGeom>
          <a:noFill/>
          <a:ln w="9525">
            <a:noFill/>
            <a:miter lim="800000"/>
            <a:headEnd/>
            <a:tailEnd/>
          </a:ln>
        </p:spPr>
        <p:txBody>
          <a:bodyPr wrap="none" anchor="ctr">
            <a:spAutoFit/>
          </a:bodyPr>
          <a:lstStyle/>
          <a:p>
            <a:endParaRPr lang="tr-TR"/>
          </a:p>
        </p:txBody>
      </p:sp>
      <p:pic>
        <p:nvPicPr>
          <p:cNvPr id="24585" name="Picture 11"/>
          <p:cNvPicPr>
            <a:picLocks noChangeAspect="1" noChangeArrowheads="1"/>
          </p:cNvPicPr>
          <p:nvPr/>
        </p:nvPicPr>
        <p:blipFill>
          <a:blip r:embed="rId4"/>
          <a:srcRect/>
          <a:stretch>
            <a:fillRect/>
          </a:stretch>
        </p:blipFill>
        <p:spPr bwMode="auto">
          <a:xfrm>
            <a:off x="2987675" y="1484313"/>
            <a:ext cx="5362575" cy="3228975"/>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E516540C-6BF3-4791-8CD8-084D632697D7}" type="slidenum">
              <a:rPr lang="tr-TR" sz="1000">
                <a:solidFill>
                  <a:schemeClr val="bg2">
                    <a:shade val="50000"/>
                  </a:schemeClr>
                </a:solidFill>
                <a:latin typeface="+mn-lt"/>
              </a:rPr>
              <a:pPr algn="r" fontAlgn="auto">
                <a:spcBef>
                  <a:spcPts val="0"/>
                </a:spcBef>
                <a:spcAft>
                  <a:spcPts val="0"/>
                </a:spcAft>
                <a:defRPr/>
              </a:pPr>
              <a:t>7</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a:t>
            </a:r>
            <a:r>
              <a:rPr lang="en-AU" sz="2800" smtClean="0">
                <a:solidFill>
                  <a:schemeClr val="tx1"/>
                </a:solidFill>
                <a:effectLst>
                  <a:outerShdw blurRad="38100" dist="38100" dir="2700000" algn="tl">
                    <a:srgbClr val="C0C0C0"/>
                  </a:outerShdw>
                </a:effectLst>
                <a:latin typeface="Times New Roman" pitchFamily="18" charset="0"/>
              </a:rPr>
              <a:t>CLIQUE</a:t>
            </a:r>
            <a:r>
              <a:rPr lang="en-AU" sz="2800" smtClean="0">
                <a:solidFill>
                  <a:schemeClr val="tx1"/>
                </a:solidFill>
                <a:effectLst/>
                <a:latin typeface="Times New Roman" pitchFamily="18" charset="0"/>
              </a:rPr>
              <a:t> </a:t>
            </a:r>
            <a:endParaRPr lang="tr-TR" sz="2800" smtClean="0">
              <a:solidFill>
                <a:schemeClr val="tx1"/>
              </a:solidFill>
              <a:effectLst/>
              <a:latin typeface="Times New Roman" pitchFamily="18" charset="0"/>
            </a:endParaRPr>
          </a:p>
        </p:txBody>
      </p:sp>
      <p:sp>
        <p:nvSpPr>
          <p:cNvPr id="26628" name="Rectangle 5"/>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sp>
        <p:nvSpPr>
          <p:cNvPr id="26629" name="Rectangle 6"/>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26630" name="Rectangle 7"/>
          <p:cNvSpPr>
            <a:spLocks noChangeArrowheads="1"/>
          </p:cNvSpPr>
          <p:nvPr/>
        </p:nvSpPr>
        <p:spPr bwMode="auto">
          <a:xfrm>
            <a:off x="0" y="2433638"/>
            <a:ext cx="9144000" cy="0"/>
          </a:xfrm>
          <a:prstGeom prst="rect">
            <a:avLst/>
          </a:prstGeom>
          <a:noFill/>
          <a:ln w="9525">
            <a:noFill/>
            <a:miter lim="800000"/>
            <a:headEnd/>
            <a:tailEnd/>
          </a:ln>
        </p:spPr>
        <p:txBody>
          <a:bodyPr wrap="none" anchor="ctr">
            <a:spAutoFit/>
          </a:bodyPr>
          <a:lstStyle/>
          <a:p>
            <a:endParaRPr lang="tr-TR"/>
          </a:p>
        </p:txBody>
      </p:sp>
      <p:sp>
        <p:nvSpPr>
          <p:cNvPr id="26631" name="Rectangle 9"/>
          <p:cNvSpPr>
            <a:spLocks noChangeArrowheads="1"/>
          </p:cNvSpPr>
          <p:nvPr/>
        </p:nvSpPr>
        <p:spPr bwMode="auto">
          <a:xfrm>
            <a:off x="0" y="1814513"/>
            <a:ext cx="9144000" cy="0"/>
          </a:xfrm>
          <a:prstGeom prst="rect">
            <a:avLst/>
          </a:prstGeom>
          <a:noFill/>
          <a:ln w="9525">
            <a:noFill/>
            <a:miter lim="800000"/>
            <a:headEnd/>
            <a:tailEnd/>
          </a:ln>
        </p:spPr>
        <p:txBody>
          <a:bodyPr wrap="none" anchor="ctr">
            <a:spAutoFit/>
          </a:bodyPr>
          <a:lstStyle/>
          <a:p>
            <a:endParaRPr lang="tr-TR"/>
          </a:p>
        </p:txBody>
      </p:sp>
      <p:sp>
        <p:nvSpPr>
          <p:cNvPr id="26632" name="Rectangle 11"/>
          <p:cNvSpPr>
            <a:spLocks noChangeArrowheads="1"/>
          </p:cNvSpPr>
          <p:nvPr/>
        </p:nvSpPr>
        <p:spPr bwMode="auto">
          <a:xfrm>
            <a:off x="468313" y="1347788"/>
            <a:ext cx="7991475" cy="2838450"/>
          </a:xfrm>
          <a:prstGeom prst="rect">
            <a:avLst/>
          </a:prstGeom>
          <a:noFill/>
          <a:ln w="9525">
            <a:noFill/>
            <a:miter lim="800000"/>
            <a:headEnd/>
            <a:tailEnd/>
          </a:ln>
        </p:spPr>
        <p:txBody>
          <a:bodyPr anchor="ctr">
            <a:spAutoFit/>
          </a:bodyPr>
          <a:lstStyle/>
          <a:p>
            <a:pPr algn="just"/>
            <a:r>
              <a:rPr lang="en-AU"/>
              <a:t>CLIQUE, yoğunluk tabanlı ve grid tabanlı kümelerin birleşmesinden oluşan bir algoritmadır. Büyük veritabanlarında yüksek boyutlu veri kümelemek için yararlıdır.</a:t>
            </a:r>
            <a:endParaRPr lang="tr-TR"/>
          </a:p>
          <a:p>
            <a:pPr algn="just"/>
            <a:r>
              <a:rPr lang="en-AU"/>
              <a:t> </a:t>
            </a:r>
            <a:endParaRPr lang="tr-TR"/>
          </a:p>
          <a:p>
            <a:pPr algn="just"/>
            <a:r>
              <a:rPr lang="en-AU"/>
              <a:t>Verilen büyük  kümeli çok boyutlu veri noktalarında, veri alanı genelde tek biçimli olmaz. CLIQUE kümeleme, dağınık örüntülü veri kümelerinde seyrek ve kalabalık bölge alanlarını tanımlar.    </a:t>
            </a:r>
            <a:endParaRPr lang="tr-TR"/>
          </a:p>
          <a:p>
            <a:pPr algn="just"/>
            <a:endParaRPr lang="tr-TR"/>
          </a:p>
          <a:p>
            <a:pPr algn="just"/>
            <a:r>
              <a:rPr lang="en-AU"/>
              <a:t>Toplam veri noktalarının parçası giriş model parametresini aşarsa bölüm yoğundur. CLIQUE’da, küme bağlantılı yoğun bölümün maksimal bir kümesi olarak tanımlanır. </a:t>
            </a:r>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F2881989-BB25-41F3-AA5C-B21B75027D32}" type="slidenum">
              <a:rPr lang="tr-TR" sz="1000">
                <a:solidFill>
                  <a:schemeClr val="bg2">
                    <a:shade val="50000"/>
                  </a:schemeClr>
                </a:solidFill>
                <a:latin typeface="+mn-lt"/>
              </a:rPr>
              <a:pPr algn="r" fontAlgn="auto">
                <a:spcBef>
                  <a:spcPts val="0"/>
                </a:spcBef>
                <a:spcAft>
                  <a:spcPts val="0"/>
                </a:spcAft>
                <a:defRPr/>
              </a:pPr>
              <a:t>8</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a:t>
            </a:r>
            <a:r>
              <a:rPr lang="en-AU" sz="2800" smtClean="0">
                <a:solidFill>
                  <a:schemeClr val="tx1"/>
                </a:solidFill>
                <a:effectLst>
                  <a:outerShdw blurRad="38100" dist="38100" dir="2700000" algn="tl">
                    <a:srgbClr val="C0C0C0"/>
                  </a:outerShdw>
                </a:effectLst>
                <a:latin typeface="Times New Roman" pitchFamily="18" charset="0"/>
              </a:rPr>
              <a:t>CLIQUE</a:t>
            </a:r>
            <a:r>
              <a:rPr lang="en-AU" sz="2800" smtClean="0">
                <a:solidFill>
                  <a:schemeClr val="tx1"/>
                </a:solidFill>
                <a:effectLst/>
                <a:latin typeface="Times New Roman" pitchFamily="18" charset="0"/>
              </a:rPr>
              <a:t> </a:t>
            </a:r>
            <a:endParaRPr lang="tr-TR" sz="2800" smtClean="0">
              <a:solidFill>
                <a:schemeClr val="tx1"/>
              </a:solidFill>
              <a:effectLst/>
              <a:latin typeface="Times New Roman" pitchFamily="18" charset="0"/>
            </a:endParaRPr>
          </a:p>
        </p:txBody>
      </p:sp>
      <p:sp>
        <p:nvSpPr>
          <p:cNvPr id="28676" name="Rectangle 5"/>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sp>
        <p:nvSpPr>
          <p:cNvPr id="28677" name="Rectangle 6"/>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28678" name="Rectangle 7"/>
          <p:cNvSpPr>
            <a:spLocks noChangeArrowheads="1"/>
          </p:cNvSpPr>
          <p:nvPr/>
        </p:nvSpPr>
        <p:spPr bwMode="auto">
          <a:xfrm>
            <a:off x="0" y="2433638"/>
            <a:ext cx="9144000" cy="0"/>
          </a:xfrm>
          <a:prstGeom prst="rect">
            <a:avLst/>
          </a:prstGeom>
          <a:noFill/>
          <a:ln w="9525">
            <a:noFill/>
            <a:miter lim="800000"/>
            <a:headEnd/>
            <a:tailEnd/>
          </a:ln>
        </p:spPr>
        <p:txBody>
          <a:bodyPr wrap="none" anchor="ctr">
            <a:spAutoFit/>
          </a:bodyPr>
          <a:lstStyle/>
          <a:p>
            <a:endParaRPr lang="tr-TR"/>
          </a:p>
        </p:txBody>
      </p:sp>
      <p:sp>
        <p:nvSpPr>
          <p:cNvPr id="28679" name="Rectangle 8"/>
          <p:cNvSpPr>
            <a:spLocks noChangeArrowheads="1"/>
          </p:cNvSpPr>
          <p:nvPr/>
        </p:nvSpPr>
        <p:spPr bwMode="auto">
          <a:xfrm>
            <a:off x="0" y="1814513"/>
            <a:ext cx="9144000" cy="0"/>
          </a:xfrm>
          <a:prstGeom prst="rect">
            <a:avLst/>
          </a:prstGeom>
          <a:noFill/>
          <a:ln w="9525">
            <a:noFill/>
            <a:miter lim="800000"/>
            <a:headEnd/>
            <a:tailEnd/>
          </a:ln>
        </p:spPr>
        <p:txBody>
          <a:bodyPr wrap="none" anchor="ctr">
            <a:spAutoFit/>
          </a:bodyPr>
          <a:lstStyle/>
          <a:p>
            <a:endParaRPr lang="tr-TR"/>
          </a:p>
        </p:txBody>
      </p:sp>
      <p:pic>
        <p:nvPicPr>
          <p:cNvPr id="28680" name="Picture 11"/>
          <p:cNvPicPr>
            <a:picLocks noChangeAspect="1" noChangeArrowheads="1"/>
          </p:cNvPicPr>
          <p:nvPr/>
        </p:nvPicPr>
        <p:blipFill>
          <a:blip r:embed="rId3"/>
          <a:srcRect/>
          <a:stretch>
            <a:fillRect/>
          </a:stretch>
        </p:blipFill>
        <p:spPr bwMode="auto">
          <a:xfrm>
            <a:off x="1258888" y="981075"/>
            <a:ext cx="2790825" cy="2343150"/>
          </a:xfrm>
          <a:prstGeom prst="rect">
            <a:avLst/>
          </a:prstGeom>
          <a:noFill/>
          <a:ln w="9525">
            <a:noFill/>
            <a:miter lim="800000"/>
            <a:headEnd/>
            <a:tailEnd/>
          </a:ln>
        </p:spPr>
      </p:pic>
      <p:pic>
        <p:nvPicPr>
          <p:cNvPr id="28681" name="Picture 10"/>
          <p:cNvPicPr>
            <a:picLocks noChangeAspect="1" noChangeArrowheads="1"/>
          </p:cNvPicPr>
          <p:nvPr/>
        </p:nvPicPr>
        <p:blipFill>
          <a:blip r:embed="rId4"/>
          <a:srcRect/>
          <a:stretch>
            <a:fillRect/>
          </a:stretch>
        </p:blipFill>
        <p:spPr bwMode="auto">
          <a:xfrm>
            <a:off x="4643438" y="1052513"/>
            <a:ext cx="2790825" cy="2228850"/>
          </a:xfrm>
          <a:prstGeom prst="rect">
            <a:avLst/>
          </a:prstGeom>
          <a:noFill/>
          <a:ln w="9525">
            <a:noFill/>
            <a:miter lim="800000"/>
            <a:headEnd/>
            <a:tailEnd/>
          </a:ln>
        </p:spPr>
      </p:pic>
      <p:sp>
        <p:nvSpPr>
          <p:cNvPr id="28682" name="Rectangle 12"/>
          <p:cNvSpPr>
            <a:spLocks noChangeArrowheads="1"/>
          </p:cNvSpPr>
          <p:nvPr/>
        </p:nvSpPr>
        <p:spPr bwMode="auto">
          <a:xfrm>
            <a:off x="0" y="1143000"/>
            <a:ext cx="9144000" cy="0"/>
          </a:xfrm>
          <a:prstGeom prst="rect">
            <a:avLst/>
          </a:prstGeom>
          <a:noFill/>
          <a:ln w="9525">
            <a:noFill/>
            <a:miter lim="800000"/>
            <a:headEnd/>
            <a:tailEnd/>
          </a:ln>
        </p:spPr>
        <p:txBody>
          <a:bodyPr wrap="none" anchor="ctr">
            <a:spAutoFit/>
          </a:bodyPr>
          <a:lstStyle/>
          <a:p>
            <a:endParaRPr lang="tr-TR"/>
          </a:p>
        </p:txBody>
      </p:sp>
      <p:sp>
        <p:nvSpPr>
          <p:cNvPr id="28683" name="Rectangle 14"/>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tr-TR"/>
          </a:p>
        </p:txBody>
      </p:sp>
      <p:pic>
        <p:nvPicPr>
          <p:cNvPr id="28684" name="Picture 13"/>
          <p:cNvPicPr>
            <a:picLocks noChangeAspect="1" noChangeArrowheads="1"/>
          </p:cNvPicPr>
          <p:nvPr/>
        </p:nvPicPr>
        <p:blipFill>
          <a:blip r:embed="rId5"/>
          <a:srcRect/>
          <a:stretch>
            <a:fillRect/>
          </a:stretch>
        </p:blipFill>
        <p:spPr bwMode="auto">
          <a:xfrm>
            <a:off x="2916238" y="3644900"/>
            <a:ext cx="3238500" cy="1657350"/>
          </a:xfrm>
          <a:prstGeom prst="rect">
            <a:avLst/>
          </a:prstGeom>
          <a:noFill/>
          <a:ln w="9525">
            <a:noFill/>
            <a:miter lim="800000"/>
            <a:headEnd/>
            <a:tailEnd/>
          </a:ln>
        </p:spPr>
      </p:pic>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3 Altbilgi Yer Tutucusu"/>
          <p:cNvSpPr txBox="1">
            <a:spLocks noGrp="1"/>
          </p:cNvSpPr>
          <p:nvPr/>
        </p:nvSpPr>
        <p:spPr bwMode="auto">
          <a:xfrm>
            <a:off x="6062663" y="6111875"/>
            <a:ext cx="2286000" cy="365125"/>
          </a:xfrm>
          <a:prstGeom prst="rect">
            <a:avLst/>
          </a:prstGeom>
          <a:noFill/>
          <a:ln w="9525">
            <a:noFill/>
            <a:miter lim="800000"/>
            <a:headEnd/>
            <a:tailEnd/>
          </a:ln>
        </p:spPr>
        <p:txBody>
          <a:bodyPr anchor="b"/>
          <a:lstStyle/>
          <a:p>
            <a:r>
              <a:rPr lang="tr-TR" sz="1000">
                <a:solidFill>
                  <a:srgbClr val="938E99"/>
                </a:solidFill>
                <a:latin typeface="Verdana" pitchFamily="34" charset="0"/>
              </a:rPr>
              <a:t>Veri Madenciliği [ 13.hft  ]</a:t>
            </a:r>
          </a:p>
        </p:txBody>
      </p:sp>
      <p:sp>
        <p:nvSpPr>
          <p:cNvPr id="5" name="4 Slayt Numarası Yer Tutucusu"/>
          <p:cNvSpPr txBox="1">
            <a:spLocks noGrp="1"/>
          </p:cNvSpPr>
          <p:nvPr/>
        </p:nvSpPr>
        <p:spPr>
          <a:xfrm>
            <a:off x="8348663" y="6111875"/>
            <a:ext cx="457200" cy="365125"/>
          </a:xfrm>
          <a:prstGeom prst="rect">
            <a:avLst/>
          </a:prstGeom>
          <a:noFill/>
        </p:spPr>
        <p:txBody>
          <a:bodyPr anchor="b"/>
          <a:lstStyle/>
          <a:p>
            <a:pPr algn="r" fontAlgn="auto">
              <a:spcBef>
                <a:spcPts val="0"/>
              </a:spcBef>
              <a:spcAft>
                <a:spcPts val="0"/>
              </a:spcAft>
              <a:defRPr/>
            </a:pPr>
            <a:fld id="{694DE112-7C69-44B0-BA30-8DEC18FEB673}" type="slidenum">
              <a:rPr lang="tr-TR" sz="1000">
                <a:solidFill>
                  <a:schemeClr val="bg2">
                    <a:shade val="50000"/>
                  </a:schemeClr>
                </a:solidFill>
                <a:latin typeface="+mn-lt"/>
              </a:rPr>
              <a:pPr algn="r" fontAlgn="auto">
                <a:spcBef>
                  <a:spcPts val="0"/>
                </a:spcBef>
                <a:spcAft>
                  <a:spcPts val="0"/>
                </a:spcAft>
                <a:defRPr/>
              </a:pPr>
              <a:t>9</a:t>
            </a:fld>
            <a:endParaRPr lang="tr-TR" sz="1000">
              <a:solidFill>
                <a:schemeClr val="bg2">
                  <a:shade val="50000"/>
                </a:schemeClr>
              </a:solidFill>
              <a:latin typeface="+mn-lt"/>
            </a:endParaRPr>
          </a:p>
        </p:txBody>
      </p:sp>
      <p:sp>
        <p:nvSpPr>
          <p:cNvPr id="2" name="1 Başlık"/>
          <p:cNvSpPr>
            <a:spLocks noGrp="1"/>
          </p:cNvSpPr>
          <p:nvPr>
            <p:ph type="title" idx="4294967295"/>
          </p:nvPr>
        </p:nvSpPr>
        <p:spPr bwMode="auto">
          <a:xfrm>
            <a:off x="611188" y="549275"/>
            <a:ext cx="8183562" cy="320675"/>
          </a:xfrm>
        </p:spPr>
        <p:txBody>
          <a:bodyPr wrap="square" lIns="91440" tIns="45720" rIns="91440" bIns="45720" numCol="1" anchorCtr="0" compatLnSpc="1">
            <a:prstTxWarp prst="textNoShape">
              <a:avLst/>
            </a:prstTxWarp>
          </a:bodyPr>
          <a:lstStyle/>
          <a:p>
            <a:pPr eaLnBrk="1" hangingPunct="1">
              <a:defRPr/>
            </a:pPr>
            <a:r>
              <a:rPr lang="tr-TR" sz="2800" smtClean="0">
                <a:solidFill>
                  <a:schemeClr val="tx1"/>
                </a:solidFill>
                <a:effectLst>
                  <a:outerShdw blurRad="38100" dist="38100" dir="2700000" algn="tl">
                    <a:srgbClr val="C0C0C0"/>
                  </a:outerShdw>
                </a:effectLst>
                <a:latin typeface="Times New Roman" pitchFamily="18" charset="0"/>
              </a:rPr>
              <a:t>Grid Temelli Algoritmalar-Genetik Algoritmalar</a:t>
            </a:r>
            <a:endParaRPr lang="tr-TR" sz="2800" smtClean="0">
              <a:solidFill>
                <a:schemeClr val="tx1"/>
              </a:solidFill>
              <a:effectLst/>
              <a:latin typeface="Times New Roman" pitchFamily="18" charset="0"/>
            </a:endParaRPr>
          </a:p>
        </p:txBody>
      </p:sp>
      <p:sp>
        <p:nvSpPr>
          <p:cNvPr id="30724" name="Rectangle 5"/>
          <p:cNvSpPr>
            <a:spLocks noChangeArrowheads="1"/>
          </p:cNvSpPr>
          <p:nvPr/>
        </p:nvSpPr>
        <p:spPr bwMode="auto">
          <a:xfrm>
            <a:off x="0" y="2462213"/>
            <a:ext cx="9144000" cy="0"/>
          </a:xfrm>
          <a:prstGeom prst="rect">
            <a:avLst/>
          </a:prstGeom>
          <a:noFill/>
          <a:ln w="9525">
            <a:noFill/>
            <a:miter lim="800000"/>
            <a:headEnd/>
            <a:tailEnd/>
          </a:ln>
        </p:spPr>
        <p:txBody>
          <a:bodyPr wrap="none" anchor="ctr">
            <a:spAutoFit/>
          </a:bodyPr>
          <a:lstStyle/>
          <a:p>
            <a:endParaRPr lang="tr-TR"/>
          </a:p>
        </p:txBody>
      </p:sp>
      <p:sp>
        <p:nvSpPr>
          <p:cNvPr id="30725" name="Rectangle 6"/>
          <p:cNvSpPr>
            <a:spLocks noChangeArrowheads="1"/>
          </p:cNvSpPr>
          <p:nvPr/>
        </p:nvSpPr>
        <p:spPr bwMode="auto">
          <a:xfrm>
            <a:off x="0" y="4395788"/>
            <a:ext cx="9144000" cy="0"/>
          </a:xfrm>
          <a:prstGeom prst="rect">
            <a:avLst/>
          </a:prstGeom>
          <a:noFill/>
          <a:ln w="9525">
            <a:noFill/>
            <a:miter lim="800000"/>
            <a:headEnd/>
            <a:tailEnd/>
          </a:ln>
        </p:spPr>
        <p:txBody>
          <a:bodyPr wrap="none" anchor="ctr">
            <a:spAutoFit/>
          </a:bodyPr>
          <a:lstStyle/>
          <a:p>
            <a:endParaRPr lang="tr-TR"/>
          </a:p>
        </p:txBody>
      </p:sp>
      <p:sp>
        <p:nvSpPr>
          <p:cNvPr id="30726" name="Rectangle 7"/>
          <p:cNvSpPr>
            <a:spLocks noChangeArrowheads="1"/>
          </p:cNvSpPr>
          <p:nvPr/>
        </p:nvSpPr>
        <p:spPr bwMode="auto">
          <a:xfrm>
            <a:off x="0" y="2433638"/>
            <a:ext cx="9144000" cy="0"/>
          </a:xfrm>
          <a:prstGeom prst="rect">
            <a:avLst/>
          </a:prstGeom>
          <a:noFill/>
          <a:ln w="9525">
            <a:noFill/>
            <a:miter lim="800000"/>
            <a:headEnd/>
            <a:tailEnd/>
          </a:ln>
        </p:spPr>
        <p:txBody>
          <a:bodyPr wrap="none" anchor="ctr">
            <a:spAutoFit/>
          </a:bodyPr>
          <a:lstStyle/>
          <a:p>
            <a:endParaRPr lang="tr-TR"/>
          </a:p>
        </p:txBody>
      </p:sp>
      <p:sp>
        <p:nvSpPr>
          <p:cNvPr id="30727" name="Rectangle 8"/>
          <p:cNvSpPr>
            <a:spLocks noChangeArrowheads="1"/>
          </p:cNvSpPr>
          <p:nvPr/>
        </p:nvSpPr>
        <p:spPr bwMode="auto">
          <a:xfrm>
            <a:off x="0" y="1814513"/>
            <a:ext cx="9144000" cy="0"/>
          </a:xfrm>
          <a:prstGeom prst="rect">
            <a:avLst/>
          </a:prstGeom>
          <a:noFill/>
          <a:ln w="9525">
            <a:noFill/>
            <a:miter lim="800000"/>
            <a:headEnd/>
            <a:tailEnd/>
          </a:ln>
        </p:spPr>
        <p:txBody>
          <a:bodyPr wrap="none" anchor="ctr">
            <a:spAutoFit/>
          </a:bodyPr>
          <a:lstStyle/>
          <a:p>
            <a:endParaRPr lang="tr-TR"/>
          </a:p>
        </p:txBody>
      </p:sp>
      <p:sp>
        <p:nvSpPr>
          <p:cNvPr id="30728" name="Rectangle 11"/>
          <p:cNvSpPr>
            <a:spLocks noChangeArrowheads="1"/>
          </p:cNvSpPr>
          <p:nvPr/>
        </p:nvSpPr>
        <p:spPr bwMode="auto">
          <a:xfrm>
            <a:off x="0" y="1143000"/>
            <a:ext cx="9144000" cy="0"/>
          </a:xfrm>
          <a:prstGeom prst="rect">
            <a:avLst/>
          </a:prstGeom>
          <a:noFill/>
          <a:ln w="9525">
            <a:noFill/>
            <a:miter lim="800000"/>
            <a:headEnd/>
            <a:tailEnd/>
          </a:ln>
        </p:spPr>
        <p:txBody>
          <a:bodyPr wrap="none" anchor="ctr">
            <a:spAutoFit/>
          </a:bodyPr>
          <a:lstStyle/>
          <a:p>
            <a:endParaRPr lang="tr-TR"/>
          </a:p>
        </p:txBody>
      </p:sp>
      <p:sp>
        <p:nvSpPr>
          <p:cNvPr id="30729" name="Rectangle 12"/>
          <p:cNvSpPr>
            <a:spLocks noChangeArrowheads="1"/>
          </p:cNvSpPr>
          <p:nvPr/>
        </p:nvSpPr>
        <p:spPr bwMode="auto">
          <a:xfrm>
            <a:off x="0" y="2600325"/>
            <a:ext cx="9144000" cy="0"/>
          </a:xfrm>
          <a:prstGeom prst="rect">
            <a:avLst/>
          </a:prstGeom>
          <a:noFill/>
          <a:ln w="9525">
            <a:noFill/>
            <a:miter lim="800000"/>
            <a:headEnd/>
            <a:tailEnd/>
          </a:ln>
        </p:spPr>
        <p:txBody>
          <a:bodyPr wrap="none" anchor="ctr">
            <a:spAutoFit/>
          </a:bodyPr>
          <a:lstStyle/>
          <a:p>
            <a:endParaRPr lang="tr-TR"/>
          </a:p>
        </p:txBody>
      </p:sp>
      <p:sp>
        <p:nvSpPr>
          <p:cNvPr id="30730" name="Rectangle 14"/>
          <p:cNvSpPr>
            <a:spLocks noChangeArrowheads="1"/>
          </p:cNvSpPr>
          <p:nvPr/>
        </p:nvSpPr>
        <p:spPr bwMode="auto">
          <a:xfrm>
            <a:off x="611188" y="1909763"/>
            <a:ext cx="8064500" cy="2563812"/>
          </a:xfrm>
          <a:prstGeom prst="rect">
            <a:avLst/>
          </a:prstGeom>
          <a:noFill/>
          <a:ln w="9525">
            <a:noFill/>
            <a:miter lim="800000"/>
            <a:headEnd/>
            <a:tailEnd/>
          </a:ln>
        </p:spPr>
        <p:txBody>
          <a:bodyPr anchor="ctr">
            <a:spAutoFit/>
          </a:bodyPr>
          <a:lstStyle/>
          <a:p>
            <a:pPr algn="just"/>
            <a:r>
              <a:rPr lang="en-AU" b="1">
                <a:cs typeface="Times New Roman" pitchFamily="18" charset="0"/>
              </a:rPr>
              <a:t>Genetik algoritmalar</a:t>
            </a:r>
            <a:r>
              <a:rPr lang="en-AU">
                <a:cs typeface="Times New Roman" pitchFamily="18" charset="0"/>
              </a:rPr>
              <a:t>, doğada gözlemlenen </a:t>
            </a:r>
            <a:r>
              <a:rPr lang="tr-TR">
                <a:cs typeface="Times New Roman" pitchFamily="18" charset="0"/>
              </a:rPr>
              <a:t>evrimsel</a:t>
            </a:r>
            <a:r>
              <a:rPr lang="en-AU">
                <a:cs typeface="Times New Roman" pitchFamily="18" charset="0"/>
              </a:rPr>
              <a:t> sürece benzer bir şekilde çalışan arama ve eniyileme yöntemidir. Karmaşık çok boyutlu arama uzayında en iyinin hayatta kalması ilkesine göre bütünsel en iyi çözümü arar. Genetik algoritmaların temel ilkeleri ilk kez Michigan Üniversitesi'nde John Holland tarafından ortaya atılmıştır. Holland </a:t>
            </a:r>
            <a:r>
              <a:rPr lang="tr-TR"/>
              <a:t>1975 </a:t>
            </a:r>
            <a:r>
              <a:rPr lang="en-AU">
                <a:cs typeface="Times New Roman" pitchFamily="18" charset="0"/>
              </a:rPr>
              <a:t>yılında yaptığı çalışmaları “Adaptation in Natural and Artificial Systems” adlı kitabında bir araya getirmiştir. İlk olarak Holland evrim yasalarını genetik algoritmalar içinde eniyileme problemleri için kullanmıştır</a:t>
            </a:r>
            <a:r>
              <a:rPr lang="tr-TR"/>
              <a:t> </a:t>
            </a:r>
          </a:p>
          <a:p>
            <a:pPr algn="just" eaLnBrk="0" hangingPunct="0"/>
            <a:r>
              <a:rPr lang="tr-TR"/>
              <a:t/>
            </a:r>
            <a:br>
              <a:rPr lang="tr-TR"/>
            </a:br>
            <a:endParaRPr lang="tr-TR"/>
          </a:p>
        </p:txBody>
      </p:sp>
    </p:spTree>
  </p:cSld>
  <p:clrMapOvr>
    <a:masterClrMapping/>
  </p:clrMapOvr>
  <p:transition spd="med">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solidFill>
          <a:srgbClr val="FFFF00">
            <a:alpha val="17000"/>
          </a:srgbClr>
        </a:solidFill>
        <a:ln>
          <a:solidFill>
            <a:srgbClr val="FF0000"/>
          </a:solidFill>
        </a:ln>
      </a:spPr>
      <a:bodyPr rtlCol="0" anchor="ctr"/>
      <a:lstStyle>
        <a:defPPr algn="ctr">
          <a:defRPr sz="1600" dirty="0" smtClean="0">
            <a:solidFill>
              <a:schemeClr val="accent6">
                <a:lumMod val="50000"/>
              </a:schemeClr>
            </a:solidFill>
            <a:latin typeface="Arial Narrow" pitchFamily="34" charset="0"/>
          </a:defRPr>
        </a:defPPr>
      </a:lstStyle>
      <a:style>
        <a:lnRef idx="1">
          <a:schemeClr val="accent6"/>
        </a:lnRef>
        <a:fillRef idx="2">
          <a:schemeClr val="accent6"/>
        </a:fillRef>
        <a:effectRef idx="1">
          <a:schemeClr val="accent6"/>
        </a:effectRef>
        <a:fontRef idx="minor">
          <a:schemeClr val="dk1"/>
        </a:fontRef>
      </a:style>
    </a:spDef>
    <a:lnDef>
      <a:spPr>
        <a:ln>
          <a:solidFill>
            <a:srgbClr val="0070C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5184</TotalTime>
  <Words>719</Words>
  <Application>Microsoft Office PowerPoint</Application>
  <PresentationFormat>Ekran Gösterisi (4:3)</PresentationFormat>
  <Paragraphs>95</Paragraphs>
  <Slides>12</Slides>
  <Notes>12</Notes>
  <HiddenSlides>0</HiddenSlides>
  <MMClips>0</MMClips>
  <ScaleCrop>false</ScaleCrop>
  <HeadingPairs>
    <vt:vector size="6" baseType="variant">
      <vt:variant>
        <vt:lpstr>Kullanılan Yazı Tipleri</vt:lpstr>
      </vt:variant>
      <vt:variant>
        <vt:i4>6</vt:i4>
      </vt:variant>
      <vt:variant>
        <vt:lpstr>Tasarım Şablonu</vt:lpstr>
      </vt:variant>
      <vt:variant>
        <vt:i4>4</vt:i4>
      </vt:variant>
      <vt:variant>
        <vt:lpstr>Slayt Başlıkları</vt:lpstr>
      </vt:variant>
      <vt:variant>
        <vt:i4>12</vt:i4>
      </vt:variant>
    </vt:vector>
  </HeadingPairs>
  <TitlesOfParts>
    <vt:vector size="22" baseType="lpstr">
      <vt:lpstr>Times New Roman</vt:lpstr>
      <vt:lpstr>Arial</vt:lpstr>
      <vt:lpstr>Verdana</vt:lpstr>
      <vt:lpstr>Wingdings 2</vt:lpstr>
      <vt:lpstr>Calibri</vt:lpstr>
      <vt:lpstr>Batang</vt:lpstr>
      <vt:lpstr>Görünüş</vt:lpstr>
      <vt:lpstr>Görünüş</vt:lpstr>
      <vt:lpstr>Görünüş</vt:lpstr>
      <vt:lpstr>Görünüş</vt:lpstr>
      <vt:lpstr>Slayt 1</vt:lpstr>
      <vt:lpstr>Grid Temelli Algoritmalar</vt:lpstr>
      <vt:lpstr>Grid Temelli Algoritmalar-STING </vt:lpstr>
      <vt:lpstr>Grid Temelli Algoritmalar-STING </vt:lpstr>
      <vt:lpstr>Grid Temelli Algoritmalar-WaveCluster </vt:lpstr>
      <vt:lpstr>Grid Temelli Algoritmalar-WaveCluster </vt:lpstr>
      <vt:lpstr>Grid Temelli Algoritmalar-CLIQUE </vt:lpstr>
      <vt:lpstr>Grid Temelli Algoritmalar-CLIQUE </vt:lpstr>
      <vt:lpstr>Grid Temelli Algoritmalar-Genetik Algoritmalar</vt:lpstr>
      <vt:lpstr>Grid Temelli Algoritmalar-Genetik Algoritmalar</vt:lpstr>
      <vt:lpstr>Grid Temelli Algoritmalar-Genetik Algoritmalar</vt:lpstr>
      <vt:lpstr>Kaynaklar :</vt:lpstr>
    </vt:vector>
  </TitlesOfParts>
  <Company>Office 2007 Corp. Ltd.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nyy</cp:lastModifiedBy>
  <cp:revision>261</cp:revision>
  <dcterms:created xsi:type="dcterms:W3CDTF">2009-02-03T08:32:31Z</dcterms:created>
  <dcterms:modified xsi:type="dcterms:W3CDTF">2010-01-05T11:15:14Z</dcterms:modified>
</cp:coreProperties>
</file>