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embeddings/oleObject10.bin" ContentType="application/vnd.openxmlformats-officedocument.oleObject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embeddings/oleObject9.bin" ContentType="application/vnd.openxmlformats-officedocument.oleObject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ms-office.legacyDiagramTex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344" r:id="rId3"/>
    <p:sldId id="345" r:id="rId4"/>
    <p:sldId id="347" r:id="rId5"/>
    <p:sldId id="348" r:id="rId6"/>
    <p:sldId id="349" r:id="rId7"/>
    <p:sldId id="350" r:id="rId8"/>
    <p:sldId id="351" r:id="rId9"/>
    <p:sldId id="352" r:id="rId10"/>
    <p:sldId id="333" r:id="rId11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9V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A379B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Orta Stil 4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7798" autoAdjust="0"/>
  </p:normalViewPr>
  <p:slideViewPr>
    <p:cSldViewPr>
      <p:cViewPr>
        <p:scale>
          <a:sx n="75" d="100"/>
          <a:sy n="75" d="100"/>
        </p:scale>
        <p:origin x="-8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06/relationships/legacyDocTextInfo" Target="legacyDocTextInfo.bin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microsoft.com/office/2006/relationships/legacyDiagramText" Target="legacyDiagramText8.bin"/><Relationship Id="rId3" Type="http://schemas.microsoft.com/office/2006/relationships/legacyDiagramText" Target="legacyDiagramText3.bin"/><Relationship Id="rId7" Type="http://schemas.microsoft.com/office/2006/relationships/legacyDiagramText" Target="legacyDiagramText7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6" Type="http://schemas.microsoft.com/office/2006/relationships/legacyDiagramText" Target="legacyDiagramText6.bin"/><Relationship Id="rId5" Type="http://schemas.microsoft.com/office/2006/relationships/legacyDiagramText" Target="legacyDiagramText5.bin"/><Relationship Id="rId10" Type="http://schemas.microsoft.com/office/2006/relationships/legacyDiagramText" Target="legacyDiagramText10.bin"/><Relationship Id="rId4" Type="http://schemas.microsoft.com/office/2006/relationships/legacyDiagramText" Target="legacyDiagramText4.bin"/><Relationship Id="rId9" Type="http://schemas.microsoft.com/office/2006/relationships/legacyDiagramText" Target="legacyDiagramText9.bin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>
                <a:latin typeface="+mn-lt"/>
              </a:defRPr>
            </a:lvl1pPr>
          </a:lstStyle>
          <a:p>
            <a:pPr>
              <a:defRPr/>
            </a:pPr>
            <a:fld id="{4686EA76-3BCC-4B70-86B6-A7B6B69C1B7E}" type="datetimeFigureOut">
              <a:rPr lang="tr-TR"/>
              <a:pPr>
                <a:defRPr/>
              </a:pPr>
              <a:t>11.01.2010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>
                <a:latin typeface="+mn-lt"/>
              </a:defRPr>
            </a:lvl1pPr>
          </a:lstStyle>
          <a:p>
            <a:pPr>
              <a:defRPr/>
            </a:pPr>
            <a:fld id="{6B22E802-0ADF-4C97-B073-0DCF881CF39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15363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FED1CD-B743-43E9-B122-5D74240DE455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62467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B8D5A5-EBAC-4121-B3E2-F536E6F10F45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62467" name="3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548A81A-5234-4F15-B7F6-A0A129FAD38E}" type="slidenum">
              <a:rPr lang="tr-TR" sz="1200" baseline="0">
                <a:latin typeface="+mn-lt"/>
              </a:rPr>
              <a:pPr algn="r">
                <a:defRPr/>
              </a:pPr>
              <a:t>2</a:t>
            </a:fld>
            <a:endParaRPr lang="tr-TR" sz="1200" baseline="0">
              <a:latin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62467" name="3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F6670C6-CD99-422A-A8FA-4C1940E056BA}" type="slidenum">
              <a:rPr lang="tr-TR" sz="1200" baseline="0">
                <a:latin typeface="+mn-lt"/>
              </a:rPr>
              <a:pPr algn="r">
                <a:defRPr/>
              </a:pPr>
              <a:t>3</a:t>
            </a:fld>
            <a:endParaRPr lang="tr-TR" sz="1200" baseline="0">
              <a:latin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62467" name="3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01FD29D-C40A-4054-BF4F-72633CD9173C}" type="slidenum">
              <a:rPr lang="tr-TR" sz="1200" baseline="0">
                <a:latin typeface="+mn-lt"/>
              </a:rPr>
              <a:pPr algn="r">
                <a:defRPr/>
              </a:pPr>
              <a:t>4</a:t>
            </a:fld>
            <a:endParaRPr lang="tr-TR" sz="1200" baseline="0">
              <a:latin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62467" name="3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D2F65DC0-D979-4F6E-BA6C-D96EB666811A}" type="slidenum">
              <a:rPr lang="tr-TR" sz="1200" baseline="0">
                <a:latin typeface="+mn-lt"/>
              </a:rPr>
              <a:pPr algn="r">
                <a:defRPr/>
              </a:pPr>
              <a:t>5</a:t>
            </a:fld>
            <a:endParaRPr lang="tr-TR" sz="1200" baseline="0">
              <a:latin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62467" name="3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F354F14-246E-481E-A5DD-26B98924AEF9}" type="slidenum">
              <a:rPr lang="tr-TR" sz="1200" baseline="0">
                <a:latin typeface="+mn-lt"/>
              </a:rPr>
              <a:pPr algn="r">
                <a:defRPr/>
              </a:pPr>
              <a:t>6</a:t>
            </a:fld>
            <a:endParaRPr lang="tr-TR" sz="1200" baseline="0">
              <a:latin typeface="+mn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62467" name="3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87888A6-863C-43FA-8D5B-44E78ED94519}" type="slidenum">
              <a:rPr lang="tr-TR" sz="1200" baseline="0">
                <a:latin typeface="+mn-lt"/>
              </a:rPr>
              <a:pPr algn="r">
                <a:defRPr/>
              </a:pPr>
              <a:t>7</a:t>
            </a:fld>
            <a:endParaRPr lang="tr-TR" sz="1200" baseline="0">
              <a:latin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62467" name="3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BB22011-1C7D-4FCC-A5C2-EB1B6125DD0C}" type="slidenum">
              <a:rPr lang="tr-TR" sz="1200" baseline="0">
                <a:latin typeface="+mn-lt"/>
              </a:rPr>
              <a:pPr algn="r">
                <a:defRPr/>
              </a:pPr>
              <a:t>8</a:t>
            </a:fld>
            <a:endParaRPr lang="tr-TR" sz="1200" baseline="0">
              <a:latin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62467" name="3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E6DBC18-1424-4462-8D9F-0485366E7936}" type="slidenum">
              <a:rPr lang="tr-TR" sz="1200" baseline="0">
                <a:latin typeface="+mn-lt"/>
              </a:rPr>
              <a:pPr algn="r">
                <a:defRPr/>
              </a:pPr>
              <a:t>9</a:t>
            </a:fld>
            <a:endParaRPr lang="tr-TR" sz="1200" baseline="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4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0"/>
          </a:p>
        </p:txBody>
      </p:sp>
      <p:sp>
        <p:nvSpPr>
          <p:cNvPr id="6" name="9 Yuvarlatılmış Dikdörtgen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0"/>
          </a:p>
        </p:txBody>
      </p:sp>
      <p:sp>
        <p:nvSpPr>
          <p:cNvPr id="5" name="4 Başlık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20" name="19 Alt Başlık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7" name="1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D03E29-6724-43A5-B28C-0779F905A5BB}" type="datetime1">
              <a:rPr lang="tr-TR"/>
              <a:pPr>
                <a:defRPr/>
              </a:pPr>
              <a:t>11.01.2010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D6F94C-DA09-404F-A368-93733904D31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69AF0-6847-4DAB-9859-3EC89D1A3F30}" type="datetime1">
              <a:rPr lang="tr-TR"/>
              <a:pPr>
                <a:defRPr/>
              </a:pPr>
              <a:t>11.01.2010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2D987-24ED-4248-AD48-3478194B820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2844D-D019-4160-825F-2B660048FEB1}" type="datetime1">
              <a:rPr lang="tr-TR"/>
              <a:pPr>
                <a:defRPr/>
              </a:pPr>
              <a:t>11.01.2010</a:t>
            </a:fld>
            <a:endParaRPr lang="tr-TR"/>
          </a:p>
        </p:txBody>
      </p:sp>
      <p:sp>
        <p:nvSpPr>
          <p:cNvPr id="3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4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5A22F-F596-45D4-93CD-729756104F8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FD280-B33D-47B8-916D-910842090395}" type="datetime1">
              <a:rPr lang="tr-TR"/>
              <a:pPr>
                <a:defRPr/>
              </a:pPr>
              <a:t>11.01.2010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26FB3-4DB1-4D1F-8189-DF28A9CA92A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3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0"/>
          </a:p>
        </p:txBody>
      </p:sp>
      <p:sp>
        <p:nvSpPr>
          <p:cNvPr id="5" name="10 Yuvarlatılmış Dikdörtgen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A1F000-9EC9-4329-BD6A-14FEFCE7398B}" type="datetime1">
              <a:rPr lang="tr-TR"/>
              <a:pPr>
                <a:defRPr/>
              </a:pPr>
              <a:t>11.01.2010</a:t>
            </a:fld>
            <a:endParaRPr lang="tr-TR"/>
          </a:p>
        </p:txBody>
      </p:sp>
      <p:sp>
        <p:nvSpPr>
          <p:cNvPr id="7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8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5C927C3-4C8A-4D45-B077-21786E536F3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1726C-A1AA-4ACA-B019-33C0ACE90298}" type="datetime1">
              <a:rPr lang="tr-TR"/>
              <a:pPr>
                <a:defRPr/>
              </a:pPr>
              <a:t>11.01.2010</a:t>
            </a:fld>
            <a:endParaRPr lang="tr-TR"/>
          </a:p>
        </p:txBody>
      </p:sp>
      <p:sp>
        <p:nvSpPr>
          <p:cNvPr id="6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7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3EA3A-A012-4756-896C-6CFBB8F40D7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78521-A40A-4493-A9AB-9AB0CE60799E}" type="datetime1">
              <a:rPr lang="tr-TR"/>
              <a:pPr>
                <a:defRPr/>
              </a:pPr>
              <a:t>11.01.2010</a:t>
            </a:fld>
            <a:endParaRPr lang="tr-TR"/>
          </a:p>
        </p:txBody>
      </p:sp>
      <p:sp>
        <p:nvSpPr>
          <p:cNvPr id="8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0F3D8-B56D-4964-94BC-F25D3841336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4F6DD-2F74-4BFF-8283-7C7B5CF4D19B}" type="datetime1">
              <a:rPr lang="tr-TR"/>
              <a:pPr>
                <a:defRPr/>
              </a:pPr>
              <a:t>11.01.2010</a:t>
            </a:fld>
            <a:endParaRPr lang="tr-TR"/>
          </a:p>
        </p:txBody>
      </p:sp>
      <p:sp>
        <p:nvSpPr>
          <p:cNvPr id="4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5F4B8-29F9-43D1-9CB6-3ED744DC6AD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9D7F4-9224-43D9-9803-6FB9EC8C70DD}" type="datetime1">
              <a:rPr lang="tr-TR"/>
              <a:pPr>
                <a:defRPr/>
              </a:pPr>
              <a:t>11.01.2010</a:t>
            </a:fld>
            <a:endParaRPr lang="tr-TR"/>
          </a:p>
        </p:txBody>
      </p:sp>
      <p:sp>
        <p:nvSpPr>
          <p:cNvPr id="6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7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10DAD-600F-466F-A186-81B0BC75A68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4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0"/>
          </a:p>
        </p:txBody>
      </p:sp>
      <p:sp>
        <p:nvSpPr>
          <p:cNvPr id="6" name="10 Tek Köşesi Yuvarlatılmış Dikdörtgen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tr-TR" noProof="0" dirty="0" smtClean="0"/>
              <a:t>Resim eklemek için </a:t>
            </a:r>
            <a:r>
              <a:rPr lang="tr-TR" noProof="0" dirty="0" err="1" smtClean="0"/>
              <a:t>simğeyi</a:t>
            </a:r>
            <a:r>
              <a:rPr lang="tr-TR" noProof="0" dirty="0" smtClean="0"/>
              <a:t> tıklatın</a:t>
            </a:r>
            <a:endParaRPr lang="en-US" noProof="0" dirty="0"/>
          </a:p>
        </p:txBody>
      </p:sp>
      <p:sp>
        <p:nvSpPr>
          <p:cNvPr id="7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409CE4-E611-4E23-A02F-BCDA8A970DDB}" type="datetime1">
              <a:rPr lang="tr-TR"/>
              <a:pPr>
                <a:defRPr/>
              </a:pPr>
              <a:t>11.01.2010</a:t>
            </a:fld>
            <a:endParaRPr lang="tr-TR"/>
          </a:p>
        </p:txBody>
      </p:sp>
      <p:sp>
        <p:nvSpPr>
          <p:cNvPr id="8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39B86E-8EE1-483A-8E24-88DC69E085A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2F5B3-8D6B-42FD-995F-573298791D90}" type="datetime1">
              <a:rPr lang="tr-TR"/>
              <a:pPr>
                <a:defRPr/>
              </a:pPr>
              <a:t>11.01.2010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89108-6070-4AB2-92D9-BC111EA95C9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0"/>
          </a:p>
        </p:txBody>
      </p:sp>
      <p:sp>
        <p:nvSpPr>
          <p:cNvPr id="9" name="8 Yuvarlatılmış Dikdörtgen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0"/>
          </a:p>
        </p:txBody>
      </p:sp>
      <p:sp>
        <p:nvSpPr>
          <p:cNvPr id="13" name="12 Başlık Yer Tutucusu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031" name="3 Metin Yer Tutucusu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smtClean="0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aseline="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0ADD10B5-3E5C-46F7-8825-5A6ADC85EF98}" type="datetime1">
              <a:rPr lang="tr-TR"/>
              <a:pPr>
                <a:defRPr/>
              </a:pPr>
              <a:t>11.01.2010</a:t>
            </a:fld>
            <a:endParaRPr lang="tr-TR"/>
          </a:p>
        </p:txBody>
      </p:sp>
      <p:sp>
        <p:nvSpPr>
          <p:cNvPr id="18" name="17 Altbilgi Yer Tutucusu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aseline="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aseline="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2B2D6B08-D228-4AEB-814C-77194A1E9A8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1" r:id="rId2"/>
    <p:sldLayoutId id="2147483733" r:id="rId3"/>
    <p:sldLayoutId id="2147483730" r:id="rId4"/>
    <p:sldLayoutId id="2147483729" r:id="rId5"/>
    <p:sldLayoutId id="2147483728" r:id="rId6"/>
    <p:sldLayoutId id="2147483727" r:id="rId7"/>
    <p:sldLayoutId id="2147483734" r:id="rId8"/>
    <p:sldLayoutId id="2147483726" r:id="rId9"/>
    <p:sldLayoutId id="2147483725" r:id="rId10"/>
    <p:sldLayoutId id="2147483724" r:id="rId11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E8CE72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B1DC81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B1DC81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54D9F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urunlu.com/?tag=/k-mea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83A1C-0506-4B46-AA95-F810DEDF4680}" type="slidenum">
              <a:rPr lang="tr-TR"/>
              <a:pPr>
                <a:defRPr/>
              </a:pPr>
              <a:t>1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357188" y="6122988"/>
            <a:ext cx="2286000" cy="3651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mtClean="0">
                <a:solidFill>
                  <a:srgbClr val="938E99"/>
                </a:solidFill>
              </a:rPr>
              <a:t>Veri Madenciliği [ 14.hft  ]</a:t>
            </a:r>
          </a:p>
        </p:txBody>
      </p:sp>
      <p:pic>
        <p:nvPicPr>
          <p:cNvPr id="28" name="Picture 2" descr="http://www.ozgurotomasyon.com/content_files/html/elektronik_veri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86380" y="1500174"/>
            <a:ext cx="2857520" cy="38665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28 Dikdörtgen"/>
          <p:cNvSpPr/>
          <p:nvPr/>
        </p:nvSpPr>
        <p:spPr>
          <a:xfrm>
            <a:off x="857224" y="1357298"/>
            <a:ext cx="3429024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800" b="1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Veri </a:t>
            </a:r>
            <a:br>
              <a:rPr lang="tr-TR" sz="4800" b="1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</a:br>
            <a:r>
              <a:rPr lang="tr-TR" sz="4800" b="1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Madenciligi</a:t>
            </a:r>
            <a:endParaRPr lang="tr-TR" sz="4800" b="1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ivaldi" pitchFamily="66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3301356" y="1842665"/>
            <a:ext cx="78581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800" b="1" baseline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.</a:t>
            </a:r>
            <a:endParaRPr lang="tr-TR" sz="4800" b="1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ivaldi" pitchFamily="66" charset="0"/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11188" y="3789363"/>
            <a:ext cx="43211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sz="2400" baseline="0">
                <a:latin typeface="Verdana" pitchFamily="34" charset="0"/>
              </a:rPr>
              <a:t>Web Madenciliği</a:t>
            </a:r>
          </a:p>
          <a:p>
            <a:pPr algn="ctr">
              <a:spcBef>
                <a:spcPct val="50000"/>
              </a:spcBef>
            </a:pPr>
            <a:r>
              <a:rPr lang="tr-TR" sz="2400" baseline="0">
                <a:latin typeface="Verdana" pitchFamily="34" charset="0"/>
              </a:rPr>
              <a:t>ve</a:t>
            </a:r>
          </a:p>
          <a:p>
            <a:pPr algn="ctr">
              <a:spcBef>
                <a:spcPct val="50000"/>
              </a:spcBef>
            </a:pPr>
            <a:r>
              <a:rPr lang="tr-TR" sz="2400" baseline="0">
                <a:latin typeface="Verdana" pitchFamily="34" charset="0"/>
              </a:rPr>
              <a:t>Bayes sınıflandırma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71500" y="714375"/>
            <a:ext cx="8183563" cy="3206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400" dirty="0" smtClean="0">
                <a:solidFill>
                  <a:schemeClr val="accent4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Kaynaklar :</a:t>
            </a:r>
            <a:endParaRPr lang="tr-TR" sz="2400" dirty="0">
              <a:solidFill>
                <a:schemeClr val="accent4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mtClean="0">
                <a:solidFill>
                  <a:srgbClr val="938E99"/>
                </a:solidFill>
              </a:rPr>
              <a:t>Veri Madenciliği [ 14.hft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8F074-E1AC-49C8-BE96-F571054107A9}" type="slidenum">
              <a:rPr lang="tr-TR"/>
              <a:pPr>
                <a:defRPr/>
              </a:pPr>
              <a:t>10</a:t>
            </a:fld>
            <a:endParaRPr lang="tr-TR"/>
          </a:p>
        </p:txBody>
      </p:sp>
      <p:pic>
        <p:nvPicPr>
          <p:cNvPr id="86018" name="Picture 2" descr="http://www.ozgurotomasyon.com/content_files/html/elektronik_ver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40" y="3972495"/>
            <a:ext cx="1643074" cy="2223284"/>
          </a:xfrm>
          <a:prstGeom prst="roundRect">
            <a:avLst>
              <a:gd name="adj" fmla="val 9253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0419" name="2 İçerik Yer Tutucusu"/>
          <p:cNvSpPr>
            <a:spLocks/>
          </p:cNvSpPr>
          <p:nvPr/>
        </p:nvSpPr>
        <p:spPr bwMode="auto">
          <a:xfrm>
            <a:off x="503238" y="1571625"/>
            <a:ext cx="8183562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en-AU" sz="1400" baseline="0"/>
              <a:t>http://www.teknoturk.org/docking/yazilar/tt000119-yazi.htm</a:t>
            </a:r>
            <a:r>
              <a:rPr lang="tr-TR" sz="1400" baseline="0"/>
              <a:t> 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tr-TR" sz="1400" baseline="0"/>
              <a:t>http://www.internetdergisi.com/index.php?Part=Article&amp;id=68 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tr-TR" sz="1400" baseline="0"/>
              <a:t>Veri Madenciliği ,Gökhan Silahtaroğlu 06’2008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tr-TR" sz="1400" baseline="0"/>
              <a:t>Wavecluster: A multi-resolution clustering approach for very large spatial databases, Sheikholeslami, Gholamhosein and Chatterjee, Surojit and Zhang, Aidong (1998) Wavecluster: A multi-resolution clustering approach for very large spatial databases. In Proceedings of the 24th VLDB conference .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tr-TR" sz="1400" baseline="0"/>
              <a:t>Veri Madenciliği Yöntemleri, Yalçın Özkan 06’2008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tr-TR" sz="1400" baseline="0"/>
              <a:t>Veri Madenciliği ,Gökhan Silahtaroğlu 06’2008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tr-TR" sz="1400" baseline="0"/>
              <a:t>İstanbul Ticaret Üniversitesi Derğisi Veri Madenciliği Modeller Ve Uygulama Alanları (Serhat ÖZEKES)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fi-FI" sz="1400" baseline="0"/>
              <a:t>www.bilmuh.gyte.edu.tr/~htakci/vm/verimadenciligi.doc</a:t>
            </a:r>
            <a:r>
              <a:rPr lang="tr-TR" sz="1400" baseline="0"/>
              <a:t> 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en-AU" sz="1400" baseline="0">
                <a:hlinkClick r:id="rId4"/>
              </a:rPr>
              <a:t>http://www.gurunlu.com/?tag=/k-means</a:t>
            </a:r>
            <a:endParaRPr lang="tr-TR" sz="1400" baseline="0"/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tr-TR" sz="1400" baseline="0"/>
              <a:t>Ayhan Adsız,  Metin Madenciliği, Ahmet Yesevi Üniversitesi, Bilişim Sistemleri ve Mühendislik Fakültesi,Dönem Projesi,sayfa:46,2006.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tr-TR" sz="1400" baseline="0"/>
              <a:t>http://tr.wikipedia.org/wiki/Genetik_algoritma 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en-AU" sz="1400" baseline="0"/>
              <a:t>http://www.yapay-zeka.org/modules/wiwimod/index.php?page=GA</a:t>
            </a:r>
            <a:r>
              <a:rPr lang="tr-TR" sz="1400" baseline="0"/>
              <a:t> 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•"/>
            </a:pPr>
            <a:endParaRPr lang="tr-TR" sz="1400" baseline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 baseline="0">
                <a:solidFill>
                  <a:srgbClr val="938E99"/>
                </a:solidFill>
                <a:latin typeface="Verdana" pitchFamily="34" charset="0"/>
              </a:rPr>
              <a:t>Veri Madenciliği [ 14.hft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B5C9718-BFFF-4B8E-9E71-AF9333A65E8D}" type="slidenum">
              <a:rPr lang="tr-TR" sz="1000" baseline="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tr-TR" sz="1000" baseline="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title" idx="4294967295"/>
          </p:nvPr>
        </p:nvSpPr>
        <p:spPr bwMode="auto">
          <a:xfrm>
            <a:off x="611188" y="549275"/>
            <a:ext cx="8183562" cy="32067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tr-TR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Web Madenciliği</a:t>
            </a:r>
            <a:endParaRPr lang="tr-TR" sz="280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0" y="2462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0" y="4395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1814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34825" name="Rectangle 10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755650" y="1125538"/>
            <a:ext cx="76327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tr-TR" baseline="0"/>
              <a:t>Web madenciliği kısaca Web sayfaları ve servislerinden otomatik olarak bilgi çekip bunlardaki kalıpları keşfetmek için veri madenciliği tekniklerinin kullanılması olarak tanımlanabilir.</a:t>
            </a:r>
          </a:p>
        </p:txBody>
      </p:sp>
      <p:pic>
        <p:nvPicPr>
          <p:cNvPr id="34831" name="Picture 15" descr="Veri Madenciliği Nedir?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2138" y="2492375"/>
            <a:ext cx="3048000" cy="29527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 baseline="0">
                <a:solidFill>
                  <a:srgbClr val="938E99"/>
                </a:solidFill>
                <a:latin typeface="Verdana" pitchFamily="34" charset="0"/>
              </a:rPr>
              <a:t>Veri Madenciliği [ 14.hft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0194F87-1C98-436E-8246-C2904F27A0D3}" type="slidenum">
              <a:rPr lang="tr-TR" sz="1000" baseline="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tr-TR" sz="1000" baseline="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title" idx="4294967295"/>
          </p:nvPr>
        </p:nvSpPr>
        <p:spPr bwMode="auto">
          <a:xfrm>
            <a:off x="611188" y="549275"/>
            <a:ext cx="8183562" cy="32067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tr-TR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Web Madenciliği</a:t>
            </a:r>
            <a:endParaRPr lang="tr-TR" sz="280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2462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4395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1814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39750" y="1262063"/>
            <a:ext cx="7920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tr-TR" baseline="0"/>
              <a:t>Web  madenciliğindeki  veri kaynakları; web  İçerik madenciliği, web  yapı madenciliği, web kullanım madenciliği  olarak üç sınıfta incelenebilir </a:t>
            </a:r>
          </a:p>
        </p:txBody>
      </p:sp>
      <p:graphicFrame>
        <p:nvGraphicFramePr>
          <p:cNvPr id="41998" name="Organization Chart 14"/>
          <p:cNvGraphicFramePr>
            <a:graphicFrameLocks/>
          </p:cNvGraphicFramePr>
          <p:nvPr/>
        </p:nvGraphicFramePr>
        <p:xfrm>
          <a:off x="395288" y="2276475"/>
          <a:ext cx="8137525" cy="2843213"/>
        </p:xfrm>
        <a:graphic>
          <a:graphicData uri="http://schemas.openxmlformats.org/drawingml/2006/compatibility">
            <com:legacyDrawing xmlns:com="http://schemas.openxmlformats.org/drawingml/2006/compatibility" spid="_x0000_s41998"/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 baseline="0">
                <a:solidFill>
                  <a:srgbClr val="938E99"/>
                </a:solidFill>
                <a:latin typeface="Verdana" pitchFamily="34" charset="0"/>
              </a:rPr>
              <a:t>Veri Madenciliği [ 14.hft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BD6DD2F-7752-49B0-B809-EDD29E8F2F9D}" type="slidenum">
              <a:rPr lang="tr-TR" sz="1000" baseline="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tr-TR" sz="1000" baseline="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title" idx="4294967295"/>
          </p:nvPr>
        </p:nvSpPr>
        <p:spPr bwMode="auto">
          <a:xfrm>
            <a:off x="611188" y="549275"/>
            <a:ext cx="8183562" cy="32067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tr-TR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Web Madenciliği</a:t>
            </a:r>
            <a:endParaRPr lang="tr-TR" sz="280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2462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4395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1814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468313" y="1522413"/>
            <a:ext cx="813593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AU" baseline="0"/>
              <a:t>Veri madenciliği ile saldırı tespiti yapılmasının en önemli bir tane nedeni vardır o da daha önceden meydana gelmemiş bir saldırıyı tanımadır. Veri madenciliği kullandığı kümeleme tekniği ile ilk olarak meydana gelen bir durumu tanıyabilmektedir. Kümelemede kullanıcılar genel özelliklerine dayalı olarak gruplara ayrılmaktadırlar.</a:t>
            </a:r>
            <a:endParaRPr lang="tr-TR" baseline="0"/>
          </a:p>
          <a:p>
            <a:pPr algn="just" eaLnBrk="0" hangingPunct="0"/>
            <a:endParaRPr lang="tr-TR" baseline="0"/>
          </a:p>
        </p:txBody>
      </p:sp>
      <p:pic>
        <p:nvPicPr>
          <p:cNvPr id="48162" name="Picture 34" descr="Verilerden bilgiyi keşfetmek bağlamında veri madenciliğ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475" y="2924175"/>
            <a:ext cx="2284413" cy="237013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 baseline="0">
                <a:solidFill>
                  <a:srgbClr val="938E99"/>
                </a:solidFill>
                <a:latin typeface="Verdana" pitchFamily="34" charset="0"/>
              </a:rPr>
              <a:t>Veri Madenciliği [ 14.hft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8B8E775-B4E4-4808-9FFC-93050D6BC1EF}" type="slidenum">
              <a:rPr lang="tr-TR" sz="1000" baseline="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tr-TR" sz="1000" baseline="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title" idx="4294967295"/>
          </p:nvPr>
        </p:nvSpPr>
        <p:spPr bwMode="auto">
          <a:xfrm>
            <a:off x="611188" y="660400"/>
            <a:ext cx="8183562" cy="32067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tr-TR" sz="2800" smtClean="0">
                <a:solidFill>
                  <a:schemeClr val="tx1"/>
                </a:solidFill>
                <a:effectLst/>
                <a:latin typeface="Times New Roman" pitchFamily="18" charset="0"/>
              </a:rPr>
              <a:t>İstatistiksel Sınıflandırma Modelleri-Koşullu olasılık 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2462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4395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1814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539750" y="1241425"/>
            <a:ext cx="7848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AU" sz="2000"/>
              <a:t>Bilgisayar Mühendisliği Bölümünde Yüksek Lisans yapan öğrencilerin lisans ve medeni hal durumlarını gösteren veriler aşağıdaki tablodadır.</a:t>
            </a:r>
          </a:p>
        </p:txBody>
      </p:sp>
      <p:graphicFrame>
        <p:nvGraphicFramePr>
          <p:cNvPr id="50279" name="Group 103"/>
          <p:cNvGraphicFramePr>
            <a:graphicFrameLocks noGrp="1"/>
          </p:cNvGraphicFramePr>
          <p:nvPr/>
        </p:nvGraphicFramePr>
        <p:xfrm>
          <a:off x="971550" y="1844675"/>
          <a:ext cx="6281738" cy="1236663"/>
        </p:xfrm>
        <a:graphic>
          <a:graphicData uri="http://schemas.openxmlformats.org/drawingml/2006/table">
            <a:tbl>
              <a:tblPr/>
              <a:tblGrid>
                <a:gridCol w="2319338"/>
                <a:gridCol w="1320800"/>
                <a:gridCol w="1320800"/>
                <a:gridCol w="132080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Evli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Bekar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Toplam 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Bilgisayar M</a:t>
                      </a:r>
                      <a:r>
                        <a:rPr kumimoji="0" lang="en-A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</a:t>
                      </a:r>
                      <a:r>
                        <a:rPr kumimoji="0" lang="en-A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h.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Elektrik-Elektronik M</a:t>
                      </a:r>
                      <a:r>
                        <a:rPr kumimoji="0" lang="en-A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</a:t>
                      </a:r>
                      <a:r>
                        <a:rPr kumimoji="0" lang="en-A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h.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Toplam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15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24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80" name="Rectangle 104"/>
          <p:cNvSpPr>
            <a:spLocks noChangeArrowheads="1"/>
          </p:cNvSpPr>
          <p:nvPr/>
        </p:nvSpPr>
        <p:spPr bwMode="auto">
          <a:xfrm>
            <a:off x="971550" y="3284538"/>
            <a:ext cx="27717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AU"/>
              <a:t>O1: Evli öğrenciler</a:t>
            </a:r>
            <a:endParaRPr lang="tr-TR"/>
          </a:p>
          <a:p>
            <a:r>
              <a:rPr lang="en-AU"/>
              <a:t>O2:Bekar öğrenciler</a:t>
            </a:r>
            <a:endParaRPr lang="tr-TR"/>
          </a:p>
          <a:p>
            <a:r>
              <a:rPr lang="en-AU"/>
              <a:t>O3:Bilgisayar Lisanslı öğrenciler</a:t>
            </a:r>
            <a:endParaRPr lang="tr-TR"/>
          </a:p>
          <a:p>
            <a:r>
              <a:rPr lang="en-AU"/>
              <a:t>O4: Elektrik-Elektronik lisanslı öğrenciler</a:t>
            </a:r>
          </a:p>
        </p:txBody>
      </p:sp>
      <p:pic>
        <p:nvPicPr>
          <p:cNvPr id="50288" name="Picture 1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4213" y="4149725"/>
            <a:ext cx="819150" cy="333375"/>
          </a:xfrm>
          <a:prstGeom prst="rect">
            <a:avLst/>
          </a:prstGeom>
          <a:noFill/>
        </p:spPr>
      </p:pic>
      <p:pic>
        <p:nvPicPr>
          <p:cNvPr id="50287" name="Picture 1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4213" y="4743450"/>
            <a:ext cx="828675" cy="333375"/>
          </a:xfrm>
          <a:prstGeom prst="rect">
            <a:avLst/>
          </a:prstGeom>
          <a:noFill/>
        </p:spPr>
      </p:pic>
      <p:pic>
        <p:nvPicPr>
          <p:cNvPr id="50286" name="Picture 1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4213" y="5210175"/>
            <a:ext cx="828675" cy="333375"/>
          </a:xfrm>
          <a:prstGeom prst="rect">
            <a:avLst/>
          </a:prstGeom>
          <a:noFill/>
        </p:spPr>
      </p:pic>
      <p:pic>
        <p:nvPicPr>
          <p:cNvPr id="50285" name="Picture 10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8175" y="4149725"/>
            <a:ext cx="828675" cy="333375"/>
          </a:xfrm>
          <a:prstGeom prst="rect">
            <a:avLst/>
          </a:prstGeom>
          <a:noFill/>
        </p:spPr>
      </p:pic>
      <p:pic>
        <p:nvPicPr>
          <p:cNvPr id="50284" name="Picture 10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150" y="4724400"/>
            <a:ext cx="1219200" cy="333375"/>
          </a:xfrm>
          <a:prstGeom prst="rect">
            <a:avLst/>
          </a:prstGeom>
          <a:noFill/>
        </p:spPr>
      </p:pic>
      <p:pic>
        <p:nvPicPr>
          <p:cNvPr id="50283" name="Picture 10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150" y="5173663"/>
            <a:ext cx="1219200" cy="333375"/>
          </a:xfrm>
          <a:prstGeom prst="rect">
            <a:avLst/>
          </a:prstGeom>
          <a:noFill/>
        </p:spPr>
      </p:pic>
      <p:pic>
        <p:nvPicPr>
          <p:cNvPr id="50282" name="Picture 106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575" y="4149725"/>
            <a:ext cx="1219200" cy="333375"/>
          </a:xfrm>
          <a:prstGeom prst="rect">
            <a:avLst/>
          </a:prstGeom>
          <a:noFill/>
        </p:spPr>
      </p:pic>
      <p:pic>
        <p:nvPicPr>
          <p:cNvPr id="50281" name="Picture 105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575" y="4724400"/>
            <a:ext cx="1219200" cy="333375"/>
          </a:xfrm>
          <a:prstGeom prst="rect">
            <a:avLst/>
          </a:prstGeom>
          <a:noFill/>
        </p:spPr>
      </p:pic>
      <p:sp>
        <p:nvSpPr>
          <p:cNvPr id="50289" name="Rectangle 113"/>
          <p:cNvSpPr>
            <a:spLocks noChangeArrowheads="1"/>
          </p:cNvSpPr>
          <p:nvPr/>
        </p:nvSpPr>
        <p:spPr bwMode="auto">
          <a:xfrm>
            <a:off x="0" y="1444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0290" name="Rectangle 114"/>
          <p:cNvSpPr>
            <a:spLocks noChangeArrowheads="1"/>
          </p:cNvSpPr>
          <p:nvPr/>
        </p:nvSpPr>
        <p:spPr bwMode="auto">
          <a:xfrm>
            <a:off x="684213" y="4478338"/>
            <a:ext cx="3111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n-AU" sz="1100" baseline="0">
                <a:latin typeface="Calibri" pitchFamily="34" charset="0"/>
                <a:cs typeface="Times New Roman" pitchFamily="18" charset="0"/>
              </a:rPr>
              <a:t>    </a:t>
            </a:r>
            <a:endParaRPr lang="en-AU" baseline="0"/>
          </a:p>
        </p:txBody>
      </p:sp>
      <p:sp>
        <p:nvSpPr>
          <p:cNvPr id="50291" name="Rectangle 115"/>
          <p:cNvSpPr>
            <a:spLocks noChangeArrowheads="1"/>
          </p:cNvSpPr>
          <p:nvPr/>
        </p:nvSpPr>
        <p:spPr bwMode="auto">
          <a:xfrm>
            <a:off x="684213" y="5076825"/>
            <a:ext cx="3111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n-AU" sz="1100" baseline="0">
                <a:latin typeface="Calibri" pitchFamily="34" charset="0"/>
                <a:cs typeface="Times New Roman" pitchFamily="18" charset="0"/>
              </a:rPr>
              <a:t>    </a:t>
            </a:r>
            <a:endParaRPr lang="en-AU" baseline="0"/>
          </a:p>
        </p:txBody>
      </p:sp>
      <p:sp>
        <p:nvSpPr>
          <p:cNvPr id="50292" name="Rectangle 116"/>
          <p:cNvSpPr>
            <a:spLocks noChangeArrowheads="1"/>
          </p:cNvSpPr>
          <p:nvPr/>
        </p:nvSpPr>
        <p:spPr bwMode="auto">
          <a:xfrm>
            <a:off x="684213" y="5670550"/>
            <a:ext cx="342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n-AU" sz="1100" baseline="0">
                <a:latin typeface="Calibri" pitchFamily="34" charset="0"/>
                <a:cs typeface="Times New Roman" pitchFamily="18" charset="0"/>
              </a:rPr>
              <a:t>     </a:t>
            </a:r>
            <a:endParaRPr lang="en-AU" baseline="0"/>
          </a:p>
        </p:txBody>
      </p:sp>
      <p:sp>
        <p:nvSpPr>
          <p:cNvPr id="50293" name="Rectangle 117"/>
          <p:cNvSpPr>
            <a:spLocks noChangeArrowheads="1"/>
          </p:cNvSpPr>
          <p:nvPr/>
        </p:nvSpPr>
        <p:spPr bwMode="auto">
          <a:xfrm>
            <a:off x="0" y="355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0294" name="Rectangle 118"/>
          <p:cNvSpPr>
            <a:spLocks noChangeArrowheads="1"/>
          </p:cNvSpPr>
          <p:nvPr/>
        </p:nvSpPr>
        <p:spPr bwMode="auto">
          <a:xfrm>
            <a:off x="684213" y="6597650"/>
            <a:ext cx="342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n-AU" sz="1100" baseline="0">
                <a:latin typeface="Calibri" pitchFamily="34" charset="0"/>
                <a:cs typeface="Times New Roman" pitchFamily="18" charset="0"/>
              </a:rPr>
              <a:t>     </a:t>
            </a:r>
            <a:endParaRPr lang="en-AU" baseline="0"/>
          </a:p>
        </p:txBody>
      </p:sp>
      <p:sp>
        <p:nvSpPr>
          <p:cNvPr id="50295" name="Rectangle 119"/>
          <p:cNvSpPr>
            <a:spLocks noChangeArrowheads="1"/>
          </p:cNvSpPr>
          <p:nvPr/>
        </p:nvSpPr>
        <p:spPr bwMode="auto">
          <a:xfrm>
            <a:off x="0" y="448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0296" name="Rectangle 120"/>
          <p:cNvSpPr>
            <a:spLocks noChangeArrowheads="1"/>
          </p:cNvSpPr>
          <p:nvPr/>
        </p:nvSpPr>
        <p:spPr bwMode="auto">
          <a:xfrm>
            <a:off x="684213" y="7524750"/>
            <a:ext cx="342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n-AU" sz="1100" baseline="0">
                <a:latin typeface="Calibri" pitchFamily="34" charset="0"/>
                <a:cs typeface="Times New Roman" pitchFamily="18" charset="0"/>
              </a:rPr>
              <a:t>     </a:t>
            </a:r>
            <a:endParaRPr lang="en-AU" baseline="0"/>
          </a:p>
        </p:txBody>
      </p:sp>
      <p:sp>
        <p:nvSpPr>
          <p:cNvPr id="50297" name="Rectangle 121"/>
          <p:cNvSpPr>
            <a:spLocks noChangeArrowheads="1"/>
          </p:cNvSpPr>
          <p:nvPr/>
        </p:nvSpPr>
        <p:spPr bwMode="auto">
          <a:xfrm>
            <a:off x="0" y="51038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0298" name="Rectangle 122"/>
          <p:cNvSpPr>
            <a:spLocks noChangeArrowheads="1"/>
          </p:cNvSpPr>
          <p:nvPr/>
        </p:nvSpPr>
        <p:spPr bwMode="auto">
          <a:xfrm>
            <a:off x="5076825" y="4005263"/>
            <a:ext cx="34559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AU"/>
              <a:t>Olasılıkları mevcuttur. Bilgisayar lisanslı olduğu bilinen bir öğrencinin bekar çıkma olasılığını bulalım</a:t>
            </a:r>
            <a:r>
              <a:rPr lang="tr-TR"/>
              <a:t> </a:t>
            </a:r>
          </a:p>
        </p:txBody>
      </p:sp>
      <p:sp>
        <p:nvSpPr>
          <p:cNvPr id="50301" name="Rectangle 125"/>
          <p:cNvSpPr>
            <a:spLocks noChangeArrowheads="1"/>
          </p:cNvSpPr>
          <p:nvPr/>
        </p:nvSpPr>
        <p:spPr bwMode="auto">
          <a:xfrm>
            <a:off x="0" y="3013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50300" name="Picture 124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9700" y="4797425"/>
            <a:ext cx="2828925" cy="571500"/>
          </a:xfrm>
          <a:prstGeom prst="rect">
            <a:avLst/>
          </a:prstGeom>
          <a:noFill/>
        </p:spPr>
      </p:pic>
      <p:sp>
        <p:nvSpPr>
          <p:cNvPr id="50302" name="Rectangle 126"/>
          <p:cNvSpPr>
            <a:spLocks noChangeArrowheads="1"/>
          </p:cNvSpPr>
          <p:nvPr/>
        </p:nvSpPr>
        <p:spPr bwMode="auto">
          <a:xfrm>
            <a:off x="6011863" y="5516563"/>
            <a:ext cx="8143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n-AU" sz="1100" baseline="0">
                <a:latin typeface="Calibri" pitchFamily="34" charset="0"/>
                <a:cs typeface="Times New Roman" pitchFamily="18" charset="0"/>
              </a:rPr>
              <a:t> elde edilir.</a:t>
            </a:r>
            <a:endParaRPr lang="en-AU" baseline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5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80" grpId="0"/>
      <p:bldP spid="50291" grpId="0"/>
      <p:bldP spid="5030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 baseline="0">
                <a:solidFill>
                  <a:srgbClr val="938E99"/>
                </a:solidFill>
                <a:latin typeface="Verdana" pitchFamily="34" charset="0"/>
              </a:rPr>
              <a:t>Veri Madenciliği [ 14.hft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719860E-44F9-461F-B1E8-E45E174FF36F}" type="slidenum">
              <a:rPr lang="tr-TR" sz="1000" baseline="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tr-TR" sz="1000" baseline="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2462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4395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1814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2" name="1 Başlık"/>
          <p:cNvSpPr>
            <a:spLocks/>
          </p:cNvSpPr>
          <p:nvPr/>
        </p:nvSpPr>
        <p:spPr bwMode="auto">
          <a:xfrm>
            <a:off x="611188" y="660400"/>
            <a:ext cx="81835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2800" b="1" baseline="0"/>
              <a:t>İstatistiksel Sınıflandırma Modelleri-Bayes Teoremi</a:t>
            </a: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539750" y="1484313"/>
            <a:ext cx="7975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tr-TR" sz="2400"/>
              <a:t>O1,O2,…On aynı örnek uzaydaki karşılıklı ayrık ve bütüne tamamlayan olaylar olmak üzere, F aynı örnek uzaydaki bir başka olay olsun. Bu durumda</a:t>
            </a:r>
          </a:p>
        </p:txBody>
      </p:sp>
      <p:pic>
        <p:nvPicPr>
          <p:cNvPr id="52239" name="Picture 1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750" y="2060575"/>
            <a:ext cx="2295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40" name="Picture 1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375" y="1989138"/>
            <a:ext cx="733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3348038" y="2276475"/>
            <a:ext cx="12811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tr-TR"/>
              <a:t>önceki olasılıklar </a:t>
            </a:r>
          </a:p>
        </p:txBody>
      </p:sp>
      <p:pic>
        <p:nvPicPr>
          <p:cNvPr id="52242" name="Picture 1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8263" y="2000250"/>
            <a:ext cx="771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5003800" y="2276475"/>
            <a:ext cx="1322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tr-TR"/>
              <a:t>sonraki olasılıklar </a:t>
            </a:r>
          </a:p>
        </p:txBody>
      </p: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539750" y="2836863"/>
            <a:ext cx="80645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tr-TR" sz="2000"/>
              <a:t>Bir öğretmenin A dersindeki 11 öğrenci başarılı 4 öğrenci başarısız, B dersinden 8 öğrenci başarılı 7 öğrenci başarısız ve C dersinden de 5 öğrenci başarılı 10 öğrenci de başarısıdır. Bütün öğrencilerin aynı ortamda olduğu bilindiğine göre, bu öğretmenin başarılı bir öğrencisinin B dersini alma olasılığını bulalım.</a:t>
            </a: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52245" name="Picture 2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750" y="3789363"/>
            <a:ext cx="5629275" cy="409575"/>
          </a:xfrm>
          <a:prstGeom prst="rect">
            <a:avLst/>
          </a:prstGeom>
          <a:noFill/>
        </p:spPr>
      </p:pic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52247" name="Picture 2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713" y="4581525"/>
            <a:ext cx="3219450" cy="4857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/>
      <p:bldP spid="52241" grpId="0"/>
      <p:bldP spid="52243" grpId="0"/>
      <p:bldP spid="522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 baseline="0">
                <a:solidFill>
                  <a:srgbClr val="938E99"/>
                </a:solidFill>
                <a:latin typeface="Verdana" pitchFamily="34" charset="0"/>
              </a:rPr>
              <a:t>Veri Madenciliği [ 14.hft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F5AA0DF-4856-4978-AC61-75909BE6BDEC}" type="slidenum">
              <a:rPr lang="tr-TR" sz="1000" baseline="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tr-TR" sz="1000" baseline="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0" y="2462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0" y="4395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-4572000" y="1446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4280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4281" name="Rectangle 10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2" name="1 Başlık"/>
          <p:cNvSpPr>
            <a:spLocks/>
          </p:cNvSpPr>
          <p:nvPr/>
        </p:nvSpPr>
        <p:spPr bwMode="auto">
          <a:xfrm>
            <a:off x="611188" y="660400"/>
            <a:ext cx="81835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2400" b="1" baseline="0"/>
              <a:t>İstatistiksel Sınıflandırma Modelleri-Bayes Sıınıflama</a:t>
            </a:r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11188" y="1196975"/>
            <a:ext cx="799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tr-TR"/>
              <a:t>X kümesi sınıf üyeliği bilinmeyen bir veri kümesi olsun. H ise bu X veri örneğinin C sınıfına ait olduğu iddaa edilen hipotez olsun. Bu durumda H’ın C sınıfına ait olduğu kabul edildiği için P(H</a:t>
            </a:r>
            <a:r>
              <a:rPr lang="tr-TR">
                <a:sym typeface="Symbol" pitchFamily="18" charset="2"/>
              </a:rPr>
              <a:t></a:t>
            </a:r>
            <a:r>
              <a:rPr lang="tr-TR"/>
              <a:t>X) olasılığı hesaplanabilir. (P(H</a:t>
            </a:r>
            <a:r>
              <a:rPr lang="tr-TR">
                <a:sym typeface="Symbol" pitchFamily="18" charset="2"/>
              </a:rPr>
              <a:t></a:t>
            </a:r>
            <a:r>
              <a:rPr lang="tr-TR"/>
              <a:t>X)=sonrasal olasılık)</a:t>
            </a:r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4290" name="Object 18"/>
          <p:cNvGraphicFramePr>
            <a:graphicFrameLocks noChangeAspect="1"/>
          </p:cNvGraphicFramePr>
          <p:nvPr/>
        </p:nvGraphicFramePr>
        <p:xfrm>
          <a:off x="611188" y="1844675"/>
          <a:ext cx="1714500" cy="419100"/>
        </p:xfrm>
        <a:graphic>
          <a:graphicData uri="http://schemas.openxmlformats.org/presentationml/2006/ole">
            <p:oleObj spid="_x0000_s54290" name="Denklem" r:id="rId4" imgW="1714500" imgH="419100" progId="Equation.3">
              <p:embed/>
            </p:oleObj>
          </a:graphicData>
        </a:graphic>
      </p:graphicFrame>
      <p:sp>
        <p:nvSpPr>
          <p:cNvPr id="54293" name="Rectangle 21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611188" y="2492375"/>
          <a:ext cx="1743075" cy="419100"/>
        </p:xfrm>
        <a:graphic>
          <a:graphicData uri="http://schemas.openxmlformats.org/presentationml/2006/ole">
            <p:oleObj spid="_x0000_s54292" name="Denklem" r:id="rId5" imgW="1739900" imgH="419100" progId="Equation.3">
              <p:embed/>
            </p:oleObj>
          </a:graphicData>
        </a:graphic>
      </p:graphicFrame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4294" name="Object 22"/>
          <p:cNvGraphicFramePr>
            <a:graphicFrameLocks noChangeAspect="1"/>
          </p:cNvGraphicFramePr>
          <p:nvPr/>
        </p:nvGraphicFramePr>
        <p:xfrm>
          <a:off x="611188" y="3144838"/>
          <a:ext cx="1609725" cy="428625"/>
        </p:xfrm>
        <a:graphic>
          <a:graphicData uri="http://schemas.openxmlformats.org/presentationml/2006/ole">
            <p:oleObj spid="_x0000_s54294" name="Denklem" r:id="rId6" imgW="1612900" imgH="431800" progId="Equation.3">
              <p:embed/>
            </p:oleObj>
          </a:graphicData>
        </a:graphic>
      </p:graphicFrame>
      <p:sp>
        <p:nvSpPr>
          <p:cNvPr id="54297" name="Rectangle 2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4296" name="Object 24"/>
          <p:cNvGraphicFramePr>
            <a:graphicFrameLocks noChangeAspect="1"/>
          </p:cNvGraphicFramePr>
          <p:nvPr/>
        </p:nvGraphicFramePr>
        <p:xfrm>
          <a:off x="539750" y="3860800"/>
          <a:ext cx="1743075" cy="419100"/>
        </p:xfrm>
        <a:graphic>
          <a:graphicData uri="http://schemas.openxmlformats.org/presentationml/2006/ole">
            <p:oleObj spid="_x0000_s54296" name="Denklem" r:id="rId7" imgW="1739900" imgH="419100" progId="Equation.3">
              <p:embed/>
            </p:oleObj>
          </a:graphicData>
        </a:graphic>
      </p:graphicFrame>
      <p:sp>
        <p:nvSpPr>
          <p:cNvPr id="54299" name="Rectangle 2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4298" name="Object 26"/>
          <p:cNvGraphicFramePr>
            <a:graphicFrameLocks noChangeAspect="1"/>
          </p:cNvGraphicFramePr>
          <p:nvPr/>
        </p:nvGraphicFramePr>
        <p:xfrm>
          <a:off x="611188" y="4581525"/>
          <a:ext cx="1952625" cy="428625"/>
        </p:xfrm>
        <a:graphic>
          <a:graphicData uri="http://schemas.openxmlformats.org/presentationml/2006/ole">
            <p:oleObj spid="_x0000_s54298" name="Denklem" r:id="rId8" imgW="1955800" imgH="431800" progId="Equation.3">
              <p:embed/>
            </p:oleObj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 baseline="0">
                <a:solidFill>
                  <a:srgbClr val="938E99"/>
                </a:solidFill>
                <a:latin typeface="Verdana" pitchFamily="34" charset="0"/>
              </a:rPr>
              <a:t>Veri Madenciliği [ 14.hft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DE4458A-2D87-45B2-96FE-B79CFC411436}" type="slidenum">
              <a:rPr lang="tr-TR" sz="1000" baseline="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tr-TR" sz="1000" baseline="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0" y="2462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0" y="4395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-4572000" y="1446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8376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58377" name="Rectangle 10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2" name="1 Başlık"/>
          <p:cNvSpPr>
            <a:spLocks/>
          </p:cNvSpPr>
          <p:nvPr/>
        </p:nvSpPr>
        <p:spPr bwMode="auto">
          <a:xfrm>
            <a:off x="611188" y="660400"/>
            <a:ext cx="81835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2400" b="1" baseline="0"/>
              <a:t>İstatistiksel Sınıflandırma Modelleri-Bayes Sıınıflama</a:t>
            </a: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8386" name="Rectangle 1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0" y="1346200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8944" name="Group 576"/>
          <p:cNvGraphicFramePr>
            <a:graphicFrameLocks noGrp="1"/>
          </p:cNvGraphicFramePr>
          <p:nvPr/>
        </p:nvGraphicFramePr>
        <p:xfrm>
          <a:off x="827088" y="1125538"/>
          <a:ext cx="3024187" cy="4270375"/>
        </p:xfrm>
        <a:graphic>
          <a:graphicData uri="http://schemas.openxmlformats.org/drawingml/2006/table">
            <a:tbl>
              <a:tblPr/>
              <a:tblGrid>
                <a:gridCol w="827087"/>
                <a:gridCol w="800100"/>
                <a:gridCol w="673100"/>
                <a:gridCol w="7239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Cinsiyet 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Kilo 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Boy 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Beden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48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170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ORTA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49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151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ÜÇÜ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158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ORTA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165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ORTA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59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160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ÜÇÜ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61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159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ORTA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62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162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ÜÇÜ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63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174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ORTA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68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168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ORTA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69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177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72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170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ORTA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74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165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ÜÇÜ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85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175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ORTA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85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190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98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190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58806" name="Rectangle 438"/>
          <p:cNvSpPr>
            <a:spLocks noChangeArrowheads="1"/>
          </p:cNvSpPr>
          <p:nvPr/>
        </p:nvSpPr>
        <p:spPr bwMode="auto">
          <a:xfrm>
            <a:off x="0" y="2778125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8868" name="Group 500"/>
          <p:cNvGraphicFramePr>
            <a:graphicFrameLocks noGrp="1"/>
          </p:cNvGraphicFramePr>
          <p:nvPr/>
        </p:nvGraphicFramePr>
        <p:xfrm>
          <a:off x="4859338" y="1412875"/>
          <a:ext cx="2481262" cy="1301750"/>
        </p:xfrm>
        <a:graphic>
          <a:graphicData uri="http://schemas.openxmlformats.org/drawingml/2006/table">
            <a:tbl>
              <a:tblPr/>
              <a:tblGrid>
                <a:gridCol w="830262"/>
                <a:gridCol w="165100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1.grup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150-160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2.grup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161-170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3.grup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171-180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4.grup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181-190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5.grup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191 ve 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st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58869" name="Rectangle 501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8943" name="Group 575"/>
          <p:cNvGraphicFramePr>
            <a:graphicFrameLocks noGrp="1"/>
          </p:cNvGraphicFramePr>
          <p:nvPr/>
        </p:nvGraphicFramePr>
        <p:xfrm>
          <a:off x="4859338" y="3068638"/>
          <a:ext cx="2481262" cy="1562100"/>
        </p:xfrm>
        <a:graphic>
          <a:graphicData uri="http://schemas.openxmlformats.org/drawingml/2006/table">
            <a:tbl>
              <a:tblPr/>
              <a:tblGrid>
                <a:gridCol w="830262"/>
                <a:gridCol w="165100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1.grup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45-55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2.grup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56-65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3.grup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66-75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4.grup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76-85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5.grup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86-95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6.grup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96 ve 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st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 baseline="0">
                <a:solidFill>
                  <a:srgbClr val="938E99"/>
                </a:solidFill>
                <a:latin typeface="Verdana" pitchFamily="34" charset="0"/>
              </a:rPr>
              <a:t>Veri Madenciliği [ 14.hft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A09A454-8224-4B08-9FD1-254195DFB21D}" type="slidenum">
              <a:rPr lang="tr-TR" sz="1000" baseline="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tr-TR" sz="1000" baseline="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2462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4932363" y="2976563"/>
            <a:ext cx="1871662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tr-TR" sz="2000"/>
              <a:t>P(x/küçük)=1/4=0,25</a:t>
            </a:r>
          </a:p>
          <a:p>
            <a:pPr algn="ctr"/>
            <a:r>
              <a:rPr lang="tr-TR" sz="2000"/>
              <a:t>P(x/orta)=1/8=0,125</a:t>
            </a:r>
          </a:p>
          <a:p>
            <a:pPr algn="ctr"/>
            <a:r>
              <a:rPr lang="tr-TR" sz="2000"/>
              <a:t>P(x/büyük)=0/3=0,3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0" y="1814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60470" name="Rectangle 54"/>
          <p:cNvSpPr>
            <a:spLocks noChangeArrowheads="1"/>
          </p:cNvSpPr>
          <p:nvPr/>
        </p:nvSpPr>
        <p:spPr bwMode="auto">
          <a:xfrm>
            <a:off x="0" y="1444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60473" name="Rectangle 57"/>
          <p:cNvSpPr>
            <a:spLocks noChangeArrowheads="1"/>
          </p:cNvSpPr>
          <p:nvPr/>
        </p:nvSpPr>
        <p:spPr bwMode="auto">
          <a:xfrm>
            <a:off x="684213" y="5670550"/>
            <a:ext cx="342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n-AU" sz="1100" baseline="0">
                <a:latin typeface="Calibri" pitchFamily="34" charset="0"/>
                <a:cs typeface="Times New Roman" pitchFamily="18" charset="0"/>
              </a:rPr>
              <a:t>     </a:t>
            </a:r>
            <a:endParaRPr lang="en-AU" baseline="0"/>
          </a:p>
        </p:txBody>
      </p:sp>
      <p:sp>
        <p:nvSpPr>
          <p:cNvPr id="60474" name="Rectangle 58"/>
          <p:cNvSpPr>
            <a:spLocks noChangeArrowheads="1"/>
          </p:cNvSpPr>
          <p:nvPr/>
        </p:nvSpPr>
        <p:spPr bwMode="auto">
          <a:xfrm>
            <a:off x="0" y="355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60475" name="Rectangle 59"/>
          <p:cNvSpPr>
            <a:spLocks noChangeArrowheads="1"/>
          </p:cNvSpPr>
          <p:nvPr/>
        </p:nvSpPr>
        <p:spPr bwMode="auto">
          <a:xfrm>
            <a:off x="684213" y="6597650"/>
            <a:ext cx="342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n-AU" sz="1100" baseline="0">
                <a:latin typeface="Calibri" pitchFamily="34" charset="0"/>
                <a:cs typeface="Times New Roman" pitchFamily="18" charset="0"/>
              </a:rPr>
              <a:t>     </a:t>
            </a:r>
            <a:endParaRPr lang="en-AU" baseline="0"/>
          </a:p>
        </p:txBody>
      </p:sp>
      <p:sp>
        <p:nvSpPr>
          <p:cNvPr id="60476" name="Rectangle 60"/>
          <p:cNvSpPr>
            <a:spLocks noChangeArrowheads="1"/>
          </p:cNvSpPr>
          <p:nvPr/>
        </p:nvSpPr>
        <p:spPr bwMode="auto">
          <a:xfrm>
            <a:off x="0" y="448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 baseline="0"/>
          </a:p>
        </p:txBody>
      </p:sp>
      <p:sp>
        <p:nvSpPr>
          <p:cNvPr id="60477" name="Rectangle 61"/>
          <p:cNvSpPr>
            <a:spLocks noChangeArrowheads="1"/>
          </p:cNvSpPr>
          <p:nvPr/>
        </p:nvSpPr>
        <p:spPr bwMode="auto">
          <a:xfrm>
            <a:off x="684213" y="7524750"/>
            <a:ext cx="342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n-AU" sz="1100" baseline="0">
                <a:latin typeface="Calibri" pitchFamily="34" charset="0"/>
                <a:cs typeface="Times New Roman" pitchFamily="18" charset="0"/>
              </a:rPr>
              <a:t>     </a:t>
            </a:r>
            <a:endParaRPr lang="en-AU" baseline="0"/>
          </a:p>
        </p:txBody>
      </p:sp>
      <p:sp>
        <p:nvSpPr>
          <p:cNvPr id="60480" name="Rectangle 64"/>
          <p:cNvSpPr>
            <a:spLocks noChangeArrowheads="1"/>
          </p:cNvSpPr>
          <p:nvPr/>
        </p:nvSpPr>
        <p:spPr bwMode="auto">
          <a:xfrm>
            <a:off x="4457700" y="1189038"/>
            <a:ext cx="28892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tr-TR" sz="2000" b="1">
                <a:solidFill>
                  <a:schemeClr val="folHlink"/>
                </a:solidFill>
              </a:rPr>
              <a:t>x={E,172,65} yani x={E,3,2} nin sınıfı?</a:t>
            </a:r>
          </a:p>
        </p:txBody>
      </p:sp>
      <p:sp>
        <p:nvSpPr>
          <p:cNvPr id="2" name="1 Başlık"/>
          <p:cNvSpPr>
            <a:spLocks/>
          </p:cNvSpPr>
          <p:nvPr/>
        </p:nvSpPr>
        <p:spPr bwMode="auto">
          <a:xfrm>
            <a:off x="611188" y="660400"/>
            <a:ext cx="81835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2400" b="1" baseline="0"/>
              <a:t>İstatistiksel Sınıflandırma Modelleri-Bayes Sıınıflama</a:t>
            </a:r>
          </a:p>
        </p:txBody>
      </p:sp>
      <p:sp>
        <p:nvSpPr>
          <p:cNvPr id="60484" name="Rectangle 68"/>
          <p:cNvSpPr>
            <a:spLocks noChangeArrowheads="1"/>
          </p:cNvSpPr>
          <p:nvPr/>
        </p:nvSpPr>
        <p:spPr bwMode="auto">
          <a:xfrm>
            <a:off x="0" y="1346200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60898" name="Group 482"/>
          <p:cNvGraphicFramePr>
            <a:graphicFrameLocks noGrp="1"/>
          </p:cNvGraphicFramePr>
          <p:nvPr/>
        </p:nvGraphicFramePr>
        <p:xfrm>
          <a:off x="1116013" y="1125538"/>
          <a:ext cx="3024187" cy="4165600"/>
        </p:xfrm>
        <a:graphic>
          <a:graphicData uri="http://schemas.openxmlformats.org/drawingml/2006/table">
            <a:tbl>
              <a:tblPr/>
              <a:tblGrid>
                <a:gridCol w="827087"/>
                <a:gridCol w="800100"/>
                <a:gridCol w="673100"/>
                <a:gridCol w="72390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Cinsiyet 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Kilo 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Boy 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Beden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ORTA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ÜÇÜ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ORTA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ORTA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ÜÇÜ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ORTA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ÜÇÜ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ORTA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ORTA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ORTA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ÜÇÜ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ORTA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Ü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60899" name="Rectangle 483"/>
          <p:cNvSpPr>
            <a:spLocks noChangeArrowheads="1"/>
          </p:cNvSpPr>
          <p:nvPr/>
        </p:nvSpPr>
        <p:spPr bwMode="auto">
          <a:xfrm>
            <a:off x="4716463" y="1931988"/>
            <a:ext cx="2519362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tr-TR" sz="2000"/>
              <a:t>P(küçük)=P(C1)= 4/15=0,267</a:t>
            </a:r>
          </a:p>
          <a:p>
            <a:pPr algn="ctr"/>
            <a:r>
              <a:rPr lang="tr-TR" sz="2000"/>
              <a:t>P(orta)=P(C2)= 8/15=0,534</a:t>
            </a:r>
          </a:p>
          <a:p>
            <a:pPr algn="ctr"/>
            <a:r>
              <a:rPr lang="tr-TR" sz="2000"/>
              <a:t>P(büyük)=P(C3)= 3/15=0,2</a:t>
            </a:r>
          </a:p>
        </p:txBody>
      </p:sp>
      <p:sp>
        <p:nvSpPr>
          <p:cNvPr id="60901" name="Rectangle 48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60900" name="Object 484"/>
          <p:cNvGraphicFramePr>
            <a:graphicFrameLocks noChangeAspect="1"/>
          </p:cNvGraphicFramePr>
          <p:nvPr/>
        </p:nvGraphicFramePr>
        <p:xfrm>
          <a:off x="5003800" y="3716338"/>
          <a:ext cx="1647825" cy="428625"/>
        </p:xfrm>
        <a:graphic>
          <a:graphicData uri="http://schemas.openxmlformats.org/presentationml/2006/ole">
            <p:oleObj spid="_x0000_s60900" name="Denklem" r:id="rId4" imgW="1651000" imgH="431800" progId="Equation.3">
              <p:embed/>
            </p:oleObj>
          </a:graphicData>
        </a:graphic>
      </p:graphicFrame>
      <p:sp>
        <p:nvSpPr>
          <p:cNvPr id="60903" name="Rectangle 48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60902" name="Object 486"/>
          <p:cNvGraphicFramePr>
            <a:graphicFrameLocks noChangeAspect="1"/>
          </p:cNvGraphicFramePr>
          <p:nvPr/>
        </p:nvGraphicFramePr>
        <p:xfrm>
          <a:off x="4716463" y="4221163"/>
          <a:ext cx="3476625" cy="200025"/>
        </p:xfrm>
        <a:graphic>
          <a:graphicData uri="http://schemas.openxmlformats.org/presentationml/2006/ole">
            <p:oleObj spid="_x0000_s60902" name="Denklem" r:id="rId5" imgW="3479800" imgH="203200" progId="Equation.3">
              <p:embed/>
            </p:oleObj>
          </a:graphicData>
        </a:graphic>
      </p:graphicFrame>
      <p:graphicFrame>
        <p:nvGraphicFramePr>
          <p:cNvPr id="60906" name="Object 490"/>
          <p:cNvGraphicFramePr>
            <a:graphicFrameLocks noChangeAspect="1"/>
          </p:cNvGraphicFramePr>
          <p:nvPr/>
        </p:nvGraphicFramePr>
        <p:xfrm>
          <a:off x="4284663" y="4581525"/>
          <a:ext cx="2009775" cy="419100"/>
        </p:xfrm>
        <a:graphic>
          <a:graphicData uri="http://schemas.openxmlformats.org/presentationml/2006/ole">
            <p:oleObj spid="_x0000_s60906" name="Denklem" r:id="rId6" imgW="2006600" imgH="419100" progId="Equation.3">
              <p:embed/>
            </p:oleObj>
          </a:graphicData>
        </a:graphic>
      </p:graphicFrame>
      <p:graphicFrame>
        <p:nvGraphicFramePr>
          <p:cNvPr id="60905" name="Object 489"/>
          <p:cNvGraphicFramePr>
            <a:graphicFrameLocks noChangeAspect="1"/>
          </p:cNvGraphicFramePr>
          <p:nvPr/>
        </p:nvGraphicFramePr>
        <p:xfrm>
          <a:off x="6588125" y="4581525"/>
          <a:ext cx="1952625" cy="419100"/>
        </p:xfrm>
        <a:graphic>
          <a:graphicData uri="http://schemas.openxmlformats.org/presentationml/2006/ole">
            <p:oleObj spid="_x0000_s60905" name="Denklem" r:id="rId7" imgW="1955800" imgH="419100" progId="Equation.3">
              <p:embed/>
            </p:oleObj>
          </a:graphicData>
        </a:graphic>
      </p:graphicFrame>
      <p:graphicFrame>
        <p:nvGraphicFramePr>
          <p:cNvPr id="60904" name="Object 488"/>
          <p:cNvGraphicFramePr>
            <a:graphicFrameLocks noChangeAspect="1"/>
          </p:cNvGraphicFramePr>
          <p:nvPr/>
        </p:nvGraphicFramePr>
        <p:xfrm>
          <a:off x="5867400" y="5229225"/>
          <a:ext cx="1609725" cy="419100"/>
        </p:xfrm>
        <a:graphic>
          <a:graphicData uri="http://schemas.openxmlformats.org/presentationml/2006/ole">
            <p:oleObj spid="_x0000_s60904" name="Denklem" r:id="rId8" imgW="1612900" imgH="419100" progId="Equation.3">
              <p:embed/>
            </p:oleObj>
          </a:graphicData>
        </a:graphic>
      </p:graphicFrame>
      <p:sp>
        <p:nvSpPr>
          <p:cNvPr id="60907" name="Rectangle 491"/>
          <p:cNvSpPr>
            <a:spLocks noChangeArrowheads="1"/>
          </p:cNvSpPr>
          <p:nvPr/>
        </p:nvSpPr>
        <p:spPr bwMode="auto">
          <a:xfrm>
            <a:off x="-228600" y="2297113"/>
            <a:ext cx="222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tr-TR" sz="1200" baseline="0">
                <a:cs typeface="Times New Roman" pitchFamily="18" charset="0"/>
              </a:rPr>
              <a:t> </a:t>
            </a:r>
            <a:endParaRPr lang="tr-TR" baseline="0"/>
          </a:p>
        </p:txBody>
      </p:sp>
      <p:sp>
        <p:nvSpPr>
          <p:cNvPr id="60908" name="Rectangle 492"/>
          <p:cNvSpPr>
            <a:spLocks noChangeArrowheads="1"/>
          </p:cNvSpPr>
          <p:nvPr/>
        </p:nvSpPr>
        <p:spPr bwMode="auto">
          <a:xfrm>
            <a:off x="228600" y="2990850"/>
            <a:ext cx="22225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44500" algn="l"/>
              </a:tabLst>
            </a:pPr>
            <a:r>
              <a:rPr lang="tr-TR" sz="1200" baseline="0">
                <a:cs typeface="Times New Roman" pitchFamily="18" charset="0"/>
              </a:rPr>
              <a:t/>
            </a:r>
            <a:br>
              <a:rPr lang="tr-TR" sz="1200" baseline="0">
                <a:cs typeface="Times New Roman" pitchFamily="18" charset="0"/>
              </a:rPr>
            </a:br>
            <a:r>
              <a:rPr lang="tr-TR" sz="1200" baseline="0">
                <a:cs typeface="Times New Roman" pitchFamily="18" charset="0"/>
              </a:rPr>
              <a:t> </a:t>
            </a:r>
            <a:endParaRPr lang="tr-TR" sz="800" baseline="0"/>
          </a:p>
          <a:p>
            <a:pPr eaLnBrk="0" hangingPunct="0">
              <a:tabLst>
                <a:tab pos="444500" algn="l"/>
              </a:tabLst>
            </a:pPr>
            <a:endParaRPr lang="tr-TR" baseline="0"/>
          </a:p>
        </p:txBody>
      </p:sp>
      <p:sp>
        <p:nvSpPr>
          <p:cNvPr id="60909" name="Rectangle 493"/>
          <p:cNvSpPr>
            <a:spLocks noChangeArrowheads="1"/>
          </p:cNvSpPr>
          <p:nvPr/>
        </p:nvSpPr>
        <p:spPr bwMode="auto">
          <a:xfrm>
            <a:off x="228600" y="4141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44500" algn="l"/>
              </a:tabLst>
            </a:pPr>
            <a:endParaRPr lang="tr-TR" baseline="0"/>
          </a:p>
        </p:txBody>
      </p:sp>
      <p:sp>
        <p:nvSpPr>
          <p:cNvPr id="60910" name="Rectangle 494"/>
          <p:cNvSpPr>
            <a:spLocks noChangeArrowheads="1"/>
          </p:cNvSpPr>
          <p:nvPr/>
        </p:nvSpPr>
        <p:spPr bwMode="auto">
          <a:xfrm>
            <a:off x="228600" y="456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44500" algn="l"/>
              </a:tabLst>
            </a:pPr>
            <a:endParaRPr lang="tr-TR" baseline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  <p:bldP spid="6089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rünüş">
  <a:themeElements>
    <a:clrScheme name="Güven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Kalabalı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solidFill>
          <a:srgbClr val="FFFF00">
            <a:alpha val="17000"/>
          </a:srgbClr>
        </a:solidFill>
        <a:ln>
          <a:solidFill>
            <a:srgbClr val="FF0000"/>
          </a:solidFill>
        </a:ln>
      </a:spPr>
      <a:bodyPr rtlCol="0" anchor="ctr"/>
      <a:lstStyle>
        <a:defPPr algn="ctr">
          <a:defRPr sz="1600" dirty="0" smtClean="0">
            <a:solidFill>
              <a:schemeClr val="accent6">
                <a:lumMod val="50000"/>
              </a:schemeClr>
            </a:solidFill>
            <a:latin typeface="Arial Narrow" pitchFamily="34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>
          <a:solidFill>
            <a:srgbClr val="0070C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5222</TotalTime>
  <Words>630</Words>
  <Application>Microsoft Office PowerPoint</Application>
  <PresentationFormat>Ekran Gösterisi (4:3)</PresentationFormat>
  <Paragraphs>261</Paragraphs>
  <Slides>10</Slides>
  <Notes>10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Tasarım Şablonu</vt:lpstr>
      </vt:variant>
      <vt:variant>
        <vt:i4>4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22" baseType="lpstr">
      <vt:lpstr>Times New Roman</vt:lpstr>
      <vt:lpstr>Arial</vt:lpstr>
      <vt:lpstr>Verdana</vt:lpstr>
      <vt:lpstr>Wingdings 2</vt:lpstr>
      <vt:lpstr>Calibri</vt:lpstr>
      <vt:lpstr>Batang</vt:lpstr>
      <vt:lpstr>Symbol</vt:lpstr>
      <vt:lpstr>Görünüş</vt:lpstr>
      <vt:lpstr>Görünüş</vt:lpstr>
      <vt:lpstr>Görünüş</vt:lpstr>
      <vt:lpstr>Görünüş</vt:lpstr>
      <vt:lpstr>Microsoft Equation 3.0</vt:lpstr>
      <vt:lpstr>Slayt 1</vt:lpstr>
      <vt:lpstr>Web Madenciliği</vt:lpstr>
      <vt:lpstr>Web Madenciliği</vt:lpstr>
      <vt:lpstr>Web Madenciliği</vt:lpstr>
      <vt:lpstr>İstatistiksel Sınıflandırma Modelleri-Koşullu olasılık </vt:lpstr>
      <vt:lpstr>Slayt 6</vt:lpstr>
      <vt:lpstr>Slayt 7</vt:lpstr>
      <vt:lpstr>Slayt 8</vt:lpstr>
      <vt:lpstr>Slayt 9</vt:lpstr>
      <vt:lpstr>Kaynaklar :</vt:lpstr>
    </vt:vector>
  </TitlesOfParts>
  <Company>Office 2007 Corp.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 Madenciliği</dc:title>
  <dc:creator>YYURTAY</dc:creator>
  <cp:lastModifiedBy>nyy</cp:lastModifiedBy>
  <cp:revision>266</cp:revision>
  <dcterms:created xsi:type="dcterms:W3CDTF">2009-02-03T08:32:31Z</dcterms:created>
  <dcterms:modified xsi:type="dcterms:W3CDTF">2010-01-11T10:58:33Z</dcterms:modified>
</cp:coreProperties>
</file>