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256" r:id="rId2"/>
    <p:sldId id="344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</p:sldIdLst>
  <p:sldSz cx="9144000" cy="6858000" type="screen4x3"/>
  <p:notesSz cx="6888163" cy="10018713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  <a:srgbClr val="A379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Açık Stil 3 - Vurgu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Açık Stil 3 - Vurgu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Açık Stil 3 - Vurgu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Açık Stil 3 - Vurgu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113A9D2-9D6B-4929-AA2D-F23B5EE8CBE7}" styleName="Tema Uygulanmış Stil 2 - Vurgu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ema Uygulanmış Stil 2 - Vurgu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ema Uygulanmış Stil 2 - Vurgu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ema Uygulanmış Stil 2 - Vurgu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ema Uygulanmış Stil 1 - Vurgu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7" autoAdjust="0"/>
    <p:restoredTop sz="95857" autoAdjust="0"/>
  </p:normalViewPr>
  <p:slideViewPr>
    <p:cSldViewPr>
      <p:cViewPr varScale="1">
        <p:scale>
          <a:sx n="83" d="100"/>
          <a:sy n="83" d="100"/>
        </p:scale>
        <p:origin x="-1445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093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093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CE7024F9-9EA3-47E7-B60C-87F46370B1F1}" type="datetimeFigureOut">
              <a:rPr lang="tr-TR"/>
              <a:pPr>
                <a:defRPr/>
              </a:pPr>
              <a:t>10/06/2024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0888"/>
            <a:ext cx="500856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pPr lvl="0"/>
            <a:endParaRPr lang="tr-TR" noProof="0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8817" y="4758889"/>
            <a:ext cx="5510530" cy="4508421"/>
          </a:xfrm>
          <a:prstGeom prst="rect">
            <a:avLst/>
          </a:prstGeom>
        </p:spPr>
        <p:txBody>
          <a:bodyPr vert="horz" lIns="96606" tIns="48303" rIns="96606" bIns="48303" rtlCol="0">
            <a:normAutofit/>
          </a:bodyPr>
          <a:lstStyle/>
          <a:p>
            <a:pPr lvl="0"/>
            <a:r>
              <a:rPr lang="tr-TR" noProof="0" smtClean="0"/>
              <a:t>Asıl metin stillerini düzenlemek için tıklatın</a:t>
            </a:r>
          </a:p>
          <a:p>
            <a:pPr lvl="1"/>
            <a:r>
              <a:rPr lang="tr-TR" noProof="0" smtClean="0"/>
              <a:t>İkinci düzey</a:t>
            </a:r>
          </a:p>
          <a:p>
            <a:pPr lvl="2"/>
            <a:r>
              <a:rPr lang="tr-TR" noProof="0" smtClean="0"/>
              <a:t>Üçüncü düzey</a:t>
            </a:r>
          </a:p>
          <a:p>
            <a:pPr lvl="3"/>
            <a:r>
              <a:rPr lang="tr-TR" noProof="0" smtClean="0"/>
              <a:t>Dördüncü düzey</a:t>
            </a:r>
          </a:p>
          <a:p>
            <a:pPr lvl="4"/>
            <a:r>
              <a:rPr lang="tr-TR" noProof="0" smtClean="0"/>
              <a:t>Beşinci düzey</a:t>
            </a:r>
            <a:endParaRPr lang="tr-TR" noProof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9516038"/>
            <a:ext cx="2984871" cy="500936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901698" y="9516038"/>
            <a:ext cx="2984871" cy="500936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35083F10-36F6-4A5C-A0F1-897BD7AA627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1826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Slayt Görüntüsü Yer Tutucusu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2 Not Yer Tutucusu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17411" name="3 Slayt Numarası Yer Tutucusu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D01EE16-EBE6-4C2D-8A46-50FFFD8D5650}" type="slidenum">
              <a:rPr lang="tr-T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2012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2 Not Yer Tutucusu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51203" name="3 Slayt Numarası Yer Tutucusu"/>
          <p:cNvSpPr txBox="1">
            <a:spLocks noGrp="1"/>
          </p:cNvSpPr>
          <p:nvPr/>
        </p:nvSpPr>
        <p:spPr bwMode="auto">
          <a:xfrm>
            <a:off x="3901698" y="9516038"/>
            <a:ext cx="2984871" cy="50093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06" tIns="48303" rIns="96606" bIns="48303" anchor="b"/>
          <a:lstStyle/>
          <a:p>
            <a:pPr algn="r">
              <a:defRPr/>
            </a:pPr>
            <a:fld id="{3D919CA4-2E7E-4BEA-B5A1-295D1728DB16}" type="slidenum">
              <a:rPr lang="tr-TR" sz="1300">
                <a:latin typeface="+mn-lt"/>
              </a:rPr>
              <a:pPr algn="r">
                <a:defRPr/>
              </a:pPr>
              <a:t>10</a:t>
            </a:fld>
            <a:endParaRPr lang="tr-TR" sz="13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8235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2 Not Yer Tutucusu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51203" name="3 Slayt Numarası Yer Tutucusu"/>
          <p:cNvSpPr txBox="1">
            <a:spLocks noGrp="1"/>
          </p:cNvSpPr>
          <p:nvPr/>
        </p:nvSpPr>
        <p:spPr bwMode="auto">
          <a:xfrm>
            <a:off x="3901698" y="9516038"/>
            <a:ext cx="2984871" cy="50093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06" tIns="48303" rIns="96606" bIns="48303" anchor="b"/>
          <a:lstStyle/>
          <a:p>
            <a:pPr algn="r">
              <a:defRPr/>
            </a:pPr>
            <a:fld id="{BA0E7D94-99F7-46B3-80B4-30025173573D}" type="slidenum">
              <a:rPr lang="tr-TR" sz="1300">
                <a:latin typeface="+mn-lt"/>
              </a:rPr>
              <a:pPr algn="r">
                <a:defRPr/>
              </a:pPr>
              <a:t>11</a:t>
            </a:fld>
            <a:endParaRPr lang="tr-TR" sz="13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1561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2 Not Yer Tutucusu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51203" name="3 Slayt Numarası Yer Tutucusu"/>
          <p:cNvSpPr txBox="1">
            <a:spLocks noGrp="1"/>
          </p:cNvSpPr>
          <p:nvPr/>
        </p:nvSpPr>
        <p:spPr bwMode="auto">
          <a:xfrm>
            <a:off x="3901698" y="9516038"/>
            <a:ext cx="2984871" cy="50093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06" tIns="48303" rIns="96606" bIns="48303" anchor="b"/>
          <a:lstStyle/>
          <a:p>
            <a:pPr algn="r">
              <a:defRPr/>
            </a:pPr>
            <a:fld id="{5D4F19D7-DE1E-4641-AD0E-8BF4FC068A9A}" type="slidenum">
              <a:rPr lang="tr-TR" sz="1300">
                <a:latin typeface="+mn-lt"/>
              </a:rPr>
              <a:pPr algn="r">
                <a:defRPr/>
              </a:pPr>
              <a:t>12</a:t>
            </a:fld>
            <a:endParaRPr lang="tr-TR" sz="13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7266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2 Not Yer Tutucusu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51203" name="3 Slayt Numarası Yer Tutucusu"/>
          <p:cNvSpPr txBox="1">
            <a:spLocks noGrp="1"/>
          </p:cNvSpPr>
          <p:nvPr/>
        </p:nvSpPr>
        <p:spPr bwMode="auto">
          <a:xfrm>
            <a:off x="3901698" y="9516038"/>
            <a:ext cx="2984871" cy="50093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06" tIns="48303" rIns="96606" bIns="48303" anchor="b"/>
          <a:lstStyle/>
          <a:p>
            <a:pPr algn="r">
              <a:defRPr/>
            </a:pPr>
            <a:fld id="{662FBC56-C8C9-415D-AC5B-C984C8F4CDD4}" type="slidenum">
              <a:rPr lang="tr-TR" sz="1300">
                <a:latin typeface="+mn-lt"/>
              </a:rPr>
              <a:pPr algn="r">
                <a:defRPr/>
              </a:pPr>
              <a:t>2</a:t>
            </a:fld>
            <a:endParaRPr lang="tr-TR" sz="13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3173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2 Not Yer Tutucusu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51203" name="3 Slayt Numarası Yer Tutucusu"/>
          <p:cNvSpPr txBox="1">
            <a:spLocks noGrp="1"/>
          </p:cNvSpPr>
          <p:nvPr/>
        </p:nvSpPr>
        <p:spPr bwMode="auto">
          <a:xfrm>
            <a:off x="3901698" y="9516038"/>
            <a:ext cx="2984871" cy="50093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06" tIns="48303" rIns="96606" bIns="48303" anchor="b"/>
          <a:lstStyle/>
          <a:p>
            <a:pPr algn="r">
              <a:defRPr/>
            </a:pPr>
            <a:fld id="{7740D800-7018-4D87-A2D3-9A15D5ED791E}" type="slidenum">
              <a:rPr lang="tr-TR" sz="1300">
                <a:latin typeface="+mn-lt"/>
              </a:rPr>
              <a:pPr algn="r">
                <a:defRPr/>
              </a:pPr>
              <a:t>3</a:t>
            </a:fld>
            <a:endParaRPr lang="tr-TR" sz="13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2520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2 Not Yer Tutucusu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51203" name="3 Slayt Numarası Yer Tutucusu"/>
          <p:cNvSpPr txBox="1">
            <a:spLocks noGrp="1"/>
          </p:cNvSpPr>
          <p:nvPr/>
        </p:nvSpPr>
        <p:spPr bwMode="auto">
          <a:xfrm>
            <a:off x="3901698" y="9516038"/>
            <a:ext cx="2984871" cy="50093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06" tIns="48303" rIns="96606" bIns="48303" anchor="b"/>
          <a:lstStyle/>
          <a:p>
            <a:pPr algn="r">
              <a:defRPr/>
            </a:pPr>
            <a:fld id="{974602AC-DFED-4B1E-9DFA-54905A1C8024}" type="slidenum">
              <a:rPr lang="tr-TR" sz="1300">
                <a:latin typeface="+mn-lt"/>
              </a:rPr>
              <a:pPr algn="r">
                <a:defRPr/>
              </a:pPr>
              <a:t>4</a:t>
            </a:fld>
            <a:endParaRPr lang="tr-TR" sz="13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9312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2 Not Yer Tutucusu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51203" name="3 Slayt Numarası Yer Tutucusu"/>
          <p:cNvSpPr txBox="1">
            <a:spLocks noGrp="1"/>
          </p:cNvSpPr>
          <p:nvPr/>
        </p:nvSpPr>
        <p:spPr bwMode="auto">
          <a:xfrm>
            <a:off x="3901698" y="9516038"/>
            <a:ext cx="2984871" cy="50093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06" tIns="48303" rIns="96606" bIns="48303" anchor="b"/>
          <a:lstStyle/>
          <a:p>
            <a:pPr algn="r">
              <a:defRPr/>
            </a:pPr>
            <a:fld id="{3EE20118-5236-4506-932C-147C547F1CC9}" type="slidenum">
              <a:rPr lang="tr-TR" sz="1300">
                <a:latin typeface="+mn-lt"/>
              </a:rPr>
              <a:pPr algn="r">
                <a:defRPr/>
              </a:pPr>
              <a:t>5</a:t>
            </a:fld>
            <a:endParaRPr lang="tr-TR" sz="13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8343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2 Not Yer Tutucusu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51203" name="3 Slayt Numarası Yer Tutucusu"/>
          <p:cNvSpPr txBox="1">
            <a:spLocks noGrp="1"/>
          </p:cNvSpPr>
          <p:nvPr/>
        </p:nvSpPr>
        <p:spPr bwMode="auto">
          <a:xfrm>
            <a:off x="3901698" y="9516038"/>
            <a:ext cx="2984871" cy="50093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06" tIns="48303" rIns="96606" bIns="48303" anchor="b"/>
          <a:lstStyle/>
          <a:p>
            <a:pPr algn="r">
              <a:defRPr/>
            </a:pPr>
            <a:fld id="{34446EA7-7993-46F5-B04F-12D70BEBB151}" type="slidenum">
              <a:rPr lang="tr-TR" sz="1300">
                <a:latin typeface="+mn-lt"/>
              </a:rPr>
              <a:pPr algn="r">
                <a:defRPr/>
              </a:pPr>
              <a:t>6</a:t>
            </a:fld>
            <a:endParaRPr lang="tr-TR" sz="13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4745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2 Not Yer Tutucusu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2" name="3 Slayt Numarası Yer Tutucusu"/>
          <p:cNvSpPr txBox="1">
            <a:spLocks noGrp="1"/>
          </p:cNvSpPr>
          <p:nvPr/>
        </p:nvSpPr>
        <p:spPr bwMode="auto">
          <a:xfrm>
            <a:off x="3901698" y="9516038"/>
            <a:ext cx="2984871" cy="50093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06" tIns="48303" rIns="96606" bIns="48303" anchor="b"/>
          <a:lstStyle/>
          <a:p>
            <a:pPr algn="r">
              <a:defRPr/>
            </a:pPr>
            <a:fld id="{EC2E9FD9-248F-4697-83D2-EACFDB57FE3E}" type="slidenum">
              <a:rPr lang="tr-TR" sz="1300">
                <a:latin typeface="+mn-lt"/>
              </a:rPr>
              <a:pPr algn="r">
                <a:defRPr/>
              </a:pPr>
              <a:t>7</a:t>
            </a:fld>
            <a:endParaRPr lang="tr-TR" sz="13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2548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2 Not Yer Tutucusu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51203" name="3 Slayt Numarası Yer Tutucusu"/>
          <p:cNvSpPr txBox="1">
            <a:spLocks noGrp="1"/>
          </p:cNvSpPr>
          <p:nvPr/>
        </p:nvSpPr>
        <p:spPr bwMode="auto">
          <a:xfrm>
            <a:off x="3901698" y="9516038"/>
            <a:ext cx="2984871" cy="50093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06" tIns="48303" rIns="96606" bIns="48303" anchor="b"/>
          <a:lstStyle/>
          <a:p>
            <a:pPr algn="r">
              <a:defRPr/>
            </a:pPr>
            <a:fld id="{7557498E-C73D-4B50-8F6A-9BB4D4B67937}" type="slidenum">
              <a:rPr lang="tr-TR" sz="1300">
                <a:latin typeface="+mn-lt"/>
              </a:rPr>
              <a:pPr algn="r">
                <a:defRPr/>
              </a:pPr>
              <a:t>8</a:t>
            </a:fld>
            <a:endParaRPr lang="tr-TR" sz="13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2398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2 Not Yer Tutucusu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51203" name="3 Slayt Numarası Yer Tutucusu"/>
          <p:cNvSpPr txBox="1">
            <a:spLocks noGrp="1"/>
          </p:cNvSpPr>
          <p:nvPr/>
        </p:nvSpPr>
        <p:spPr bwMode="auto">
          <a:xfrm>
            <a:off x="3901698" y="9516038"/>
            <a:ext cx="2984871" cy="50093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6606" tIns="48303" rIns="96606" bIns="48303" anchor="b"/>
          <a:lstStyle/>
          <a:p>
            <a:pPr algn="r">
              <a:defRPr/>
            </a:pPr>
            <a:fld id="{061E07F6-6E03-42C2-910B-ECE9CF129A46}" type="slidenum">
              <a:rPr lang="tr-TR" sz="1300">
                <a:latin typeface="+mn-lt"/>
              </a:rPr>
              <a:pPr algn="r">
                <a:defRPr/>
              </a:pPr>
              <a:t>9</a:t>
            </a:fld>
            <a:endParaRPr lang="tr-TR" sz="13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198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4 Yuvarlatılmış Dikdörtgen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9 Yuvarlatılmış Dikdörtgen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4 Başlık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20" name="19 Alt Başlık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7" name="18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4308131-47A3-44EA-B720-0A8C06828979}" type="datetime1">
              <a:rPr lang="tr-TR"/>
              <a:pPr>
                <a:defRPr/>
              </a:pPr>
              <a:t>10/06/2024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9" name="10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6F822C1-7EEB-4F99-AD69-6FE2EA75DF5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AEFBE-2D3D-4E41-B71B-C4D2EA4CEC10}" type="datetime1">
              <a:rPr lang="tr-TR"/>
              <a:pPr>
                <a:defRPr/>
              </a:pPr>
              <a:t>10/06/2024</a:t>
            </a:fld>
            <a:endParaRPr lang="tr-TR"/>
          </a:p>
        </p:txBody>
      </p:sp>
      <p:sp>
        <p:nvSpPr>
          <p:cNvPr id="5" name="1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6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95301-9577-4243-BB88-F41052F1D73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BDFBE0-969F-42C5-8DB5-1E9B8B7F2B57}" type="datetime1">
              <a:rPr lang="tr-TR"/>
              <a:pPr>
                <a:defRPr/>
              </a:pPr>
              <a:t>10/06/2024</a:t>
            </a:fld>
            <a:endParaRPr lang="tr-TR"/>
          </a:p>
        </p:txBody>
      </p:sp>
      <p:sp>
        <p:nvSpPr>
          <p:cNvPr id="5" name="1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6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53A13-00FF-485C-B1BB-7B98A0701C3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DC4021-69EE-4C06-A184-5EBBC222C6F7}" type="datetime1">
              <a:rPr lang="tr-TR"/>
              <a:pPr>
                <a:defRPr/>
              </a:pPr>
              <a:t>10/06/2024</a:t>
            </a:fld>
            <a:endParaRPr lang="tr-TR"/>
          </a:p>
        </p:txBody>
      </p:sp>
      <p:sp>
        <p:nvSpPr>
          <p:cNvPr id="3" name="1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4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BEEAD9-763C-4DC4-9186-5727275CC5E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D92C6-EE47-45BA-8D99-0F79798A9361}" type="datetime1">
              <a:rPr lang="tr-TR"/>
              <a:pPr>
                <a:defRPr/>
              </a:pPr>
              <a:t>10/06/2024</a:t>
            </a:fld>
            <a:endParaRPr lang="tr-TR"/>
          </a:p>
        </p:txBody>
      </p:sp>
      <p:sp>
        <p:nvSpPr>
          <p:cNvPr id="5" name="1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6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C6808-5526-46DD-A164-B52F3068244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3 Yuvarlatılmış Dikdörtgen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10 Yuvarlatılmış Dikdörtgen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ECDD4C2-2EA1-445D-BF70-150D75C6EF0F}" type="datetime1">
              <a:rPr lang="tr-TR"/>
              <a:pPr>
                <a:defRPr/>
              </a:pPr>
              <a:t>10/06/2024</a:t>
            </a:fld>
            <a:endParaRPr lang="tr-TR"/>
          </a:p>
        </p:txBody>
      </p:sp>
      <p:sp>
        <p:nvSpPr>
          <p:cNvPr id="7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8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86FC4B1-BD79-40E0-98FC-2F792F535DB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119E6-6CD9-40D1-8D7F-89C867879860}" type="datetime1">
              <a:rPr lang="tr-TR"/>
              <a:pPr>
                <a:defRPr/>
              </a:pPr>
              <a:t>10/06/2024</a:t>
            </a:fld>
            <a:endParaRPr lang="tr-TR"/>
          </a:p>
        </p:txBody>
      </p:sp>
      <p:sp>
        <p:nvSpPr>
          <p:cNvPr id="6" name="1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7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ED5E2-6B1E-4615-B893-2E27A89FBCF5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lvl1pPr>
              <a:defRPr b="1"/>
            </a:lvl1pPr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29940-F627-47A9-8227-2FD782231804}" type="datetime1">
              <a:rPr lang="tr-TR"/>
              <a:pPr>
                <a:defRPr/>
              </a:pPr>
              <a:t>10/06/2024</a:t>
            </a:fld>
            <a:endParaRPr lang="tr-TR"/>
          </a:p>
        </p:txBody>
      </p:sp>
      <p:sp>
        <p:nvSpPr>
          <p:cNvPr id="8" name="1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9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F6A5A-BCC0-4FD9-86A7-2F2BE1DBA6B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76ED8-AB6E-443E-9B25-0D34731AC0A4}" type="datetime1">
              <a:rPr lang="tr-TR"/>
              <a:pPr>
                <a:defRPr/>
              </a:pPr>
              <a:t>10/06/2024</a:t>
            </a:fld>
            <a:endParaRPr lang="tr-TR"/>
          </a:p>
        </p:txBody>
      </p:sp>
      <p:sp>
        <p:nvSpPr>
          <p:cNvPr id="4" name="1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32508-F691-4E6E-A4A8-54C67F4E779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6 Yuvarlatılmış Dikdörtgen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002EC5F-276E-4246-B4D3-72715E38E70A}" type="datetime1">
              <a:rPr lang="tr-TR"/>
              <a:pPr>
                <a:defRPr/>
              </a:pPr>
              <a:t>10/06/2024</a:t>
            </a:fld>
            <a:endParaRPr lang="tr-TR"/>
          </a:p>
        </p:txBody>
      </p:sp>
      <p:sp>
        <p:nvSpPr>
          <p:cNvPr id="4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5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12DF7DA-0A73-46EA-BBE4-270124353CDC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2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439DA-AF43-4DAC-9AEB-661F369B4F17}" type="datetime1">
              <a:rPr lang="tr-TR"/>
              <a:pPr>
                <a:defRPr/>
              </a:pPr>
              <a:t>10/06/2024</a:t>
            </a:fld>
            <a:endParaRPr lang="tr-TR"/>
          </a:p>
        </p:txBody>
      </p:sp>
      <p:sp>
        <p:nvSpPr>
          <p:cNvPr id="6" name="1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7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10FA8-80C9-4E6C-A943-6D43187A7D9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4 Yuvarlatılmış Dikdörtgen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10 Tek Köşesi Yuvarlatılmış Dikdörtgen"/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tr-TR" noProof="0" dirty="0" smtClean="0"/>
              <a:t>Resim eklemek için </a:t>
            </a:r>
            <a:r>
              <a:rPr lang="tr-TR" noProof="0" dirty="0" err="1" smtClean="0"/>
              <a:t>simğeyi</a:t>
            </a:r>
            <a:r>
              <a:rPr lang="tr-TR" noProof="0" dirty="0" smtClean="0"/>
              <a:t> tıklatın</a:t>
            </a:r>
            <a:endParaRPr lang="en-US" noProof="0" dirty="0"/>
          </a:p>
        </p:txBody>
      </p:sp>
      <p:sp>
        <p:nvSpPr>
          <p:cNvPr id="7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91BF887-589F-4D61-93DB-F17D74A951A8}" type="datetime1">
              <a:rPr lang="tr-TR"/>
              <a:pPr>
                <a:defRPr/>
              </a:pPr>
              <a:t>10/06/2024</a:t>
            </a:fld>
            <a:endParaRPr lang="tr-TR"/>
          </a:p>
        </p:txBody>
      </p:sp>
      <p:sp>
        <p:nvSpPr>
          <p:cNvPr id="8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9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6CB1A8-BB46-4837-9E31-F099A9497881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7001">
              <a:srgbClr val="E6E6E6"/>
            </a:gs>
            <a:gs pos="32001">
              <a:srgbClr val="7D8496"/>
            </a:gs>
            <a:gs pos="47000">
              <a:srgbClr val="E6E6E6"/>
            </a:gs>
            <a:gs pos="47000">
              <a:srgbClr val="E6E6E6"/>
            </a:gs>
            <a:gs pos="85001">
              <a:srgbClr val="7D8496"/>
            </a:gs>
            <a:gs pos="100000">
              <a:srgbClr val="E6E6E6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Yuvarlatılmış Dikdörtgen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8 Yuvarlatılmış Dikdörtgen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12 Başlık Yer Tutucusu"/>
          <p:cNvSpPr>
            <a:spLocks noGrp="1"/>
          </p:cNvSpPr>
          <p:nvPr>
            <p:ph type="title"/>
          </p:nvPr>
        </p:nvSpPr>
        <p:spPr>
          <a:xfrm>
            <a:off x="503238" y="4986338"/>
            <a:ext cx="8183562" cy="1050925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1031" name="3 Metin Yer Tutucusu"/>
          <p:cNvSpPr>
            <a:spLocks noGrp="1"/>
          </p:cNvSpPr>
          <p:nvPr>
            <p:ph type="body" idx="1"/>
          </p:nvPr>
        </p:nvSpPr>
        <p:spPr bwMode="auto">
          <a:xfrm>
            <a:off x="503238" y="530225"/>
            <a:ext cx="8183562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smtClean="0"/>
          </a:p>
        </p:txBody>
      </p:sp>
      <p:sp>
        <p:nvSpPr>
          <p:cNvPr id="25" name="24 Veri Yer Tutucusu"/>
          <p:cNvSpPr>
            <a:spLocks noGrp="1"/>
          </p:cNvSpPr>
          <p:nvPr>
            <p:ph type="dt" sz="half" idx="2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D052DC8D-AD72-48EE-B0D6-CD75A86F6305}" type="datetime1">
              <a:rPr lang="tr-TR"/>
              <a:pPr>
                <a:defRPr/>
              </a:pPr>
              <a:t>10/06/2024</a:t>
            </a:fld>
            <a:endParaRPr lang="tr-TR"/>
          </a:p>
        </p:txBody>
      </p:sp>
      <p:sp>
        <p:nvSpPr>
          <p:cNvPr id="18" name="17 Altbilgi Yer Tutucusu"/>
          <p:cNvSpPr>
            <a:spLocks noGrp="1"/>
          </p:cNvSpPr>
          <p:nvPr>
            <p:ph type="ftr" sz="quarter" idx="3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r>
              <a:rPr lang="tr-TR"/>
              <a:t>Veri Madenciliği [ 8.hft  ]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2">
                    <a:shade val="50000"/>
                  </a:schemeClr>
                </a:solidFill>
                <a:latin typeface="+mn-lt"/>
              </a:defRPr>
            </a:lvl1pPr>
            <a:extLst/>
          </a:lstStyle>
          <a:p>
            <a:pPr>
              <a:defRPr/>
            </a:pPr>
            <a:fld id="{C5CF323A-E96E-44EC-B890-97758EF632D0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2" r:id="rId2"/>
    <p:sldLayoutId id="2147483734" r:id="rId3"/>
    <p:sldLayoutId id="2147483731" r:id="rId4"/>
    <p:sldLayoutId id="2147483730" r:id="rId5"/>
    <p:sldLayoutId id="2147483729" r:id="rId6"/>
    <p:sldLayoutId id="2147483735" r:id="rId7"/>
    <p:sldLayoutId id="2147483728" r:id="rId8"/>
    <p:sldLayoutId id="2147483736" r:id="rId9"/>
    <p:sldLayoutId id="2147483727" r:id="rId10"/>
    <p:sldLayoutId id="2147483726" r:id="rId11"/>
    <p:sldLayoutId id="2147483725" r:id="rId12"/>
  </p:sldLayoutIdLst>
  <p:transition spd="med">
    <p:fade thruBlk="1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E8CE72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E8CE7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E8CE7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E8CE7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E8CE7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E8CE7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E8CE7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E8CE7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E8CE72"/>
          </a:solidFill>
          <a:latin typeface="Verdana" pitchFamily="34" charset="0"/>
        </a:defRPr>
      </a:lvl9pPr>
      <a:extLst/>
    </p:titleStyle>
    <p:bodyStyle>
      <a:lvl1pPr marL="265113" indent="-265113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00025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itchFamily="34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5813" indent="-182563" algn="l" rtl="0" eaLnBrk="0" fontAlgn="base" hangingPunct="0">
        <a:spcBef>
          <a:spcPts val="250"/>
        </a:spcBef>
        <a:spcAft>
          <a:spcPct val="0"/>
        </a:spcAft>
        <a:buClr>
          <a:srgbClr val="B1DC81"/>
        </a:buClr>
        <a:buSzPct val="100000"/>
        <a:buFont typeface="Wingdings 2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38" indent="-182563" algn="l" rtl="0" eaLnBrk="0" fontAlgn="base" hangingPunct="0">
        <a:spcBef>
          <a:spcPts val="225"/>
        </a:spcBef>
        <a:spcAft>
          <a:spcPct val="0"/>
        </a:spcAft>
        <a:buClr>
          <a:srgbClr val="B1DC81"/>
        </a:buClr>
        <a:buSzPct val="112000"/>
        <a:buFont typeface="Verdana" pitchFamily="34" charset="0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250"/>
        </a:spcBef>
        <a:spcAft>
          <a:spcPct val="0"/>
        </a:spcAft>
        <a:buClr>
          <a:srgbClr val="54D9FF"/>
        </a:buClr>
        <a:buSzPct val="100000"/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DB5FD-371B-47ED-BBA2-601D31367A49}" type="slidenum">
              <a:rPr lang="tr-TR"/>
              <a:pPr>
                <a:defRPr/>
              </a:pPr>
              <a:t>1</a:t>
            </a:fld>
            <a:endParaRPr lang="tr-TR" dirty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357188" y="6122988"/>
            <a:ext cx="2286000" cy="365125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smtClean="0">
                <a:solidFill>
                  <a:srgbClr val="938E99"/>
                </a:solidFill>
              </a:rPr>
              <a:t>Veri Madenciliği [ 9.hft  ]</a:t>
            </a:r>
          </a:p>
        </p:txBody>
      </p:sp>
      <p:pic>
        <p:nvPicPr>
          <p:cNvPr id="28" name="Picture 2" descr="http://www.ozgurotomasyon.com/content_files/html/elektronik_veri.jp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6380" y="1214422"/>
            <a:ext cx="2857520" cy="386658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9" name="28 Dikdörtgen"/>
          <p:cNvSpPr/>
          <p:nvPr/>
        </p:nvSpPr>
        <p:spPr>
          <a:xfrm>
            <a:off x="857224" y="1357298"/>
            <a:ext cx="3429024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48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Vivaldi" pitchFamily="66" charset="0"/>
                <a:cs typeface="Gisha" pitchFamily="34" charset="-79"/>
              </a:rPr>
              <a:t>Veri </a:t>
            </a:r>
            <a:br>
              <a:rPr lang="tr-TR" sz="48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Vivaldi" pitchFamily="66" charset="0"/>
                <a:cs typeface="Gisha" pitchFamily="34" charset="-79"/>
              </a:rPr>
            </a:br>
            <a:r>
              <a:rPr lang="tr-TR" sz="4800" b="1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Vivaldi" pitchFamily="66" charset="0"/>
                <a:cs typeface="Gisha" pitchFamily="34" charset="-79"/>
              </a:rPr>
              <a:t>Madenciligi</a:t>
            </a:r>
            <a:endParaRPr lang="tr-TR" sz="4800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Vivaldi" pitchFamily="66" charset="0"/>
            </a:endParaRPr>
          </a:p>
        </p:txBody>
      </p:sp>
      <p:sp>
        <p:nvSpPr>
          <p:cNvPr id="7" name="6 Dikdörtgen"/>
          <p:cNvSpPr/>
          <p:nvPr/>
        </p:nvSpPr>
        <p:spPr>
          <a:xfrm>
            <a:off x="3301356" y="1842665"/>
            <a:ext cx="785818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4800" b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Vivaldi" pitchFamily="66" charset="0"/>
                <a:cs typeface="Gisha" pitchFamily="34" charset="-79"/>
              </a:rPr>
              <a:t>.</a:t>
            </a:r>
            <a:endParaRPr lang="tr-TR" sz="4800" b="1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Vivaldi" pitchFamily="66" charset="0"/>
            </a:endParaRPr>
          </a:p>
        </p:txBody>
      </p:sp>
      <p:sp>
        <p:nvSpPr>
          <p:cNvPr id="15366" name="Text Box 9"/>
          <p:cNvSpPr txBox="1">
            <a:spLocks noChangeArrowheads="1"/>
          </p:cNvSpPr>
          <p:nvPr/>
        </p:nvSpPr>
        <p:spPr bwMode="auto">
          <a:xfrm>
            <a:off x="250825" y="3933825"/>
            <a:ext cx="4968875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2000" b="1" dirty="0">
                <a:latin typeface="Castellar" pitchFamily="18" charset="0"/>
              </a:rPr>
              <a:t>B</a:t>
            </a:r>
            <a:r>
              <a:rPr lang="tr-TR" sz="2000" b="1" dirty="0"/>
              <a:t>İ</a:t>
            </a:r>
            <a:r>
              <a:rPr lang="sv-SE" sz="2000" b="1" dirty="0">
                <a:latin typeface="Castellar" pitchFamily="18" charset="0"/>
              </a:rPr>
              <a:t>rl</a:t>
            </a:r>
            <a:r>
              <a:rPr lang="tr-TR" sz="2000" b="1" dirty="0"/>
              <a:t>İ</a:t>
            </a:r>
            <a:r>
              <a:rPr lang="sv-SE" sz="2000" b="1" dirty="0">
                <a:latin typeface="Castellar" pitchFamily="18" charset="0"/>
              </a:rPr>
              <a:t>ktel</a:t>
            </a:r>
            <a:r>
              <a:rPr lang="tr-TR" sz="2000" b="1" dirty="0"/>
              <a:t>İ</a:t>
            </a:r>
            <a:r>
              <a:rPr lang="sv-SE" sz="2000" b="1" dirty="0">
                <a:latin typeface="Castellar" pitchFamily="18" charset="0"/>
              </a:rPr>
              <a:t>k Kuralları </a:t>
            </a:r>
            <a:endParaRPr lang="tr-TR" sz="2000" b="1" dirty="0"/>
          </a:p>
          <a:p>
            <a:pPr algn="ctr">
              <a:spcBef>
                <a:spcPct val="50000"/>
              </a:spcBef>
            </a:pPr>
            <a:r>
              <a:rPr lang="sv-SE" sz="2000" b="1" dirty="0">
                <a:latin typeface="Castellar" pitchFamily="18" charset="0"/>
              </a:rPr>
              <a:t>ve </a:t>
            </a:r>
            <a:endParaRPr lang="tr-TR" sz="2000" b="1" dirty="0"/>
          </a:p>
          <a:p>
            <a:pPr algn="ctr">
              <a:spcBef>
                <a:spcPct val="50000"/>
              </a:spcBef>
            </a:pPr>
            <a:r>
              <a:rPr lang="sv-SE" sz="2000" b="1" dirty="0">
                <a:latin typeface="Castellar" pitchFamily="18" charset="0"/>
              </a:rPr>
              <a:t>İl</a:t>
            </a:r>
            <a:r>
              <a:rPr lang="tr-TR" sz="2000" b="1" dirty="0"/>
              <a:t>İŞ</a:t>
            </a:r>
            <a:r>
              <a:rPr lang="sv-SE" sz="2000" b="1" dirty="0">
                <a:latin typeface="Castellar" pitchFamily="18" charset="0"/>
              </a:rPr>
              <a:t>k</a:t>
            </a:r>
            <a:r>
              <a:rPr lang="tr-TR" sz="2000" b="1" dirty="0"/>
              <a:t>İ</a:t>
            </a:r>
            <a:r>
              <a:rPr lang="sv-SE" sz="2000" b="1" dirty="0">
                <a:latin typeface="Castellar" pitchFamily="18" charset="0"/>
              </a:rPr>
              <a:t> Anal</a:t>
            </a:r>
            <a:r>
              <a:rPr lang="tr-TR" sz="2000" b="1" dirty="0"/>
              <a:t>İ</a:t>
            </a:r>
            <a:r>
              <a:rPr lang="sv-SE" sz="2000" b="1" dirty="0">
                <a:latin typeface="Castellar" pitchFamily="18" charset="0"/>
              </a:rPr>
              <a:t>z</a:t>
            </a:r>
            <a:r>
              <a:rPr lang="tr-TR" sz="2000" b="1" dirty="0" smtClean="0"/>
              <a:t>İ</a:t>
            </a:r>
          </a:p>
          <a:p>
            <a:pPr algn="ctr">
              <a:spcBef>
                <a:spcPct val="50000"/>
              </a:spcBef>
            </a:pPr>
            <a:r>
              <a:rPr lang="tr-TR" sz="3600" b="1" dirty="0">
                <a:latin typeface="Castellar" pitchFamily="18" charset="0"/>
              </a:rPr>
              <a:t>APRIORI</a:t>
            </a:r>
            <a:endParaRPr lang="tr-TR" sz="2000" b="1" dirty="0">
              <a:latin typeface="Castellar" pitchFamily="18" charset="0"/>
            </a:endParaRPr>
          </a:p>
          <a:p>
            <a:pPr algn="ctr">
              <a:spcBef>
                <a:spcPct val="50000"/>
              </a:spcBef>
            </a:pPr>
            <a:endParaRPr lang="tr-TR" sz="1600" b="1" dirty="0">
              <a:latin typeface="Castellar" pitchFamily="18" charset="0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3 Altbilgi Yer Tutucusu"/>
          <p:cNvSpPr txBox="1">
            <a:spLocks noGrp="1"/>
          </p:cNvSpPr>
          <p:nvPr/>
        </p:nvSpPr>
        <p:spPr bwMode="auto">
          <a:xfrm>
            <a:off x="6062663" y="6111875"/>
            <a:ext cx="2286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tr-TR" sz="1000">
                <a:solidFill>
                  <a:srgbClr val="938E99"/>
                </a:solidFill>
                <a:latin typeface="Verdana" pitchFamily="34" charset="0"/>
              </a:rPr>
              <a:t>Veri Madenciliği [ 9.hft  ]</a:t>
            </a:r>
          </a:p>
        </p:txBody>
      </p:sp>
      <p:sp>
        <p:nvSpPr>
          <p:cNvPr id="5" name="4 Slayt Numarası Yer Tutucusu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AD69015-0C53-424B-88E0-8952C123B19A}" type="slidenum">
              <a:rPr lang="tr-TR" sz="1000">
                <a:solidFill>
                  <a:schemeClr val="bg2">
                    <a:shade val="5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tr-TR" sz="1000">
              <a:solidFill>
                <a:schemeClr val="bg2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900113" y="476250"/>
            <a:ext cx="4895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Apriori Algoritması(Örnek Çalışma)</a:t>
            </a:r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2205038" y="2197100"/>
            <a:ext cx="315595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56363" name="Rectangle 43"/>
          <p:cNvSpPr>
            <a:spLocks noChangeArrowheads="1"/>
          </p:cNvSpPr>
          <p:nvPr/>
        </p:nvSpPr>
        <p:spPr bwMode="auto">
          <a:xfrm>
            <a:off x="539750" y="981075"/>
            <a:ext cx="8139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AU" sz="1400"/>
              <a:t>ERDEM , DERYA , MAZLUM için birliktelik kurallarının alt kümesi ;</a:t>
            </a:r>
            <a:endParaRPr lang="tr-TR" sz="1400"/>
          </a:p>
          <a:p>
            <a:r>
              <a:rPr lang="en-AU" sz="1400"/>
              <a:t> {ERDEM , DERYA} , {ERDEM , MAZLUM} , {DERYA , MAZLUM} , {DERYA} , {MAZLUM} , {ERDEM}</a:t>
            </a:r>
          </a:p>
        </p:txBody>
      </p:sp>
      <p:sp>
        <p:nvSpPr>
          <p:cNvPr id="56364" name="Rectangle 44"/>
          <p:cNvSpPr>
            <a:spLocks noChangeArrowheads="1"/>
          </p:cNvSpPr>
          <p:nvPr/>
        </p:nvSpPr>
        <p:spPr bwMode="auto">
          <a:xfrm>
            <a:off x="2233613" y="2128838"/>
            <a:ext cx="311785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56502" name="Group 182"/>
          <p:cNvGraphicFramePr>
            <a:graphicFrameLocks noGrp="1"/>
          </p:cNvGraphicFramePr>
          <p:nvPr/>
        </p:nvGraphicFramePr>
        <p:xfrm>
          <a:off x="611188" y="1916113"/>
          <a:ext cx="7632700" cy="3627120"/>
        </p:xfrm>
        <a:graphic>
          <a:graphicData uri="http://schemas.openxmlformats.org/drawingml/2006/table">
            <a:tbl>
              <a:tblPr/>
              <a:tblGrid>
                <a:gridCol w="3284537"/>
                <a:gridCol w="3286125"/>
                <a:gridCol w="1062038"/>
              </a:tblGrid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Birliktelik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Açıklama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Güven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ERDEM &amp; DERYA  -&gt;   MAZLUM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ERDEM ve DERYA bulunduğu item-sette MAZLUM un olma olasılığı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3/5=%60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ERDEM &amp; MAZLUM -&gt; DERYA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ERDEM ve MAZLUM un bulunduğu item-sette DERYA nın  olma olasılığı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2/3=%66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DERYA &amp; MAZLUM  -&gt;  ERDEM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DERYA ve MAZLUM un   bulunduğu item-sette ERDEM in olma olasılığı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3/3=%100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DERYA  -&gt;  ERDEM &amp; MAZLUM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DERYAin bulunduğu item-sette ERDEM ve MAZLUM un olma olasılığı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3/4=%75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MAZLUM -&gt;  ERDEM &amp; DERYA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MAZLUM un bulunduğu item-sette DERYA nın ve ERDEM in</a:t>
                      </a:r>
                      <a:endParaRPr kumimoji="0" lang="tr-TR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olma olasılığı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3/4= %75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ERDEM  -&gt;  DERYA  &amp;  MAZLUM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ERDEM in bulunduğu item-sette DERYA ve MAZLUM un olma olasılığı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3/5=%60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6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3 Altbilgi Yer Tutucusu"/>
          <p:cNvSpPr txBox="1">
            <a:spLocks noGrp="1"/>
          </p:cNvSpPr>
          <p:nvPr/>
        </p:nvSpPr>
        <p:spPr bwMode="auto">
          <a:xfrm>
            <a:off x="6062663" y="6111875"/>
            <a:ext cx="2286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tr-TR" sz="1000">
                <a:solidFill>
                  <a:srgbClr val="938E99"/>
                </a:solidFill>
                <a:latin typeface="Verdana" pitchFamily="34" charset="0"/>
              </a:rPr>
              <a:t>Veri Madenciliği [ 9.hft  ]</a:t>
            </a:r>
          </a:p>
        </p:txBody>
      </p:sp>
      <p:sp>
        <p:nvSpPr>
          <p:cNvPr id="5" name="4 Slayt Numarası Yer Tutucusu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7C754DB-F5FE-4898-A3DA-D19050888054}" type="slidenum">
              <a:rPr lang="tr-TR" sz="1000">
                <a:solidFill>
                  <a:schemeClr val="bg2">
                    <a:shade val="5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tr-TR" sz="1000">
              <a:solidFill>
                <a:schemeClr val="bg2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900113" y="404813"/>
            <a:ext cx="4895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Apriori Algoritması(Örnek Çalışma)</a:t>
            </a: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2205038" y="2197100"/>
            <a:ext cx="315595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2233613" y="2128838"/>
            <a:ext cx="311785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sp>
        <p:nvSpPr>
          <p:cNvPr id="58410" name="Rectangle 42"/>
          <p:cNvSpPr>
            <a:spLocks noChangeArrowheads="1"/>
          </p:cNvSpPr>
          <p:nvPr/>
        </p:nvSpPr>
        <p:spPr bwMode="auto">
          <a:xfrm>
            <a:off x="684213" y="4724400"/>
            <a:ext cx="8064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AU" sz="1400"/>
              <a:t>Bu iki birliktelik kuralında güven</a:t>
            </a:r>
            <a:r>
              <a:rPr lang="en-AU" sz="1400" baseline="-25000"/>
              <a:t>eşik</a:t>
            </a:r>
            <a:r>
              <a:rPr lang="en-AU" sz="1400"/>
              <a:t>=80  değeri dikkate alınarak düzenleme yapılırsa;</a:t>
            </a:r>
          </a:p>
        </p:txBody>
      </p:sp>
      <p:sp>
        <p:nvSpPr>
          <p:cNvPr id="58411" name="Rectangle 43"/>
          <p:cNvSpPr>
            <a:spLocks noChangeArrowheads="1"/>
          </p:cNvSpPr>
          <p:nvPr/>
        </p:nvSpPr>
        <p:spPr bwMode="auto">
          <a:xfrm>
            <a:off x="684213" y="5084763"/>
            <a:ext cx="66643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pt-BR" sz="1400"/>
              <a:t>DERYA &amp; MAZLUM  -&gt;  ERDEM = %100</a:t>
            </a:r>
            <a:endParaRPr lang="tr-TR" sz="1400"/>
          </a:p>
          <a:p>
            <a:r>
              <a:rPr lang="pt-BR" sz="1400"/>
              <a:t>ERDEM &amp; ÇITPIT   -&gt;   DERYA = %100</a:t>
            </a:r>
            <a:r>
              <a:rPr lang="tr-TR" sz="1400"/>
              <a:t>  </a:t>
            </a:r>
            <a:r>
              <a:rPr lang="sv-SE" sz="1400"/>
              <a:t>‘a göre aşağıdaki sonuçlar çıkarılır.</a:t>
            </a:r>
          </a:p>
        </p:txBody>
      </p:sp>
      <p:sp>
        <p:nvSpPr>
          <p:cNvPr id="58412" name="Rectangle 44"/>
          <p:cNvSpPr>
            <a:spLocks noChangeArrowheads="1"/>
          </p:cNvSpPr>
          <p:nvPr/>
        </p:nvSpPr>
        <p:spPr bwMode="auto">
          <a:xfrm>
            <a:off x="684213" y="5805488"/>
            <a:ext cx="7653337" cy="517525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sv-SE" sz="1400" b="1"/>
              <a:t>DERYA ve MAZLUM un birlikte satıldığı alışverde ERDEM in satılma olasılığı %100 ‘dür</a:t>
            </a:r>
            <a:endParaRPr lang="tr-TR" sz="1400"/>
          </a:p>
          <a:p>
            <a:pPr algn="ctr"/>
            <a:r>
              <a:rPr lang="sv-SE" sz="1400" b="1"/>
              <a:t>ERDEM in ve ÇITPIT ın birlikte satıldığı alışverişte DERYA nın satılma olasılığı %100 ‘dür.</a:t>
            </a:r>
          </a:p>
        </p:txBody>
      </p:sp>
      <p:graphicFrame>
        <p:nvGraphicFramePr>
          <p:cNvPr id="58518" name="Group 150"/>
          <p:cNvGraphicFramePr>
            <a:graphicFrameLocks noGrp="1"/>
          </p:cNvGraphicFramePr>
          <p:nvPr/>
        </p:nvGraphicFramePr>
        <p:xfrm>
          <a:off x="539750" y="765175"/>
          <a:ext cx="7705725" cy="2663826"/>
        </p:xfrm>
        <a:graphic>
          <a:graphicData uri="http://schemas.openxmlformats.org/drawingml/2006/table">
            <a:tbl>
              <a:tblPr/>
              <a:tblGrid>
                <a:gridCol w="3054350"/>
                <a:gridCol w="3498850"/>
                <a:gridCol w="11525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Birliktelik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Açıklama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Güven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ERDEM &amp; ÇITPIT   -&gt;   DERYA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79B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ERDEM ve ÇITPIT ın bulunduğu item-sette DERYA nın olma olasılığı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79BB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3/3=%100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79BB">
                        <a:alpha val="50000"/>
                      </a:srgb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ERDEM &amp; DERYA  -&gt; ÇITPIT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ERDEM ve DERYA nın bulunduğu item-sette ÇITPIT ın olma olasılığı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3/5=%60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ÇITPIT &amp; DERYA  -&gt;  ERDEM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ÇITPIT ve DERYA nın  bulunduğu item-sette ERDEM in olma olasılığı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3/5=%60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ÇITPIT  -&gt;  ERDEM &amp; DERYA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ÇITPITın bulunduğu item-sette ERDEM ve DERYA nın olma olasılığı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3/7 = %42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DERYA  -&gt;  ERDEM &amp; ÇITPIT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DERYA nın  bulunduğu item-sette ÇITPIT ve ERDEM in olma olasılığı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3/8 = %38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ERDEM  -&gt;  ÇITPIT  &amp;  DERYA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ERDEM in bulunduğu item-sette ÇITPIT ve DERYA nın  olma olasılığı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3/5 = %60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519" name="Group 151"/>
          <p:cNvGraphicFramePr>
            <a:graphicFrameLocks noGrp="1"/>
          </p:cNvGraphicFramePr>
          <p:nvPr/>
        </p:nvGraphicFramePr>
        <p:xfrm>
          <a:off x="1258888" y="2349500"/>
          <a:ext cx="7777162" cy="2241550"/>
        </p:xfrm>
        <a:graphic>
          <a:graphicData uri="http://schemas.openxmlformats.org/drawingml/2006/table">
            <a:tbl>
              <a:tblPr/>
              <a:tblGrid>
                <a:gridCol w="3346450"/>
                <a:gridCol w="3348037"/>
                <a:gridCol w="1082675"/>
              </a:tblGrid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Birliktelik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Açıklama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Güven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ERDEM &amp; DERYA  -&gt;   MAZLUM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ERDEM ve DERYA bulunduğu item-sette MAZLUM un olma olasılığı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3/5=%60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ERDEM &amp; MAZLUM -&gt; DERYA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ERDEM ve MAZLUM un bulunduğu item-sette DERYA nın  olma olasılığı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2/3=%66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DERYA &amp; MAZLUM  -&gt;  ERDEM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79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DERYA ve MAZLUM un   bulunduğu item-sette ERDEM in olma olasılığı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79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3/3=%100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79BB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DERYA  -&gt;  ERDEM &amp; MAZLUM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DERYAin bulunduğu item-sette ERDEM ve MAZLUM un olma olasılığı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3/4=%75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MAZLUM -&gt;  ERDEM &amp; DERYA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MAZLUM un bulunduğu item-sette DERYA nın ve ERDEM in</a:t>
                      </a:r>
                      <a:endParaRPr kumimoji="0" lang="tr-T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olma olasılığı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3/4= %75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ERDEM  -&gt;  DERYA  &amp;  MAZLUM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ERDEM in bulunduğu item-sette DERYA ve MAZLUM un olma olasılığı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3/5=%60</a:t>
                      </a:r>
                      <a:endParaRPr kumimoji="0" lang="en-AU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8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58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10" grpId="0"/>
      <p:bldP spid="58411" grpId="0"/>
      <p:bldP spid="584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idx="4294967295"/>
          </p:nvPr>
        </p:nvSpPr>
        <p:spPr>
          <a:xfrm>
            <a:off x="571500" y="714375"/>
            <a:ext cx="8183563" cy="32067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2400" dirty="0" smtClean="0">
                <a:solidFill>
                  <a:schemeClr val="accent4">
                    <a:lumMod val="75000"/>
                  </a:schemeClr>
                </a:solidFill>
                <a:latin typeface="Batang" pitchFamily="18" charset="-127"/>
                <a:ea typeface="Batang" pitchFamily="18" charset="-127"/>
              </a:rPr>
              <a:t>Kaynaklar :</a:t>
            </a:r>
            <a:endParaRPr lang="tr-TR" sz="2400" dirty="0">
              <a:solidFill>
                <a:schemeClr val="accent4">
                  <a:lumMod val="75000"/>
                </a:schemeClr>
              </a:solidFill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60419" name="2 İçerik Yer Tutucusu"/>
          <p:cNvSpPr>
            <a:spLocks noGrp="1"/>
          </p:cNvSpPr>
          <p:nvPr>
            <p:ph idx="4294967295"/>
          </p:nvPr>
        </p:nvSpPr>
        <p:spPr>
          <a:xfrm>
            <a:off x="503238" y="1571625"/>
            <a:ext cx="8183562" cy="4429125"/>
          </a:xfrm>
        </p:spPr>
        <p:txBody>
          <a:bodyPr/>
          <a:lstStyle/>
          <a:p>
            <a:pPr eaLnBrk="1" hangingPunct="1">
              <a:buClr>
                <a:srgbClr val="FFFF00"/>
              </a:buClr>
            </a:pPr>
            <a:r>
              <a:rPr lang="tr-TR" sz="1400" smtClean="0">
                <a:latin typeface="Arial Narrow" pitchFamily="34" charset="0"/>
              </a:rPr>
              <a:t>Veri Madenciliği Yöntemleri, Yalçın Özkan 06’2008</a:t>
            </a:r>
          </a:p>
          <a:p>
            <a:pPr eaLnBrk="1" hangingPunct="1">
              <a:buClr>
                <a:srgbClr val="FFFF00"/>
              </a:buClr>
            </a:pPr>
            <a:r>
              <a:rPr lang="tr-TR" sz="1400" smtClean="0">
                <a:latin typeface="Arial Narrow" pitchFamily="34" charset="0"/>
              </a:rPr>
              <a:t>Veri Madenciliği ,Gökhan Silahtaroğlu 06’2008</a:t>
            </a:r>
          </a:p>
          <a:p>
            <a:pPr eaLnBrk="1" hangingPunct="1">
              <a:buClr>
                <a:srgbClr val="FFFF00"/>
              </a:buClr>
            </a:pPr>
            <a:r>
              <a:rPr lang="tr-TR" sz="1400" smtClean="0">
                <a:latin typeface="Arial Narrow" pitchFamily="34" charset="0"/>
              </a:rPr>
              <a:t>İstanbul Ticaret Üniversitesi Derğisi Veri Madencilği Modeller Ve Uygulama Alanları (Serhat ÖZEKES)</a:t>
            </a:r>
          </a:p>
          <a:p>
            <a:pPr eaLnBrk="1" hangingPunct="1">
              <a:buClr>
                <a:srgbClr val="FFFF00"/>
              </a:buClr>
              <a:buFont typeface="Wingdings 2" pitchFamily="18" charset="2"/>
              <a:buNone/>
            </a:pPr>
            <a:endParaRPr lang="tr-TR" sz="1400" smtClean="0">
              <a:latin typeface="Arial Narrow" pitchFamily="34" charset="0"/>
            </a:endParaRPr>
          </a:p>
        </p:txBody>
      </p:sp>
      <p:sp>
        <p:nvSpPr>
          <p:cNvPr id="4" name="3 Altbilgi Yer Tutucusu"/>
          <p:cNvSpPr txBox="1">
            <a:spLocks noGrp="1"/>
          </p:cNvSpPr>
          <p:nvPr/>
        </p:nvSpPr>
        <p:spPr>
          <a:xfrm>
            <a:off x="6062663" y="6111875"/>
            <a:ext cx="2286000" cy="365125"/>
          </a:xfrm>
          <a:prstGeom prst="rect">
            <a:avLst/>
          </a:prstGeom>
          <a:noFill/>
        </p:spPr>
        <p:txBody>
          <a:bodyPr anchor="b"/>
          <a:lstStyle/>
          <a:p>
            <a:r>
              <a:rPr lang="tr-TR" sz="1000">
                <a:solidFill>
                  <a:srgbClr val="938E99"/>
                </a:solidFill>
                <a:latin typeface="Verdana" pitchFamily="34" charset="0"/>
              </a:rPr>
              <a:t>Veri Madenciliği [ 9.hft  ]</a:t>
            </a:r>
          </a:p>
        </p:txBody>
      </p:sp>
      <p:sp>
        <p:nvSpPr>
          <p:cNvPr id="5" name="4 Slayt Numarası Yer Tutucusu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C4A1753-C86F-47E2-9322-F4531F0AD793}" type="slidenum">
              <a:rPr lang="tr-TR" sz="1000">
                <a:solidFill>
                  <a:schemeClr val="bg2">
                    <a:shade val="5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tr-TR" sz="1000">
              <a:solidFill>
                <a:schemeClr val="bg2">
                  <a:shade val="50000"/>
                </a:schemeClr>
              </a:solidFill>
              <a:latin typeface="+mn-lt"/>
            </a:endParaRPr>
          </a:p>
        </p:txBody>
      </p:sp>
      <p:pic>
        <p:nvPicPr>
          <p:cNvPr id="86018" name="Picture 2" descr="http://www.ozgurotomasyon.com/content_files/html/elektronik_veri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5140" y="3972495"/>
            <a:ext cx="1643074" cy="2223284"/>
          </a:xfrm>
          <a:prstGeom prst="roundRect">
            <a:avLst>
              <a:gd name="adj" fmla="val 9253"/>
            </a:avLst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3 Altbilgi Yer Tutucusu"/>
          <p:cNvSpPr txBox="1">
            <a:spLocks noGrp="1"/>
          </p:cNvSpPr>
          <p:nvPr/>
        </p:nvSpPr>
        <p:spPr bwMode="auto">
          <a:xfrm>
            <a:off x="6062663" y="6111875"/>
            <a:ext cx="2286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tr-TR" sz="1000">
                <a:solidFill>
                  <a:srgbClr val="938E99"/>
                </a:solidFill>
                <a:latin typeface="Verdana" pitchFamily="34" charset="0"/>
              </a:rPr>
              <a:t>Veri Madenciliği [ 9.hft  ]</a:t>
            </a:r>
          </a:p>
        </p:txBody>
      </p:sp>
      <p:sp>
        <p:nvSpPr>
          <p:cNvPr id="5" name="4 Slayt Numarası Yer Tutucusu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0ED9C71-F2AF-4AB0-B333-0A34F7FED976}" type="slidenum">
              <a:rPr lang="tr-TR" sz="1000">
                <a:solidFill>
                  <a:schemeClr val="bg2">
                    <a:shade val="5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tr-TR" sz="1000">
              <a:solidFill>
                <a:schemeClr val="bg2">
                  <a:shade val="50000"/>
                </a:schemeClr>
              </a:solidFill>
              <a:latin typeface="+mn-lt"/>
            </a:endParaRPr>
          </a:p>
        </p:txBody>
      </p:sp>
      <p:pic>
        <p:nvPicPr>
          <p:cNvPr id="35848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2275" y="2060575"/>
            <a:ext cx="57531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827088" y="785813"/>
            <a:ext cx="7705725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tr-TR" sz="1600"/>
              <a:t>Birliktelik kuralları, aynı işlem içinde çoğunlukla beraber görülen nesneleri içeren kurallardır. Birliktelik kurallarının kullanıldığı en tipik örnek market sepeti uygulamasıdır. Bu işlem, müşterilerin yaptıkları alışverişlerdeki ürünler arasındaki birliktelikleri bularak </a:t>
            </a:r>
            <a:r>
              <a:rPr lang="tr-TR" sz="1600" b="1"/>
              <a:t>müşterilerin satın alma alışkanlıklarını çözümler</a:t>
            </a:r>
            <a:r>
              <a:rPr lang="tr-TR" sz="1600"/>
              <a:t>. 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3 Altbilgi Yer Tutucusu"/>
          <p:cNvSpPr txBox="1">
            <a:spLocks noGrp="1"/>
          </p:cNvSpPr>
          <p:nvPr/>
        </p:nvSpPr>
        <p:spPr bwMode="auto">
          <a:xfrm>
            <a:off x="6062663" y="6111875"/>
            <a:ext cx="2286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tr-TR" sz="1000">
                <a:solidFill>
                  <a:srgbClr val="938E99"/>
                </a:solidFill>
                <a:latin typeface="Verdana" pitchFamily="34" charset="0"/>
              </a:rPr>
              <a:t>Veri Madenciliği [ 9.hft  ]</a:t>
            </a:r>
          </a:p>
        </p:txBody>
      </p:sp>
      <p:sp>
        <p:nvSpPr>
          <p:cNvPr id="5" name="4 Slayt Numarası Yer Tutucusu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C797B19-C252-4B5F-A5F5-A047D0D98328}" type="slidenum">
              <a:rPr lang="tr-TR" sz="1000">
                <a:solidFill>
                  <a:schemeClr val="bg2">
                    <a:shade val="5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tr-TR" sz="1000">
              <a:solidFill>
                <a:schemeClr val="bg2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1042988" y="1125538"/>
          <a:ext cx="23050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2" name="Denklem" r:id="rId4" imgW="1815312" imgH="393529" progId="Equation.3">
                  <p:embed/>
                </p:oleObj>
              </mc:Choice>
              <mc:Fallback>
                <p:oleObj name="Denklem" r:id="rId4" imgW="1815312" imgH="393529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125538"/>
                        <a:ext cx="230505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41992" name="Object 8"/>
          <p:cNvGraphicFramePr>
            <a:graphicFrameLocks noChangeAspect="1"/>
          </p:cNvGraphicFramePr>
          <p:nvPr/>
        </p:nvGraphicFramePr>
        <p:xfrm>
          <a:off x="4572000" y="1052513"/>
          <a:ext cx="23050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3" name="Denklem" r:id="rId6" imgW="1803400" imgH="419100" progId="Equation.3">
                  <p:embed/>
                </p:oleObj>
              </mc:Choice>
              <mc:Fallback>
                <p:oleObj name="Denklem" r:id="rId6" imgW="1803400" imgH="4191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052513"/>
                        <a:ext cx="230505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611188" y="1916113"/>
            <a:ext cx="77771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Char char="•"/>
              <a:tabLst>
                <a:tab pos="449263" algn="l"/>
                <a:tab pos="503238" algn="l"/>
              </a:tabLst>
            </a:pPr>
            <a:r>
              <a:rPr lang="tr-TR" sz="1600"/>
              <a:t>Örneğin 25 tane müşterinin bir defada aldığı ürün bilgilerinden yola çıkarak birliktelik kuralı şu şekilde bulunmuş olsun: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41995" name="Object 11"/>
          <p:cNvGraphicFramePr>
            <a:graphicFrameLocks noChangeAspect="1"/>
          </p:cNvGraphicFramePr>
          <p:nvPr/>
        </p:nvGraphicFramePr>
        <p:xfrm>
          <a:off x="1187450" y="2708275"/>
          <a:ext cx="2520950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4" name="Denklem" r:id="rId8" imgW="2159000" imgH="203200" progId="Equation.3">
                  <p:embed/>
                </p:oleObj>
              </mc:Choice>
              <mc:Fallback>
                <p:oleObj name="Denklem" r:id="rId8" imgW="2159000" imgH="2032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708275"/>
                        <a:ext cx="2520950" cy="233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8" name="Object 14"/>
          <p:cNvGraphicFramePr>
            <a:graphicFrameLocks noChangeAspect="1"/>
          </p:cNvGraphicFramePr>
          <p:nvPr/>
        </p:nvGraphicFramePr>
        <p:xfrm>
          <a:off x="1619250" y="3141663"/>
          <a:ext cx="147637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5" name="Denklem" r:id="rId10" imgW="1473200" imgH="203200" progId="Equation.3">
                  <p:embed/>
                </p:oleObj>
              </mc:Choice>
              <mc:Fallback>
                <p:oleObj name="Denklem" r:id="rId10" imgW="1473200" imgH="2032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141663"/>
                        <a:ext cx="1476375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7" name="Object 13"/>
          <p:cNvGraphicFramePr>
            <a:graphicFrameLocks noChangeAspect="1"/>
          </p:cNvGraphicFramePr>
          <p:nvPr/>
        </p:nvGraphicFramePr>
        <p:xfrm>
          <a:off x="3690938" y="3141663"/>
          <a:ext cx="79692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6" name="Denklem" r:id="rId12" imgW="799920" imgH="203040" progId="Equation.3">
                  <p:embed/>
                </p:oleObj>
              </mc:Choice>
              <mc:Fallback>
                <p:oleObj name="Denklem" r:id="rId12" imgW="799920" imgH="2030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0938" y="3141663"/>
                        <a:ext cx="796925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684213" y="3141663"/>
            <a:ext cx="722312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buFontTx/>
              <a:buChar char="•"/>
            </a:pPr>
            <a:r>
              <a:rPr lang="tr-TR" sz="1100">
                <a:cs typeface="Times New Roman" pitchFamily="18" charset="0"/>
              </a:rPr>
              <a:t>Burada </a:t>
            </a:r>
            <a:endParaRPr lang="tr-TR"/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3203575" y="3068638"/>
            <a:ext cx="3810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tr-TR" sz="1100">
                <a:latin typeface="Calibri" pitchFamily="34" charset="0"/>
                <a:cs typeface="Times New Roman" pitchFamily="18" charset="0"/>
              </a:rPr>
              <a:t> ve </a:t>
            </a:r>
            <a:endParaRPr lang="tr-TR"/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468313" y="3573463"/>
            <a:ext cx="7920037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tabLst>
                <a:tab pos="449263" algn="l"/>
                <a:tab pos="503238" algn="l"/>
              </a:tabLst>
            </a:pPr>
            <a:r>
              <a:rPr lang="tr-TR" sz="1600">
                <a:cs typeface="Times New Roman" pitchFamily="18" charset="0"/>
              </a:rPr>
              <a:t> değerleri için pantolon ve kazak alan müşterilerin bunların yanında çorap da sayın alama olasılığını ifade eder. Müşterinin bu 3 ürünü birlikte satın alma sayısı 7  ve müşteri sayısı 25 ise belirttiğimiz bu kuralın destek ölçütü şöyle olacaktır:</a:t>
            </a:r>
            <a:endParaRPr lang="tr-TR" sz="1600"/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42002" name="Object 18"/>
          <p:cNvGraphicFramePr>
            <a:graphicFrameLocks noChangeAspect="1"/>
          </p:cNvGraphicFramePr>
          <p:nvPr/>
        </p:nvGraphicFramePr>
        <p:xfrm>
          <a:off x="1403350" y="4581525"/>
          <a:ext cx="532923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7" name="Denklem" r:id="rId14" imgW="4953000" imgH="419100" progId="Equation.3">
                  <p:embed/>
                </p:oleObj>
              </mc:Choice>
              <mc:Fallback>
                <p:oleObj name="Denklem" r:id="rId14" imgW="4953000" imgH="4191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581525"/>
                        <a:ext cx="5329238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4200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774525"/>
              </p:ext>
            </p:extLst>
          </p:nvPr>
        </p:nvGraphicFramePr>
        <p:xfrm>
          <a:off x="3419475" y="5214938"/>
          <a:ext cx="518477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8" name="Denklem" r:id="rId16" imgW="4825800" imgH="660240" progId="Equation.3">
                  <p:embed/>
                </p:oleObj>
              </mc:Choice>
              <mc:Fallback>
                <p:oleObj name="Denklem" r:id="rId16" imgW="4825800" imgH="66024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5214938"/>
                        <a:ext cx="5184775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539750" y="5153581"/>
            <a:ext cx="2735263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buFontTx/>
              <a:buChar char="•"/>
              <a:tabLst>
                <a:tab pos="449263" algn="l"/>
                <a:tab pos="503238" algn="l"/>
              </a:tabLst>
            </a:pPr>
            <a:r>
              <a:rPr lang="tr-TR" sz="1400" dirty="0"/>
              <a:t>Eğer pantolon ve kazak alanların sayısının </a:t>
            </a:r>
            <a:r>
              <a:rPr lang="tr-TR" sz="1400" dirty="0" smtClean="0"/>
              <a:t>9 </a:t>
            </a:r>
            <a:r>
              <a:rPr lang="tr-TR" sz="1400" dirty="0"/>
              <a:t>ise Güven ölçütü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4" grpId="0"/>
      <p:bldP spid="41999" grpId="0"/>
      <p:bldP spid="42000" grpId="0"/>
      <p:bldP spid="42001" grpId="0"/>
      <p:bldP spid="42005" grpId="0" animBg="1"/>
      <p:bldP spid="420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3 Altbilgi Yer Tutucusu"/>
          <p:cNvSpPr txBox="1">
            <a:spLocks noGrp="1"/>
          </p:cNvSpPr>
          <p:nvPr/>
        </p:nvSpPr>
        <p:spPr bwMode="auto">
          <a:xfrm>
            <a:off x="6062663" y="6111875"/>
            <a:ext cx="2286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tr-TR" sz="1000">
                <a:solidFill>
                  <a:srgbClr val="938E99"/>
                </a:solidFill>
                <a:latin typeface="Verdana" pitchFamily="34" charset="0"/>
              </a:rPr>
              <a:t>Veri Madenciliği [ 9.hft  ]</a:t>
            </a:r>
          </a:p>
        </p:txBody>
      </p:sp>
      <p:sp>
        <p:nvSpPr>
          <p:cNvPr id="5" name="4 Slayt Numarası Yer Tutucusu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6B4A571-E004-4BD3-A8F8-3D6752C61697}" type="slidenum">
              <a:rPr lang="tr-TR" sz="1000">
                <a:solidFill>
                  <a:schemeClr val="bg2">
                    <a:shade val="5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tr-TR" sz="1000">
              <a:solidFill>
                <a:schemeClr val="bg2">
                  <a:shade val="50000"/>
                </a:schemeClr>
              </a:solidFill>
              <a:latin typeface="+mn-lt"/>
            </a:endParaRPr>
          </a:p>
        </p:txBody>
      </p:sp>
      <p:pic>
        <p:nvPicPr>
          <p:cNvPr id="4403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62088" y="1247775"/>
            <a:ext cx="6219825" cy="4362450"/>
          </a:xfrm>
          <a:prstGeom prst="rect">
            <a:avLst/>
          </a:prstGeom>
          <a:noFill/>
        </p:spPr>
      </p:pic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900113" y="476250"/>
            <a:ext cx="29511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Apriori Algoritması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3 Altbilgi Yer Tutucusu"/>
          <p:cNvSpPr txBox="1">
            <a:spLocks noGrp="1"/>
          </p:cNvSpPr>
          <p:nvPr/>
        </p:nvSpPr>
        <p:spPr bwMode="auto">
          <a:xfrm>
            <a:off x="6062663" y="6111875"/>
            <a:ext cx="2286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tr-TR" sz="1000">
                <a:solidFill>
                  <a:srgbClr val="938E99"/>
                </a:solidFill>
                <a:latin typeface="Verdana" pitchFamily="34" charset="0"/>
              </a:rPr>
              <a:t>Veri Madenciliği [ 9.hft  ]</a:t>
            </a:r>
          </a:p>
        </p:txBody>
      </p:sp>
      <p:sp>
        <p:nvSpPr>
          <p:cNvPr id="5" name="4 Slayt Numarası Yer Tutucusu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36506AC-3042-45A9-A734-CF00EADE1D58}" type="slidenum">
              <a:rPr lang="tr-TR" sz="1000">
                <a:solidFill>
                  <a:schemeClr val="bg2">
                    <a:shade val="5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tr-TR" sz="1000">
              <a:solidFill>
                <a:schemeClr val="bg2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900113" y="476250"/>
            <a:ext cx="4895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Apriori Algoritması(Örnek Çalışma)</a:t>
            </a:r>
          </a:p>
        </p:txBody>
      </p:sp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2988" y="1557338"/>
            <a:ext cx="4838700" cy="4200525"/>
          </a:xfrm>
          <a:prstGeom prst="rect">
            <a:avLst/>
          </a:prstGeom>
          <a:noFill/>
        </p:spPr>
      </p:pic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6156325" y="1630363"/>
            <a:ext cx="2379663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AU" sz="1600">
                <a:latin typeface="Calibri" pitchFamily="34" charset="0"/>
                <a:cs typeface="Times New Roman" pitchFamily="18" charset="0"/>
              </a:rPr>
              <a:t>Destek</a:t>
            </a:r>
            <a:r>
              <a:rPr lang="en-AU" sz="1600" baseline="-30000">
                <a:latin typeface="Calibri" pitchFamily="34" charset="0"/>
                <a:cs typeface="Times New Roman" pitchFamily="18" charset="0"/>
              </a:rPr>
              <a:t>eşik</a:t>
            </a:r>
            <a:r>
              <a:rPr lang="en-AU" sz="1600">
                <a:latin typeface="Calibri" pitchFamily="34" charset="0"/>
                <a:cs typeface="Times New Roman" pitchFamily="18" charset="0"/>
              </a:rPr>
              <a:t>= %30</a:t>
            </a:r>
            <a:endParaRPr lang="tr-TR" sz="1600">
              <a:latin typeface="Calibri" pitchFamily="34" charset="0"/>
            </a:endParaRPr>
          </a:p>
          <a:p>
            <a:endParaRPr lang="tr-TR" sz="1600"/>
          </a:p>
          <a:p>
            <a:pPr eaLnBrk="0" hangingPunct="0"/>
            <a:r>
              <a:rPr lang="en-AU" sz="1600">
                <a:latin typeface="Calibri" pitchFamily="34" charset="0"/>
                <a:cs typeface="Times New Roman" pitchFamily="18" charset="0"/>
              </a:rPr>
              <a:t>G</a:t>
            </a:r>
            <a:r>
              <a:rPr lang="en-AU" sz="1600">
                <a:latin typeface="Arial"/>
                <a:cs typeface="Times New Roman" pitchFamily="18" charset="0"/>
              </a:rPr>
              <a:t>ü</a:t>
            </a:r>
            <a:r>
              <a:rPr lang="en-AU" sz="1600">
                <a:latin typeface="Calibri" pitchFamily="34" charset="0"/>
                <a:cs typeface="Times New Roman" pitchFamily="18" charset="0"/>
              </a:rPr>
              <a:t>ven</a:t>
            </a:r>
            <a:r>
              <a:rPr lang="en-AU" sz="1600" baseline="-30000">
                <a:latin typeface="Calibri" pitchFamily="34" charset="0"/>
                <a:cs typeface="Times New Roman" pitchFamily="18" charset="0"/>
              </a:rPr>
              <a:t>eşik</a:t>
            </a:r>
            <a:r>
              <a:rPr lang="en-AU" sz="1600">
                <a:latin typeface="Calibri" pitchFamily="34" charset="0"/>
                <a:cs typeface="Times New Roman" pitchFamily="18" charset="0"/>
              </a:rPr>
              <a:t>= %80</a:t>
            </a:r>
            <a:endParaRPr lang="tr-TR" sz="1600">
              <a:latin typeface="Calibri" pitchFamily="34" charset="0"/>
            </a:endParaRPr>
          </a:p>
          <a:p>
            <a:pPr eaLnBrk="0" hangingPunct="0"/>
            <a:endParaRPr lang="tr-TR" sz="1600"/>
          </a:p>
          <a:p>
            <a:pPr eaLnBrk="0" hangingPunct="0"/>
            <a:r>
              <a:rPr lang="en-AU" sz="1600">
                <a:latin typeface="Calibri" pitchFamily="34" charset="0"/>
                <a:cs typeface="Times New Roman" pitchFamily="18" charset="0"/>
              </a:rPr>
              <a:t>Burada eşik destek sayısı   </a:t>
            </a:r>
            <a:endParaRPr lang="en-AU" sz="1600"/>
          </a:p>
        </p:txBody>
      </p:sp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6372225" y="3068638"/>
          <a:ext cx="115252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9" name="Denklem" r:id="rId5" imgW="787058" imgH="203112" progId="Equation.3">
                  <p:embed/>
                </p:oleObj>
              </mc:Choice>
              <mc:Fallback>
                <p:oleObj name="Denklem" r:id="rId5" imgW="787058" imgH="203112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3068638"/>
                        <a:ext cx="1152525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971550" y="981075"/>
            <a:ext cx="6397625" cy="3048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3480" anchor="ctr">
            <a:spAutoFit/>
          </a:bodyPr>
          <a:lstStyle/>
          <a:p>
            <a:pPr>
              <a:buFont typeface="Symbol" pitchFamily="18" charset="2"/>
              <a:buChar char=""/>
              <a:tabLst>
                <a:tab pos="292100" algn="l"/>
                <a:tab pos="914400" algn="l"/>
              </a:tabLst>
            </a:pPr>
            <a:r>
              <a:rPr lang="tr-TR" sz="1400"/>
              <a:t>Öncelikle destek ve güven ölçülerini karşılaştırmak için eşik değerleri belirlenir.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8" grpId="0"/>
      <p:bldP spid="4609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3 Altbilgi Yer Tutucusu"/>
          <p:cNvSpPr txBox="1">
            <a:spLocks noGrp="1"/>
          </p:cNvSpPr>
          <p:nvPr/>
        </p:nvSpPr>
        <p:spPr bwMode="auto">
          <a:xfrm>
            <a:off x="6062663" y="6111875"/>
            <a:ext cx="2286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tr-TR" sz="1000">
                <a:solidFill>
                  <a:srgbClr val="938E99"/>
                </a:solidFill>
                <a:latin typeface="Verdana" pitchFamily="34" charset="0"/>
              </a:rPr>
              <a:t>Veri Madenciliği [ 9.hft  ]</a:t>
            </a:r>
          </a:p>
        </p:txBody>
      </p:sp>
      <p:sp>
        <p:nvSpPr>
          <p:cNvPr id="5" name="4 Slayt Numarası Yer Tutucusu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1286164-8FC0-4899-A40D-369BE3CCBFBF}" type="slidenum">
              <a:rPr lang="tr-TR" sz="1000">
                <a:solidFill>
                  <a:schemeClr val="bg2">
                    <a:shade val="5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tr-TR" sz="1000">
              <a:solidFill>
                <a:schemeClr val="bg2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755650" y="969963"/>
            <a:ext cx="7777163" cy="51752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lIns="228528" anchor="ctr">
            <a:spAutoFit/>
          </a:bodyPr>
          <a:lstStyle/>
          <a:p>
            <a:pPr>
              <a:buFont typeface="Symbol" pitchFamily="18" charset="2"/>
              <a:buChar char=""/>
              <a:tabLst>
                <a:tab pos="457200" algn="l"/>
                <a:tab pos="914400" algn="l"/>
              </a:tabLst>
            </a:pPr>
            <a:r>
              <a:rPr lang="tr-TR" sz="1400"/>
              <a:t>Her bir ürün için destek sayıları hesaplanır.Eşik değeri ile karşılaştırılan destek değerlerinin içinden eşik değerinden düşük olanlar çıkarılır.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900113" y="476250"/>
            <a:ext cx="4895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Apriori Algoritması(Örnek Çalışma)</a:t>
            </a:r>
          </a:p>
        </p:txBody>
      </p:sp>
      <p:pic>
        <p:nvPicPr>
          <p:cNvPr id="48138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2988" y="1844675"/>
            <a:ext cx="2943225" cy="3305175"/>
          </a:xfrm>
          <a:prstGeom prst="rect">
            <a:avLst/>
          </a:prstGeom>
          <a:noFill/>
        </p:spPr>
      </p:pic>
      <p:pic>
        <p:nvPicPr>
          <p:cNvPr id="48139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4663" y="2781300"/>
            <a:ext cx="2924175" cy="184785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3 Altbilgi Yer Tutucusu"/>
          <p:cNvSpPr txBox="1">
            <a:spLocks noGrp="1"/>
          </p:cNvSpPr>
          <p:nvPr/>
        </p:nvSpPr>
        <p:spPr bwMode="auto">
          <a:xfrm>
            <a:off x="6062663" y="6111875"/>
            <a:ext cx="2286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tr-TR" sz="1000">
                <a:solidFill>
                  <a:srgbClr val="938E99"/>
                </a:solidFill>
                <a:latin typeface="Verdana" pitchFamily="34" charset="0"/>
              </a:rPr>
              <a:t>Veri Madenciliği [ 9.hft  ]</a:t>
            </a:r>
          </a:p>
        </p:txBody>
      </p:sp>
      <p:sp>
        <p:nvSpPr>
          <p:cNvPr id="5" name="4 Slayt Numarası Yer Tutucusu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3BAFB460-B304-444E-9BC7-CDD980D665AA}" type="slidenum">
              <a:rPr lang="tr-TR" sz="1000">
                <a:solidFill>
                  <a:schemeClr val="bg2">
                    <a:shade val="5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tr-TR" sz="1000">
              <a:solidFill>
                <a:schemeClr val="bg2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900113" y="476250"/>
            <a:ext cx="4895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Apriori Algoritması(Örnek Çalışma)</a:t>
            </a:r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3563938" y="1125538"/>
            <a:ext cx="4103687" cy="9429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lIns="63480" anchor="ctr">
            <a:spAutoFit/>
          </a:bodyPr>
          <a:lstStyle/>
          <a:p>
            <a:pPr>
              <a:buFont typeface="Symbol" pitchFamily="18" charset="2"/>
              <a:buChar char=""/>
              <a:tabLst>
                <a:tab pos="292100" algn="l"/>
                <a:tab pos="914400" algn="l"/>
              </a:tabLst>
            </a:pPr>
            <a:r>
              <a:rPr lang="tr-TR" sz="1400"/>
              <a:t>Kalan ürünler ikişerli gruplanarak, grup destek sayıları hesaplanır. Tekrar eşik değerleri ile karşılaştırılan destek değerlerinden eşik değerinin altında kalanlar iptal edilir.</a:t>
            </a:r>
          </a:p>
        </p:txBody>
      </p:sp>
      <p:pic>
        <p:nvPicPr>
          <p:cNvPr id="5018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550" y="1052513"/>
            <a:ext cx="2144713" cy="4791075"/>
          </a:xfrm>
          <a:prstGeom prst="rect">
            <a:avLst/>
          </a:prstGeom>
          <a:noFill/>
        </p:spPr>
      </p:pic>
      <p:pic>
        <p:nvPicPr>
          <p:cNvPr id="50186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67175" y="2492375"/>
            <a:ext cx="2905125" cy="257175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3 Altbilgi Yer Tutucusu"/>
          <p:cNvSpPr txBox="1">
            <a:spLocks noGrp="1"/>
          </p:cNvSpPr>
          <p:nvPr/>
        </p:nvSpPr>
        <p:spPr bwMode="auto">
          <a:xfrm>
            <a:off x="6062663" y="6111875"/>
            <a:ext cx="2286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tr-TR" sz="1000">
                <a:solidFill>
                  <a:srgbClr val="938E99"/>
                </a:solidFill>
                <a:latin typeface="Verdana" pitchFamily="34" charset="0"/>
              </a:rPr>
              <a:t>Veri Madenciliği [ 9.hft  ]</a:t>
            </a:r>
          </a:p>
        </p:txBody>
      </p:sp>
      <p:sp>
        <p:nvSpPr>
          <p:cNvPr id="5" name="4 Slayt Numarası Yer Tutucusu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D419246-D966-4A4A-9E47-D7C6FC05C14C}" type="slidenum">
              <a:rPr lang="tr-TR" sz="1000">
                <a:solidFill>
                  <a:schemeClr val="bg2">
                    <a:shade val="5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tr-TR" sz="1000">
              <a:solidFill>
                <a:schemeClr val="bg2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900113" y="476250"/>
            <a:ext cx="4895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Apriori Algoritması(Örnek Çalışma)</a:t>
            </a: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611188" y="908050"/>
            <a:ext cx="7993062" cy="51752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lIns="63480" anchor="ctr">
            <a:spAutoFit/>
          </a:bodyPr>
          <a:lstStyle/>
          <a:p>
            <a:pPr>
              <a:buFont typeface="Symbol" pitchFamily="18" charset="2"/>
              <a:buChar char=""/>
              <a:tabLst>
                <a:tab pos="292100" algn="l"/>
                <a:tab pos="914400" algn="l"/>
              </a:tabLst>
            </a:pPr>
            <a:r>
              <a:rPr lang="tr-TR" sz="1400"/>
              <a:t>Daha sonra üçerli,dörderli,beşerli, vb. biçimde gruplar için aynı karşılaştırma ve eleme işlemi devam ettirilir.  Eşik değerlere uygun olduğu sürece işlemler sürecektir.</a:t>
            </a:r>
          </a:p>
        </p:txBody>
      </p:sp>
      <p:pic>
        <p:nvPicPr>
          <p:cNvPr id="5223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7088" y="1484313"/>
            <a:ext cx="2741612" cy="4321175"/>
          </a:xfrm>
          <a:prstGeom prst="rect">
            <a:avLst/>
          </a:prstGeom>
          <a:noFill/>
        </p:spPr>
      </p:pic>
      <p:pic>
        <p:nvPicPr>
          <p:cNvPr id="5223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35375" y="2133600"/>
            <a:ext cx="2724150" cy="3106738"/>
          </a:xfrm>
          <a:prstGeom prst="rect">
            <a:avLst/>
          </a:prstGeom>
          <a:noFill/>
        </p:spPr>
      </p:pic>
      <p:pic>
        <p:nvPicPr>
          <p:cNvPr id="52235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72225" y="3213100"/>
            <a:ext cx="2305050" cy="604838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3 Altbilgi Yer Tutucusu"/>
          <p:cNvSpPr txBox="1">
            <a:spLocks noGrp="1"/>
          </p:cNvSpPr>
          <p:nvPr/>
        </p:nvSpPr>
        <p:spPr bwMode="auto">
          <a:xfrm>
            <a:off x="6062663" y="6111875"/>
            <a:ext cx="22860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tr-TR" sz="1000">
                <a:solidFill>
                  <a:srgbClr val="938E99"/>
                </a:solidFill>
                <a:latin typeface="Verdana" pitchFamily="34" charset="0"/>
              </a:rPr>
              <a:t>Veri Madenciliği [ 9.hft  ]</a:t>
            </a:r>
          </a:p>
        </p:txBody>
      </p:sp>
      <p:sp>
        <p:nvSpPr>
          <p:cNvPr id="5" name="4 Slayt Numarası Yer Tutucusu"/>
          <p:cNvSpPr txBox="1">
            <a:spLocks noGrp="1"/>
          </p:cNvSpPr>
          <p:nvPr/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9E030191-47AB-44BC-85DE-1C44851D276F}" type="slidenum">
              <a:rPr lang="tr-TR" sz="1000">
                <a:solidFill>
                  <a:schemeClr val="bg2">
                    <a:shade val="5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tr-TR" sz="1000">
              <a:solidFill>
                <a:schemeClr val="bg2">
                  <a:shade val="50000"/>
                </a:schemeClr>
              </a:solidFill>
              <a:latin typeface="+mn-lt"/>
            </a:endParaRP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900113" y="476250"/>
            <a:ext cx="4895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Apriori Algoritması(Örnek Çalışma)</a:t>
            </a:r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755650" y="1106488"/>
            <a:ext cx="7777163" cy="51752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/>
        </p:spPr>
        <p:txBody>
          <a:bodyPr lIns="63480" anchor="ctr">
            <a:spAutoFit/>
          </a:bodyPr>
          <a:lstStyle/>
          <a:p>
            <a:pPr>
              <a:buFont typeface="Symbol" pitchFamily="18" charset="2"/>
              <a:buChar char=""/>
              <a:tabLst>
                <a:tab pos="292100" algn="l"/>
                <a:tab pos="914400" algn="l"/>
              </a:tabLst>
            </a:pPr>
            <a:r>
              <a:rPr lang="tr-TR" sz="1400"/>
              <a:t>Belirlenen ürün grubunun destek ölçülerine bakarak birliktelik kuralları türetilir ve bu kurallarının her biri için güven ölçüleri belirlenir.</a:t>
            </a: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539750" y="1700213"/>
            <a:ext cx="77739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tr-TR" sz="1400"/>
              <a:t>ERDEM , ÇITPIT , DERYA  için</a:t>
            </a:r>
            <a:r>
              <a:rPr lang="tr-TR" sz="1400" b="1"/>
              <a:t> </a:t>
            </a:r>
            <a:r>
              <a:rPr lang="tr-TR" sz="1400"/>
              <a:t>birliktelik kurallarının alt kümesi ;</a:t>
            </a:r>
          </a:p>
          <a:p>
            <a:r>
              <a:rPr lang="tr-TR" sz="1400"/>
              <a:t> { ERDEM , ÇITPIT} , { ERDEM , DERYA} , {ÇITPIT , DERYA} , {ÇITPIT} , {DERYA} , { ERDEM }</a:t>
            </a:r>
          </a:p>
        </p:txBody>
      </p:sp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2205038" y="2197100"/>
            <a:ext cx="3155950" cy="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54423" name="Group 151"/>
          <p:cNvGraphicFramePr>
            <a:graphicFrameLocks noGrp="1"/>
          </p:cNvGraphicFramePr>
          <p:nvPr/>
        </p:nvGraphicFramePr>
        <p:xfrm>
          <a:off x="611188" y="2420938"/>
          <a:ext cx="7705725" cy="3413760"/>
        </p:xfrm>
        <a:graphic>
          <a:graphicData uri="http://schemas.openxmlformats.org/drawingml/2006/table">
            <a:tbl>
              <a:tblPr/>
              <a:tblGrid>
                <a:gridCol w="3054350"/>
                <a:gridCol w="3498850"/>
                <a:gridCol w="1152525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Birliktelik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Açıklama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Güven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ERDEM &amp; ÇITPIT   -&gt;   DERYA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ERDEM ve ÇITPIT ın bulunduğu item-sette DERYA nın olma olasılığı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3/3=%100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ERDEM &amp; DERYA  -&gt; ÇITPIT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ERDEM ve DERYA nın bulunduğu item-sette ÇITPIT ın olma olasılığı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3/5=%60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ÇITPIT &amp; DERYA  -&gt;  ERDEM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ÇITPIT ve DERYA nın  bulunduğu item-sette ERDEM in olma olasılığı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3/5=%60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ÇITPIT  -&gt;  ERDEM &amp; DERYA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ÇITPITın bulunduğu item-sette ERDEM ve DERYA nın olma olasılığı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3/7 = %42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DERYA  -&gt;  ERDEM &amp; ÇITPIT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DERYA nın  bulunduğu item-sette ÇITPIT ve ERDEM in olma olasılığı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3/8 = %38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ERDEM  -&gt;  ÇITPIT  &amp;  DERYA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ERDEM in bulunduğu item-sette ÇITPIT ve DERYA nın  olma olasılığı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3/5 = %60</a:t>
                      </a:r>
                      <a:endParaRPr kumimoji="0" lang="en-A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54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1" grpId="0" animBg="1"/>
      <p:bldP spid="5428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örünüş">
  <a:themeElements>
    <a:clrScheme name="Güven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Görünüş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Kalabalık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spDef>
      <a:spPr>
        <a:solidFill>
          <a:srgbClr val="FFFF00">
            <a:alpha val="17000"/>
          </a:srgbClr>
        </a:solidFill>
        <a:ln>
          <a:solidFill>
            <a:srgbClr val="FF0000"/>
          </a:solidFill>
        </a:ln>
      </a:spPr>
      <a:bodyPr rtlCol="0" anchor="ctr"/>
      <a:lstStyle>
        <a:defPPr algn="ctr">
          <a:defRPr sz="1600" dirty="0" smtClean="0">
            <a:solidFill>
              <a:schemeClr val="accent6">
                <a:lumMod val="50000"/>
              </a:schemeClr>
            </a:solidFill>
            <a:latin typeface="Arial Narrow" pitchFamily="34" charset="0"/>
          </a:defRPr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  <a:lnDef>
      <a:spPr>
        <a:ln>
          <a:solidFill>
            <a:srgbClr val="0070C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5349</TotalTime>
  <Words>979</Words>
  <Application>Microsoft Office PowerPoint</Application>
  <PresentationFormat>Ekran Gösterisi (4:3)</PresentationFormat>
  <Paragraphs>165</Paragraphs>
  <Slides>12</Slides>
  <Notes>12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4" baseType="lpstr">
      <vt:lpstr>Görünüş</vt:lpstr>
      <vt:lpstr>Denklem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Kaynaklar :</vt:lpstr>
    </vt:vector>
  </TitlesOfParts>
  <Company>Office 2007 Corp.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 Madenciliği</dc:title>
  <dc:creator>YYURTAY</dc:creator>
  <cp:lastModifiedBy>Sedat OZTURK</cp:lastModifiedBy>
  <cp:revision>277</cp:revision>
  <cp:lastPrinted>2024-06-10T06:58:27Z</cp:lastPrinted>
  <dcterms:created xsi:type="dcterms:W3CDTF">2009-02-03T08:32:31Z</dcterms:created>
  <dcterms:modified xsi:type="dcterms:W3CDTF">2024-06-10T07:00:21Z</dcterms:modified>
</cp:coreProperties>
</file>