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6" r:id="rId2"/>
    <p:sldId id="364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33" r:id="rId12"/>
  </p:sldIdLst>
  <p:sldSz cx="9144000" cy="6858000" type="screen4x3"/>
  <p:notesSz cx="6888163" cy="10018713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A37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8588" autoAdjust="0"/>
  </p:normalViewPr>
  <p:slideViewPr>
    <p:cSldViewPr>
      <p:cViewPr varScale="1">
        <p:scale>
          <a:sx n="77" d="100"/>
          <a:sy n="77" d="100"/>
        </p:scale>
        <p:origin x="-160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6D07B558-D309-49BE-A8B1-4BA51D458550}" type="datetimeFigureOut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606" tIns="48303" rIns="96606" bIns="48303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1D09AE97-56D8-4465-80DE-FD37800406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3482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15363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1DCC75-3B69-4B03-8CE2-DDBA9B87B9F7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85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A251DF-1F1D-4376-ADCE-540A1A08A46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533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716002-C849-4D62-8356-92FA51790655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85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C046A6-E453-451E-B8E8-C27F9FC19F89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453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62467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23CC35-261B-4540-9512-6166FEBBC9E7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7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7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211D87-317B-473B-BFA7-1C28D177E0C9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6274DF-DB8D-48CB-ADDF-F2787B5C021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916F9-0599-4448-9189-2FDE8BC7FF37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FE7A-5787-4211-8976-7BF16AB45C0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A16E5-6215-452A-958A-10EB8B3FEC97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3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DBAB1-8D04-4792-A5D6-2DC220C166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EA48F-16BB-47A0-9F1C-44F9094294D1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B733B-219F-40A0-B5B9-42EA6B9B56D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E09CAB-62CB-430F-AEBF-43ACABC8F3A0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0B397C-E049-4295-B5B3-24B5E31C6DD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F025D-0F3C-4BCE-91C7-3BE334BCD918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D2E89-96E8-4828-9716-D15B7806A8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87BC2-3FEF-42B1-8141-0BEF2BC561F2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8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43641-A946-4F13-9235-C7AA93620F0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8596-7BA5-40C7-8523-12676FE9E550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4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3EBF7-CF5F-4707-B332-16044C6A32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C9C47-CFF2-43D1-8C03-CDF7841A08F8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6F54-1198-474A-868E-7E761C6C001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Tek Köşesi Yuvarlatılmış Dikdörtgen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tr-TR" noProof="0" dirty="0" smtClean="0"/>
              <a:t>Resim eklemek için </a:t>
            </a:r>
            <a:r>
              <a:rPr lang="tr-TR" noProof="0" dirty="0" err="1" smtClean="0"/>
              <a:t>simğeyi</a:t>
            </a:r>
            <a:r>
              <a:rPr lang="tr-TR" noProof="0" dirty="0" smtClean="0"/>
              <a:t> tıklatın</a:t>
            </a:r>
            <a:endParaRPr lang="en-US" noProof="0" dirty="0"/>
          </a:p>
        </p:txBody>
      </p:sp>
      <p:sp>
        <p:nvSpPr>
          <p:cNvPr id="7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C1F4AF-57F4-42AB-9632-AC189F2355A0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8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4B1F52-2A08-48C0-885E-E69FCDD0408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48C0F-B1AC-42A5-9062-2E2A0A89DACB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9D5DD-DCCC-4C26-BCA6-5C044879BD8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31" name="3 Metin Yer Tutucusu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2601193C-FE66-4D10-B6B8-4B726418B160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E9B39B91-D445-42AD-8273-B6486BA200C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3" r:id="rId3"/>
    <p:sldLayoutId id="2147483730" r:id="rId4"/>
    <p:sldLayoutId id="2147483729" r:id="rId5"/>
    <p:sldLayoutId id="2147483728" r:id="rId6"/>
    <p:sldLayoutId id="2147483727" r:id="rId7"/>
    <p:sldLayoutId id="2147483734" r:id="rId8"/>
    <p:sldLayoutId id="2147483726" r:id="rId9"/>
    <p:sldLayoutId id="2147483725" r:id="rId10"/>
    <p:sldLayoutId id="2147483724" r:id="rId11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E8CE72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B1DC81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B1DC81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54D9F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1000100" y="4429132"/>
            <a:ext cx="3571900" cy="614354"/>
          </a:xfrm>
          <a:prstGeom prst="rect">
            <a:avLst/>
          </a:prstGeom>
        </p:spPr>
        <p:txBody>
          <a:bodyPr lIns="45720" rIns="4572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tr-TR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cs typeface="Times New Roman" pitchFamily="18" charset="0"/>
              </a:rPr>
              <a:t>Kümeleme </a:t>
            </a:r>
            <a:r>
              <a:rPr lang="tr-TR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cs typeface="Times New Roman" pitchFamily="18" charset="0"/>
              </a:rPr>
              <a:t>Algoritmaları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C2C01-496D-4DF2-BAB7-2F3992CC8EC9}" type="slidenum">
              <a:rPr lang="tr-TR"/>
              <a:pPr>
                <a:defRPr/>
              </a:pPr>
              <a:t>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57188" y="6122988"/>
            <a:ext cx="2286000" cy="365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[ 11.hft  ]</a:t>
            </a:r>
          </a:p>
        </p:txBody>
      </p:sp>
      <p:pic>
        <p:nvPicPr>
          <p:cNvPr id="2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86380" y="1500174"/>
            <a:ext cx="2857520" cy="38665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28 Dikdörtgen"/>
          <p:cNvSpPr/>
          <p:nvPr/>
        </p:nvSpPr>
        <p:spPr>
          <a:xfrm>
            <a:off x="857224" y="1357298"/>
            <a:ext cx="3429024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Veri </a:t>
            </a:r>
            <a:b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</a:b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Madenciligi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301356" y="1842665"/>
            <a:ext cx="78581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.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8" name="1 Başlık"/>
          <p:cNvSpPr txBox="1">
            <a:spLocks/>
          </p:cNvSpPr>
          <p:nvPr/>
        </p:nvSpPr>
        <p:spPr>
          <a:xfrm>
            <a:off x="5715008" y="5715016"/>
            <a:ext cx="2500330" cy="400040"/>
          </a:xfrm>
          <a:prstGeom prst="rect">
            <a:avLst/>
          </a:prstGeom>
        </p:spPr>
        <p:txBody>
          <a:bodyPr lIns="45720" rIns="45720" anchor="b"/>
          <a:lstStyle/>
          <a:p>
            <a:pPr algn="ctr" fontAlgn="auto">
              <a:spcAft>
                <a:spcPts val="0"/>
              </a:spcAft>
              <a:defRPr/>
            </a:pPr>
            <a:r>
              <a:rPr lang="tr-TR" sz="2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cs typeface="Times New Roman" pitchFamily="18" charset="0"/>
              </a:rPr>
              <a:t>(  Analiz  )</a:t>
            </a:r>
            <a:endParaRPr lang="tr-TR" sz="2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Gisha" pitchFamily="34" charset="-79"/>
              <a:ea typeface="+mj-ea"/>
              <a:cs typeface="Gisha" pitchFamily="34" charset="-79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639582" y="5039309"/>
            <a:ext cx="23563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tr-TR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Gisha" pitchFamily="34" charset="-79"/>
                <a:cs typeface="Times New Roman" pitchFamily="18" charset="0"/>
              </a:rPr>
              <a:t>K-Means</a:t>
            </a:r>
            <a:endParaRPr lang="tr-TR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Gisha" pitchFamily="34" charset="-79"/>
              <a:cs typeface="Gisha" pitchFamily="34" charset="-79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642938" y="571500"/>
            <a:ext cx="2487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b="1">
                <a:latin typeface="Arial" charset="0"/>
                <a:ea typeface="Times New Roman" pitchFamily="18" charset="0"/>
                <a:cs typeface="Arial" charset="0"/>
              </a:rPr>
              <a:t>Örnek Çalışma</a:t>
            </a:r>
            <a:r>
              <a:rPr lang="tr-TR" sz="1600" b="1">
                <a:latin typeface="Arial" charset="0"/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662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26629" name="7 Res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2138" y="1014413"/>
            <a:ext cx="5419725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71500" y="714375"/>
            <a:ext cx="8183563" cy="320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Kaynaklar :</a:t>
            </a:r>
            <a:endParaRPr lang="tr-TR" sz="2400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mtClean="0">
                <a:solidFill>
                  <a:srgbClr val="938E99"/>
                </a:solidFill>
              </a:rPr>
              <a:t>Veri Madenciliği [ 10.hft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60C5-83AE-4E61-9B73-3B9E1AEFDE03}" type="slidenum">
              <a:rPr lang="tr-TR"/>
              <a:pPr>
                <a:defRPr/>
              </a:pPr>
              <a:t>11</a:t>
            </a:fld>
            <a:endParaRPr lang="tr-TR"/>
          </a:p>
        </p:txBody>
      </p:sp>
      <p:pic>
        <p:nvPicPr>
          <p:cNvPr id="8601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40" y="3972495"/>
            <a:ext cx="1643074" cy="2223284"/>
          </a:xfrm>
          <a:prstGeom prst="roundRect">
            <a:avLst>
              <a:gd name="adj" fmla="val 9253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0419" name="2 İçerik Yer Tutucusu"/>
          <p:cNvSpPr>
            <a:spLocks/>
          </p:cNvSpPr>
          <p:nvPr/>
        </p:nvSpPr>
        <p:spPr bwMode="auto">
          <a:xfrm>
            <a:off x="503238" y="1571625"/>
            <a:ext cx="8183562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>
                <a:latin typeface="Arial Narrow" pitchFamily="34" charset="0"/>
              </a:rPr>
              <a:t>Veri Madenciliği Yöntemleri, Yalçın Özkan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>
                <a:latin typeface="Arial Narrow" pitchFamily="34" charset="0"/>
              </a:rPr>
              <a:t>Veri Madenciliği ,Gökhan Silahtaroğlu 06’2008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Char char=""/>
            </a:pPr>
            <a:r>
              <a:rPr lang="tr-TR" sz="1400">
                <a:latin typeface="Arial Narrow" pitchFamily="34" charset="0"/>
              </a:rPr>
              <a:t>İstanbul Ticaret Üniversitesi Derğisi Veri Madenciliği Modeller Ve Uygulama Alanları (Serhat ÖZEKES)</a:t>
            </a:r>
          </a:p>
          <a:p>
            <a:pPr marL="265113" indent="-265113">
              <a:spcBef>
                <a:spcPts val="250"/>
              </a:spcBef>
              <a:buClr>
                <a:srgbClr val="FFFF00"/>
              </a:buClr>
              <a:buSzPct val="80000"/>
              <a:buFont typeface="Wingdings 2" pitchFamily="18" charset="2"/>
              <a:buNone/>
            </a:pPr>
            <a:endParaRPr lang="tr-TR" sz="1400">
              <a:latin typeface="Arial Narrow" pitchFamily="34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16387" name="Rectangle 1"/>
          <p:cNvSpPr>
            <a:spLocks noChangeArrowheads="1"/>
          </p:cNvSpPr>
          <p:nvPr/>
        </p:nvSpPr>
        <p:spPr bwMode="auto">
          <a:xfrm>
            <a:off x="571500" y="955675"/>
            <a:ext cx="7929563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tr-TR">
                <a:ea typeface="Times New Roman" pitchFamily="18" charset="0"/>
                <a:cs typeface="Arial" charset="0"/>
              </a:rPr>
              <a:t>Bölümlemeli Yöntemler</a:t>
            </a: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/>
            <a:r>
              <a:rPr lang="en-AU">
                <a:ea typeface="Times New Roman" pitchFamily="18" charset="0"/>
                <a:cs typeface="Arial" charset="0"/>
              </a:rPr>
              <a:t>n tane nesnesi olan ve k sayıda küme tanımlanmış bir veritabanı düşünelim. Bu durumda bölümlendirme metodu tüm nesneleri k adet kümeye ayıracaktır. Kümeler, nesneler arasındaki benzersizliklere göre oluşturulur.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/>
            <a:r>
              <a:rPr lang="tr-TR">
                <a:ea typeface="Times New Roman" pitchFamily="18" charset="0"/>
                <a:cs typeface="Arial" charset="0"/>
              </a:rPr>
              <a:t>En çok bilinen algoritmalar şunlardır:</a:t>
            </a: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tr-TR">
                <a:ea typeface="Times New Roman" pitchFamily="18" charset="0"/>
                <a:cs typeface="Arial" charset="0"/>
              </a:rPr>
              <a:t>K-Means</a:t>
            </a:r>
          </a:p>
          <a:p>
            <a:pPr algn="just">
              <a:buFont typeface="Arial" charset="0"/>
              <a:buChar char="•"/>
            </a:pPr>
            <a:r>
              <a:rPr lang="tr-TR">
                <a:ea typeface="Times New Roman" pitchFamily="18" charset="0"/>
                <a:cs typeface="Arial" charset="0"/>
              </a:rPr>
              <a:t>K</a:t>
            </a:r>
            <a:r>
              <a:rPr lang="en-AU">
                <a:ea typeface="Times New Roman" pitchFamily="18" charset="0"/>
                <a:cs typeface="Arial" charset="0"/>
              </a:rPr>
              <a:t>-medoids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en-AU">
                <a:ea typeface="Times New Roman" pitchFamily="18" charset="0"/>
                <a:cs typeface="Arial" charset="0"/>
              </a:rPr>
              <a:t>CLARA 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>
              <a:buFont typeface="Arial" charset="0"/>
              <a:buChar char="•"/>
            </a:pPr>
            <a:r>
              <a:rPr lang="en-AU">
                <a:ea typeface="Times New Roman" pitchFamily="18" charset="0"/>
                <a:cs typeface="Arial" charset="0"/>
              </a:rPr>
              <a:t>CLARANS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17411" name="Rectangle 1"/>
          <p:cNvSpPr>
            <a:spLocks noChangeArrowheads="1"/>
          </p:cNvSpPr>
          <p:nvPr/>
        </p:nvSpPr>
        <p:spPr bwMode="auto">
          <a:xfrm>
            <a:off x="642938" y="1516063"/>
            <a:ext cx="7786687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b="1">
                <a:ea typeface="Times New Roman" pitchFamily="18" charset="0"/>
                <a:cs typeface="Arial" charset="0"/>
              </a:rPr>
              <a:t>Algoritma: K-Means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Girdi (Input):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k:</a:t>
            </a:r>
            <a:r>
              <a:rPr lang="en-AU">
                <a:ea typeface="Times New Roman" pitchFamily="18" charset="0"/>
                <a:cs typeface="Arial" charset="0"/>
              </a:rPr>
              <a:t> küme sayısı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D:</a:t>
            </a:r>
            <a:r>
              <a:rPr lang="en-AU">
                <a:ea typeface="Times New Roman" pitchFamily="18" charset="0"/>
                <a:cs typeface="Arial" charset="0"/>
              </a:rPr>
              <a:t> n tane nesne içeren veritabanı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>
                <a:ea typeface="Times New Roman" pitchFamily="18" charset="0"/>
                <a:cs typeface="Arial" charset="0"/>
              </a:rPr>
              <a:t>Çıktı (output): k</a:t>
            </a:r>
            <a:r>
              <a:rPr lang="en-AU">
                <a:ea typeface="Times New Roman" pitchFamily="18" charset="0"/>
                <a:cs typeface="Arial" charset="0"/>
              </a:rPr>
              <a:t> kümesi 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>
                <a:ea typeface="Times New Roman" pitchFamily="18" charset="0"/>
                <a:cs typeface="Arial" charset="0"/>
              </a:rPr>
              <a:t> 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b="1" i="1">
                <a:ea typeface="Times New Roman" pitchFamily="18" charset="0"/>
                <a:cs typeface="Arial" charset="0"/>
              </a:rPr>
              <a:t>K-means Algoritmasının adımları</a:t>
            </a:r>
            <a:endParaRPr lang="tr-TR" b="1" i="1">
              <a:ea typeface="Times New Roman" pitchFamily="18" charset="0"/>
              <a:cs typeface="Arial" charset="0"/>
            </a:endParaRPr>
          </a:p>
          <a:p>
            <a:pPr algn="just" eaLnBrk="0" hangingPunct="0"/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1.  Başlangıçta küme merkezini belirlemek için D veritabanında </a:t>
            </a:r>
            <a:r>
              <a:rPr lang="en-AU" b="1" i="1">
                <a:ea typeface="Times New Roman" pitchFamily="18" charset="0"/>
                <a:cs typeface="Arial" charset="0"/>
              </a:rPr>
              <a:t>k</a:t>
            </a:r>
            <a:r>
              <a:rPr lang="en-AU" i="1">
                <a:ea typeface="Times New Roman" pitchFamily="18" charset="0"/>
                <a:cs typeface="Arial" charset="0"/>
              </a:rPr>
              <a:t> tane alt küme oluşturulacak şekilde rasgele n tane nesne seçilir.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2.  Her nesnenin ortalaması hesaplanır. Merkez nokta kümedeki nesnelerin niteliklerinin ortalamasıdır.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3.  Her nesne en yakın merkez noktanın olduğu kümeye dâhil edilir.</a:t>
            </a:r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 i="1">
                <a:ea typeface="Times New Roman" pitchFamily="18" charset="0"/>
                <a:cs typeface="Arial" charset="0"/>
              </a:rPr>
              <a:t>4.  Nesnelerin kümelemesinde değişiklik olmayana kadar adım 2’ye geri dönülür</a:t>
            </a:r>
            <a:endParaRPr lang="en-AU">
              <a:ea typeface="Times New Roman" pitchFamily="18" charset="0"/>
              <a:cs typeface="Arial" charset="0"/>
            </a:endParaRPr>
          </a:p>
        </p:txBody>
      </p:sp>
      <p:pic>
        <p:nvPicPr>
          <p:cNvPr id="17412" name="Picture 3" descr="http://www.dtreg.com/KMea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714375"/>
            <a:ext cx="3749675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18435" name="Rectangle 1"/>
          <p:cNvSpPr>
            <a:spLocks noChangeArrowheads="1"/>
          </p:cNvSpPr>
          <p:nvPr/>
        </p:nvSpPr>
        <p:spPr bwMode="auto">
          <a:xfrm>
            <a:off x="357188" y="673100"/>
            <a:ext cx="8482012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tr-TR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</a:t>
            </a:r>
            <a:r>
              <a:rPr lang="tr-TR">
                <a:ea typeface="Times New Roman" pitchFamily="18" charset="0"/>
                <a:cs typeface="Arial" charset="0"/>
              </a:rPr>
              <a:t>-</a:t>
            </a:r>
            <a:r>
              <a:rPr lang="tr-TR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Means</a:t>
            </a:r>
            <a:r>
              <a:rPr lang="tr-TR">
                <a:ea typeface="Times New Roman" pitchFamily="18" charset="0"/>
                <a:cs typeface="Arial" charset="0"/>
              </a:rPr>
              <a:t> ;  Gerçeklemesi kolaydır ve</a:t>
            </a:r>
          </a:p>
          <a:p>
            <a:r>
              <a:rPr lang="tr-TR">
                <a:ea typeface="Times New Roman" pitchFamily="18" charset="0"/>
                <a:cs typeface="Arial" charset="0"/>
              </a:rPr>
              <a:t> karmaşıklığı diğer </a:t>
            </a:r>
            <a:r>
              <a:rPr lang="tr-TR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kümeleme</a:t>
            </a:r>
            <a:r>
              <a:rPr lang="tr-TR">
                <a:ea typeface="Times New Roman" pitchFamily="18" charset="0"/>
                <a:cs typeface="Arial" charset="0"/>
              </a:rPr>
              <a:t> yöntemlerine</a:t>
            </a:r>
          </a:p>
          <a:p>
            <a:r>
              <a:rPr lang="tr-TR">
                <a:ea typeface="Times New Roman" pitchFamily="18" charset="0"/>
                <a:cs typeface="Arial" charset="0"/>
              </a:rPr>
              <a:t> göre azdır</a:t>
            </a: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tr-TR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K</a:t>
            </a:r>
            <a:r>
              <a:rPr lang="tr-TR">
                <a:ea typeface="Times New Roman" pitchFamily="18" charset="0"/>
                <a:cs typeface="Arial" charset="0"/>
              </a:rPr>
              <a:t>-</a:t>
            </a:r>
            <a:r>
              <a:rPr lang="tr-TR">
                <a:solidFill>
                  <a:srgbClr val="000000"/>
                </a:solidFill>
                <a:ea typeface="Times New Roman" pitchFamily="18" charset="0"/>
                <a:cs typeface="Arial" charset="0"/>
              </a:rPr>
              <a:t>Means</a:t>
            </a:r>
            <a:r>
              <a:rPr lang="tr-TR">
                <a:ea typeface="Times New Roman" pitchFamily="18" charset="0"/>
                <a:cs typeface="Arial" charset="0"/>
              </a:rPr>
              <a:t> algoritması aşağıdaki durumlarda iyi sonuç vermeyebilir:</a:t>
            </a:r>
          </a:p>
          <a:p>
            <a:pPr eaLnBrk="0" hangingPunct="0"/>
            <a:r>
              <a:rPr lang="tr-TR">
                <a:ea typeface="Times New Roman" pitchFamily="18" charset="0"/>
                <a:cs typeface="Arial" charset="0"/>
              </a:rPr>
              <a:t>— Veri grupları farklı boyutlarda ise</a:t>
            </a:r>
          </a:p>
          <a:p>
            <a:pPr eaLnBrk="0" hangingPunct="0"/>
            <a:r>
              <a:rPr lang="tr-TR">
                <a:ea typeface="Times New Roman" pitchFamily="18" charset="0"/>
                <a:cs typeface="Arial" charset="0"/>
              </a:rPr>
              <a:t>— Veri gruplarının yoğunlukları farklı ise</a:t>
            </a:r>
          </a:p>
          <a:p>
            <a:pPr eaLnBrk="0" hangingPunct="0"/>
            <a:r>
              <a:rPr lang="tr-TR">
                <a:ea typeface="Times New Roman" pitchFamily="18" charset="0"/>
                <a:cs typeface="Arial" charset="0"/>
              </a:rPr>
              <a:t>— Veri gruplarının şekli küresel değilse</a:t>
            </a:r>
            <a:endParaRPr lang="en-AU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>
                <a:ea typeface="Times New Roman" pitchFamily="18" charset="0"/>
                <a:cs typeface="Arial" charset="0"/>
              </a:rPr>
              <a:t>— Veri içinde aykırılıklar varsa .</a:t>
            </a:r>
            <a:r>
              <a:rPr lang="tr-TR">
                <a:ea typeface="Times New Roman" pitchFamily="18" charset="0"/>
                <a:cs typeface="Arial" charset="0"/>
              </a:rPr>
              <a:t> </a:t>
            </a:r>
          </a:p>
        </p:txBody>
      </p:sp>
      <p:pic>
        <p:nvPicPr>
          <p:cNvPr id="18436" name="Picture 3" descr="http://www.node99.org/auralss/images/kmea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0" y="1143000"/>
            <a:ext cx="33337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19459" name="Rectangle 1"/>
          <p:cNvSpPr>
            <a:spLocks noChangeArrowheads="1"/>
          </p:cNvSpPr>
          <p:nvPr/>
        </p:nvSpPr>
        <p:spPr bwMode="auto">
          <a:xfrm>
            <a:off x="571500" y="2244725"/>
            <a:ext cx="792956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AU"/>
              <a:t>k-medoids</a:t>
            </a:r>
            <a:r>
              <a:rPr lang="tr-TR"/>
              <a:t> </a:t>
            </a:r>
            <a:r>
              <a:rPr lang="en-AU" i="1">
                <a:ea typeface="Times New Roman" pitchFamily="18" charset="0"/>
                <a:cs typeface="Arial" charset="0"/>
              </a:rPr>
              <a:t>Algoritma</a:t>
            </a:r>
            <a:r>
              <a:rPr lang="tr-TR" i="1">
                <a:ea typeface="Times New Roman" pitchFamily="18" charset="0"/>
                <a:cs typeface="Arial" charset="0"/>
              </a:rPr>
              <a:t>sı</a:t>
            </a:r>
            <a:r>
              <a:rPr lang="en-AU" i="1">
                <a:ea typeface="Times New Roman" pitchFamily="18" charset="0"/>
                <a:cs typeface="Arial" charset="0"/>
              </a:rPr>
              <a:t>:</a:t>
            </a:r>
            <a:endParaRPr lang="tr-TR" i="1">
              <a:ea typeface="Times New Roman" pitchFamily="18" charset="0"/>
              <a:cs typeface="Arial" charset="0"/>
            </a:endParaRPr>
          </a:p>
          <a:p>
            <a:endParaRPr lang="tr-TR">
              <a:cs typeface="Arial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k tane nesne seç (medoid)</a:t>
            </a:r>
            <a:endParaRPr lang="en-AU">
              <a:cs typeface="Times New Roman" pitchFamily="18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tekrarla</a:t>
            </a:r>
            <a:endParaRPr lang="en-AU">
              <a:cs typeface="Times New Roman" pitchFamily="18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nesneleri onlara en yakın medoidlere at</a:t>
            </a:r>
            <a:endParaRPr lang="en-AU">
              <a:cs typeface="Times New Roman" pitchFamily="18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medoid olmayan rasgele bir nesne seçilir</a:t>
            </a:r>
            <a:endParaRPr lang="en-AU">
              <a:cs typeface="Times New Roman" pitchFamily="18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bu nesne bir medoidmiş gibi ele alınıp toplam performans hesaplanır</a:t>
            </a:r>
            <a:endParaRPr lang="en-AU">
              <a:cs typeface="Times New Roman" pitchFamily="18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eğer daha performanslı sonuç elde ediliyorsa diğeri yerine yeni medoid bu nesne olur (yer değiştirilir)</a:t>
            </a:r>
            <a:endParaRPr lang="tr-TR">
              <a:cs typeface="Arial" charset="0"/>
            </a:endParaRPr>
          </a:p>
          <a:p>
            <a:pPr eaLnBrk="0" hangingPunct="0"/>
            <a:r>
              <a:rPr lang="en-AU" i="1">
                <a:cs typeface="Times New Roman" pitchFamily="18" charset="0"/>
              </a:rPr>
              <a:t>(örneğin a kümesinden bir nesne seçerek b ve a kümeleriyle karşılaştır ve eğer daha kaliteli bir duruma gelecekse yer değiştir.)</a:t>
            </a:r>
            <a:endParaRPr lang="tr-TR">
              <a:cs typeface="Arial" charset="0"/>
            </a:endParaRPr>
          </a:p>
          <a:p>
            <a:pPr eaLnBrk="0" hangingPunct="0">
              <a:buFontTx/>
              <a:buAutoNum type="arabicPeriod"/>
            </a:pPr>
            <a:r>
              <a:rPr lang="en-AU" i="1">
                <a:cs typeface="Times New Roman" pitchFamily="18" charset="0"/>
              </a:rPr>
              <a:t>bir değişiklik olmayana dek tekrarla</a:t>
            </a:r>
            <a:endParaRPr lang="tr-TR">
              <a:cs typeface="Arial" charset="0"/>
            </a:endParaRPr>
          </a:p>
          <a:p>
            <a:pPr eaLnBrk="0" hangingPunct="0"/>
            <a:endParaRPr lang="tr-TR">
              <a:cs typeface="Arial" charset="0"/>
            </a:endParaRPr>
          </a:p>
        </p:txBody>
      </p:sp>
      <p:pic>
        <p:nvPicPr>
          <p:cNvPr id="19460" name="Picture 3" descr="iter_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3" y="428625"/>
            <a:ext cx="428625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0483" name="Rectangle 1"/>
          <p:cNvSpPr>
            <a:spLocks noChangeArrowheads="1"/>
          </p:cNvSpPr>
          <p:nvPr/>
        </p:nvSpPr>
        <p:spPr bwMode="auto">
          <a:xfrm>
            <a:off x="642938" y="877888"/>
            <a:ext cx="7786687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AU" b="1">
                <a:ea typeface="Times New Roman" pitchFamily="18" charset="0"/>
                <a:cs typeface="Arial" charset="0"/>
              </a:rPr>
              <a:t>CLARA </a:t>
            </a:r>
            <a:endParaRPr lang="tr-TR" b="1">
              <a:ea typeface="Times New Roman" pitchFamily="18" charset="0"/>
              <a:cs typeface="Arial" charset="0"/>
            </a:endParaRPr>
          </a:p>
          <a:p>
            <a:pPr algn="just"/>
            <a:endParaRPr lang="tr-TR">
              <a:ea typeface="Times New Roman" pitchFamily="18" charset="0"/>
              <a:cs typeface="Arial" charset="0"/>
            </a:endParaRPr>
          </a:p>
          <a:p>
            <a:pPr algn="just" eaLnBrk="0" hangingPunct="0"/>
            <a:r>
              <a:rPr lang="en-AU">
                <a:ea typeface="Times New Roman" pitchFamily="18" charset="0"/>
                <a:cs typeface="Arial" charset="0"/>
              </a:rPr>
              <a:t>Küçük ölçekli veritabanlarında kullanılan k-medoid yerine büyük veritabanlarında CLARA kullanılır. Temel fikir, tüm veriyi değerlendirmek yerine, tüm veriyi temsil eden ufak bir kesit alınarak analiz yapılmasıdır.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643188"/>
            <a:ext cx="6659563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1507" name="Rectangle 1"/>
          <p:cNvSpPr>
            <a:spLocks noChangeArrowheads="1"/>
          </p:cNvSpPr>
          <p:nvPr/>
        </p:nvSpPr>
        <p:spPr bwMode="auto">
          <a:xfrm>
            <a:off x="642938" y="512763"/>
            <a:ext cx="741045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b="1">
                <a:ea typeface="Times New Roman" pitchFamily="18" charset="0"/>
                <a:cs typeface="Arial" charset="0"/>
              </a:rPr>
              <a:t>Örnek Çalışma</a:t>
            </a:r>
            <a:r>
              <a:rPr lang="tr-TR" b="1"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>
                <a:ea typeface="Times New Roman" pitchFamily="18" charset="0"/>
                <a:cs typeface="Arial" charset="0"/>
              </a:rPr>
              <a:t>Aşağıdaki 8 nokta için 3 küme elde ediniz.:</a:t>
            </a:r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>
                <a:ea typeface="Times New Roman" pitchFamily="18" charset="0"/>
                <a:cs typeface="Arial" charset="0"/>
              </a:rPr>
              <a:t>A1(2, 10)  A2(2, 5)  A3(8, 4)  A4(5, 8)  A5(7, 5)  A6(6, 4)  A7(1, 2)  A8(4, 9). </a:t>
            </a:r>
            <a:endParaRPr lang="tr-TR"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tr-TR">
                <a:ea typeface="Times New Roman" pitchFamily="18" charset="0"/>
                <a:cs typeface="Arial" charset="0"/>
              </a:rPr>
              <a:t/>
            </a:r>
            <a:br>
              <a:rPr lang="tr-TR">
                <a:ea typeface="Times New Roman" pitchFamily="18" charset="0"/>
                <a:cs typeface="Arial" charset="0"/>
              </a:rPr>
            </a:br>
            <a:endParaRPr lang="tr-TR">
              <a:ea typeface="Times New Roman" pitchFamily="18" charset="0"/>
              <a:cs typeface="Arial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857250" y="2143125"/>
            <a:ext cx="5837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i="1">
                <a:latin typeface="Arial" charset="0"/>
                <a:ea typeface="Times New Roman" pitchFamily="18" charset="0"/>
                <a:cs typeface="Arial" charset="0"/>
              </a:rPr>
              <a:t>a=(x1, y1)</a:t>
            </a:r>
            <a:r>
              <a:rPr lang="en-AU" sz="1600">
                <a:latin typeface="Arial" charset="0"/>
                <a:ea typeface="Times New Roman" pitchFamily="18" charset="0"/>
                <a:cs typeface="Arial" charset="0"/>
              </a:rPr>
              <a:t>  and  </a:t>
            </a:r>
            <a:r>
              <a:rPr lang="en-AU" sz="1600" i="1">
                <a:latin typeface="Arial" charset="0"/>
                <a:ea typeface="Times New Roman" pitchFamily="18" charset="0"/>
                <a:cs typeface="Arial" charset="0"/>
              </a:rPr>
              <a:t>b=(x2, y2) </a:t>
            </a:r>
            <a:r>
              <a:rPr lang="en-AU" sz="1600">
                <a:latin typeface="Arial" charset="0"/>
                <a:ea typeface="Times New Roman" pitchFamily="18" charset="0"/>
                <a:cs typeface="Arial" charset="0"/>
              </a:rPr>
              <a:t> ;    </a:t>
            </a:r>
            <a:r>
              <a:rPr lang="en-AU" sz="1600" i="1">
                <a:latin typeface="Arial" charset="0"/>
                <a:ea typeface="Times New Roman" pitchFamily="18" charset="0"/>
                <a:cs typeface="Arial" charset="0"/>
              </a:rPr>
              <a:t>ρ(a, b) = |x2 – x1| + |y2 – y1|</a:t>
            </a:r>
            <a:r>
              <a:rPr lang="en-AU" sz="1600">
                <a:latin typeface="Arial" charset="0"/>
                <a:ea typeface="Times New Roman" pitchFamily="18" charset="0"/>
                <a:cs typeface="Arial" charset="0"/>
              </a:rPr>
              <a:t> .  </a:t>
            </a:r>
          </a:p>
        </p:txBody>
      </p:sp>
      <p:graphicFrame>
        <p:nvGraphicFramePr>
          <p:cNvPr id="10" name="9 Tablo"/>
          <p:cNvGraphicFramePr>
            <a:graphicFrameLocks noGrp="1"/>
          </p:cNvGraphicFramePr>
          <p:nvPr/>
        </p:nvGraphicFramePr>
        <p:xfrm>
          <a:off x="714375" y="2928938"/>
          <a:ext cx="7286676" cy="2143138"/>
        </p:xfrm>
        <a:graphic>
          <a:graphicData uri="http://schemas.openxmlformats.org/drawingml/2006/table">
            <a:tbl>
              <a:tblPr/>
              <a:tblGrid>
                <a:gridCol w="420448"/>
                <a:gridCol w="1149445"/>
                <a:gridCol w="1481032"/>
                <a:gridCol w="1481032"/>
                <a:gridCol w="1460462"/>
                <a:gridCol w="1294257"/>
              </a:tblGrid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6996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Nokta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3.küme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(8, 4)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(7, 5)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(6, 4)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2183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A8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(4, 9)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sp>
        <p:nvSpPr>
          <p:cNvPr id="21588" name="Rectangle 5"/>
          <p:cNvSpPr>
            <a:spLocks noChangeArrowheads="1"/>
          </p:cNvSpPr>
          <p:nvPr/>
        </p:nvSpPr>
        <p:spPr bwMode="auto">
          <a:xfrm>
            <a:off x="714375" y="25003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2531" name="Rectangle 1"/>
          <p:cNvSpPr>
            <a:spLocks noChangeArrowheads="1"/>
          </p:cNvSpPr>
          <p:nvPr/>
        </p:nvSpPr>
        <p:spPr bwMode="auto">
          <a:xfrm>
            <a:off x="642938" y="571500"/>
            <a:ext cx="2487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b="1">
                <a:latin typeface="Arial" charset="0"/>
                <a:ea typeface="Times New Roman" pitchFamily="18" charset="0"/>
                <a:cs typeface="Arial" charset="0"/>
              </a:rPr>
              <a:t>Örnek Çalışma</a:t>
            </a:r>
            <a:r>
              <a:rPr lang="tr-TR" sz="1600" b="1">
                <a:latin typeface="Arial" charset="0"/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500063" y="928688"/>
            <a:ext cx="33401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nokta		merkez1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		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		(</a:t>
            </a:r>
            <a:r>
              <a:rPr lang="en-AU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ρ(a, b)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ρ(nokta,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merkez1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    = |</a:t>
            </a:r>
            <a:r>
              <a:rPr lang="en-AU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 +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|</a:t>
            </a:r>
            <a:r>
              <a:rPr lang="en-AU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   =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0 + 0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   =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0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4286250" y="928688"/>
            <a:ext cx="31273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		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		(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5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8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ρ(a, b)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ρ(nokta,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merkez2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|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5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 +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|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8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3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+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5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2643188" y="2357438"/>
            <a:ext cx="3127375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		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x2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y2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(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		(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, 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)  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ρ(a, b) 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ρ(nokta,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merkez3)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= |x2 – x1| + |y2 – y1|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|</a:t>
            </a:r>
            <a:r>
              <a:rPr lang="bg-BG" sz="1000">
                <a:solidFill>
                  <a:srgbClr val="008000"/>
                </a:solidFill>
                <a:latin typeface="Arial" charset="0"/>
                <a:ea typeface="Times New Roman" pitchFamily="18" charset="0"/>
                <a:cs typeface="Arial" charset="0"/>
              </a:rPr>
              <a:t>1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993366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 + 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|</a:t>
            </a:r>
            <a:r>
              <a:rPr lang="bg-BG" sz="1000">
                <a:solidFill>
                  <a:srgbClr val="32D000"/>
                </a:solidFill>
                <a:latin typeface="Arial" charset="0"/>
                <a:ea typeface="Times New Roman" pitchFamily="18" charset="0"/>
                <a:cs typeface="Arial" charset="0"/>
              </a:rPr>
              <a:t>2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 – </a:t>
            </a:r>
            <a:r>
              <a:rPr lang="en-AU" sz="1000">
                <a:solidFill>
                  <a:srgbClr val="EE0077"/>
                </a:solidFill>
                <a:latin typeface="Arial" charset="0"/>
                <a:ea typeface="Times New Roman" pitchFamily="18" charset="0"/>
                <a:cs typeface="Arial" charset="0"/>
              </a:rPr>
              <a:t>10</a:t>
            </a:r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|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1</a:t>
            </a:r>
            <a:r>
              <a:rPr lang="en-AU" sz="1000">
                <a:latin typeface="Arial" charset="0"/>
                <a:ea typeface="Times New Roman" pitchFamily="18" charset="0"/>
                <a:cs typeface="Arial" charset="0"/>
              </a:rPr>
              <a:t> +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8</a:t>
            </a:r>
            <a:endParaRPr lang="tr-TR" sz="10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000" i="1">
                <a:latin typeface="Arial" charset="0"/>
                <a:ea typeface="Times New Roman" pitchFamily="18" charset="0"/>
                <a:cs typeface="Arial" charset="0"/>
              </a:rPr>
              <a:t>		  = </a:t>
            </a:r>
            <a:r>
              <a:rPr lang="bg-BG" sz="1000">
                <a:latin typeface="Arial" charset="0"/>
                <a:ea typeface="Times New Roman" pitchFamily="18" charset="0"/>
                <a:cs typeface="Arial" charset="0"/>
              </a:rPr>
              <a:t>9</a:t>
            </a:r>
          </a:p>
        </p:txBody>
      </p:sp>
      <p:graphicFrame>
        <p:nvGraphicFramePr>
          <p:cNvPr id="11" name="10 Tablo"/>
          <p:cNvGraphicFramePr>
            <a:graphicFrameLocks noGrp="1"/>
          </p:cNvGraphicFramePr>
          <p:nvPr/>
        </p:nvGraphicFramePr>
        <p:xfrm>
          <a:off x="785813" y="3643313"/>
          <a:ext cx="7143800" cy="2143138"/>
        </p:xfrm>
        <a:graphic>
          <a:graphicData uri="http://schemas.openxmlformats.org/drawingml/2006/table">
            <a:tbl>
              <a:tblPr/>
              <a:tblGrid>
                <a:gridCol w="411305"/>
                <a:gridCol w="1631509"/>
                <a:gridCol w="1269400"/>
                <a:gridCol w="1263754"/>
                <a:gridCol w="1299239"/>
                <a:gridCol w="1268593"/>
              </a:tblGrid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6996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Nokta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3.küme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 smtClean="0">
                          <a:latin typeface="Calibri"/>
                          <a:ea typeface="Times New Roman"/>
                        </a:rPr>
                        <a:t>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(8, 4)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(7, 5)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1130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(6, 4)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0153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2183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A8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(4, 9)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sp>
        <p:nvSpPr>
          <p:cNvPr id="22614" name="Rectangle 4"/>
          <p:cNvSpPr>
            <a:spLocks noChangeArrowheads="1"/>
          </p:cNvSpPr>
          <p:nvPr/>
        </p:nvSpPr>
        <p:spPr bwMode="auto">
          <a:xfrm>
            <a:off x="785813" y="32861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2615" name="Rectangle 5"/>
          <p:cNvSpPr>
            <a:spLocks noChangeArrowheads="1"/>
          </p:cNvSpPr>
          <p:nvPr/>
        </p:nvSpPr>
        <p:spPr bwMode="auto">
          <a:xfrm>
            <a:off x="1500188" y="5875338"/>
            <a:ext cx="4800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 b="1">
                <a:latin typeface="Calibri" pitchFamily="34" charset="0"/>
                <a:ea typeface="Times New Roman" pitchFamily="18" charset="0"/>
                <a:cs typeface="Arial" charset="0"/>
              </a:rPr>
              <a:t>1.küme		2.küme		3.küme	</a:t>
            </a:r>
            <a:endParaRPr lang="tr-TR" sz="900" b="1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 b="1">
                <a:latin typeface="Calibri" pitchFamily="34" charset="0"/>
                <a:ea typeface="Times New Roman" pitchFamily="18" charset="0"/>
                <a:cs typeface="Arial" charset="0"/>
              </a:rPr>
              <a:t>(2, 10)</a:t>
            </a:r>
            <a:endParaRPr lang="tr-TR" sz="900" b="1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b="1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63500" y="71438"/>
            <a:ext cx="8183563" cy="285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arrington" pitchFamily="82" charset="0"/>
              </a:rPr>
              <a:t>Veri Madenciliği </a:t>
            </a:r>
            <a:endParaRPr lang="tr-TR" sz="2400" b="0" dirty="0">
              <a:solidFill>
                <a:schemeClr val="tx1">
                  <a:lumMod val="95000"/>
                  <a:lumOff val="5000"/>
                </a:schemeClr>
              </a:solidFill>
              <a:latin typeface="Harrington" pitchFamily="82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57875" y="61913"/>
            <a:ext cx="30003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Kümeleme Yöntemleri</a:t>
            </a:r>
          </a:p>
        </p:txBody>
      </p:sp>
      <p:sp>
        <p:nvSpPr>
          <p:cNvPr id="24579" name="Rectangle 1"/>
          <p:cNvSpPr>
            <a:spLocks noChangeArrowheads="1"/>
          </p:cNvSpPr>
          <p:nvPr/>
        </p:nvSpPr>
        <p:spPr bwMode="auto">
          <a:xfrm>
            <a:off x="642938" y="571500"/>
            <a:ext cx="24876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600" b="1">
                <a:latin typeface="Arial" charset="0"/>
                <a:ea typeface="Times New Roman" pitchFamily="18" charset="0"/>
                <a:cs typeface="Arial" charset="0"/>
              </a:rPr>
              <a:t>Örnek Çalışma</a:t>
            </a:r>
            <a:r>
              <a:rPr lang="tr-TR" sz="1600" b="1">
                <a:latin typeface="Arial" charset="0"/>
                <a:ea typeface="Times New Roman" pitchFamily="18" charset="0"/>
                <a:cs typeface="Arial" charset="0"/>
              </a:rPr>
              <a:t>-Kmeans</a:t>
            </a:r>
          </a:p>
          <a:p>
            <a:endParaRPr lang="tr-TR" sz="1600">
              <a:latin typeface="Arial" charset="0"/>
              <a:ea typeface="Times New Roman" pitchFamily="18" charset="0"/>
              <a:cs typeface="Arial" charset="0"/>
            </a:endParaRPr>
          </a:p>
        </p:txBody>
      </p:sp>
      <p:graphicFrame>
        <p:nvGraphicFramePr>
          <p:cNvPr id="12" name="11 Tablo"/>
          <p:cNvGraphicFramePr>
            <a:graphicFrameLocks noGrp="1"/>
          </p:cNvGraphicFramePr>
          <p:nvPr/>
        </p:nvGraphicFramePr>
        <p:xfrm>
          <a:off x="785813" y="1357313"/>
          <a:ext cx="7286678" cy="2714641"/>
        </p:xfrm>
        <a:graphic>
          <a:graphicData uri="http://schemas.openxmlformats.org/drawingml/2006/table">
            <a:tbl>
              <a:tblPr/>
              <a:tblGrid>
                <a:gridCol w="419626"/>
                <a:gridCol w="1639832"/>
                <a:gridCol w="1300840"/>
                <a:gridCol w="1295080"/>
                <a:gridCol w="1332106"/>
                <a:gridCol w="1299194"/>
              </a:tblGrid>
              <a:tr h="249362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        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339094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endParaRPr lang="en-AU" sz="11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Nokta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 3.küme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Küme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(2, 10)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79586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(2, 5)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(8, 4)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531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A4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(5, 8)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(7, 5)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65419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A6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(6, 4)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5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</a:tr>
              <a:tr h="253140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A7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(1, 2)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9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>
                          <a:latin typeface="Calibri"/>
                          <a:ea typeface="Times New Roman"/>
                        </a:rPr>
                        <a:t>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  <a:tr h="278643"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A8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(4, 9)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3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1D0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10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AU" sz="1100" b="1">
                          <a:latin typeface="Calibri"/>
                          <a:ea typeface="Times New Roman"/>
                        </a:rPr>
                        <a:t>2</a:t>
                      </a:r>
                      <a:endParaRPr lang="tr-TR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8A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8E8"/>
                    </a:solidFill>
                  </a:tcPr>
                </a:tc>
              </a:tr>
            </a:tbl>
          </a:graphicData>
        </a:graphic>
      </p:graphicFrame>
      <p:sp>
        <p:nvSpPr>
          <p:cNvPr id="2465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1.İterasyon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  <p:sp>
        <p:nvSpPr>
          <p:cNvPr id="24660" name="Rectangle 3"/>
          <p:cNvSpPr>
            <a:spLocks noChangeArrowheads="1"/>
          </p:cNvSpPr>
          <p:nvPr/>
        </p:nvSpPr>
        <p:spPr bwMode="auto">
          <a:xfrm>
            <a:off x="857250" y="4051300"/>
            <a:ext cx="3336925" cy="178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Yeni küme merkezlerini hesaplayalım: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1.küme için  A1(2, 10).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2.küme için  , ( (8+5+7+6+4)/5, (4+8+5+4+9)/5 ) = (6, 6)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3.küme için  , ( (2+1)/2, (5+2)/2 ) = (1.5, 3.5)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endParaRPr lang="tr-TR" sz="1100">
              <a:latin typeface="Calibri" pitchFamily="34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Yeni kümeler: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1:{A1}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2:{A3,A4,A5,A6,A8}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3:{A2,A7}</a:t>
            </a:r>
            <a:endParaRPr lang="tr-TR" sz="900">
              <a:latin typeface="Arial" charset="0"/>
              <a:ea typeface="Times New Roman" pitchFamily="18" charset="0"/>
              <a:cs typeface="Arial" charset="0"/>
            </a:endParaRPr>
          </a:p>
          <a:p>
            <a:pPr eaLnBrk="0" hangingPunct="0"/>
            <a:r>
              <a:rPr lang="en-AU" sz="1100">
                <a:latin typeface="Calibri" pitchFamily="34" charset="0"/>
                <a:ea typeface="Times New Roman" pitchFamily="18" charset="0"/>
                <a:cs typeface="Arial" charset="0"/>
              </a:rPr>
              <a:t>Olarak elde edilmiştir. </a:t>
            </a:r>
            <a:endParaRPr lang="en-AU">
              <a:latin typeface="Arial" charset="0"/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solidFill>
          <a:srgbClr val="FFFF00">
            <a:alpha val="17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 sz="1600" dirty="0" smtClean="0">
            <a:solidFill>
              <a:schemeClr val="accent6">
                <a:lumMod val="50000"/>
              </a:schemeClr>
            </a:solidFill>
            <a:latin typeface="Arial Narrow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>
          <a:solidFill>
            <a:srgbClr val="0070C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5029</TotalTime>
  <Words>731</Words>
  <Application>Microsoft Office PowerPoint</Application>
  <PresentationFormat>Ekran Gösterisi (4:3)</PresentationFormat>
  <Paragraphs>245</Paragraphs>
  <Slides>11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Görünüş</vt:lpstr>
      <vt:lpstr>PowerPoint Sunusu</vt:lpstr>
      <vt:lpstr>Veri Madenciliği </vt:lpstr>
      <vt:lpstr>Veri Madenciliği </vt:lpstr>
      <vt:lpstr>Veri Madenciliği </vt:lpstr>
      <vt:lpstr>Veri Madenciliği </vt:lpstr>
      <vt:lpstr>Veri Madenciliği </vt:lpstr>
      <vt:lpstr>Veri Madenciliği </vt:lpstr>
      <vt:lpstr>Veri Madenciliği </vt:lpstr>
      <vt:lpstr>Veri Madenciliği </vt:lpstr>
      <vt:lpstr>Veri Madenciliği </vt:lpstr>
      <vt:lpstr>Kaynaklar :</vt:lpstr>
    </vt:vector>
  </TitlesOfParts>
  <Company>Office 2007 Corp.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 Madenciliği</dc:title>
  <dc:creator>YYURTAY</dc:creator>
  <cp:lastModifiedBy>Sedat OZTURK</cp:lastModifiedBy>
  <cp:revision>242</cp:revision>
  <cp:lastPrinted>2024-06-10T07:13:49Z</cp:lastPrinted>
  <dcterms:created xsi:type="dcterms:W3CDTF">2009-02-03T08:32:31Z</dcterms:created>
  <dcterms:modified xsi:type="dcterms:W3CDTF">2024-06-10T07:17:26Z</dcterms:modified>
</cp:coreProperties>
</file>