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4"/>
  </p:sldMasterIdLst>
  <p:sldIdLst>
    <p:sldId id="256" r:id="rId5"/>
    <p:sldId id="258" r:id="rId6"/>
    <p:sldId id="259" r:id="rId7"/>
    <p:sldId id="260" r:id="rId8"/>
    <p:sldId id="261" r:id="rId9"/>
    <p:sldId id="262" r:id="rId10"/>
    <p:sldId id="263" r:id="rId11"/>
    <p:sldId id="264" r:id="rId12"/>
    <p:sldId id="265"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6" autoAdjust="0"/>
    <p:restoredTop sz="94660"/>
  </p:normalViewPr>
  <p:slideViewPr>
    <p:cSldViewPr snapToGrid="0">
      <p:cViewPr varScale="1">
        <p:scale>
          <a:sx n="94" d="100"/>
          <a:sy n="94" d="100"/>
        </p:scale>
        <p:origin x="8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Monday, April 10,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169522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Monday, April 10,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675426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Monday, April 10,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47525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Monday, April 10,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668681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Monday, April 10,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685516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Monday, April 10,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45216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Monday, April 10, 2023</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29484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Monday, April 10, 2023</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447764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Monday, April 10, 2023</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49403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Monday, April 10,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5969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Monday, April 10,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00305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Monday, April 10, 2023</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313091249"/>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hf sldNum="0" hdr="0" ftr="0" dt="0"/>
  <p:txStyles>
    <p:title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50" name="Rectangle 1049">
            <a:extLst>
              <a:ext uri="{FF2B5EF4-FFF2-40B4-BE49-F238E27FC236}">
                <a16:creationId xmlns:a16="http://schemas.microsoft.com/office/drawing/2014/main" id="{74E3E963-7ADC-4469-A079-F78B0BC6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1051">
            <a:extLst>
              <a:ext uri="{FF2B5EF4-FFF2-40B4-BE49-F238E27FC236}">
                <a16:creationId xmlns:a16="http://schemas.microsoft.com/office/drawing/2014/main" id="{C864DEA4-D6B8-4DEF-B1D0-6D5672FA8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30E8774-C9AD-F552-3F26-715E47B00FEE}"/>
              </a:ext>
            </a:extLst>
          </p:cNvPr>
          <p:cNvSpPr>
            <a:spLocks noGrp="1"/>
          </p:cNvSpPr>
          <p:nvPr>
            <p:ph type="ctrTitle"/>
          </p:nvPr>
        </p:nvSpPr>
        <p:spPr>
          <a:xfrm>
            <a:off x="6480000" y="1554630"/>
            <a:ext cx="5015638" cy="2678466"/>
          </a:xfrm>
        </p:spPr>
        <p:txBody>
          <a:bodyPr>
            <a:normAutofit fontScale="90000"/>
          </a:bodyPr>
          <a:lstStyle/>
          <a:p>
            <a:r>
              <a:rPr lang="tr-TR" dirty="0"/>
              <a:t>VERİ YAPILARI BİL-204</a:t>
            </a:r>
            <a:br>
              <a:rPr lang="tr-TR" dirty="0"/>
            </a:br>
            <a:r>
              <a:rPr lang="tr-TR" dirty="0"/>
              <a:t> VİZE ÖDEVİ</a:t>
            </a:r>
            <a:br>
              <a:rPr lang="tr-TR" dirty="0"/>
            </a:br>
            <a:r>
              <a:rPr lang="tr-TR" dirty="0"/>
              <a:t>(JAVAYLA DAİRESEL BAĞLI LİSTE ÖRNEĞİ)</a:t>
            </a:r>
          </a:p>
        </p:txBody>
      </p:sp>
      <p:sp>
        <p:nvSpPr>
          <p:cNvPr id="3" name="Alt Başlık 2">
            <a:extLst>
              <a:ext uri="{FF2B5EF4-FFF2-40B4-BE49-F238E27FC236}">
                <a16:creationId xmlns:a16="http://schemas.microsoft.com/office/drawing/2014/main" id="{7FC8E86B-8FBD-06DB-FEBC-2794BD00C0FB}"/>
              </a:ext>
            </a:extLst>
          </p:cNvPr>
          <p:cNvSpPr>
            <a:spLocks noGrp="1"/>
          </p:cNvSpPr>
          <p:nvPr>
            <p:ph type="subTitle" idx="1"/>
          </p:nvPr>
        </p:nvSpPr>
        <p:spPr>
          <a:xfrm>
            <a:off x="6454800" y="4309700"/>
            <a:ext cx="5015638" cy="993670"/>
          </a:xfrm>
        </p:spPr>
        <p:txBody>
          <a:bodyPr>
            <a:normAutofit/>
          </a:bodyPr>
          <a:lstStyle/>
          <a:p>
            <a:r>
              <a:rPr lang="tr-TR" dirty="0">
                <a:solidFill>
                  <a:schemeClr val="tx2">
                    <a:lumMod val="90000"/>
                  </a:schemeClr>
                </a:solidFill>
              </a:rPr>
              <a:t>SENANUR İRİZ/210601011</a:t>
            </a:r>
          </a:p>
        </p:txBody>
      </p:sp>
      <p:pic>
        <p:nvPicPr>
          <p:cNvPr id="1026" name="Picture 2">
            <a:extLst>
              <a:ext uri="{FF2B5EF4-FFF2-40B4-BE49-F238E27FC236}">
                <a16:creationId xmlns:a16="http://schemas.microsoft.com/office/drawing/2014/main" id="{B7723381-64B4-9B60-C426-2CD6B9A4F5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0000" y="1826202"/>
            <a:ext cx="5014800" cy="3196934"/>
          </a:xfrm>
          <a:custGeom>
            <a:avLst/>
            <a:gdLst/>
            <a:ahLst/>
            <a:cxnLst/>
            <a:rect l="l" t="t" r="r" b="b"/>
            <a:pathLst>
              <a:path w="5014800" h="5409338">
                <a:moveTo>
                  <a:pt x="0" y="0"/>
                </a:moveTo>
                <a:lnTo>
                  <a:pt x="5014800" y="0"/>
                </a:lnTo>
                <a:lnTo>
                  <a:pt x="5014800" y="5409338"/>
                </a:lnTo>
                <a:lnTo>
                  <a:pt x="0" y="5409338"/>
                </a:lnTo>
                <a:close/>
              </a:path>
            </a:pathLst>
          </a:custGeom>
          <a:noFill/>
          <a:extLst>
            <a:ext uri="{909E8E84-426E-40DD-AFC4-6F175D3DCCD1}">
              <a14:hiddenFill xmlns:a14="http://schemas.microsoft.com/office/drawing/2010/main">
                <a:solidFill>
                  <a:srgbClr val="FFFFFF"/>
                </a:solidFill>
              </a14:hiddenFill>
            </a:ext>
          </a:extLst>
        </p:spPr>
      </p:pic>
      <p:grpSp>
        <p:nvGrpSpPr>
          <p:cNvPr id="1054" name="Group 1053">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1055"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056"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057"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1059" name="Group 1058">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1060"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061"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062"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1897547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FAE2A12-140C-4527-B721-72C1DD3F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B43FC7-6A19-4DF3-8506-485B55500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1">
            <a:extLst>
              <a:ext uri="{FF2B5EF4-FFF2-40B4-BE49-F238E27FC236}">
                <a16:creationId xmlns:a16="http://schemas.microsoft.com/office/drawing/2014/main" id="{7E689040-6301-4CD3-A20F-EA809EAD5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Başlık 1">
            <a:extLst>
              <a:ext uri="{FF2B5EF4-FFF2-40B4-BE49-F238E27FC236}">
                <a16:creationId xmlns:a16="http://schemas.microsoft.com/office/drawing/2014/main" id="{2CA97ACB-F2A6-5803-DDD9-63D8E770FC87}"/>
              </a:ext>
            </a:extLst>
          </p:cNvPr>
          <p:cNvSpPr>
            <a:spLocks noGrp="1"/>
          </p:cNvSpPr>
          <p:nvPr>
            <p:ph type="title"/>
          </p:nvPr>
        </p:nvSpPr>
        <p:spPr>
          <a:xfrm>
            <a:off x="720000" y="619200"/>
            <a:ext cx="6923813" cy="837811"/>
          </a:xfrm>
        </p:spPr>
        <p:txBody>
          <a:bodyPr>
            <a:normAutofit/>
          </a:bodyPr>
          <a:lstStyle/>
          <a:p>
            <a:r>
              <a:rPr lang="tr-TR" dirty="0"/>
              <a:t>1) Problem:</a:t>
            </a:r>
          </a:p>
        </p:txBody>
      </p:sp>
      <p:sp>
        <p:nvSpPr>
          <p:cNvPr id="3" name="İçerik Yer Tutucusu 2">
            <a:extLst>
              <a:ext uri="{FF2B5EF4-FFF2-40B4-BE49-F238E27FC236}">
                <a16:creationId xmlns:a16="http://schemas.microsoft.com/office/drawing/2014/main" id="{BAF393C4-7190-5F20-D51F-0B225CB895D9}"/>
              </a:ext>
            </a:extLst>
          </p:cNvPr>
          <p:cNvSpPr>
            <a:spLocks noGrp="1"/>
          </p:cNvSpPr>
          <p:nvPr>
            <p:ph idx="1"/>
          </p:nvPr>
        </p:nvSpPr>
        <p:spPr>
          <a:xfrm>
            <a:off x="720000" y="1457012"/>
            <a:ext cx="10716487" cy="4311964"/>
          </a:xfrm>
        </p:spPr>
        <p:txBody>
          <a:bodyPr>
            <a:normAutofit/>
          </a:bodyPr>
          <a:lstStyle/>
          <a:p>
            <a:pPr marL="0" indent="0">
              <a:lnSpc>
                <a:spcPct val="110000"/>
              </a:lnSpc>
              <a:buNone/>
            </a:pPr>
            <a:r>
              <a:rPr lang="tr-TR" sz="3700" dirty="0">
                <a:effectLst/>
                <a:latin typeface="The Hand Extrablack" panose="03070A02030502020204" pitchFamily="66" charset="0"/>
                <a:ea typeface="Times New Roman" panose="02020603050405020304" pitchFamily="18" charset="0"/>
              </a:rPr>
              <a:t>*N ve M değerleri klavyeden girilmek üzere, dairesel bir şekilde dizilmiş N adet balon olduğu bir durumda, M-1 kadar balon atlanıp, M. pozisyondaki balon patlatılıyor. İşlem bu şekilde kaldığı yerden tek bir balon kalana kadar devam ediyor. Son kalan balon patlatılmıyor. Diğer bir deyişle, herhangi bir N ve M değeri verildiğinde patlatılmayacak balonun pozisyonu bulunmak isteniyor.  </a:t>
            </a:r>
          </a:p>
          <a:p>
            <a:pPr>
              <a:lnSpc>
                <a:spcPct val="110000"/>
              </a:lnSpc>
            </a:pPr>
            <a:endParaRPr lang="tr-TR" sz="3700" dirty="0"/>
          </a:p>
        </p:txBody>
      </p:sp>
    </p:spTree>
    <p:extLst>
      <p:ext uri="{BB962C8B-B14F-4D97-AF65-F5344CB8AC3E}">
        <p14:creationId xmlns:p14="http://schemas.microsoft.com/office/powerpoint/2010/main" val="941029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FAE2A12-140C-4527-B721-72C1DD3F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B43FC7-6A19-4DF3-8506-485B55500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E689040-6301-4CD3-A20F-EA809EAD5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Başlık 1">
            <a:extLst>
              <a:ext uri="{FF2B5EF4-FFF2-40B4-BE49-F238E27FC236}">
                <a16:creationId xmlns:a16="http://schemas.microsoft.com/office/drawing/2014/main" id="{79CB89E3-48A7-D603-1D23-983E12B2843B}"/>
              </a:ext>
            </a:extLst>
          </p:cNvPr>
          <p:cNvSpPr>
            <a:spLocks noGrp="1"/>
          </p:cNvSpPr>
          <p:nvPr>
            <p:ph type="title"/>
          </p:nvPr>
        </p:nvSpPr>
        <p:spPr>
          <a:xfrm>
            <a:off x="720000" y="619200"/>
            <a:ext cx="6923813" cy="837812"/>
          </a:xfrm>
        </p:spPr>
        <p:txBody>
          <a:bodyPr>
            <a:normAutofit/>
          </a:bodyPr>
          <a:lstStyle/>
          <a:p>
            <a:r>
              <a:rPr lang="tr-TR" dirty="0"/>
              <a:t>2)Kafamızda canlanması için örnek:</a:t>
            </a:r>
          </a:p>
        </p:txBody>
      </p:sp>
      <p:sp>
        <p:nvSpPr>
          <p:cNvPr id="3" name="İçerik Yer Tutucusu 2">
            <a:extLst>
              <a:ext uri="{FF2B5EF4-FFF2-40B4-BE49-F238E27FC236}">
                <a16:creationId xmlns:a16="http://schemas.microsoft.com/office/drawing/2014/main" id="{B77272AA-9031-F987-88D0-BBE6E1D19743}"/>
              </a:ext>
            </a:extLst>
          </p:cNvPr>
          <p:cNvSpPr>
            <a:spLocks noGrp="1"/>
          </p:cNvSpPr>
          <p:nvPr>
            <p:ph idx="1"/>
          </p:nvPr>
        </p:nvSpPr>
        <p:spPr>
          <a:xfrm>
            <a:off x="720000" y="1457012"/>
            <a:ext cx="10716487" cy="4311964"/>
          </a:xfrm>
        </p:spPr>
        <p:txBody>
          <a:bodyPr>
            <a:normAutofit/>
          </a:bodyPr>
          <a:lstStyle/>
          <a:p>
            <a:pPr marL="6350" marR="1270" indent="-6350">
              <a:lnSpc>
                <a:spcPct val="110000"/>
              </a:lnSpc>
              <a:spcAft>
                <a:spcPts val="1055"/>
              </a:spcAft>
            </a:pPr>
            <a:r>
              <a:rPr lang="tr-TR" sz="3600" dirty="0">
                <a:effectLst/>
                <a:latin typeface="The Hand Extrablack" panose="03070A02030502020204" pitchFamily="66" charset="0"/>
                <a:ea typeface="Times New Roman" panose="02020603050405020304" pitchFamily="18" charset="0"/>
              </a:rPr>
              <a:t>Program çalışma sonuçlarına örnekler: </a:t>
            </a:r>
          </a:p>
          <a:p>
            <a:pPr marL="6350" marR="1270" indent="-6350">
              <a:lnSpc>
                <a:spcPct val="110000"/>
              </a:lnSpc>
              <a:spcAft>
                <a:spcPts val="1055"/>
              </a:spcAft>
            </a:pPr>
            <a:r>
              <a:rPr lang="tr-TR" sz="3600" dirty="0">
                <a:effectLst/>
                <a:latin typeface="The Hand Extrablack" panose="03070A02030502020204" pitchFamily="66" charset="0"/>
                <a:ea typeface="Times New Roman" panose="02020603050405020304" pitchFamily="18" charset="0"/>
              </a:rPr>
              <a:t>N=4 ve M=2 için birinci pozisyondaki balon patlamadan kalır. </a:t>
            </a:r>
          </a:p>
          <a:p>
            <a:pPr marL="6350" marR="1270" indent="-6350">
              <a:lnSpc>
                <a:spcPct val="110000"/>
              </a:lnSpc>
              <a:spcAft>
                <a:spcPts val="1055"/>
              </a:spcAft>
            </a:pPr>
            <a:r>
              <a:rPr lang="tr-TR" sz="3600" dirty="0">
                <a:effectLst/>
                <a:latin typeface="The Hand Extrablack" panose="03070A02030502020204" pitchFamily="66" charset="0"/>
                <a:ea typeface="Times New Roman" panose="02020603050405020304" pitchFamily="18" charset="0"/>
              </a:rPr>
              <a:t>1     2     3     4 </a:t>
            </a:r>
          </a:p>
          <a:p>
            <a:pPr marL="6350" marR="1270" indent="-6350">
              <a:lnSpc>
                <a:spcPct val="110000"/>
              </a:lnSpc>
              <a:spcAft>
                <a:spcPts val="1055"/>
              </a:spcAft>
            </a:pPr>
            <a:r>
              <a:rPr lang="tr-TR" sz="3600" dirty="0">
                <a:effectLst/>
                <a:latin typeface="The Hand Extrablack" panose="03070A02030502020204" pitchFamily="66" charset="0"/>
                <a:ea typeface="Times New Roman" panose="02020603050405020304" pitchFamily="18" charset="0"/>
              </a:rPr>
              <a:t>N=5 ve M=3 için dördüncü pozisyondaki balon patlamadan kalır. </a:t>
            </a:r>
          </a:p>
          <a:p>
            <a:pPr marL="6350" marR="1270" indent="-6350">
              <a:lnSpc>
                <a:spcPct val="110000"/>
              </a:lnSpc>
              <a:spcAft>
                <a:spcPts val="1055"/>
              </a:spcAft>
            </a:pPr>
            <a:r>
              <a:rPr lang="tr-TR" sz="3600" dirty="0">
                <a:latin typeface="The Hand Extrablack" panose="03070A02030502020204" pitchFamily="66" charset="0"/>
                <a:ea typeface="Times New Roman" panose="02020603050405020304" pitchFamily="18" charset="0"/>
              </a:rPr>
              <a:t>1     2     3     4     5</a:t>
            </a:r>
            <a:endParaRPr lang="tr-TR" sz="3600" dirty="0">
              <a:effectLst/>
              <a:latin typeface="The Hand Extrablack" panose="03070A02030502020204" pitchFamily="66" charset="0"/>
              <a:ea typeface="Times New Roman" panose="02020603050405020304" pitchFamily="18" charset="0"/>
            </a:endParaRPr>
          </a:p>
          <a:p>
            <a:pPr>
              <a:lnSpc>
                <a:spcPct val="110000"/>
              </a:lnSpc>
            </a:pPr>
            <a:endParaRPr lang="tr-TR" sz="2300" dirty="0"/>
          </a:p>
        </p:txBody>
      </p:sp>
    </p:spTree>
    <p:extLst>
      <p:ext uri="{BB962C8B-B14F-4D97-AF65-F5344CB8AC3E}">
        <p14:creationId xmlns:p14="http://schemas.microsoft.com/office/powerpoint/2010/main" val="182994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69CF112-CE49-4CE6-991F-E4A6FCAD4E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arklı renkli gül">
            <a:extLst>
              <a:ext uri="{FF2B5EF4-FFF2-40B4-BE49-F238E27FC236}">
                <a16:creationId xmlns:a16="http://schemas.microsoft.com/office/drawing/2014/main" id="{B027D553-A6AB-12FC-BCAD-163B673CF5BD}"/>
              </a:ext>
            </a:extLst>
          </p:cNvPr>
          <p:cNvPicPr>
            <a:picLocks noChangeAspect="1"/>
          </p:cNvPicPr>
          <p:nvPr/>
        </p:nvPicPr>
        <p:blipFill rotWithShape="1">
          <a:blip r:embed="rId2"/>
          <a:srcRect l="29398" r="23311" b="-1"/>
          <a:stretch/>
        </p:blipFill>
        <p:spPr>
          <a:xfrm>
            <a:off x="7333307" y="10"/>
            <a:ext cx="4858695" cy="6857990"/>
          </a:xfrm>
          <a:custGeom>
            <a:avLst/>
            <a:gdLst/>
            <a:ahLst/>
            <a:cxnLst/>
            <a:rect l="l" t="t" r="r" b="b"/>
            <a:pathLst>
              <a:path w="4858695" h="6858000">
                <a:moveTo>
                  <a:pt x="492746" y="0"/>
                </a:moveTo>
                <a:lnTo>
                  <a:pt x="4858695" y="0"/>
                </a:lnTo>
                <a:lnTo>
                  <a:pt x="4858695" y="6858000"/>
                </a:lnTo>
                <a:lnTo>
                  <a:pt x="0" y="6858000"/>
                </a:lnTo>
                <a:lnTo>
                  <a:pt x="8292" y="6849586"/>
                </a:lnTo>
                <a:cubicBezTo>
                  <a:pt x="364724" y="6471364"/>
                  <a:pt x="1039362" y="5693031"/>
                  <a:pt x="1267733" y="4893468"/>
                </a:cubicBezTo>
                <a:cubicBezTo>
                  <a:pt x="1496104" y="4093905"/>
                  <a:pt x="1464141" y="2947616"/>
                  <a:pt x="1378520" y="2052209"/>
                </a:cubicBezTo>
                <a:cubicBezTo>
                  <a:pt x="1292899" y="1156802"/>
                  <a:pt x="980727" y="345663"/>
                  <a:pt x="492746" y="0"/>
                </a:cubicBezTo>
                <a:close/>
              </a:path>
            </a:pathLst>
          </a:custGeom>
        </p:spPr>
      </p:pic>
      <p:sp>
        <p:nvSpPr>
          <p:cNvPr id="2" name="Başlık 1">
            <a:extLst>
              <a:ext uri="{FF2B5EF4-FFF2-40B4-BE49-F238E27FC236}">
                <a16:creationId xmlns:a16="http://schemas.microsoft.com/office/drawing/2014/main" id="{2F4C33AC-5536-4AA1-2311-84A406594C76}"/>
              </a:ext>
            </a:extLst>
          </p:cNvPr>
          <p:cNvSpPr>
            <a:spLocks noGrp="1"/>
          </p:cNvSpPr>
          <p:nvPr>
            <p:ph type="title"/>
          </p:nvPr>
        </p:nvSpPr>
        <p:spPr>
          <a:xfrm>
            <a:off x="720000" y="619200"/>
            <a:ext cx="6923812" cy="1477328"/>
          </a:xfrm>
        </p:spPr>
        <p:txBody>
          <a:bodyPr wrap="square" anchor="ctr">
            <a:normAutofit/>
          </a:bodyPr>
          <a:lstStyle/>
          <a:p>
            <a:r>
              <a:rPr lang="tr-TR" dirty="0"/>
              <a:t>2) İstenen Çözüm Yaklaşımı:</a:t>
            </a:r>
          </a:p>
        </p:txBody>
      </p:sp>
      <p:sp>
        <p:nvSpPr>
          <p:cNvPr id="3" name="İçerik Yer Tutucusu 2">
            <a:extLst>
              <a:ext uri="{FF2B5EF4-FFF2-40B4-BE49-F238E27FC236}">
                <a16:creationId xmlns:a16="http://schemas.microsoft.com/office/drawing/2014/main" id="{FE26231F-5E93-A9A8-5006-AD56FBB082AC}"/>
              </a:ext>
            </a:extLst>
          </p:cNvPr>
          <p:cNvSpPr>
            <a:spLocks noGrp="1"/>
          </p:cNvSpPr>
          <p:nvPr>
            <p:ph idx="1"/>
          </p:nvPr>
        </p:nvSpPr>
        <p:spPr>
          <a:xfrm>
            <a:off x="719999" y="2321170"/>
            <a:ext cx="6923813" cy="3436704"/>
          </a:xfrm>
        </p:spPr>
        <p:txBody>
          <a:bodyPr>
            <a:normAutofit/>
          </a:bodyPr>
          <a:lstStyle/>
          <a:p>
            <a:pPr marL="0" lvl="0" indent="0" fontAlgn="base">
              <a:spcAft>
                <a:spcPts val="1085"/>
              </a:spcAft>
              <a:buClr>
                <a:srgbClr val="000000"/>
              </a:buClr>
              <a:buSzPts val="1400"/>
              <a:buNone/>
            </a:pPr>
            <a:endParaRPr lang="tr-TR" b="1" u="none" strike="noStrike" kern="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0" marR="1270" indent="0">
              <a:spcAft>
                <a:spcPts val="1055"/>
              </a:spcAft>
              <a:buNone/>
            </a:pPr>
            <a:r>
              <a:rPr lang="tr-TR" sz="3600" dirty="0">
                <a:effectLst/>
                <a:latin typeface="The Hand Extrablack" panose="03070A02030502020204" pitchFamily="66" charset="0"/>
                <a:ea typeface="Times New Roman" panose="02020603050405020304" pitchFamily="18" charset="0"/>
              </a:rPr>
              <a:t>*Problemin Dairesel Bağlı Liste veri yapısı kullanarak çözülmesi istenmektedir. Dairesel Bağlı Listede, son düğümün bağ (link) sahası listenin ilk elemanını (</a:t>
            </a:r>
            <a:r>
              <a:rPr lang="tr-TR" sz="3600" dirty="0" err="1">
                <a:effectLst/>
                <a:latin typeface="The Hand Extrablack" panose="03070A02030502020204" pitchFamily="66" charset="0"/>
                <a:ea typeface="Times New Roman" panose="02020603050405020304" pitchFamily="18" charset="0"/>
              </a:rPr>
              <a:t>head</a:t>
            </a:r>
            <a:r>
              <a:rPr lang="tr-TR" sz="3600" dirty="0">
                <a:effectLst/>
                <a:latin typeface="The Hand Extrablack" panose="03070A02030502020204" pitchFamily="66" charset="0"/>
                <a:ea typeface="Times New Roman" panose="02020603050405020304" pitchFamily="18" charset="0"/>
              </a:rPr>
              <a:t>) göstermektedir.  </a:t>
            </a:r>
          </a:p>
          <a:p>
            <a:endParaRPr lang="tr-TR" dirty="0"/>
          </a:p>
        </p:txBody>
      </p:sp>
    </p:spTree>
    <p:extLst>
      <p:ext uri="{BB962C8B-B14F-4D97-AF65-F5344CB8AC3E}">
        <p14:creationId xmlns:p14="http://schemas.microsoft.com/office/powerpoint/2010/main" val="2456212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FAE2A12-140C-4527-B721-72C1DD3F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B43FC7-6A19-4DF3-8506-485B55500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E689040-6301-4CD3-A20F-EA809EAD5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Başlık 1">
            <a:extLst>
              <a:ext uri="{FF2B5EF4-FFF2-40B4-BE49-F238E27FC236}">
                <a16:creationId xmlns:a16="http://schemas.microsoft.com/office/drawing/2014/main" id="{93318E3A-FA00-15E8-3000-17E908E4E8B5}"/>
              </a:ext>
            </a:extLst>
          </p:cNvPr>
          <p:cNvSpPr>
            <a:spLocks noGrp="1"/>
          </p:cNvSpPr>
          <p:nvPr>
            <p:ph type="title"/>
          </p:nvPr>
        </p:nvSpPr>
        <p:spPr>
          <a:xfrm>
            <a:off x="720000" y="619200"/>
            <a:ext cx="6923813" cy="1477328"/>
          </a:xfrm>
        </p:spPr>
        <p:txBody>
          <a:bodyPr>
            <a:normAutofit/>
          </a:bodyPr>
          <a:lstStyle/>
          <a:p>
            <a:r>
              <a:rPr lang="tr-TR" sz="3200"/>
              <a:t>Dairesel Bağlı Liste Mantığı:</a:t>
            </a:r>
          </a:p>
        </p:txBody>
      </p:sp>
      <p:sp>
        <p:nvSpPr>
          <p:cNvPr id="3" name="İçerik Yer Tutucusu 2">
            <a:extLst>
              <a:ext uri="{FF2B5EF4-FFF2-40B4-BE49-F238E27FC236}">
                <a16:creationId xmlns:a16="http://schemas.microsoft.com/office/drawing/2014/main" id="{39284807-DAD2-13A8-CE6C-9F9304D436CD}"/>
              </a:ext>
            </a:extLst>
          </p:cNvPr>
          <p:cNvSpPr>
            <a:spLocks noGrp="1"/>
          </p:cNvSpPr>
          <p:nvPr>
            <p:ph idx="1"/>
          </p:nvPr>
        </p:nvSpPr>
        <p:spPr>
          <a:xfrm>
            <a:off x="720000" y="2448000"/>
            <a:ext cx="10716487" cy="3320975"/>
          </a:xfrm>
        </p:spPr>
        <p:txBody>
          <a:bodyPr>
            <a:normAutofit/>
          </a:bodyPr>
          <a:lstStyle/>
          <a:p>
            <a:pPr marL="0" indent="0">
              <a:buNone/>
            </a:pPr>
            <a:r>
              <a:rPr lang="tr-TR" sz="4400">
                <a:latin typeface="The Hand Extrablack" panose="03070A02030502020204" pitchFamily="66" charset="0"/>
              </a:rPr>
              <a:t>*Bağ sayısı listenin bir sonraki  düğümünü gösterir. Bu durumda, son düğümün bağ sahası  ilk düğümü gösterir ve dairesel bağlı liste oluşur. Bu yapıda, son düğümün bağ sahasının null olmaması, yani son düğümün bir sonraki düğümünü ilk düğüm olarak göstermesi gerekiyor.</a:t>
            </a:r>
          </a:p>
        </p:txBody>
      </p:sp>
    </p:spTree>
    <p:extLst>
      <p:ext uri="{BB962C8B-B14F-4D97-AF65-F5344CB8AC3E}">
        <p14:creationId xmlns:p14="http://schemas.microsoft.com/office/powerpoint/2010/main" val="4047533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FAE2A12-140C-4527-B721-72C1DD3F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B43FC7-6A19-4DF3-8506-485B55500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E689040-6301-4CD3-A20F-EA809EAD5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Başlık 1">
            <a:extLst>
              <a:ext uri="{FF2B5EF4-FFF2-40B4-BE49-F238E27FC236}">
                <a16:creationId xmlns:a16="http://schemas.microsoft.com/office/drawing/2014/main" id="{77CB8BE1-0FE4-C587-911F-C70303580BD9}"/>
              </a:ext>
            </a:extLst>
          </p:cNvPr>
          <p:cNvSpPr>
            <a:spLocks noGrp="1"/>
          </p:cNvSpPr>
          <p:nvPr>
            <p:ph type="title"/>
          </p:nvPr>
        </p:nvSpPr>
        <p:spPr>
          <a:xfrm>
            <a:off x="720000" y="619200"/>
            <a:ext cx="6923813" cy="1477328"/>
          </a:xfrm>
        </p:spPr>
        <p:txBody>
          <a:bodyPr>
            <a:normAutofit/>
          </a:bodyPr>
          <a:lstStyle/>
          <a:p>
            <a:r>
              <a:rPr lang="tr-TR" sz="3200"/>
              <a:t>Çözüm için Yönlendirme: 1)Node Sınıfı</a:t>
            </a:r>
          </a:p>
        </p:txBody>
      </p:sp>
      <p:sp>
        <p:nvSpPr>
          <p:cNvPr id="3" name="İçerik Yer Tutucusu 2">
            <a:extLst>
              <a:ext uri="{FF2B5EF4-FFF2-40B4-BE49-F238E27FC236}">
                <a16:creationId xmlns:a16="http://schemas.microsoft.com/office/drawing/2014/main" id="{723BED46-F653-68DA-ABDE-4872560235B3}"/>
              </a:ext>
            </a:extLst>
          </p:cNvPr>
          <p:cNvSpPr>
            <a:spLocks noGrp="1"/>
          </p:cNvSpPr>
          <p:nvPr>
            <p:ph idx="1"/>
          </p:nvPr>
        </p:nvSpPr>
        <p:spPr>
          <a:xfrm>
            <a:off x="720000" y="2448000"/>
            <a:ext cx="10716487" cy="3320975"/>
          </a:xfrm>
        </p:spPr>
        <p:txBody>
          <a:bodyPr>
            <a:normAutofit/>
          </a:bodyPr>
          <a:lstStyle/>
          <a:p>
            <a:pPr marL="0" marR="1270" lvl="0" indent="0" fontAlgn="base">
              <a:lnSpc>
                <a:spcPct val="110000"/>
              </a:lnSpc>
              <a:spcAft>
                <a:spcPts val="1055"/>
              </a:spcAft>
              <a:buClr>
                <a:srgbClr val="000000"/>
              </a:buClr>
              <a:buSzPts val="1400"/>
              <a:buNone/>
            </a:pPr>
            <a:r>
              <a:rPr lang="tr-TR" sz="2600" u="none" strike="noStrike">
                <a:effectLst/>
                <a:uFill>
                  <a:solidFill>
                    <a:srgbClr val="000000"/>
                  </a:solidFill>
                </a:uFill>
                <a:latin typeface="The Hand Black" panose="020B0604020202020204" pitchFamily="66" charset="0"/>
                <a:ea typeface="Times New Roman" panose="02020603050405020304" pitchFamily="18" charset="0"/>
                <a:cs typeface="Times New Roman" panose="02020603050405020304" pitchFamily="18" charset="0"/>
              </a:rPr>
              <a:t>*Node sınıfında, int tipinde "data" ve bir sonraki düğümü gösterecek bağ sahası olacaktır. Data sahasını balonun pozisyonunu tutmak için kullanacaksınız. Örneğin, dairesel liste oluşturulurken ilk balonun data sahası 1, ikinci balonun data sahası 2, üçüncü balonun data sahası 3, vb ... tutacak şekilde liste oluşturulabilir. </a:t>
            </a:r>
          </a:p>
          <a:p>
            <a:pPr marL="0" marR="1270" lvl="0" indent="0" fontAlgn="base">
              <a:lnSpc>
                <a:spcPct val="110000"/>
              </a:lnSpc>
              <a:spcAft>
                <a:spcPts val="1055"/>
              </a:spcAft>
              <a:buClr>
                <a:srgbClr val="000000"/>
              </a:buClr>
              <a:buSzPts val="1400"/>
              <a:buNone/>
            </a:pPr>
            <a:r>
              <a:rPr lang="tr-TR" sz="2600" u="none" strike="noStrike">
                <a:effectLst/>
                <a:uFill>
                  <a:solidFill>
                    <a:srgbClr val="000000"/>
                  </a:solidFill>
                </a:uFill>
                <a:latin typeface="The Hand Black" panose="020B0604020202020204" pitchFamily="66" charset="0"/>
                <a:ea typeface="Times New Roman" panose="02020603050405020304" pitchFamily="18" charset="0"/>
                <a:cs typeface="Times New Roman" panose="02020603050405020304" pitchFamily="18" charset="0"/>
              </a:rPr>
              <a:t>*Node sınıfı için gerekli "constructor" metodu yazınız. Bir adet constructor metot yeterlidir. </a:t>
            </a:r>
          </a:p>
          <a:p>
            <a:pPr marL="0" marR="1270" lvl="0" indent="0" fontAlgn="base">
              <a:lnSpc>
                <a:spcPct val="110000"/>
              </a:lnSpc>
              <a:spcAft>
                <a:spcPts val="1055"/>
              </a:spcAft>
              <a:buClr>
                <a:srgbClr val="000000"/>
              </a:buClr>
              <a:buSzPts val="1400"/>
              <a:buNone/>
            </a:pPr>
            <a:r>
              <a:rPr lang="tr-TR" sz="2600" u="none" strike="noStrike">
                <a:effectLst/>
                <a:uFill>
                  <a:solidFill>
                    <a:srgbClr val="000000"/>
                  </a:solidFill>
                </a:uFill>
                <a:latin typeface="The Hand Black" panose="020B0604020202020204" pitchFamily="66" charset="0"/>
                <a:ea typeface="Times New Roman" panose="02020603050405020304" pitchFamily="18" charset="0"/>
                <a:cs typeface="Times New Roman" panose="02020603050405020304" pitchFamily="18" charset="0"/>
              </a:rPr>
              <a:t>*Node sınıfını isterseniz ayrı bir dosyada, isterseniz aşağıda açıklanan sınıfın içinde bir iç (inner) sınıf olarak yazabilirsiniz. </a:t>
            </a:r>
          </a:p>
          <a:p>
            <a:pPr marL="0" indent="0">
              <a:lnSpc>
                <a:spcPct val="110000"/>
              </a:lnSpc>
              <a:buNone/>
            </a:pPr>
            <a:endParaRPr lang="tr-TR" sz="2600"/>
          </a:p>
        </p:txBody>
      </p:sp>
    </p:spTree>
    <p:extLst>
      <p:ext uri="{BB962C8B-B14F-4D97-AF65-F5344CB8AC3E}">
        <p14:creationId xmlns:p14="http://schemas.microsoft.com/office/powerpoint/2010/main" val="4112836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FAE2A12-140C-4527-B721-72C1DD3F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B43FC7-6A19-4DF3-8506-485B55500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E689040-6301-4CD3-A20F-EA809EAD5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Başlık 1">
            <a:extLst>
              <a:ext uri="{FF2B5EF4-FFF2-40B4-BE49-F238E27FC236}">
                <a16:creationId xmlns:a16="http://schemas.microsoft.com/office/drawing/2014/main" id="{8C6C35F3-F82E-CE7C-E171-FA9F20643DDD}"/>
              </a:ext>
            </a:extLst>
          </p:cNvPr>
          <p:cNvSpPr>
            <a:spLocks noGrp="1"/>
          </p:cNvSpPr>
          <p:nvPr>
            <p:ph type="title"/>
          </p:nvPr>
        </p:nvSpPr>
        <p:spPr>
          <a:xfrm>
            <a:off x="720000" y="619200"/>
            <a:ext cx="6923813" cy="1477328"/>
          </a:xfrm>
        </p:spPr>
        <p:txBody>
          <a:bodyPr>
            <a:normAutofit/>
          </a:bodyPr>
          <a:lstStyle/>
          <a:p>
            <a:r>
              <a:rPr lang="tr-TR" sz="3200"/>
              <a:t>2) Uygulama Sınıfı</a:t>
            </a:r>
          </a:p>
        </p:txBody>
      </p:sp>
      <p:sp>
        <p:nvSpPr>
          <p:cNvPr id="3" name="İçerik Yer Tutucusu 2">
            <a:extLst>
              <a:ext uri="{FF2B5EF4-FFF2-40B4-BE49-F238E27FC236}">
                <a16:creationId xmlns:a16="http://schemas.microsoft.com/office/drawing/2014/main" id="{970941AB-98F5-D420-4614-C6E4C0A4D134}"/>
              </a:ext>
            </a:extLst>
          </p:cNvPr>
          <p:cNvSpPr>
            <a:spLocks noGrp="1"/>
          </p:cNvSpPr>
          <p:nvPr>
            <p:ph idx="1"/>
          </p:nvPr>
        </p:nvSpPr>
        <p:spPr>
          <a:xfrm>
            <a:off x="720000" y="2448000"/>
            <a:ext cx="10716487" cy="3320975"/>
          </a:xfrm>
        </p:spPr>
        <p:txBody>
          <a:bodyPr>
            <a:normAutofit/>
          </a:bodyPr>
          <a:lstStyle/>
          <a:p>
            <a:pPr marL="0" marR="1270" lvl="0" indent="0" fontAlgn="base">
              <a:spcAft>
                <a:spcPts val="1055"/>
              </a:spcAft>
              <a:buClr>
                <a:srgbClr val="000000"/>
              </a:buClr>
              <a:buSzPts val="1400"/>
              <a:buNone/>
            </a:pPr>
            <a:r>
              <a:rPr lang="tr-TR" sz="4800" u="none" strike="noStrike">
                <a:effectLst/>
                <a:uFill>
                  <a:solidFill>
                    <a:srgbClr val="000000"/>
                  </a:solidFill>
                </a:uFill>
                <a:latin typeface="The Hand Black" panose="03070902030502020204" pitchFamily="66" charset="0"/>
                <a:ea typeface="Times New Roman" panose="02020603050405020304" pitchFamily="18" charset="0"/>
                <a:cs typeface="Times New Roman" panose="02020603050405020304" pitchFamily="18" charset="0"/>
              </a:rPr>
              <a:t>*static void olarak tanımlanacak ve N ile M değerlerini parametre olarak alacak balonPozisyonuBul metodu yazılacaktır. </a:t>
            </a:r>
          </a:p>
          <a:p>
            <a:pPr marL="0" marR="1270" indent="0">
              <a:spcAft>
                <a:spcPts val="1205"/>
              </a:spcAft>
              <a:buNone/>
            </a:pPr>
            <a:r>
              <a:rPr lang="tr-TR" sz="4800">
                <a:effectLst/>
                <a:latin typeface="The Hand Black" panose="03070902030502020204" pitchFamily="66" charset="0"/>
                <a:ea typeface="Courier New" panose="02070309020205020404" pitchFamily="49" charset="0"/>
              </a:rPr>
              <a:t>*static void balonPozisyonuBul(int m, int n) </a:t>
            </a:r>
            <a:endParaRPr lang="tr-TR" sz="4800">
              <a:effectLst/>
              <a:latin typeface="The Hand Black" panose="03070902030502020204" pitchFamily="66" charset="0"/>
              <a:ea typeface="Times New Roman" panose="02020603050405020304" pitchFamily="18" charset="0"/>
            </a:endParaRPr>
          </a:p>
          <a:p>
            <a:endParaRPr lang="tr-TR" sz="4800"/>
          </a:p>
        </p:txBody>
      </p:sp>
    </p:spTree>
    <p:extLst>
      <p:ext uri="{BB962C8B-B14F-4D97-AF65-F5344CB8AC3E}">
        <p14:creationId xmlns:p14="http://schemas.microsoft.com/office/powerpoint/2010/main" val="2052085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FAE2A12-140C-4527-B721-72C1DD3F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B43FC7-6A19-4DF3-8506-485B55500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E689040-6301-4CD3-A20F-EA809EAD5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Başlık 1">
            <a:extLst>
              <a:ext uri="{FF2B5EF4-FFF2-40B4-BE49-F238E27FC236}">
                <a16:creationId xmlns:a16="http://schemas.microsoft.com/office/drawing/2014/main" id="{C5229BE7-B071-A7E8-D47A-E4A47A462906}"/>
              </a:ext>
            </a:extLst>
          </p:cNvPr>
          <p:cNvSpPr>
            <a:spLocks noGrp="1"/>
          </p:cNvSpPr>
          <p:nvPr>
            <p:ph type="title"/>
          </p:nvPr>
        </p:nvSpPr>
        <p:spPr>
          <a:xfrm>
            <a:off x="720000" y="619200"/>
            <a:ext cx="6923813" cy="1477328"/>
          </a:xfrm>
        </p:spPr>
        <p:txBody>
          <a:bodyPr>
            <a:normAutofit/>
          </a:bodyPr>
          <a:lstStyle/>
          <a:p>
            <a:r>
              <a:rPr lang="tr-TR" sz="3200"/>
              <a:t>3)balonPozisyonuBul() metodu</a:t>
            </a:r>
          </a:p>
        </p:txBody>
      </p:sp>
      <p:sp>
        <p:nvSpPr>
          <p:cNvPr id="3" name="İçerik Yer Tutucusu 2">
            <a:extLst>
              <a:ext uri="{FF2B5EF4-FFF2-40B4-BE49-F238E27FC236}">
                <a16:creationId xmlns:a16="http://schemas.microsoft.com/office/drawing/2014/main" id="{9066C1FA-6E97-1E96-96A3-2ECEB7667BCF}"/>
              </a:ext>
            </a:extLst>
          </p:cNvPr>
          <p:cNvSpPr>
            <a:spLocks noGrp="1"/>
          </p:cNvSpPr>
          <p:nvPr>
            <p:ph idx="1"/>
          </p:nvPr>
        </p:nvSpPr>
        <p:spPr>
          <a:xfrm>
            <a:off x="720000" y="2448000"/>
            <a:ext cx="10716487" cy="3320975"/>
          </a:xfrm>
        </p:spPr>
        <p:txBody>
          <a:bodyPr>
            <a:normAutofit/>
          </a:bodyPr>
          <a:lstStyle/>
          <a:p>
            <a:pPr marL="457200" marR="1270" lvl="1" indent="0" fontAlgn="base">
              <a:lnSpc>
                <a:spcPct val="110000"/>
              </a:lnSpc>
              <a:spcAft>
                <a:spcPts val="1055"/>
              </a:spcAft>
              <a:buClr>
                <a:srgbClr val="000000"/>
              </a:buClr>
              <a:buSzPts val="1400"/>
              <a:buNone/>
            </a:pPr>
            <a:r>
              <a:rPr lang="tr-TR" sz="4100" u="none" strike="noStrike">
                <a:effectLst/>
                <a:uFill>
                  <a:solidFill>
                    <a:srgbClr val="000000"/>
                  </a:solidFill>
                </a:uFill>
                <a:latin typeface="The Hand Black" panose="03070902030502020204" pitchFamily="66" charset="0"/>
                <a:ea typeface="Times New Roman" panose="02020603050405020304" pitchFamily="18" charset="0"/>
                <a:cs typeface="Times New Roman" panose="02020603050405020304" pitchFamily="18" charset="0"/>
              </a:rPr>
              <a:t>*İlk olarak N adet balondan oluşacak dairesel bağlı listeyi oluşturunuz. </a:t>
            </a:r>
          </a:p>
          <a:p>
            <a:pPr marL="457200" marR="1270" lvl="1" indent="0" fontAlgn="base">
              <a:lnSpc>
                <a:spcPct val="110000"/>
              </a:lnSpc>
              <a:spcAft>
                <a:spcPts val="1215"/>
              </a:spcAft>
              <a:buClr>
                <a:srgbClr val="000000"/>
              </a:buClr>
              <a:buSzPts val="1400"/>
              <a:buNone/>
            </a:pPr>
            <a:r>
              <a:rPr lang="tr-TR" sz="4100" u="none" strike="noStrike">
                <a:effectLst/>
                <a:uFill>
                  <a:solidFill>
                    <a:srgbClr val="000000"/>
                  </a:solidFill>
                </a:uFill>
                <a:latin typeface="The Hand Black" panose="03070902030502020204" pitchFamily="66" charset="0"/>
                <a:ea typeface="Times New Roman" panose="02020603050405020304" pitchFamily="18" charset="0"/>
                <a:cs typeface="Times New Roman" panose="02020603050405020304" pitchFamily="18" charset="0"/>
              </a:rPr>
              <a:t>*Daha sonra bu liste üzerinde, problem metninde anlatıldığı üzere son kalan balonu bulmak için gerekli algoritmayı gerçekleştiriniz. </a:t>
            </a:r>
          </a:p>
          <a:p>
            <a:pPr marL="457200" marR="1270" lvl="1" indent="0" fontAlgn="base">
              <a:lnSpc>
                <a:spcPct val="110000"/>
              </a:lnSpc>
              <a:spcAft>
                <a:spcPts val="1055"/>
              </a:spcAft>
              <a:buClr>
                <a:srgbClr val="000000"/>
              </a:buClr>
              <a:buSzPts val="1400"/>
              <a:buNone/>
            </a:pPr>
            <a:r>
              <a:rPr lang="tr-TR" sz="4100" u="none" strike="noStrike">
                <a:effectLst/>
                <a:uFill>
                  <a:solidFill>
                    <a:srgbClr val="000000"/>
                  </a:solidFill>
                </a:uFill>
                <a:latin typeface="The Hand Black" panose="03070902030502020204" pitchFamily="66" charset="0"/>
                <a:ea typeface="Times New Roman" panose="02020603050405020304" pitchFamily="18" charset="0"/>
                <a:cs typeface="Times New Roman" panose="02020603050405020304" pitchFamily="18" charset="0"/>
              </a:rPr>
              <a:t>*Son kalan balonun pozisyonunu yazdırınız. </a:t>
            </a:r>
          </a:p>
          <a:p>
            <a:pPr>
              <a:lnSpc>
                <a:spcPct val="110000"/>
              </a:lnSpc>
            </a:pPr>
            <a:endParaRPr lang="tr-TR" sz="4100"/>
          </a:p>
        </p:txBody>
      </p:sp>
    </p:spTree>
    <p:extLst>
      <p:ext uri="{BB962C8B-B14F-4D97-AF65-F5344CB8AC3E}">
        <p14:creationId xmlns:p14="http://schemas.microsoft.com/office/powerpoint/2010/main" val="237851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D9E2D9-EE69-4775-8CE5-9EAC35AD2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3D75B673-1FA7-415E-8B2E-7A0550C8B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9ED8BD6-CFE6-5585-1AE6-8436E3BEA475}"/>
              </a:ext>
            </a:extLst>
          </p:cNvPr>
          <p:cNvSpPr>
            <a:spLocks noGrp="1"/>
          </p:cNvSpPr>
          <p:nvPr>
            <p:ph type="title"/>
          </p:nvPr>
        </p:nvSpPr>
        <p:spPr>
          <a:xfrm>
            <a:off x="6480000" y="619200"/>
            <a:ext cx="4991961" cy="1477328"/>
          </a:xfrm>
        </p:spPr>
        <p:txBody>
          <a:bodyPr wrap="square" anchor="ctr">
            <a:normAutofit/>
          </a:bodyPr>
          <a:lstStyle/>
          <a:p>
            <a:r>
              <a:rPr lang="tr-TR" sz="3200"/>
              <a:t>4)Main Metodu</a:t>
            </a:r>
          </a:p>
        </p:txBody>
      </p:sp>
      <p:pic>
        <p:nvPicPr>
          <p:cNvPr id="5" name="Picture 4" descr="3B kare ve dikdörtgen">
            <a:extLst>
              <a:ext uri="{FF2B5EF4-FFF2-40B4-BE49-F238E27FC236}">
                <a16:creationId xmlns:a16="http://schemas.microsoft.com/office/drawing/2014/main" id="{FFA625AD-B39C-6419-8A55-281E47526702}"/>
              </a:ext>
            </a:extLst>
          </p:cNvPr>
          <p:cNvPicPr>
            <a:picLocks noChangeAspect="1"/>
          </p:cNvPicPr>
          <p:nvPr/>
        </p:nvPicPr>
        <p:blipFill rotWithShape="1">
          <a:blip r:embed="rId2"/>
          <a:srcRect l="10586" r="30016" b="1"/>
          <a:stretch/>
        </p:blipFill>
        <p:spPr>
          <a:xfrm>
            <a:off x="20" y="10"/>
            <a:ext cx="590370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sp>
        <p:nvSpPr>
          <p:cNvPr id="3" name="İçerik Yer Tutucusu 2">
            <a:extLst>
              <a:ext uri="{FF2B5EF4-FFF2-40B4-BE49-F238E27FC236}">
                <a16:creationId xmlns:a16="http://schemas.microsoft.com/office/drawing/2014/main" id="{92E0B4C3-45AE-E0E2-DE79-2E16F83EE19D}"/>
              </a:ext>
            </a:extLst>
          </p:cNvPr>
          <p:cNvSpPr>
            <a:spLocks noGrp="1"/>
          </p:cNvSpPr>
          <p:nvPr>
            <p:ph idx="1"/>
          </p:nvPr>
        </p:nvSpPr>
        <p:spPr>
          <a:xfrm>
            <a:off x="6480000" y="2541600"/>
            <a:ext cx="4991962" cy="3216273"/>
          </a:xfrm>
        </p:spPr>
        <p:txBody>
          <a:bodyPr>
            <a:normAutofit/>
          </a:bodyPr>
          <a:lstStyle/>
          <a:p>
            <a:pPr marL="0" indent="0">
              <a:buNone/>
            </a:pPr>
            <a:r>
              <a:rPr lang="tr-TR" u="none" strike="noStrike" dirty="0">
                <a:effectLst/>
                <a:uFill>
                  <a:solidFill>
                    <a:srgbClr val="000000"/>
                  </a:solidFill>
                </a:uFill>
                <a:latin typeface="The Hand Black" panose="03070902030502020204" pitchFamily="66" charset="0"/>
                <a:ea typeface="Times New Roman" panose="02020603050405020304" pitchFamily="18" charset="0"/>
                <a:cs typeface="Times New Roman" panose="02020603050405020304" pitchFamily="18" charset="0"/>
              </a:rPr>
              <a:t>*Main metot içinde, kullanıcının klavyeden N ve M değerlerini girmesini isteyip, bu değerler ile </a:t>
            </a:r>
            <a:r>
              <a:rPr lang="tr-TR" u="none" strike="noStrike" dirty="0" err="1">
                <a:effectLst/>
                <a:uFill>
                  <a:solidFill>
                    <a:srgbClr val="000000"/>
                  </a:solidFill>
                </a:uFill>
                <a:latin typeface="The Hand Black" panose="03070902030502020204" pitchFamily="66" charset="0"/>
                <a:ea typeface="Times New Roman" panose="02020603050405020304" pitchFamily="18" charset="0"/>
                <a:cs typeface="Times New Roman" panose="02020603050405020304" pitchFamily="18" charset="0"/>
              </a:rPr>
              <a:t>balonPozisyonuBul</a:t>
            </a:r>
            <a:r>
              <a:rPr lang="tr-TR" u="none" strike="noStrike" dirty="0">
                <a:effectLst/>
                <a:uFill>
                  <a:solidFill>
                    <a:srgbClr val="000000"/>
                  </a:solidFill>
                </a:uFill>
                <a:latin typeface="The Hand Black" panose="03070902030502020204" pitchFamily="66" charset="0"/>
                <a:ea typeface="Times New Roman" panose="02020603050405020304" pitchFamily="18" charset="0"/>
                <a:cs typeface="Times New Roman" panose="02020603050405020304" pitchFamily="18" charset="0"/>
              </a:rPr>
              <a:t> metodunu çağırınız. </a:t>
            </a:r>
          </a:p>
          <a:p>
            <a:endParaRPr lang="tr-TR" dirty="0"/>
          </a:p>
        </p:txBody>
      </p:sp>
    </p:spTree>
    <p:extLst>
      <p:ext uri="{BB962C8B-B14F-4D97-AF65-F5344CB8AC3E}">
        <p14:creationId xmlns:p14="http://schemas.microsoft.com/office/powerpoint/2010/main" val="956380530"/>
      </p:ext>
    </p:extLst>
  </p:cSld>
  <p:clrMapOvr>
    <a:masterClrMapping/>
  </p:clrMapOvr>
</p:sld>
</file>

<file path=ppt/theme/theme1.xml><?xml version="1.0" encoding="utf-8"?>
<a:theme xmlns:a="http://schemas.openxmlformats.org/drawingml/2006/main" name="BlobVTI">
  <a:themeElements>
    <a:clrScheme name="Blob V2">
      <a:dk1>
        <a:sysClr val="windowText" lastClr="000000"/>
      </a:dk1>
      <a:lt1>
        <a:sysClr val="window" lastClr="FFFFFF"/>
      </a:lt1>
      <a:dk2>
        <a:srgbClr val="0B2827"/>
      </a:dk2>
      <a:lt2>
        <a:srgbClr val="DAE3E3"/>
      </a:lt2>
      <a:accent1>
        <a:srgbClr val="B495C2"/>
      </a:accent1>
      <a:accent2>
        <a:srgbClr val="767E37"/>
      </a:accent2>
      <a:accent3>
        <a:srgbClr val="8FA3A3"/>
      </a:accent3>
      <a:accent4>
        <a:srgbClr val="CE7F01"/>
      </a:accent4>
      <a:accent5>
        <a:srgbClr val="D15A29"/>
      </a:accent5>
      <a:accent6>
        <a:srgbClr val="B88470"/>
      </a:accent6>
      <a:hlink>
        <a:srgbClr val="B57001"/>
      </a:hlink>
      <a:folHlink>
        <a:srgbClr val="996209"/>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Belge" ma:contentTypeID="0x01010096CB52D9A0D7A344AC0E95FFEBA54007" ma:contentTypeVersion="11" ma:contentTypeDescription="Yeni belge oluşturun." ma:contentTypeScope="" ma:versionID="d33271fa5cc4473c6e3659c47610a06d">
  <xsd:schema xmlns:xsd="http://www.w3.org/2001/XMLSchema" xmlns:xs="http://www.w3.org/2001/XMLSchema" xmlns:p="http://schemas.microsoft.com/office/2006/metadata/properties" xmlns:ns3="210259cc-b3f1-4e2a-8aaa-8e5a0b4fdfda" xmlns:ns4="a0a78697-cb6d-4b28-9ffa-a729065517d5" targetNamespace="http://schemas.microsoft.com/office/2006/metadata/properties" ma:root="true" ma:fieldsID="17dc5df3d3a1be364703435e09f5e7fe" ns3:_="" ns4:_="">
    <xsd:import namespace="210259cc-b3f1-4e2a-8aaa-8e5a0b4fdfda"/>
    <xsd:import namespace="a0a78697-cb6d-4b28-9ffa-a729065517d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_activity" minOccurs="0"/>
                <xsd:element ref="ns3:MediaServiceAuto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0259cc-b3f1-4e2a-8aaa-8e5a0b4fdf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0a78697-cb6d-4b28-9ffa-a729065517d5" elementFormDefault="qualified">
    <xsd:import namespace="http://schemas.microsoft.com/office/2006/documentManagement/types"/>
    <xsd:import namespace="http://schemas.microsoft.com/office/infopath/2007/PartnerControls"/>
    <xsd:element name="SharedWithUsers" ma:index="12" nillable="true" ma:displayName="Paylaşılanla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Ayrıntıları ile Paylaşıldı" ma:internalName="SharedWithDetails" ma:readOnly="true">
      <xsd:simpleType>
        <xsd:restriction base="dms:Note">
          <xsd:maxLength value="255"/>
        </xsd:restriction>
      </xsd:simpleType>
    </xsd:element>
    <xsd:element name="SharingHintHash" ma:index="14" nillable="true" ma:displayName="İpucu Paylaşımı Karması"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210259cc-b3f1-4e2a-8aaa-8e5a0b4fdfda" xsi:nil="true"/>
  </documentManagement>
</p:properties>
</file>

<file path=customXml/itemProps1.xml><?xml version="1.0" encoding="utf-8"?>
<ds:datastoreItem xmlns:ds="http://schemas.openxmlformats.org/officeDocument/2006/customXml" ds:itemID="{1F755E42-1677-453C-A505-7F1679B894F7}">
  <ds:schemaRefs>
    <ds:schemaRef ds:uri="http://schemas.microsoft.com/sharepoint/v3/contenttype/forms"/>
  </ds:schemaRefs>
</ds:datastoreItem>
</file>

<file path=customXml/itemProps2.xml><?xml version="1.0" encoding="utf-8"?>
<ds:datastoreItem xmlns:ds="http://schemas.openxmlformats.org/officeDocument/2006/customXml" ds:itemID="{B2BD0B04-01B4-4AAC-B3FB-A248C0FCEE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10259cc-b3f1-4e2a-8aaa-8e5a0b4fdfda"/>
    <ds:schemaRef ds:uri="a0a78697-cb6d-4b28-9ffa-a729065517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3B5F74F-AA1B-40F3-AD48-E1B24F9A0B77}">
  <ds:schemaRefs>
    <ds:schemaRef ds:uri="http://schemas.microsoft.com/office/2006/documentManagement/types"/>
    <ds:schemaRef ds:uri="a0a78697-cb6d-4b28-9ffa-a729065517d5"/>
    <ds:schemaRef ds:uri="http://purl.org/dc/dcmitype/"/>
    <ds:schemaRef ds:uri="http://schemas.microsoft.com/office/2006/metadata/properties"/>
    <ds:schemaRef ds:uri="http://purl.org/dc/terms/"/>
    <ds:schemaRef ds:uri="http://purl.org/dc/elements/1.1/"/>
    <ds:schemaRef ds:uri="http://schemas.microsoft.com/office/infopath/2007/PartnerControls"/>
    <ds:schemaRef ds:uri="http://schemas.openxmlformats.org/package/2006/metadata/core-properties"/>
    <ds:schemaRef ds:uri="210259cc-b3f1-4e2a-8aaa-8e5a0b4fdfd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989</TotalTime>
  <Words>430</Words>
  <Application>Microsoft Office PowerPoint</Application>
  <PresentationFormat>Geniş ekran</PresentationFormat>
  <Paragraphs>28</Paragraphs>
  <Slides>9</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9</vt:i4>
      </vt:variant>
    </vt:vector>
  </HeadingPairs>
  <TitlesOfParts>
    <vt:vector size="15" baseType="lpstr">
      <vt:lpstr>Arial</vt:lpstr>
      <vt:lpstr>Sagona Book</vt:lpstr>
      <vt:lpstr>The Hand Black</vt:lpstr>
      <vt:lpstr>The Hand Extrablack</vt:lpstr>
      <vt:lpstr>Times New Roman</vt:lpstr>
      <vt:lpstr>BlobVTI</vt:lpstr>
      <vt:lpstr>VERİ YAPILARI BİL-204  VİZE ÖDEVİ (JAVAYLA DAİRESEL BAĞLI LİSTE ÖRNEĞİ)</vt:lpstr>
      <vt:lpstr>1) Problem:</vt:lpstr>
      <vt:lpstr>2)Kafamızda canlanması için örnek:</vt:lpstr>
      <vt:lpstr>2) İstenen Çözüm Yaklaşımı:</vt:lpstr>
      <vt:lpstr>Dairesel Bağlı Liste Mantığı:</vt:lpstr>
      <vt:lpstr>Çözüm için Yönlendirme: 1)Node Sınıfı</vt:lpstr>
      <vt:lpstr>2) Uygulama Sınıfı</vt:lpstr>
      <vt:lpstr>3)balonPozisyonuBul() metodu</vt:lpstr>
      <vt:lpstr>4)Main Metodu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YAPILARI BİL-204  VİZE ÖDEVİ (JAVAYLA DAİRESEL BAĞLI LİSTE ÖRNEĞİ)</dc:title>
  <dc:creator>Senanur İRİZ</dc:creator>
  <cp:lastModifiedBy>Senanur İRİZ</cp:lastModifiedBy>
  <cp:revision>1</cp:revision>
  <dcterms:created xsi:type="dcterms:W3CDTF">2023-04-09T14:18:50Z</dcterms:created>
  <dcterms:modified xsi:type="dcterms:W3CDTF">2023-04-10T06:53:30Z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0x01010096CB52D9A0D7A344AC0E95FFEBA54007</vt:lpwstr>
  </property>
</Properties>
</file>