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87" r:id="rId4"/>
    <p:sldId id="298" r:id="rId5"/>
    <p:sldId id="300" r:id="rId6"/>
    <p:sldId id="301" r:id="rId7"/>
    <p:sldId id="302" r:id="rId8"/>
    <p:sldId id="299" r:id="rId9"/>
    <p:sldId id="303" r:id="rId10"/>
    <p:sldId id="293" r:id="rId11"/>
    <p:sldId id="291" r:id="rId12"/>
    <p:sldId id="292" r:id="rId13"/>
    <p:sldId id="294" r:id="rId14"/>
    <p:sldId id="295" r:id="rId15"/>
    <p:sldId id="296" r:id="rId16"/>
    <p:sldId id="297" r:id="rId17"/>
    <p:sldId id="259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5">
          <p15:clr>
            <a:srgbClr val="A4A3A4"/>
          </p15:clr>
        </p15:guide>
        <p15:guide id="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283"/>
    <a:srgbClr val="582C83"/>
    <a:srgbClr val="DC4405"/>
    <a:srgbClr val="5859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1" autoAdjust="0"/>
  </p:normalViewPr>
  <p:slideViewPr>
    <p:cSldViewPr snapToGrid="0" snapToObjects="1" showGuides="1">
      <p:cViewPr varScale="1">
        <p:scale>
          <a:sx n="78" d="100"/>
          <a:sy n="78" d="100"/>
        </p:scale>
        <p:origin x="-936" y="-96"/>
      </p:cViewPr>
      <p:guideLst>
        <p:guide orient="horz" pos="2265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59B9-AC66-496B-A09F-16DEC8FD152B}" type="datetimeFigureOut">
              <a:rPr lang="en-GB" smtClean="0"/>
              <a:t>13/04/2016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1336D-E951-458C-A46D-91077F9156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66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A397C2-6C8D-0F4F-90C7-B6E4A4245D8C}" type="datetimeFigureOut">
              <a:rPr lang="en-US"/>
              <a:pPr>
                <a:defRPr/>
              </a:pPr>
              <a:t>4/13/2016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D987F9-3EAD-864F-A144-96431262CE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57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 FC bg purple with 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051" y="2329314"/>
            <a:ext cx="7772400" cy="1825817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</a:t>
            </a:r>
            <a:r>
              <a:rPr lang="en-GB" dirty="0"/>
              <a:t>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051" y="3741820"/>
            <a:ext cx="7042194" cy="1244065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</a:t>
            </a:r>
            <a:r>
              <a:rPr lang="en-GB" dirty="0"/>
              <a:t>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0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bullet point add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5897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722595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10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392202" y="355600"/>
            <a:ext cx="1364448" cy="89245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50346"/>
            <a:ext cx="8299450" cy="4040751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88725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GB" dirty="0"/>
              <a:t>OMMERCIAL SLIDE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722595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10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Commercial-in-confidence, subject to </a:t>
            </a:r>
            <a:r>
              <a:rPr lang="en-GB" dirty="0" err="1"/>
              <a:t>contrac</a:t>
            </a:r>
            <a:r>
              <a:rPr lang="en-US" dirty="0"/>
              <a:t>t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47143"/>
            <a:ext cx="8299450" cy="4040751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Salmon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7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937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1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937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0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841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87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" y="3187"/>
            <a:ext cx="9144000" cy="68580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937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92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w  coloured BG no logo centere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6937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52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FC bg purple with 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2627313" y="4951413"/>
            <a:ext cx="230505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9pPr>
          </a:lstStyle>
          <a:p>
            <a:r>
              <a:rPr lang="en-GB" sz="1000" b="1" dirty="0">
                <a:solidFill>
                  <a:srgbClr val="FFFFFF"/>
                </a:solidFill>
                <a:latin typeface="Arial" charset="0"/>
                <a:cs typeface="Arial" charset="0"/>
              </a:rPr>
              <a:t>Salmon Asia Pacific </a:t>
            </a: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(Pty Limited)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Level 1, 299 Elizabeth Street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Sydney NSW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Australia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2000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Tel: +61 (0)2 8251 0044 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en-GB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395288" y="1773238"/>
            <a:ext cx="3240087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9pPr>
          </a:lstStyle>
          <a:p>
            <a:r>
              <a:rPr lang="en-GB" sz="1200" b="1" dirty="0">
                <a:solidFill>
                  <a:schemeClr val="bg1"/>
                </a:solidFill>
                <a:latin typeface="Arial" charset="0"/>
                <a:cs typeface="Arial" charset="0"/>
              </a:rPr>
              <a:t>Salmon Limited </a:t>
            </a:r>
            <a:br>
              <a:rPr lang="en-GB" sz="1200" b="1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  <a:t>64 Clarendon Road </a:t>
            </a:r>
            <a:b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  <a:t>Watford </a:t>
            </a:r>
            <a:b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  <a:t>Hertfordshire </a:t>
            </a:r>
            <a:b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  <a:t>WD17 1DA</a:t>
            </a:r>
          </a:p>
          <a:p>
            <a: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  <a:t>United Kingdom</a:t>
            </a:r>
          </a:p>
          <a:p>
            <a:endParaRPr lang="en-GB" sz="12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en-GB" sz="12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  <a:t>Tel:  +44 (0)1923 320 000 </a:t>
            </a:r>
            <a:b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  <a:t>www.salmon.com </a:t>
            </a:r>
            <a:b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chemeClr val="bg1"/>
                </a:solidFill>
                <a:latin typeface="Arial" charset="0"/>
                <a:cs typeface="Arial" charset="0"/>
              </a:rPr>
              <a:t>@SalmonLtd</a:t>
            </a:r>
          </a:p>
        </p:txBody>
      </p: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5076825" y="4941888"/>
            <a:ext cx="26638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Geneva" charset="0"/>
              </a:defRPr>
            </a:lvl9pPr>
          </a:lstStyle>
          <a:p>
            <a:r>
              <a:rPr lang="en-GB" sz="1000" b="1" dirty="0">
                <a:solidFill>
                  <a:srgbClr val="FFFFFF"/>
                </a:solidFill>
                <a:latin typeface="Arial" charset="0"/>
                <a:cs typeface="Arial" charset="0"/>
              </a:rPr>
              <a:t>Salmon China Limited </a:t>
            </a: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Tower A-2808</a:t>
            </a: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Topland Building (</a:t>
            </a:r>
            <a:r>
              <a:rPr lang="ja-JP" altLang="en-US" sz="10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第三置业大厦</a:t>
            </a:r>
            <a:r>
              <a:rPr lang="en-US" altLang="ja-JP" sz="1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Sanyuanqiao</a:t>
            </a: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Chaoyang District</a:t>
            </a: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Beijing City 100028</a:t>
            </a: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China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Tel: +86 (0)10 5822 0698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/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en-GB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395288" y="4941888"/>
            <a:ext cx="25019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000" b="1" dirty="0">
                <a:solidFill>
                  <a:srgbClr val="FFFFFF"/>
                </a:solidFill>
                <a:latin typeface="Arial" charset="0"/>
                <a:cs typeface="Arial" charset="0"/>
              </a:rPr>
              <a:t>Salmon North America</a:t>
            </a: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The Chocolate Factory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636 11th Avenue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New York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NY 10036-2010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United States</a:t>
            </a:r>
            <a:b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en-GB" sz="1000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r>
              <a:rPr lang="en-GB" sz="1000" dirty="0">
                <a:solidFill>
                  <a:srgbClr val="FFFFFF"/>
                </a:solidFill>
                <a:latin typeface="Arial" charset="0"/>
                <a:cs typeface="Arial" charset="0"/>
              </a:rPr>
              <a:t>Tel: +1 (646)577 6533</a:t>
            </a:r>
            <a:r>
              <a:rPr lang="en-GB" sz="1000" dirty="0">
                <a:solidFill>
                  <a:srgbClr val="FFFFFF"/>
                </a:solidFill>
                <a:latin typeface="Verdana" charset="0"/>
              </a:rPr>
              <a:t/>
            </a:r>
            <a:br>
              <a:rPr lang="en-GB" sz="1000" dirty="0">
                <a:solidFill>
                  <a:srgbClr val="FFFFFF"/>
                </a:solidFill>
                <a:latin typeface="Verdana" charset="0"/>
              </a:rPr>
            </a:br>
            <a:endParaRPr lang="en-GB" sz="1000" dirty="0">
              <a:solidFill>
                <a:srgbClr val="FFFFFF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10 x7.5 purple fishtai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8074"/>
            <a:ext cx="8229600" cy="1306812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/>
              <a:t>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6215" y="3766765"/>
            <a:ext cx="8229600" cy="1941022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r>
              <a:rPr lang="en-US" dirty="0"/>
              <a:t>S</a:t>
            </a:r>
            <a:r>
              <a:rPr lang="en-GB" dirty="0"/>
              <a:t>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4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10 x7.5 purple fishtai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1975" y="294253"/>
            <a:ext cx="1373188" cy="102711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04" y="3746867"/>
            <a:ext cx="7772400" cy="1431525"/>
          </a:xfrm>
        </p:spPr>
        <p:txBody>
          <a:bodyPr anchor="t"/>
          <a:lstStyle>
            <a:lvl1pPr algn="l">
              <a:defRPr sz="2800" b="0" cap="all">
                <a:solidFill>
                  <a:srgbClr val="582C83"/>
                </a:solidFill>
              </a:defRPr>
            </a:lvl1pPr>
          </a:lstStyle>
          <a:p>
            <a:r>
              <a:rPr lang="en-US" dirty="0"/>
              <a:t>S</a:t>
            </a:r>
            <a:r>
              <a:rPr lang="en-GB" dirty="0"/>
              <a:t>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733" y="2464067"/>
            <a:ext cx="7772400" cy="1090295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DC440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331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28875"/>
            <a:ext cx="8229600" cy="104465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709767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12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43792"/>
            <a:ext cx="8229600" cy="4136100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0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28875"/>
            <a:ext cx="8229600" cy="104465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7200" y="709767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14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47143"/>
            <a:ext cx="4001013" cy="3862387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 baseline="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 Text in two columns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708825" y="1447143"/>
            <a:ext cx="4006850" cy="3862387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 Text in two columns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out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38500"/>
            <a:ext cx="8229600" cy="1057478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7200" y="722595"/>
            <a:ext cx="2989263" cy="525463"/>
          </a:xfrm>
        </p:spPr>
        <p:txBody>
          <a:bodyPr/>
          <a:lstStyle>
            <a:lvl1pPr>
              <a:defRPr>
                <a:solidFill>
                  <a:srgbClr val="582C83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2858" y="1434755"/>
            <a:ext cx="4054475" cy="3871912"/>
          </a:xfrm>
        </p:spPr>
        <p:txBody>
          <a:bodyPr/>
          <a:lstStyle>
            <a:lvl1pPr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Text in two columns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06108" y="1436035"/>
            <a:ext cx="4054475" cy="3871912"/>
          </a:xfrm>
        </p:spPr>
        <p:txBody>
          <a:bodyPr/>
          <a:lstStyle>
            <a:lvl1pPr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Text in two columns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bullet point no subti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9100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43068"/>
            <a:ext cx="8287350" cy="4332704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 Text     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9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bullet poin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85522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pic>
        <p:nvPicPr>
          <p:cNvPr id="9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7575" y="1447143"/>
            <a:ext cx="4001013" cy="3862387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 baseline="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 Text in two columns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708825" y="1447143"/>
            <a:ext cx="4006850" cy="3862387"/>
          </a:xfrm>
        </p:spPr>
        <p:txBody>
          <a:bodyPr/>
          <a:lstStyle>
            <a:lvl1pPr marL="285750" indent="-285750">
              <a:buClr>
                <a:srgbClr val="DC4405"/>
              </a:buClr>
              <a:buFont typeface="Arial"/>
              <a:buChar char="•"/>
              <a:defRPr sz="2400" baseline="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 Text in two columns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9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out bullet point no subtil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2796 master tempalte for powerpoint 10 x7.5 no fish tail-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8350"/>
            <a:ext cx="8229600" cy="1143000"/>
          </a:xfrm>
        </p:spPr>
        <p:txBody>
          <a:bodyPr/>
          <a:lstStyle>
            <a:lvl1pPr>
              <a:defRPr>
                <a:solidFill>
                  <a:srgbClr val="DC4405"/>
                </a:solidFill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2858" y="1434755"/>
            <a:ext cx="4054475" cy="3871912"/>
          </a:xfrm>
        </p:spPr>
        <p:txBody>
          <a:bodyPr/>
          <a:lstStyle>
            <a:lvl1pPr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Text in two columns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06108" y="1436035"/>
            <a:ext cx="4054475" cy="3871912"/>
          </a:xfrm>
        </p:spPr>
        <p:txBody>
          <a:bodyPr/>
          <a:lstStyle>
            <a:lvl1pPr>
              <a:defRPr sz="2400">
                <a:solidFill>
                  <a:srgbClr val="58595B"/>
                </a:solidFill>
              </a:defRPr>
            </a:lvl1pPr>
          </a:lstStyle>
          <a:p>
            <a:pPr lvl="0"/>
            <a:r>
              <a:rPr lang="en-GB" dirty="0"/>
              <a:t>Text in two columns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67167" y="6458813"/>
            <a:ext cx="4155337" cy="308161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6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85888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ADD TITLE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0557" y="3747594"/>
            <a:ext cx="8229600" cy="246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SUBTITLE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FFFFFF"/>
          </a:solidFill>
          <a:latin typeface="Arial"/>
          <a:ea typeface="Geneva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Geneva" charset="0"/>
          <a:cs typeface="Geneva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kern="1200">
          <a:solidFill>
            <a:schemeClr val="bg1"/>
          </a:solidFill>
          <a:latin typeface="Arial"/>
          <a:ea typeface="Geneva" charset="0"/>
          <a:cs typeface="Geneva" charset="0"/>
        </a:defRPr>
      </a:lvl1pPr>
      <a:lvl2pPr marL="45720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kern="1200">
          <a:solidFill>
            <a:schemeClr val="tx1"/>
          </a:solidFill>
          <a:latin typeface="Arial"/>
          <a:ea typeface="Geneva" charset="0"/>
          <a:cs typeface="+mn-cs"/>
        </a:defRPr>
      </a:lvl2pPr>
      <a:lvl3pPr marL="91440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400" kern="1200">
          <a:solidFill>
            <a:schemeClr val="tx1"/>
          </a:solidFill>
          <a:latin typeface="Arial"/>
          <a:ea typeface="Geneva" charset="0"/>
          <a:cs typeface="+mn-cs"/>
        </a:defRPr>
      </a:lvl3pPr>
      <a:lvl4pPr marL="137160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000" kern="1200">
          <a:solidFill>
            <a:schemeClr val="tx1"/>
          </a:solidFill>
          <a:latin typeface="Arial"/>
          <a:ea typeface="Geneva" charset="0"/>
          <a:cs typeface="+mn-cs"/>
        </a:defRPr>
      </a:lvl4pPr>
      <a:lvl5pPr marL="182880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000" kern="1200">
          <a:solidFill>
            <a:schemeClr val="tx1"/>
          </a:solidFill>
          <a:latin typeface="Arial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76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HOLDING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Espot</a:t>
            </a:r>
            <a:r>
              <a:rPr lang="en-GB" dirty="0" smtClean="0"/>
              <a:t> CSS implementation and SASS integration for the redesign of Game Desktop 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51" y="3997852"/>
            <a:ext cx="7042194" cy="1244065"/>
          </a:xfrm>
        </p:spPr>
        <p:txBody>
          <a:bodyPr/>
          <a:lstStyle/>
          <a:p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Serge </a:t>
            </a:r>
            <a:r>
              <a:rPr lang="en-GB" sz="2000" dirty="0" err="1" smtClean="0"/>
              <a:t>Radkevics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9861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Delivery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April/May 2016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496957" y="1404035"/>
            <a:ext cx="8229600" cy="413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4405"/>
              </a:buClr>
              <a:buFont typeface="Arial"/>
              <a:buChar char="•"/>
              <a:defRPr sz="2400" kern="1200">
                <a:solidFill>
                  <a:srgbClr val="58595B"/>
                </a:solidFill>
                <a:latin typeface="Arial"/>
                <a:ea typeface="Geneva" charset="0"/>
                <a:cs typeface="Geneva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Arial"/>
                <a:ea typeface="Geneva" charset="0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/>
                <a:ea typeface="Geneva" charset="0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Arial"/>
                <a:ea typeface="Geneva" charset="0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Arial"/>
                <a:ea typeface="Geneva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Sprint 5</a:t>
            </a:r>
          </a:p>
          <a:p>
            <a:pPr lvl="1"/>
            <a:r>
              <a:rPr lang="en-GB" sz="2000" dirty="0"/>
              <a:t>Progressing to plan. </a:t>
            </a:r>
          </a:p>
          <a:p>
            <a:pPr lvl="1"/>
            <a:r>
              <a:rPr lang="en-GB" sz="2000" dirty="0"/>
              <a:t>Constraint around resources, Salmon tester provided to support team. </a:t>
            </a:r>
          </a:p>
          <a:p>
            <a:pPr lvl="1"/>
            <a:r>
              <a:rPr lang="en-GB" sz="2000" dirty="0"/>
              <a:t>Go live planned for week commencing 25</a:t>
            </a:r>
            <a:r>
              <a:rPr lang="en-GB" sz="2000" baseline="30000" dirty="0"/>
              <a:t>th</a:t>
            </a:r>
            <a:r>
              <a:rPr lang="en-GB" sz="2000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	</a:t>
            </a:r>
            <a:endParaRPr lang="en-GB" sz="24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48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Delivery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April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2"/>
            <a:r>
              <a:rPr lang="en-GB" sz="500" dirty="0"/>
              <a:t>`</a:t>
            </a:r>
            <a:endParaRPr lang="en-GB" sz="2000" dirty="0"/>
          </a:p>
          <a:p>
            <a:pPr lvl="1"/>
            <a:r>
              <a:rPr lang="en-GB" sz="2400" dirty="0"/>
              <a:t>	</a:t>
            </a:r>
          </a:p>
          <a:p>
            <a:pPr lvl="1"/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3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Programme/Project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Key Changes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Jira – Salmon support migrating to Jira </a:t>
            </a:r>
          </a:p>
          <a:p>
            <a:r>
              <a:rPr lang="en-GB" dirty="0"/>
              <a:t>Automated testing – Investigating running in live.</a:t>
            </a:r>
          </a:p>
          <a:p>
            <a:pPr lvl="1"/>
            <a:r>
              <a:rPr lang="en-GB" sz="1800" dirty="0"/>
              <a:t>Scenarios </a:t>
            </a:r>
            <a:r>
              <a:rPr lang="en-GB" sz="1800" dirty="0" err="1"/>
              <a:t>prev</a:t>
            </a:r>
            <a:r>
              <a:rPr lang="en-GB" sz="1800" dirty="0"/>
              <a:t> 202 now 239</a:t>
            </a:r>
          </a:p>
          <a:p>
            <a:pPr lvl="1"/>
            <a:r>
              <a:rPr lang="en-GB" sz="1800" dirty="0"/>
              <a:t>Test steps </a:t>
            </a:r>
            <a:r>
              <a:rPr lang="en-GB" sz="1800" dirty="0" err="1"/>
              <a:t>prev</a:t>
            </a:r>
            <a:r>
              <a:rPr lang="en-GB" sz="1800" dirty="0"/>
              <a:t> 1283 now 1495</a:t>
            </a:r>
          </a:p>
          <a:p>
            <a:pPr lvl="1"/>
            <a:r>
              <a:rPr lang="en-GB" sz="1800" dirty="0"/>
              <a:t>Tuesday nights run 98.74% passed.</a:t>
            </a:r>
            <a:endParaRPr lang="en-GB" dirty="0"/>
          </a:p>
          <a:p>
            <a:r>
              <a:rPr lang="en-GB" dirty="0"/>
              <a:t>Programme plan – We had spoken of reducing the sprint cycle time. Contingency for P1s vs decreased time to live</a:t>
            </a:r>
          </a:p>
          <a:p>
            <a:r>
              <a:rPr lang="en-GB" dirty="0"/>
              <a:t>Teams working well together, test becoming resource constraint.</a:t>
            </a:r>
          </a:p>
          <a:p>
            <a:pPr lvl="1"/>
            <a:r>
              <a:rPr lang="en-GB" dirty="0"/>
              <a:t>	</a:t>
            </a:r>
            <a:endParaRPr lang="en-GB" sz="2400" dirty="0"/>
          </a:p>
          <a:p>
            <a:pPr lvl="1"/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4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Peak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Kick off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1443792"/>
            <a:ext cx="8229600" cy="4465172"/>
          </a:xfrm>
        </p:spPr>
        <p:txBody>
          <a:bodyPr/>
          <a:lstStyle/>
          <a:p>
            <a:r>
              <a:rPr lang="en-GB" dirty="0"/>
              <a:t>Tune varnish and extreme scale to expand cache to 24hr and allow low impact 8pm/12pm go live.</a:t>
            </a:r>
          </a:p>
          <a:p>
            <a:r>
              <a:rPr lang="en-GB" dirty="0"/>
              <a:t>Optimised product data bean.</a:t>
            </a:r>
          </a:p>
          <a:p>
            <a:r>
              <a:rPr lang="en-GB" dirty="0"/>
              <a:t>Use WXS or Dyna Cache to store this data.</a:t>
            </a:r>
          </a:p>
          <a:p>
            <a:r>
              <a:rPr lang="en-GB" dirty="0"/>
              <a:t>Hardware updates.</a:t>
            </a:r>
          </a:p>
          <a:p>
            <a:r>
              <a:rPr lang="en-GB" dirty="0"/>
              <a:t>Attribute data and product data to be reviewed.</a:t>
            </a:r>
          </a:p>
          <a:p>
            <a:r>
              <a:rPr lang="en-GB" dirty="0"/>
              <a:t>Licensing options to be reviewed.</a:t>
            </a:r>
          </a:p>
          <a:p>
            <a:endParaRPr lang="en-GB" dirty="0"/>
          </a:p>
          <a:p>
            <a:r>
              <a:rPr lang="en-GB" dirty="0"/>
              <a:t>Ruled out, taking search out of commerce, partition app servers,</a:t>
            </a:r>
          </a:p>
          <a:p>
            <a:pPr lvl="1"/>
            <a:r>
              <a:rPr lang="en-GB" dirty="0"/>
              <a:t>	</a:t>
            </a:r>
            <a:endParaRPr lang="en-GB" sz="2400" dirty="0"/>
          </a:p>
          <a:p>
            <a:pPr lvl="1"/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Agility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Progress to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1443792"/>
            <a:ext cx="8229600" cy="4465172"/>
          </a:xfrm>
        </p:spPr>
        <p:txBody>
          <a:bodyPr/>
          <a:lstStyle/>
          <a:p>
            <a:r>
              <a:rPr lang="en-GB" dirty="0"/>
              <a:t>Blue Green partitions taking shape, design confirmed by Glen, Darren and Craig. </a:t>
            </a:r>
          </a:p>
          <a:p>
            <a:r>
              <a:rPr lang="en-GB" dirty="0"/>
              <a:t>Cache to become partition/build aware in sprint 4.</a:t>
            </a:r>
          </a:p>
          <a:p>
            <a:r>
              <a:rPr lang="en-GB" dirty="0"/>
              <a:t>Salmon working on deployment speed, removal of unnecessary steps, streamlined.</a:t>
            </a:r>
          </a:p>
          <a:p>
            <a:r>
              <a:rPr lang="en-GB" dirty="0"/>
              <a:t>Sprint 4 deploy will test deployment with blue and green, plus speed of deployment. Site outage with holding page.</a:t>
            </a:r>
          </a:p>
          <a:p>
            <a:r>
              <a:rPr lang="en-GB" sz="2400" dirty="0"/>
              <a:t>Key next step is making the load balancer and varnish partition aware.</a:t>
            </a:r>
          </a:p>
          <a:p>
            <a:r>
              <a:rPr lang="en-GB" dirty="0"/>
              <a:t>First deployment to be outside of normal release with low impact change.</a:t>
            </a:r>
            <a:endParaRPr lang="en-GB" sz="24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73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Redesign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9" y="2245600"/>
            <a:ext cx="8759101" cy="23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0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39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1339017"/>
            <a:ext cx="8229600" cy="4823658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Historically all CSS on the Game site was divided into two parts: styles for the main structure of the site which is written by Salmon, and styles for </a:t>
            </a:r>
            <a:r>
              <a:rPr lang="en-GB" sz="1800" dirty="0" err="1" smtClean="0"/>
              <a:t>espots</a:t>
            </a:r>
            <a:r>
              <a:rPr lang="en-GB" sz="1800" dirty="0" smtClean="0"/>
              <a:t> and other merchandising content , written by Game web team.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All merchandising styles were compiled into one file, with a lot of styles overriding main website styles. That resulted into massive amount of unused CSS being loaded on every page which affected performance and created a various visual defects.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4367"/>
            <a:ext cx="8229600" cy="1044650"/>
          </a:xfrm>
        </p:spPr>
        <p:txBody>
          <a:bodyPr/>
          <a:lstStyle/>
          <a:p>
            <a:r>
              <a:rPr lang="en-GB" dirty="0" smtClean="0"/>
              <a:t>Issue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36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1339017"/>
            <a:ext cx="8229600" cy="4823658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As a solution, new structure was introduced together with SASS, </a:t>
            </a:r>
            <a:r>
              <a:rPr lang="en-GB" sz="1800" dirty="0" err="1" smtClean="0"/>
              <a:t>css</a:t>
            </a:r>
            <a:r>
              <a:rPr lang="en-GB" sz="1800" dirty="0" smtClean="0"/>
              <a:t> pre-processor as part of desktop redesign project.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This approach will help keep styles that are loaded to the page to minimum as well as benefit consistency and will </a:t>
            </a:r>
            <a:r>
              <a:rPr lang="en-GB" sz="1800" dirty="0"/>
              <a:t>make </a:t>
            </a:r>
            <a:r>
              <a:rPr lang="en-GB" sz="1800" dirty="0" smtClean="0"/>
              <a:t>maintenance of the styles easier.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0309"/>
            <a:ext cx="8229600" cy="1044650"/>
          </a:xfrm>
        </p:spPr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3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1339017"/>
            <a:ext cx="8229600" cy="482365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Each page consists of</a:t>
            </a:r>
          </a:p>
          <a:p>
            <a:r>
              <a:rPr lang="en-GB" dirty="0" smtClean="0"/>
              <a:t>Global styles – </a:t>
            </a:r>
            <a:r>
              <a:rPr lang="en-GB" b="1" dirty="0" smtClean="0"/>
              <a:t>headerFooter.css</a:t>
            </a:r>
          </a:p>
          <a:p>
            <a:r>
              <a:rPr lang="en-GB" dirty="0" smtClean="0"/>
              <a:t>Page specific general styles e.g. </a:t>
            </a:r>
            <a:r>
              <a:rPr lang="en-GB" b="1" dirty="0" smtClean="0"/>
              <a:t>pdp.css</a:t>
            </a:r>
          </a:p>
          <a:p>
            <a:r>
              <a:rPr lang="en-GB" dirty="0" smtClean="0"/>
              <a:t>Global </a:t>
            </a:r>
            <a:r>
              <a:rPr lang="en-GB" dirty="0" err="1" smtClean="0"/>
              <a:t>espot</a:t>
            </a:r>
            <a:r>
              <a:rPr lang="en-GB" dirty="0" smtClean="0"/>
              <a:t> styles – </a:t>
            </a:r>
            <a:r>
              <a:rPr lang="en-GB" b="1" dirty="0" smtClean="0">
                <a:solidFill>
                  <a:srgbClr val="A12283"/>
                </a:solidFill>
              </a:rPr>
              <a:t>global_espots.css</a:t>
            </a:r>
          </a:p>
          <a:p>
            <a:r>
              <a:rPr lang="en-GB" dirty="0" smtClean="0"/>
              <a:t>Page specific </a:t>
            </a:r>
            <a:r>
              <a:rPr lang="en-GB" dirty="0" err="1" smtClean="0"/>
              <a:t>espots</a:t>
            </a:r>
            <a:r>
              <a:rPr lang="en-GB" dirty="0" smtClean="0"/>
              <a:t> styles – </a:t>
            </a:r>
            <a:r>
              <a:rPr lang="en-GB" b="1" dirty="0" smtClean="0">
                <a:solidFill>
                  <a:srgbClr val="A12283"/>
                </a:solidFill>
              </a:rPr>
              <a:t>pdp_espots.css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0309"/>
            <a:ext cx="8229600" cy="1044650"/>
          </a:xfrm>
        </p:spPr>
        <p:txBody>
          <a:bodyPr/>
          <a:lstStyle/>
          <a:p>
            <a:r>
              <a:rPr lang="en-GB" dirty="0" err="1" smtClean="0"/>
              <a:t>Strucutre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3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1339017"/>
            <a:ext cx="8229600" cy="4823658"/>
          </a:xfrm>
        </p:spPr>
        <p:txBody>
          <a:bodyPr/>
          <a:lstStyle/>
          <a:p>
            <a:r>
              <a:rPr lang="en-GB" dirty="0" smtClean="0"/>
              <a:t>PDP </a:t>
            </a:r>
            <a:r>
              <a:rPr lang="en-GB" dirty="0"/>
              <a:t>– </a:t>
            </a:r>
            <a:r>
              <a:rPr lang="en-GB" b="1" dirty="0"/>
              <a:t>pdp_espots.css</a:t>
            </a:r>
            <a:endParaRPr lang="en-GB" dirty="0"/>
          </a:p>
          <a:p>
            <a:r>
              <a:rPr lang="en-GB" dirty="0" smtClean="0"/>
              <a:t>PLP </a:t>
            </a:r>
            <a:r>
              <a:rPr lang="en-GB" dirty="0"/>
              <a:t>Search, Category PLP – </a:t>
            </a:r>
            <a:r>
              <a:rPr lang="en-GB" b="1" dirty="0"/>
              <a:t>plp_espots.css</a:t>
            </a:r>
            <a:endParaRPr lang="en-GB" dirty="0"/>
          </a:p>
          <a:p>
            <a:r>
              <a:rPr lang="en-GB" dirty="0" smtClean="0"/>
              <a:t>Format </a:t>
            </a:r>
            <a:r>
              <a:rPr lang="en-GB" dirty="0"/>
              <a:t>Category – </a:t>
            </a:r>
            <a:r>
              <a:rPr lang="en-GB" b="1" dirty="0"/>
              <a:t>formatCategory_espots.css</a:t>
            </a:r>
            <a:endParaRPr lang="en-GB" dirty="0"/>
          </a:p>
          <a:p>
            <a:r>
              <a:rPr lang="en-GB" dirty="0" smtClean="0"/>
              <a:t>Home </a:t>
            </a:r>
            <a:r>
              <a:rPr lang="en-GB" dirty="0"/>
              <a:t>– </a:t>
            </a:r>
            <a:r>
              <a:rPr lang="en-GB" b="1" dirty="0"/>
              <a:t>homePage_espots.css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0309"/>
            <a:ext cx="8229600" cy="1044650"/>
          </a:xfrm>
        </p:spPr>
        <p:txBody>
          <a:bodyPr/>
          <a:lstStyle/>
          <a:p>
            <a:r>
              <a:rPr lang="en-GB" dirty="0" smtClean="0"/>
              <a:t>Pages with specific </a:t>
            </a:r>
            <a:r>
              <a:rPr lang="en-GB" dirty="0" err="1" smtClean="0"/>
              <a:t>espots</a:t>
            </a:r>
            <a:r>
              <a:rPr lang="en-GB" dirty="0" smtClean="0"/>
              <a:t>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54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1339017"/>
            <a:ext cx="8229600" cy="4823658"/>
          </a:xfrm>
        </p:spPr>
        <p:txBody>
          <a:bodyPr/>
          <a:lstStyle/>
          <a:p>
            <a:r>
              <a:rPr lang="en-GB" dirty="0" smtClean="0"/>
              <a:t>More intuitive ( nesting ) </a:t>
            </a:r>
          </a:p>
          <a:p>
            <a:r>
              <a:rPr lang="en-GB" dirty="0" smtClean="0"/>
              <a:t>Useful features ( variables, </a:t>
            </a:r>
            <a:r>
              <a:rPr lang="en-GB" dirty="0" err="1" smtClean="0"/>
              <a:t>mixins</a:t>
            </a:r>
            <a:r>
              <a:rPr lang="en-GB" dirty="0" smtClean="0"/>
              <a:t>, extends ) </a:t>
            </a:r>
          </a:p>
          <a:p>
            <a:r>
              <a:rPr lang="en-GB" dirty="0" smtClean="0"/>
              <a:t>Modular ( @import do not result in html requests ) </a:t>
            </a:r>
          </a:p>
          <a:p>
            <a:r>
              <a:rPr lang="en-GB" dirty="0" smtClean="0"/>
              <a:t>Programing techniques ( if else, loops )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0309"/>
            <a:ext cx="8229600" cy="1044650"/>
          </a:xfrm>
        </p:spPr>
        <p:txBody>
          <a:bodyPr/>
          <a:lstStyle/>
          <a:p>
            <a:r>
              <a:rPr lang="en-GB" dirty="0" smtClean="0"/>
              <a:t>WHY SASS </a:t>
            </a:r>
            <a:r>
              <a:rPr lang="en-GB" sz="1600" u="sng" dirty="0"/>
              <a:t>http://sass-lang.com/</a:t>
            </a:r>
          </a:p>
        </p:txBody>
      </p:sp>
    </p:spTree>
    <p:extLst>
      <p:ext uri="{BB962C8B-B14F-4D97-AF65-F5344CB8AC3E}">
        <p14:creationId xmlns:p14="http://schemas.microsoft.com/office/powerpoint/2010/main" val="345424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157"/>
            <a:ext cx="8229600" cy="1044650"/>
          </a:xfrm>
        </p:spPr>
        <p:txBody>
          <a:bodyPr/>
          <a:lstStyle/>
          <a:p>
            <a:r>
              <a:rPr lang="en-GB" dirty="0" smtClean="0"/>
              <a:t>Nesting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.parent {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color</a:t>
            </a:r>
            <a:r>
              <a:rPr lang="en-GB" dirty="0"/>
              <a:t>: red;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.child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color</a:t>
            </a:r>
            <a:r>
              <a:rPr lang="en-GB" dirty="0"/>
              <a:t>: blue;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0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157"/>
            <a:ext cx="8229600" cy="1044650"/>
          </a:xfrm>
        </p:spPr>
        <p:txBody>
          <a:bodyPr/>
          <a:lstStyle/>
          <a:p>
            <a:r>
              <a:rPr lang="en-GB" smtClean="0"/>
              <a:t>Mixins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.parent {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color</a:t>
            </a:r>
            <a:r>
              <a:rPr lang="en-GB" dirty="0"/>
              <a:t>: red;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.child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color</a:t>
            </a:r>
            <a:r>
              <a:rPr lang="en-GB" dirty="0"/>
              <a:t>: blue;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8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Outline Plan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61" y="1506284"/>
            <a:ext cx="6694328" cy="34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97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63758</TotalTime>
  <Words>542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blank</vt:lpstr>
      <vt:lpstr>Custom Design</vt:lpstr>
      <vt:lpstr>Espot CSS implementation and SASS integration for the redesign of Game Desktop site</vt:lpstr>
      <vt:lpstr>Issue</vt:lpstr>
      <vt:lpstr>Solution</vt:lpstr>
      <vt:lpstr>Strucutre</vt:lpstr>
      <vt:lpstr>Pages with specific espots styles</vt:lpstr>
      <vt:lpstr>WHY SASS http://sass-lang.com/</vt:lpstr>
      <vt:lpstr>Nesting</vt:lpstr>
      <vt:lpstr>Mixins</vt:lpstr>
      <vt:lpstr>Sprints 5</vt:lpstr>
      <vt:lpstr>Project Delivery </vt:lpstr>
      <vt:lpstr>Project Delivery </vt:lpstr>
      <vt:lpstr>Programme/Project</vt:lpstr>
      <vt:lpstr>Peak 2016</vt:lpstr>
      <vt:lpstr>Deployment Agility</vt:lpstr>
      <vt:lpstr>RTF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HRG Monthly Service Review October 2014</dc:title>
  <dc:creator>Mark Horton</dc:creator>
  <cp:lastModifiedBy>Sergejs Radkevics</cp:lastModifiedBy>
  <cp:revision>282</cp:revision>
  <dcterms:created xsi:type="dcterms:W3CDTF">2014-10-09T13:41:20Z</dcterms:created>
  <dcterms:modified xsi:type="dcterms:W3CDTF">2016-04-13T21:11:47Z</dcterms:modified>
</cp:coreProperties>
</file>