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43E072-4784-A441-BA96-635132D87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Shubham Gupta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2E4B7-C6B6-DB49-944F-55AE39A19F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DF6F-4889-C94B-8611-9EC37D60A09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E4610-C11B-0E48-808A-BCA2BA84B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Housing Prices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5B81-2F04-AC4C-A71D-C156901CFB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165E-ECBF-3041-96DA-4B5254E5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Shubham Gupta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AF986-2758-9E4D-88E7-535A603A365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Housing Prices : Advance Regression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148D-ACBF-3443-B9CA-1542D3FC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6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26/8/20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EAC9-334E-814C-AF4A-A05675A6F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Housing Prices : Advance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0455-8BAA-E949-B9E1-F42BC06A9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Big Data Analysis and Project </a:t>
            </a:r>
          </a:p>
          <a:p>
            <a:pPr algn="ctr"/>
            <a:r>
              <a:rPr lang="en-US" dirty="0"/>
              <a:t>Shubham Gupta</a:t>
            </a:r>
          </a:p>
          <a:p>
            <a:pPr algn="ctr"/>
            <a:r>
              <a:rPr lang="en-US" dirty="0"/>
              <a:t>A1787223</a:t>
            </a:r>
          </a:p>
        </p:txBody>
      </p:sp>
    </p:spTree>
    <p:extLst>
      <p:ext uri="{BB962C8B-B14F-4D97-AF65-F5344CB8AC3E}">
        <p14:creationId xmlns:p14="http://schemas.microsoft.com/office/powerpoint/2010/main" val="358360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3076-A2E1-5847-8AC9-603E295C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0173-E017-0045-A56A-A1F6BC37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categorical features were filled with mode of the feature. </a:t>
            </a:r>
          </a:p>
          <a:p>
            <a:r>
              <a:rPr lang="en-US" dirty="0"/>
              <a:t>Mode is most the most frequent category in a feature</a:t>
            </a:r>
          </a:p>
          <a:p>
            <a:r>
              <a:rPr lang="en-US" dirty="0"/>
              <a:t>Most of the numerical features were filled with either median or mean of the numerical feature.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60D5-1035-F540-8E53-DB42EE63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A3569-7C31-F44F-9D82-8B223F9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6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BC4F-50AC-9341-94B2-8BF8E56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Categorical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5C7F-29E0-604E-9C9F-1FC45A9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cannot understand categorical data </a:t>
            </a:r>
            <a:r>
              <a:rPr lang="en-US" dirty="0" err="1"/>
              <a:t>i.e</a:t>
            </a:r>
            <a:r>
              <a:rPr lang="en-US" dirty="0"/>
              <a:t> text data. </a:t>
            </a:r>
          </a:p>
          <a:p>
            <a:r>
              <a:rPr lang="en-US" dirty="0"/>
              <a:t>So we need to convert each categorical feature into numerical one. </a:t>
            </a:r>
          </a:p>
          <a:p>
            <a:r>
              <a:rPr lang="en-US" dirty="0"/>
              <a:t>Many ways to do it – </a:t>
            </a:r>
            <a:r>
              <a:rPr lang="en-US" dirty="0" err="1"/>
              <a:t>OrdinalEncoder</a:t>
            </a:r>
            <a:r>
              <a:rPr lang="en-US" dirty="0"/>
              <a:t>, 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en-US" dirty="0" err="1"/>
              <a:t>GetDummy</a:t>
            </a:r>
            <a:r>
              <a:rPr lang="en-US" dirty="0"/>
              <a:t>. </a:t>
            </a:r>
          </a:p>
          <a:p>
            <a:r>
              <a:rPr lang="en-US" dirty="0"/>
              <a:t>For this model I chose </a:t>
            </a:r>
            <a:r>
              <a:rPr lang="en-US" dirty="0" err="1"/>
              <a:t>GetDummy</a:t>
            </a:r>
            <a:r>
              <a:rPr lang="en-US" dirty="0"/>
              <a:t>.</a:t>
            </a:r>
          </a:p>
          <a:p>
            <a:r>
              <a:rPr lang="en-AU" dirty="0"/>
              <a:t>This converts categorical variable into dummy/indicator variables and keep the numerical data intact.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5A53A-5F6B-6441-AD50-BBC619BC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8E2D-137F-3B45-BE9C-74C99CA1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0CC2A-A6F5-354A-95F2-D47A796A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   Target Feature </a:t>
            </a:r>
            <a:r>
              <a:rPr lang="en-US" sz="3200" dirty="0"/>
              <a:t>-</a:t>
            </a:r>
            <a:br>
              <a:rPr lang="en-US" sz="3200" dirty="0"/>
            </a:br>
            <a:r>
              <a:rPr lang="en-US" sz="3200" dirty="0"/>
              <a:t>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B5D9-5CBE-EC40-B07E-897514C1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 target variable we have to predict is the </a:t>
            </a:r>
            <a:r>
              <a:rPr lang="en-US" sz="2000" dirty="0" err="1"/>
              <a:t>SalePrice</a:t>
            </a:r>
            <a:r>
              <a:rPr lang="en-US" sz="2000" dirty="0"/>
              <a:t> of the houses.</a:t>
            </a:r>
          </a:p>
          <a:p>
            <a:r>
              <a:rPr lang="en-US" sz="2000" dirty="0"/>
              <a:t>We can see this is skewed. </a:t>
            </a:r>
          </a:p>
          <a:p>
            <a:r>
              <a:rPr lang="en-US" sz="2000" dirty="0"/>
              <a:t>Running this model led to a high RMSE value.</a:t>
            </a:r>
          </a:p>
          <a:p>
            <a:r>
              <a:rPr lang="en-US" sz="2000" dirty="0"/>
              <a:t>So, we need to make changes to make our target feature less skewed.</a:t>
            </a:r>
          </a:p>
          <a:p>
            <a:endParaRPr lang="en-US" sz="20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25B53-4C4F-3943-9A09-F6CF5DE3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3601"/>
            <a:ext cx="5456279" cy="41058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9B7CB-3181-4F4C-960E-80F55B52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72CE0-77F0-3C4B-8EFC-C4A6E77C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55F96-82B8-EE46-B287-790C2CE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4DE9-E3F4-6842-8ECC-ADE7BCB3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ways to handle skewness. </a:t>
            </a:r>
          </a:p>
          <a:p>
            <a:r>
              <a:rPr lang="en-US" sz="2000" dirty="0"/>
              <a:t>Either use Box Cox Transform,  Log1P etc.</a:t>
            </a:r>
          </a:p>
          <a:p>
            <a:r>
              <a:rPr lang="en-US" sz="2000" dirty="0"/>
              <a:t>For our target feature, we used Log1P.</a:t>
            </a:r>
          </a:p>
          <a:p>
            <a:r>
              <a:rPr lang="en-US" sz="2000" dirty="0"/>
              <a:t>Now </a:t>
            </a:r>
            <a:r>
              <a:rPr lang="en-US" sz="2000" dirty="0" err="1"/>
              <a:t>SalePrice</a:t>
            </a:r>
            <a:r>
              <a:rPr lang="en-US" sz="2000" dirty="0"/>
              <a:t> is skewness is reduced and follows a somewhat normal distribution. 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C3479C43-220F-024F-BBCB-62B5B5DB7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5113"/>
            <a:ext cx="5456279" cy="41058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376F-85CD-3E40-B4D1-D0B12390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CE82-04B2-B344-A78B-FD9F636E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889EF-D0CB-6244-840A-6631A0EC0ECA}"/>
              </a:ext>
            </a:extLst>
          </p:cNvPr>
          <p:cNvSpPr txBox="1"/>
          <p:nvPr/>
        </p:nvSpPr>
        <p:spPr>
          <a:xfrm>
            <a:off x="8244009" y="717103"/>
            <a:ext cx="1304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Sale Price </a:t>
            </a:r>
            <a:endParaRPr lang="en-US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DFB34-92A3-7340-8E8B-EB0556B40BB0}"/>
              </a:ext>
            </a:extLst>
          </p:cNvPr>
          <p:cNvSpPr txBox="1"/>
          <p:nvPr/>
        </p:nvSpPr>
        <p:spPr>
          <a:xfrm>
            <a:off x="8244009" y="1147990"/>
            <a:ext cx="14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After Log1P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F0359-5082-5845-BF41-82EECC42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Correlation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9FF7BD-F696-42BA-B51F-64A3681C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In our training data we found that more than 17 features were highly correlated with the sale price.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Some of the figures are shown here.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They have correlation of more than 0.5 or less than -0.5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844114-3029-A048-B3FF-36B2BAFE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48" y="1784177"/>
            <a:ext cx="7012276" cy="33658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C940F-0D7F-B149-A062-97920FF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779" y="6353463"/>
            <a:ext cx="323102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Shubham Gupta | Housing Price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188A9-CB52-974E-A5B0-62F9A2C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7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E23E-C493-D047-AA88-3A753747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Dropping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6E9A-19F9-7D4E-BB3A-F4C0EC0A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the Correlation and Variance of the Features.</a:t>
            </a:r>
          </a:p>
          <a:p>
            <a:r>
              <a:rPr lang="en-US" dirty="0"/>
              <a:t> Features with very high variance were dropped. </a:t>
            </a:r>
          </a:p>
          <a:p>
            <a:r>
              <a:rPr lang="en-US" dirty="0"/>
              <a:t>High variance indicates that the feature has high skewness and that will not be helpful in our machine learning models. </a:t>
            </a:r>
          </a:p>
          <a:p>
            <a:r>
              <a:rPr lang="en-US" dirty="0"/>
              <a:t>Also features with correlation close to zero were also dropped.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B1A22-9E45-0049-B651-B31EBBE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26A52-5C52-3641-8727-AAB9740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D9E-0174-D44C-A4CB-D398C4A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87DB-5A8B-5541-ACAB-98533BFB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186"/>
            <a:ext cx="9905999" cy="4078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training data split in a 70:30 ratio as asked. </a:t>
            </a:r>
          </a:p>
          <a:p>
            <a:r>
              <a:rPr lang="en-US" dirty="0"/>
              <a:t>The regression models we will be using for our data our are- </a:t>
            </a:r>
          </a:p>
          <a:p>
            <a:r>
              <a:rPr lang="en-US" dirty="0"/>
              <a:t>Linear Regression (used as base performance)</a:t>
            </a:r>
          </a:p>
          <a:p>
            <a:r>
              <a:rPr lang="en-US" dirty="0" err="1"/>
              <a:t>RidgeCV</a:t>
            </a:r>
            <a:r>
              <a:rPr lang="en-US" dirty="0"/>
              <a:t> (Another form of Linear Regressor with Regularization)</a:t>
            </a:r>
          </a:p>
          <a:p>
            <a:r>
              <a:rPr lang="en-US" dirty="0" err="1"/>
              <a:t>KNearestNeighbourRegressor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</a:p>
          <a:p>
            <a:r>
              <a:rPr lang="en-US" dirty="0" err="1"/>
              <a:t>ElasticNetCV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LassoCV</a:t>
            </a:r>
            <a:r>
              <a:rPr lang="en-US" dirty="0"/>
              <a:t>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76607-4D60-E044-9345-DFFFDDD7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1B707-4E93-5643-B3C0-7039AB67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0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29879-AE25-D140-A8CB-35B8A630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37DD-D664-A74D-9B4E-B580B8B6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Running the models directly on data can lead to overfitting.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One way to avoid overfitting is to use cross-validation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It splits our training set in subsets and applies model to each of the subsets.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Calculating mean scores of error and therefore avoiding overfitting.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Our models performance after initial run is shown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BE2E4F-D7D6-7147-ABFD-95BF832B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7893"/>
            <a:ext cx="5456279" cy="28372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188D4-E408-094C-805E-2F131AB5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01302-0063-2948-990F-2C45BC4F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7BD7-3607-1E44-B94D-8C1184F6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tuning: Grid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7310-E23F-4641-9FBC-8EDAD84C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top performing models were, </a:t>
            </a:r>
            <a:r>
              <a:rPr lang="en-US" b="1" dirty="0" err="1"/>
              <a:t>RandomForest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RidgeCV</a:t>
            </a:r>
            <a:r>
              <a:rPr lang="en-US" b="1" dirty="0"/>
              <a:t>. </a:t>
            </a:r>
          </a:p>
          <a:p>
            <a:r>
              <a:rPr lang="en-US" dirty="0"/>
              <a:t>Grid search was used to find the best possible parameters. </a:t>
            </a:r>
          </a:p>
          <a:p>
            <a:r>
              <a:rPr lang="en-US" dirty="0"/>
              <a:t>It is computationally heavy but gives us the best parameters.</a:t>
            </a:r>
          </a:p>
          <a:p>
            <a:r>
              <a:rPr lang="en-US" dirty="0"/>
              <a:t>Hyperparameter tuning led to an </a:t>
            </a:r>
            <a:r>
              <a:rPr lang="en-US" b="1" dirty="0"/>
              <a:t>increase</a:t>
            </a:r>
            <a:r>
              <a:rPr lang="en-US" dirty="0"/>
              <a:t> of </a:t>
            </a:r>
            <a:r>
              <a:rPr lang="en-US" b="1" dirty="0"/>
              <a:t>6%</a:t>
            </a:r>
            <a:r>
              <a:rPr lang="en-US" dirty="0"/>
              <a:t> in </a:t>
            </a:r>
            <a:r>
              <a:rPr lang="en-US" b="1" dirty="0" err="1"/>
              <a:t>RandomForest</a:t>
            </a:r>
            <a:r>
              <a:rPr lang="en-US" b="1" dirty="0"/>
              <a:t>.</a:t>
            </a:r>
          </a:p>
          <a:p>
            <a:r>
              <a:rPr lang="en-US" dirty="0" err="1"/>
              <a:t>RidgeCV</a:t>
            </a:r>
            <a:r>
              <a:rPr lang="en-US" dirty="0"/>
              <a:t> remained as is, because it was at optimal parameters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F87B1-D792-394D-8AEF-0FA7D839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04395-098F-4945-8402-3ADF8E88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8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A9200-EC42-0A48-AED9-4F30356B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039C-FFD1-6C4F-89EC-DC812D40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1957388"/>
            <a:ext cx="2862444" cy="42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Finally applied tuned models to the test set and submitted solution on Kaggle.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Received a score of 0.13526 and a rank of 2083.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63B029-74AD-954C-8EDB-C085957D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340257"/>
            <a:ext cx="6844045" cy="21729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AB6-F782-6F46-B9DC-279A2EAE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779" y="6353463"/>
            <a:ext cx="323102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Shubham Gupta | Housing Price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A4572-C512-AC4D-8120-0F27B79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7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5475-4A41-1348-B783-C8C799A3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Definition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2960D6-3168-4442-A158-E6AB6E6B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5"/>
            <a:ext cx="6449401" cy="3933826"/>
          </a:xfrm>
        </p:spPr>
        <p:txBody>
          <a:bodyPr anchor="ctr">
            <a:normAutofit/>
          </a:bodyPr>
          <a:lstStyle/>
          <a:p>
            <a:r>
              <a:rPr lang="en-US" dirty="0"/>
              <a:t>Data from 2919 house, 79 explanatory variables</a:t>
            </a:r>
          </a:p>
          <a:p>
            <a:r>
              <a:rPr lang="en-US" dirty="0"/>
              <a:t>1460 for training, 1459 for testing. </a:t>
            </a:r>
          </a:p>
          <a:p>
            <a:r>
              <a:rPr lang="en-US" dirty="0"/>
              <a:t>Predicting the </a:t>
            </a:r>
            <a:r>
              <a:rPr lang="en-US" dirty="0" err="1"/>
              <a:t>SalePrice</a:t>
            </a:r>
            <a:r>
              <a:rPr lang="en-US" dirty="0"/>
              <a:t> of the house given its features.</a:t>
            </a:r>
          </a:p>
          <a:p>
            <a:r>
              <a:rPr lang="en-AU" dirty="0"/>
              <a:t>The Ames Housing dataset was compiled by Dean De Cock for use in data science education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D09F55-680B-7143-80C1-125795743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9" r="15201" b="-3"/>
          <a:stretch/>
        </p:blipFill>
        <p:spPr>
          <a:xfrm>
            <a:off x="7590813" y="2497720"/>
            <a:ext cx="3456597" cy="226319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51F8-F5B1-2C47-B3DC-67C75CEB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6D14-1AEE-8248-AA08-56C697A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5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27D0-07F7-7244-B0B7-68F49EF1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1224-0E1C-6D47-AD5A-08EB0B33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Shubham Gupta | Housing Price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A483-2056-9B48-B047-3A5906D8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257B2-7AA2-2843-B9E2-004B5431FAD8}"/>
              </a:ext>
            </a:extLst>
          </p:cNvPr>
          <p:cNvSpPr txBox="1"/>
          <p:nvPr/>
        </p:nvSpPr>
        <p:spPr>
          <a:xfrm>
            <a:off x="1902372" y="3016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4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B8106-BD8F-224B-8EB5-218262F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9BDB-5FAA-DB4C-8E57-1D6BA536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6" y="163362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It is a popular dataset on Kaggle.</a:t>
            </a:r>
          </a:p>
          <a:p>
            <a:r>
              <a:rPr lang="en-US" sz="2000" dirty="0"/>
              <a:t>Evaluate the performance of my model based on score received by submission.</a:t>
            </a:r>
          </a:p>
          <a:p>
            <a:r>
              <a:rPr lang="en-US" sz="2000" dirty="0"/>
              <a:t>Over 5000 submissions</a:t>
            </a:r>
          </a:p>
          <a:p>
            <a:r>
              <a:rPr lang="en-US" sz="2000" dirty="0"/>
              <a:t>Aim is to achieve lowest RMSE score and the best possible rank in the competition.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1593B-DF2D-3F4F-84FC-4A3466B25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14" y="1464553"/>
            <a:ext cx="6624016" cy="34113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A24A5-2E30-D54C-9FE1-117B91CC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CE2F-A357-E84B-9A8F-0A803E25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65C-F55F-E348-A14B-AF53F821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F0A7-0BD6-0C42-A2A7-CF283CFC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- </a:t>
            </a:r>
            <a:r>
              <a:rPr lang="en-US" dirty="0" err="1"/>
              <a:t>Jupyter</a:t>
            </a:r>
            <a:r>
              <a:rPr lang="en-US" dirty="0"/>
              <a:t> Notebook , Python3 Kernel</a:t>
            </a:r>
          </a:p>
          <a:p>
            <a:r>
              <a:rPr lang="en-US" dirty="0" err="1"/>
              <a:t>Numpy</a:t>
            </a:r>
            <a:r>
              <a:rPr lang="en-US" dirty="0"/>
              <a:t> and Pandas </a:t>
            </a:r>
          </a:p>
          <a:p>
            <a:r>
              <a:rPr lang="en-US" dirty="0"/>
              <a:t>Regression model – as we are predicting a real value. </a:t>
            </a:r>
          </a:p>
          <a:p>
            <a:r>
              <a:rPr lang="en-US" dirty="0"/>
              <a:t>Report made using Latex. </a:t>
            </a:r>
          </a:p>
          <a:p>
            <a:r>
              <a:rPr lang="en-US" dirty="0"/>
              <a:t>Slide – </a:t>
            </a:r>
            <a:r>
              <a:rPr lang="en-US" dirty="0" err="1"/>
              <a:t>Powerpoint</a:t>
            </a:r>
            <a:r>
              <a:rPr lang="en-US" dirty="0"/>
              <a:t> </a:t>
            </a:r>
          </a:p>
          <a:p>
            <a:r>
              <a:rPr lang="en-US" dirty="0" err="1"/>
              <a:t>Presenatation</a:t>
            </a:r>
            <a:r>
              <a:rPr lang="en-US" dirty="0"/>
              <a:t> - Zoom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3EF-378A-2B4E-AAC4-2388E7C4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4171-B459-F241-85B7-261E0A5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03018-F216-7045-8F8B-A7DED12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Features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783101-D150-4DF8-849F-8F8ABB42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 features of the house ranges from  categorical features such as </a:t>
            </a:r>
            <a:r>
              <a:rPr lang="en-US" sz="2000" dirty="0" err="1"/>
              <a:t>MSSubClass</a:t>
            </a:r>
            <a:r>
              <a:rPr lang="en-US" sz="2000" dirty="0"/>
              <a:t>, Kitchen Quality</a:t>
            </a:r>
          </a:p>
          <a:p>
            <a:r>
              <a:rPr lang="en-US" sz="2000" dirty="0"/>
              <a:t>To numerical category such as </a:t>
            </a:r>
            <a:r>
              <a:rPr lang="en-US" sz="2000" dirty="0" err="1"/>
              <a:t>PoolArea</a:t>
            </a:r>
            <a:r>
              <a:rPr lang="en-US" sz="2000" dirty="0"/>
              <a:t>. </a:t>
            </a:r>
          </a:p>
          <a:p>
            <a:r>
              <a:rPr lang="en-US" sz="2000" dirty="0"/>
              <a:t>There are also some Miscellaneous features such as </a:t>
            </a:r>
            <a:r>
              <a:rPr lang="en-US" sz="2000" dirty="0" err="1"/>
              <a:t>MiscFeature</a:t>
            </a:r>
            <a:r>
              <a:rPr lang="en-US" sz="2000" dirty="0"/>
              <a:t>, </a:t>
            </a:r>
            <a:r>
              <a:rPr lang="en-US" sz="2000" dirty="0" err="1"/>
              <a:t>OverallQual</a:t>
            </a:r>
            <a:r>
              <a:rPr lang="en-US" sz="2000" dirty="0"/>
              <a:t> and </a:t>
            </a:r>
            <a:r>
              <a:rPr lang="en-US" sz="2000" dirty="0" err="1"/>
              <a:t>OverallCond</a:t>
            </a:r>
            <a:endParaRPr lang="en-US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6F140-13CE-CB4B-B2DE-BAB6F943A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7560"/>
            <a:ext cx="5456279" cy="493793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6E8E3-14F0-604D-8312-C6641E16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Shubham Gupta | Housing Price : Advance Regression Techniques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95998-8C35-F543-A6B0-2C635C3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E412-7785-A049-BA05-9EFCE27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Training Data</a:t>
            </a:r>
            <a:endParaRPr lang="en-US" dirty="0"/>
          </a:p>
        </p:txBody>
      </p:sp>
      <p:pic>
        <p:nvPicPr>
          <p:cNvPr id="7" name="Content Placeholder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BC5560C-6B1E-6D4D-9CAC-9B009415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34" y="2249488"/>
            <a:ext cx="9482957" cy="35417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FBA8-ACAE-CF4B-9C05-0FFC6B79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C01A8-EAF7-D847-AE2D-D8C1AAA0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F30B-CE4C-624F-A601-25CAD9CB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0BFB9-4457-AB42-8B0C-08C7C18D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01" y="2249487"/>
            <a:ext cx="311481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A672-9131-154B-BF60-4FC96DA6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Data is not clean i.e. contains lots of missing values.</a:t>
            </a:r>
          </a:p>
          <a:p>
            <a:r>
              <a:rPr lang="en-US" dirty="0"/>
              <a:t>In training as well as test data.</a:t>
            </a:r>
          </a:p>
          <a:p>
            <a:r>
              <a:rPr lang="en-US" dirty="0"/>
              <a:t>Also contains categorical data. </a:t>
            </a:r>
          </a:p>
          <a:p>
            <a:r>
              <a:rPr lang="en-US" dirty="0"/>
              <a:t>In order to apply machine learning algorithms we need clean numerical data.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7A31-D08F-BA49-BC2A-D2273C61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09360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Shubham Gupta | Housing Price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64D3-6FE7-EB43-974B-E86ACE01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2B64-1664-414F-A46A-6FEB3310D33E}"/>
              </a:ext>
            </a:extLst>
          </p:cNvPr>
          <p:cNvSpPr txBox="1"/>
          <p:nvPr/>
        </p:nvSpPr>
        <p:spPr>
          <a:xfrm>
            <a:off x="3043238" y="1880155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35849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AAA4-6544-F847-B805-737D5395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865C-45B8-B64A-9982-43893FA3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the training and test data</a:t>
            </a:r>
          </a:p>
          <a:p>
            <a:r>
              <a:rPr lang="en-US" dirty="0"/>
              <a:t>Allows for efficient cleaning of data </a:t>
            </a:r>
          </a:p>
          <a:p>
            <a:r>
              <a:rPr lang="en-US" dirty="0"/>
              <a:t>Won’t have to handle data separately. </a:t>
            </a:r>
          </a:p>
          <a:p>
            <a:r>
              <a:rPr lang="en-US" dirty="0"/>
              <a:t>Imputate the missing values on the whole dataset. </a:t>
            </a:r>
          </a:p>
          <a:p>
            <a:r>
              <a:rPr lang="en-US" dirty="0"/>
              <a:t>After cleaning separate the training and test data.</a:t>
            </a:r>
          </a:p>
          <a:p>
            <a:r>
              <a:rPr lang="en-US" dirty="0"/>
              <a:t>Apply machine learning algorithms and submit the best algorithm.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D439-8C4F-C046-8870-A97C73A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Gupta | Housing Price : Advance Regression Techniques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E8196-8B48-8347-BC40-B80CB4D2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8C9B-F6C4-AD45-95BB-8225B802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D94-876D-8A4C-AF30-004DFE3E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Dropping features with more than 80% missing values.</a:t>
            </a:r>
          </a:p>
          <a:p>
            <a:r>
              <a:rPr lang="en-US" dirty="0"/>
              <a:t>Separating categorical and numerical features for better data imputation. </a:t>
            </a:r>
          </a:p>
          <a:p>
            <a:r>
              <a:rPr lang="en-US" dirty="0"/>
              <a:t>Checking the distribution of each &amp; every feature individually.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90D539-DF24-C04F-8BAC-CA177894C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7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92A3A-FF66-5547-9DE8-FCC25C4DFD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1075F-90A3-B747-B1F4-EE5575CF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Shubham Gupta | Housing Price : Advance Regression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26712-4009-974F-AAD6-6D2BDEFA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5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975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Housing Prices : Advance Regression Techniques</vt:lpstr>
      <vt:lpstr>Problem Definition </vt:lpstr>
      <vt:lpstr>Database</vt:lpstr>
      <vt:lpstr>Environment</vt:lpstr>
      <vt:lpstr>Features</vt:lpstr>
      <vt:lpstr>Training Data</vt:lpstr>
      <vt:lpstr>Problems</vt:lpstr>
      <vt:lpstr>Approach</vt:lpstr>
      <vt:lpstr>Data Preprocessing </vt:lpstr>
      <vt:lpstr>Data Imputation</vt:lpstr>
      <vt:lpstr>Categorical Data </vt:lpstr>
      <vt:lpstr>   Target Feature - SALE PRICE</vt:lpstr>
      <vt:lpstr>Skewness</vt:lpstr>
      <vt:lpstr>Correlation </vt:lpstr>
      <vt:lpstr>Dropping Features</vt:lpstr>
      <vt:lpstr>Modeling</vt:lpstr>
      <vt:lpstr>Cross Validation </vt:lpstr>
      <vt:lpstr>Hyperparameter tuning: Grid Search 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: Advance Regression Techniques</dc:title>
  <dc:creator>Shubham Gupta</dc:creator>
  <cp:lastModifiedBy>Shubham Gupta</cp:lastModifiedBy>
  <cp:revision>6</cp:revision>
  <dcterms:created xsi:type="dcterms:W3CDTF">2020-08-26T08:49:13Z</dcterms:created>
  <dcterms:modified xsi:type="dcterms:W3CDTF">2020-08-26T11:40:08Z</dcterms:modified>
</cp:coreProperties>
</file>