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handoutMasterIdLst>
    <p:handoutMasterId r:id="rId24"/>
  </p:handoutMasterIdLst>
  <p:sldIdLst>
    <p:sldId id="256" r:id="rId2"/>
    <p:sldId id="257" r:id="rId3"/>
    <p:sldId id="258" r:id="rId4"/>
    <p:sldId id="261" r:id="rId5"/>
    <p:sldId id="259" r:id="rId6"/>
    <p:sldId id="276" r:id="rId7"/>
    <p:sldId id="260" r:id="rId8"/>
    <p:sldId id="262" r:id="rId9"/>
    <p:sldId id="263" r:id="rId10"/>
    <p:sldId id="277" r:id="rId11"/>
    <p:sldId id="278" r:id="rId12"/>
    <p:sldId id="280" r:id="rId13"/>
    <p:sldId id="281" r:id="rId14"/>
    <p:sldId id="282" r:id="rId15"/>
    <p:sldId id="283" r:id="rId16"/>
    <p:sldId id="284" r:id="rId17"/>
    <p:sldId id="285" r:id="rId18"/>
    <p:sldId id="287" r:id="rId19"/>
    <p:sldId id="286" r:id="rId20"/>
    <p:sldId id="27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7"/>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01FE7E-7C1D-49EF-8685-F5ACEB41081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B8336C4-D0A7-4BF2-9CA0-1617793A511B}">
      <dgm:prSet/>
      <dgm:spPr/>
      <dgm:t>
        <a:bodyPr/>
        <a:lstStyle/>
        <a:p>
          <a:pPr>
            <a:lnSpc>
              <a:spcPct val="100000"/>
            </a:lnSpc>
          </a:pPr>
          <a:r>
            <a:rPr lang="en-US" dirty="0"/>
            <a:t>Finally applied the models to the train and validation set.</a:t>
          </a:r>
        </a:p>
      </dgm:t>
    </dgm:pt>
    <dgm:pt modelId="{8B5FB9F9-1384-42A6-90E4-9895152BAF56}" type="parTrans" cxnId="{9135DD2F-0131-4493-B896-F046916A0C89}">
      <dgm:prSet/>
      <dgm:spPr/>
      <dgm:t>
        <a:bodyPr/>
        <a:lstStyle/>
        <a:p>
          <a:endParaRPr lang="en-US"/>
        </a:p>
      </dgm:t>
    </dgm:pt>
    <dgm:pt modelId="{479205BD-5A9C-4F00-B83D-7ADC26732AE4}" type="sibTrans" cxnId="{9135DD2F-0131-4493-B896-F046916A0C89}">
      <dgm:prSet/>
      <dgm:spPr/>
      <dgm:t>
        <a:bodyPr/>
        <a:lstStyle/>
        <a:p>
          <a:pPr>
            <a:lnSpc>
              <a:spcPct val="100000"/>
            </a:lnSpc>
          </a:pPr>
          <a:endParaRPr lang="en-US"/>
        </a:p>
      </dgm:t>
    </dgm:pt>
    <dgm:pt modelId="{A0303088-963E-448C-870C-326978B0BA0B}">
      <dgm:prSet/>
      <dgm:spPr/>
      <dgm:t>
        <a:bodyPr/>
        <a:lstStyle/>
        <a:p>
          <a:pPr>
            <a:lnSpc>
              <a:spcPct val="100000"/>
            </a:lnSpc>
          </a:pPr>
          <a:r>
            <a:rPr lang="en-US" dirty="0"/>
            <a:t>Received a highest score of around 96% on the validation set ( Figure 2 )</a:t>
          </a:r>
        </a:p>
      </dgm:t>
    </dgm:pt>
    <dgm:pt modelId="{F6A0EB30-AD43-43C9-A75D-D40191F295D9}" type="parTrans" cxnId="{58AC9B7F-EABE-4417-85E3-44D2FC20CB52}">
      <dgm:prSet/>
      <dgm:spPr/>
      <dgm:t>
        <a:bodyPr/>
        <a:lstStyle/>
        <a:p>
          <a:endParaRPr lang="en-US"/>
        </a:p>
      </dgm:t>
    </dgm:pt>
    <dgm:pt modelId="{48E6DD3E-E8F2-42EF-A7A2-6CE3B4498595}" type="sibTrans" cxnId="{58AC9B7F-EABE-4417-85E3-44D2FC20CB52}">
      <dgm:prSet/>
      <dgm:spPr/>
      <dgm:t>
        <a:bodyPr/>
        <a:lstStyle/>
        <a:p>
          <a:endParaRPr lang="en-US"/>
        </a:p>
      </dgm:t>
    </dgm:pt>
    <dgm:pt modelId="{BE563163-43DB-48C2-B07C-A267047F758C}" type="pres">
      <dgm:prSet presAssocID="{3101FE7E-7C1D-49EF-8685-F5ACEB41081D}" presName="root" presStyleCnt="0">
        <dgm:presLayoutVars>
          <dgm:dir/>
          <dgm:resizeHandles val="exact"/>
        </dgm:presLayoutVars>
      </dgm:prSet>
      <dgm:spPr/>
    </dgm:pt>
    <dgm:pt modelId="{7103723D-902F-415E-AF2C-DFF883E1CD9C}" type="pres">
      <dgm:prSet presAssocID="{3101FE7E-7C1D-49EF-8685-F5ACEB41081D}" presName="container" presStyleCnt="0">
        <dgm:presLayoutVars>
          <dgm:dir/>
          <dgm:resizeHandles val="exact"/>
        </dgm:presLayoutVars>
      </dgm:prSet>
      <dgm:spPr/>
    </dgm:pt>
    <dgm:pt modelId="{D170B55B-6DBA-4C80-A561-BF8A18DB1C66}" type="pres">
      <dgm:prSet presAssocID="{BB8336C4-D0A7-4BF2-9CA0-1617793A511B}" presName="compNode" presStyleCnt="0"/>
      <dgm:spPr/>
    </dgm:pt>
    <dgm:pt modelId="{69F04F49-0C89-4745-A6B5-BD41C92E0155}" type="pres">
      <dgm:prSet presAssocID="{BB8336C4-D0A7-4BF2-9CA0-1617793A511B}" presName="iconBgRect" presStyleLbl="bgShp" presStyleIdx="0" presStyleCnt="2"/>
      <dgm:spPr/>
    </dgm:pt>
    <dgm:pt modelId="{CF3442C8-6C83-41E7-BA38-A0F49A1B52FA}" type="pres">
      <dgm:prSet presAssocID="{BB8336C4-D0A7-4BF2-9CA0-1617793A51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08B409F5-42A1-4F4B-958B-AAE61751F565}" type="pres">
      <dgm:prSet presAssocID="{BB8336C4-D0A7-4BF2-9CA0-1617793A511B}" presName="spaceRect" presStyleCnt="0"/>
      <dgm:spPr/>
    </dgm:pt>
    <dgm:pt modelId="{E4F551BA-A1F7-4505-8DB7-2C66559E45E6}" type="pres">
      <dgm:prSet presAssocID="{BB8336C4-D0A7-4BF2-9CA0-1617793A511B}" presName="textRect" presStyleLbl="revTx" presStyleIdx="0" presStyleCnt="2">
        <dgm:presLayoutVars>
          <dgm:chMax val="1"/>
          <dgm:chPref val="1"/>
        </dgm:presLayoutVars>
      </dgm:prSet>
      <dgm:spPr/>
    </dgm:pt>
    <dgm:pt modelId="{28ED6AB8-59F0-4037-A1E5-6A6A31C2D8F1}" type="pres">
      <dgm:prSet presAssocID="{479205BD-5A9C-4F00-B83D-7ADC26732AE4}" presName="sibTrans" presStyleLbl="sibTrans2D1" presStyleIdx="0" presStyleCnt="0"/>
      <dgm:spPr/>
    </dgm:pt>
    <dgm:pt modelId="{EC382C8B-D67A-4A6B-AAD9-E9DE3B75B57A}" type="pres">
      <dgm:prSet presAssocID="{A0303088-963E-448C-870C-326978B0BA0B}" presName="compNode" presStyleCnt="0"/>
      <dgm:spPr/>
    </dgm:pt>
    <dgm:pt modelId="{679D1305-6229-4556-9FC0-E50912CA4C5D}" type="pres">
      <dgm:prSet presAssocID="{A0303088-963E-448C-870C-326978B0BA0B}" presName="iconBgRect" presStyleLbl="bgShp" presStyleIdx="1" presStyleCnt="2"/>
      <dgm:spPr/>
    </dgm:pt>
    <dgm:pt modelId="{9C744EC0-FE4F-4428-812C-BB5C052E0966}" type="pres">
      <dgm:prSet presAssocID="{A0303088-963E-448C-870C-326978B0BA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ploma"/>
        </a:ext>
      </dgm:extLst>
    </dgm:pt>
    <dgm:pt modelId="{9FBD0393-812B-496E-96BC-C6834BD652B2}" type="pres">
      <dgm:prSet presAssocID="{A0303088-963E-448C-870C-326978B0BA0B}" presName="spaceRect" presStyleCnt="0"/>
      <dgm:spPr/>
    </dgm:pt>
    <dgm:pt modelId="{2D702F5F-3DE4-4875-AB77-C652F920BF76}" type="pres">
      <dgm:prSet presAssocID="{A0303088-963E-448C-870C-326978B0BA0B}" presName="textRect" presStyleLbl="revTx" presStyleIdx="1" presStyleCnt="2">
        <dgm:presLayoutVars>
          <dgm:chMax val="1"/>
          <dgm:chPref val="1"/>
        </dgm:presLayoutVars>
      </dgm:prSet>
      <dgm:spPr/>
    </dgm:pt>
  </dgm:ptLst>
  <dgm:cxnLst>
    <dgm:cxn modelId="{9135DD2F-0131-4493-B896-F046916A0C89}" srcId="{3101FE7E-7C1D-49EF-8685-F5ACEB41081D}" destId="{BB8336C4-D0A7-4BF2-9CA0-1617793A511B}" srcOrd="0" destOrd="0" parTransId="{8B5FB9F9-1384-42A6-90E4-9895152BAF56}" sibTransId="{479205BD-5A9C-4F00-B83D-7ADC26732AE4}"/>
    <dgm:cxn modelId="{B6B89A50-840C-4FCD-97FD-F61D8BB9B9DB}" type="presOf" srcId="{A0303088-963E-448C-870C-326978B0BA0B}" destId="{2D702F5F-3DE4-4875-AB77-C652F920BF76}" srcOrd="0" destOrd="0" presId="urn:microsoft.com/office/officeart/2018/2/layout/IconCircleList"/>
    <dgm:cxn modelId="{4AD4AC76-D886-4DDB-AE88-83E8889BC29B}" type="presOf" srcId="{3101FE7E-7C1D-49EF-8685-F5ACEB41081D}" destId="{BE563163-43DB-48C2-B07C-A267047F758C}" srcOrd="0" destOrd="0" presId="urn:microsoft.com/office/officeart/2018/2/layout/IconCircleList"/>
    <dgm:cxn modelId="{58AC9B7F-EABE-4417-85E3-44D2FC20CB52}" srcId="{3101FE7E-7C1D-49EF-8685-F5ACEB41081D}" destId="{A0303088-963E-448C-870C-326978B0BA0B}" srcOrd="1" destOrd="0" parTransId="{F6A0EB30-AD43-43C9-A75D-D40191F295D9}" sibTransId="{48E6DD3E-E8F2-42EF-A7A2-6CE3B4498595}"/>
    <dgm:cxn modelId="{15EAEE99-D582-4E39-8DFB-9CD671488268}" type="presOf" srcId="{479205BD-5A9C-4F00-B83D-7ADC26732AE4}" destId="{28ED6AB8-59F0-4037-A1E5-6A6A31C2D8F1}" srcOrd="0" destOrd="0" presId="urn:microsoft.com/office/officeart/2018/2/layout/IconCircleList"/>
    <dgm:cxn modelId="{E2E8B79D-68B7-4FCB-B51D-9392ACBA85BD}" type="presOf" srcId="{BB8336C4-D0A7-4BF2-9CA0-1617793A511B}" destId="{E4F551BA-A1F7-4505-8DB7-2C66559E45E6}" srcOrd="0" destOrd="0" presId="urn:microsoft.com/office/officeart/2018/2/layout/IconCircleList"/>
    <dgm:cxn modelId="{30DC2DC4-E2E1-4BDF-8777-19E5DE0D38C9}" type="presParOf" srcId="{BE563163-43DB-48C2-B07C-A267047F758C}" destId="{7103723D-902F-415E-AF2C-DFF883E1CD9C}" srcOrd="0" destOrd="0" presId="urn:microsoft.com/office/officeart/2018/2/layout/IconCircleList"/>
    <dgm:cxn modelId="{CF6AA971-E52F-4081-A42E-30E00E810F78}" type="presParOf" srcId="{7103723D-902F-415E-AF2C-DFF883E1CD9C}" destId="{D170B55B-6DBA-4C80-A561-BF8A18DB1C66}" srcOrd="0" destOrd="0" presId="urn:microsoft.com/office/officeart/2018/2/layout/IconCircleList"/>
    <dgm:cxn modelId="{752F4C3D-FD09-4ADB-A31F-5128571AE80B}" type="presParOf" srcId="{D170B55B-6DBA-4C80-A561-BF8A18DB1C66}" destId="{69F04F49-0C89-4745-A6B5-BD41C92E0155}" srcOrd="0" destOrd="0" presId="urn:microsoft.com/office/officeart/2018/2/layout/IconCircleList"/>
    <dgm:cxn modelId="{5A4C3505-0273-4AB6-AAE6-6B438C0FCC5F}" type="presParOf" srcId="{D170B55B-6DBA-4C80-A561-BF8A18DB1C66}" destId="{CF3442C8-6C83-41E7-BA38-A0F49A1B52FA}" srcOrd="1" destOrd="0" presId="urn:microsoft.com/office/officeart/2018/2/layout/IconCircleList"/>
    <dgm:cxn modelId="{53DF79C2-9457-45C8-8924-5A2A7398F78D}" type="presParOf" srcId="{D170B55B-6DBA-4C80-A561-BF8A18DB1C66}" destId="{08B409F5-42A1-4F4B-958B-AAE61751F565}" srcOrd="2" destOrd="0" presId="urn:microsoft.com/office/officeart/2018/2/layout/IconCircleList"/>
    <dgm:cxn modelId="{69AB2170-4670-45E8-B48F-A45C62F117BD}" type="presParOf" srcId="{D170B55B-6DBA-4C80-A561-BF8A18DB1C66}" destId="{E4F551BA-A1F7-4505-8DB7-2C66559E45E6}" srcOrd="3" destOrd="0" presId="urn:microsoft.com/office/officeart/2018/2/layout/IconCircleList"/>
    <dgm:cxn modelId="{F052E129-21DD-4FBF-9DC7-B11F20FB0813}" type="presParOf" srcId="{7103723D-902F-415E-AF2C-DFF883E1CD9C}" destId="{28ED6AB8-59F0-4037-A1E5-6A6A31C2D8F1}" srcOrd="1" destOrd="0" presId="urn:microsoft.com/office/officeart/2018/2/layout/IconCircleList"/>
    <dgm:cxn modelId="{5E95AFC9-3C25-4FC3-A39D-5220B489125D}" type="presParOf" srcId="{7103723D-902F-415E-AF2C-DFF883E1CD9C}" destId="{EC382C8B-D67A-4A6B-AAD9-E9DE3B75B57A}" srcOrd="2" destOrd="0" presId="urn:microsoft.com/office/officeart/2018/2/layout/IconCircleList"/>
    <dgm:cxn modelId="{53DD0955-A6CC-48CA-8F8A-2F5CB3EA4755}" type="presParOf" srcId="{EC382C8B-D67A-4A6B-AAD9-E9DE3B75B57A}" destId="{679D1305-6229-4556-9FC0-E50912CA4C5D}" srcOrd="0" destOrd="0" presId="urn:microsoft.com/office/officeart/2018/2/layout/IconCircleList"/>
    <dgm:cxn modelId="{7BCEC0AE-A8D7-4E29-B202-36C39E68EF83}" type="presParOf" srcId="{EC382C8B-D67A-4A6B-AAD9-E9DE3B75B57A}" destId="{9C744EC0-FE4F-4428-812C-BB5C052E0966}" srcOrd="1" destOrd="0" presId="urn:microsoft.com/office/officeart/2018/2/layout/IconCircleList"/>
    <dgm:cxn modelId="{0B95676E-08F9-4C59-8B6F-4C834B5FFF9A}" type="presParOf" srcId="{EC382C8B-D67A-4A6B-AAD9-E9DE3B75B57A}" destId="{9FBD0393-812B-496E-96BC-C6834BD652B2}" srcOrd="2" destOrd="0" presId="urn:microsoft.com/office/officeart/2018/2/layout/IconCircleList"/>
    <dgm:cxn modelId="{8E78FDC0-ADAA-4D84-9654-5D183C7CC4D6}" type="presParOf" srcId="{EC382C8B-D67A-4A6B-AAD9-E9DE3B75B57A}" destId="{2D702F5F-3DE4-4875-AB77-C652F920BF7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04F49-0C89-4745-A6B5-BD41C92E0155}">
      <dsp:nvSpPr>
        <dsp:cNvPr id="0" name=""/>
        <dsp:cNvSpPr/>
      </dsp:nvSpPr>
      <dsp:spPr>
        <a:xfrm>
          <a:off x="49345" y="1456712"/>
          <a:ext cx="628289" cy="6282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442C8-6C83-41E7-BA38-A0F49A1B52FA}">
      <dsp:nvSpPr>
        <dsp:cNvPr id="0" name=""/>
        <dsp:cNvSpPr/>
      </dsp:nvSpPr>
      <dsp:spPr>
        <a:xfrm>
          <a:off x="181286" y="1588653"/>
          <a:ext cx="364407" cy="3644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551BA-A1F7-4505-8DB7-2C66559E45E6}">
      <dsp:nvSpPr>
        <dsp:cNvPr id="0" name=""/>
        <dsp:cNvSpPr/>
      </dsp:nvSpPr>
      <dsp:spPr>
        <a:xfrm>
          <a:off x="812268" y="1456712"/>
          <a:ext cx="1480968" cy="628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Finally applied the models to the train and validation set.</a:t>
          </a:r>
        </a:p>
      </dsp:txBody>
      <dsp:txXfrm>
        <a:off x="812268" y="1456712"/>
        <a:ext cx="1480968" cy="628289"/>
      </dsp:txXfrm>
    </dsp:sp>
    <dsp:sp modelId="{679D1305-6229-4556-9FC0-E50912CA4C5D}">
      <dsp:nvSpPr>
        <dsp:cNvPr id="0" name=""/>
        <dsp:cNvSpPr/>
      </dsp:nvSpPr>
      <dsp:spPr>
        <a:xfrm>
          <a:off x="2551284" y="1456712"/>
          <a:ext cx="628289" cy="62828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44EC0-FE4F-4428-812C-BB5C052E0966}">
      <dsp:nvSpPr>
        <dsp:cNvPr id="0" name=""/>
        <dsp:cNvSpPr/>
      </dsp:nvSpPr>
      <dsp:spPr>
        <a:xfrm>
          <a:off x="2683225" y="1588653"/>
          <a:ext cx="364407" cy="3644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702F5F-3DE4-4875-AB77-C652F920BF76}">
      <dsp:nvSpPr>
        <dsp:cNvPr id="0" name=""/>
        <dsp:cNvSpPr/>
      </dsp:nvSpPr>
      <dsp:spPr>
        <a:xfrm>
          <a:off x="3314207" y="1456712"/>
          <a:ext cx="1480968" cy="628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Received a highest score of around 96% on the validation set ( Figure 2 )</a:t>
          </a:r>
        </a:p>
      </dsp:txBody>
      <dsp:txXfrm>
        <a:off x="3314207" y="1456712"/>
        <a:ext cx="1480968" cy="6282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43E072-4784-A441-BA96-635132D87D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Shubham Gupta</a:t>
            </a:r>
          </a:p>
        </p:txBody>
      </p:sp>
      <p:sp>
        <p:nvSpPr>
          <p:cNvPr id="3" name="Date Placeholder 2">
            <a:extLst>
              <a:ext uri="{FF2B5EF4-FFF2-40B4-BE49-F238E27FC236}">
                <a16:creationId xmlns:a16="http://schemas.microsoft.com/office/drawing/2014/main" id="{2BC2E4B7-C6B6-DB49-944F-55AE39A19F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D6DF6F-4889-C94B-8611-9EC37D60A09F}" type="datetimeFigureOut">
              <a:rPr lang="en-US" smtClean="0"/>
              <a:t>10/28/20</a:t>
            </a:fld>
            <a:endParaRPr lang="en-US"/>
          </a:p>
        </p:txBody>
      </p:sp>
      <p:sp>
        <p:nvSpPr>
          <p:cNvPr id="4" name="Footer Placeholder 3">
            <a:extLst>
              <a:ext uri="{FF2B5EF4-FFF2-40B4-BE49-F238E27FC236}">
                <a16:creationId xmlns:a16="http://schemas.microsoft.com/office/drawing/2014/main" id="{AADE4610-C11B-0E48-808A-BCA2BA84B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Housing Prices : Advance Regression Techniques</a:t>
            </a:r>
          </a:p>
        </p:txBody>
      </p:sp>
      <p:sp>
        <p:nvSpPr>
          <p:cNvPr id="5" name="Slide Number Placeholder 4">
            <a:extLst>
              <a:ext uri="{FF2B5EF4-FFF2-40B4-BE49-F238E27FC236}">
                <a16:creationId xmlns:a16="http://schemas.microsoft.com/office/drawing/2014/main" id="{45D65B81-2F04-AC4C-A71D-C156901CFB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57165E-ECBF-3041-96DA-4B5254E56FC5}" type="slidenum">
              <a:rPr lang="en-US" smtClean="0"/>
              <a:t>‹#›</a:t>
            </a:fld>
            <a:endParaRPr lang="en-US"/>
          </a:p>
        </p:txBody>
      </p:sp>
    </p:spTree>
    <p:extLst>
      <p:ext uri="{BB962C8B-B14F-4D97-AF65-F5344CB8AC3E}">
        <p14:creationId xmlns:p14="http://schemas.microsoft.com/office/powerpoint/2010/main" val="1134778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Shubham Gupta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AF986-2758-9E4D-88E7-535A603A3650}" type="datetimeFigureOut">
              <a:rPr lang="en-US" smtClean="0"/>
              <a:t>10/28/20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Housing Prices : Advance Regression Techniques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7148D-ACBF-3443-B9CA-1542D3FC6DFA}" type="slidenum">
              <a:rPr lang="en-US" smtClean="0"/>
              <a:t>‹#›</a:t>
            </a:fld>
            <a:endParaRPr lang="en-US"/>
          </a:p>
        </p:txBody>
      </p:sp>
    </p:spTree>
    <p:extLst>
      <p:ext uri="{BB962C8B-B14F-4D97-AF65-F5344CB8AC3E}">
        <p14:creationId xmlns:p14="http://schemas.microsoft.com/office/powerpoint/2010/main" val="70998651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AU"/>
              <a:t>26/8/20</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Shubham Gupta | Image Analysis: Plant Seedling Classfication</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AU"/>
              <a:t>26/8/20</a:t>
            </a:r>
            <a:endParaRPr lang="en-US" dirty="0"/>
          </a:p>
        </p:txBody>
      </p:sp>
      <p:sp>
        <p:nvSpPr>
          <p:cNvPr id="6" name="Footer Placeholder 5"/>
          <p:cNvSpPr>
            <a:spLocks noGrp="1"/>
          </p:cNvSpPr>
          <p:nvPr>
            <p:ph type="ftr" sz="quarter" idx="11"/>
          </p:nvPr>
        </p:nvSpPr>
        <p:spPr/>
        <p:txBody>
          <a:bodyPr/>
          <a:lstStyle/>
          <a:p>
            <a:r>
              <a:rPr lang="en-US"/>
              <a:t>Shubham Gupta | Image Analysis: Plant Seedling Classfication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AU"/>
              <a:t>26/8/20</a:t>
            </a:r>
            <a:endParaRPr lang="en-US" dirty="0"/>
          </a:p>
        </p:txBody>
      </p:sp>
      <p:sp>
        <p:nvSpPr>
          <p:cNvPr id="6" name="Footer Placeholder 5"/>
          <p:cNvSpPr>
            <a:spLocks noGrp="1"/>
          </p:cNvSpPr>
          <p:nvPr>
            <p:ph type="ftr" sz="quarter" idx="11"/>
          </p:nvPr>
        </p:nvSpPr>
        <p:spPr/>
        <p:txBody>
          <a:bodyPr/>
          <a:lstStyle/>
          <a:p>
            <a:r>
              <a:rPr lang="en-US"/>
              <a:t>Shubham Gupta | Image Analysis: Plant Seedling Classfication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AU"/>
              <a:t>26/8/20</a:t>
            </a:r>
            <a:endParaRPr lang="en-US" dirty="0"/>
          </a:p>
        </p:txBody>
      </p:sp>
      <p:sp>
        <p:nvSpPr>
          <p:cNvPr id="6" name="Footer Placeholder 5"/>
          <p:cNvSpPr>
            <a:spLocks noGrp="1"/>
          </p:cNvSpPr>
          <p:nvPr>
            <p:ph type="ftr" sz="quarter" idx="11"/>
          </p:nvPr>
        </p:nvSpPr>
        <p:spPr/>
        <p:txBody>
          <a:bodyPr/>
          <a:lstStyle/>
          <a:p>
            <a:r>
              <a:rPr lang="en-US"/>
              <a:t>Shubham Gupta | Image Analysis: Plant Seedling Classfication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AU"/>
              <a:t>26/8/20</a:t>
            </a:r>
            <a:endParaRPr lang="en-US" dirty="0"/>
          </a:p>
        </p:txBody>
      </p:sp>
      <p:sp>
        <p:nvSpPr>
          <p:cNvPr id="6" name="Footer Placeholder 5"/>
          <p:cNvSpPr>
            <a:spLocks noGrp="1"/>
          </p:cNvSpPr>
          <p:nvPr>
            <p:ph type="ftr" sz="quarter" idx="11"/>
          </p:nvPr>
        </p:nvSpPr>
        <p:spPr/>
        <p:txBody>
          <a:bodyPr/>
          <a:lstStyle/>
          <a:p>
            <a:r>
              <a:rPr lang="en-US"/>
              <a:t>Shubham Gupta | Image Analysis: Plant Seedling Classfication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r>
              <a:rPr lang="en-AU"/>
              <a:t>26/8/20</a:t>
            </a:r>
            <a:endParaRPr lang="en-US" dirty="0"/>
          </a:p>
        </p:txBody>
      </p:sp>
      <p:sp>
        <p:nvSpPr>
          <p:cNvPr id="4" name="Footer Placeholder 3"/>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r>
              <a:rPr lang="en-AU"/>
              <a:t>26/8/20</a:t>
            </a:r>
            <a:endParaRPr lang="en-US" dirty="0"/>
          </a:p>
        </p:txBody>
      </p:sp>
      <p:sp>
        <p:nvSpPr>
          <p:cNvPr id="4" name="Footer Placeholder 3"/>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AU"/>
              <a:t>26/8/20</a:t>
            </a:r>
            <a:endParaRPr lang="en-US" dirty="0"/>
          </a:p>
        </p:txBody>
      </p:sp>
      <p:sp>
        <p:nvSpPr>
          <p:cNvPr id="5" name="Footer Placeholder 4"/>
          <p:cNvSpPr>
            <a:spLocks noGrp="1"/>
          </p:cNvSpPr>
          <p:nvPr>
            <p:ph type="ftr" sz="quarter" idx="11"/>
          </p:nvPr>
        </p:nvSpPr>
        <p:spPr/>
        <p:txBody>
          <a:bodyPr/>
          <a:lstStyle/>
          <a:p>
            <a:r>
              <a:rPr lang="en-US"/>
              <a:t>Shubham Gupta | Image Analysis: Plant Seedling Classfication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AU"/>
              <a:t>26/8/20</a:t>
            </a:r>
            <a:endParaRPr lang="en-US" dirty="0"/>
          </a:p>
        </p:txBody>
      </p:sp>
      <p:sp>
        <p:nvSpPr>
          <p:cNvPr id="5" name="Footer Placeholder 4"/>
          <p:cNvSpPr>
            <a:spLocks noGrp="1"/>
          </p:cNvSpPr>
          <p:nvPr>
            <p:ph type="ftr" sz="quarter" idx="11"/>
          </p:nvPr>
        </p:nvSpPr>
        <p:spPr/>
        <p:txBody>
          <a:bodyPr/>
          <a:lstStyle/>
          <a:p>
            <a:r>
              <a:rPr lang="en-US"/>
              <a:t>Shubham Gupta | Image Analysis: Plant Seedling Classfication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AU"/>
              <a:t>26/8/20</a:t>
            </a:r>
            <a:endParaRPr lang="en-US" dirty="0"/>
          </a:p>
        </p:txBody>
      </p:sp>
      <p:sp>
        <p:nvSpPr>
          <p:cNvPr id="5" name="Footer Placeholder 4"/>
          <p:cNvSpPr>
            <a:spLocks noGrp="1"/>
          </p:cNvSpPr>
          <p:nvPr>
            <p:ph type="ftr" sz="quarter" idx="11"/>
          </p:nvPr>
        </p:nvSpPr>
        <p:spPr/>
        <p:txBody>
          <a:bodyPr/>
          <a:lstStyle/>
          <a:p>
            <a:r>
              <a:rPr lang="en-US"/>
              <a:t>Shubham Gupta | Image Analysis: Plant Seedling Classfication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AU"/>
              <a:t>26/8/20</a:t>
            </a:r>
            <a:endParaRPr lang="en-US" dirty="0"/>
          </a:p>
        </p:txBody>
      </p:sp>
      <p:sp>
        <p:nvSpPr>
          <p:cNvPr id="5" name="Footer Placeholder 4"/>
          <p:cNvSpPr>
            <a:spLocks noGrp="1"/>
          </p:cNvSpPr>
          <p:nvPr>
            <p:ph type="ftr" sz="quarter" idx="11"/>
          </p:nvPr>
        </p:nvSpPr>
        <p:spPr/>
        <p:txBody>
          <a:bodyPr/>
          <a:lstStyle/>
          <a:p>
            <a:r>
              <a:rPr lang="en-US"/>
              <a:t>Shubham Gupta | Image Analysis: Plant Seedling Classfication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AU"/>
              <a:t>26/8/20</a:t>
            </a:r>
            <a:endParaRPr lang="en-US" dirty="0"/>
          </a:p>
        </p:txBody>
      </p:sp>
      <p:sp>
        <p:nvSpPr>
          <p:cNvPr id="6" name="Footer Placeholder 5"/>
          <p:cNvSpPr>
            <a:spLocks noGrp="1"/>
          </p:cNvSpPr>
          <p:nvPr>
            <p:ph type="ftr" sz="quarter" idx="11"/>
          </p:nvPr>
        </p:nvSpPr>
        <p:spPr/>
        <p:txBody>
          <a:bodyPr/>
          <a:lstStyle/>
          <a:p>
            <a:r>
              <a:rPr lang="en-US"/>
              <a:t>Shubham Gupta | Image Analysis: Plant Seedling Classfication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AU"/>
              <a:t>26/8/20</a:t>
            </a:r>
            <a:endParaRPr lang="en-US" dirty="0"/>
          </a:p>
        </p:txBody>
      </p:sp>
      <p:sp>
        <p:nvSpPr>
          <p:cNvPr id="8" name="Footer Placeholder 7"/>
          <p:cNvSpPr>
            <a:spLocks noGrp="1"/>
          </p:cNvSpPr>
          <p:nvPr>
            <p:ph type="ftr" sz="quarter" idx="11"/>
          </p:nvPr>
        </p:nvSpPr>
        <p:spPr/>
        <p:txBody>
          <a:bodyPr/>
          <a:lstStyle/>
          <a:p>
            <a:r>
              <a:rPr lang="en-US"/>
              <a:t>Shubham Gupta | Image Analysis: Plant Seedling Classfication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en-AU"/>
              <a:t>26/8/20</a:t>
            </a:r>
            <a:endParaRPr lang="en-US" dirty="0"/>
          </a:p>
        </p:txBody>
      </p:sp>
      <p:sp>
        <p:nvSpPr>
          <p:cNvPr id="4" name="Footer Placeholder 3"/>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AU"/>
              <a:t>26/8/20</a:t>
            </a:r>
            <a:endParaRPr lang="en-US" dirty="0"/>
          </a:p>
        </p:txBody>
      </p:sp>
      <p:sp>
        <p:nvSpPr>
          <p:cNvPr id="3" name="Footer Placeholder 2"/>
          <p:cNvSpPr>
            <a:spLocks noGrp="1"/>
          </p:cNvSpPr>
          <p:nvPr>
            <p:ph type="ftr" sz="quarter" idx="11"/>
          </p:nvPr>
        </p:nvSpPr>
        <p:spPr/>
        <p:txBody>
          <a:bodyPr/>
          <a:lstStyle/>
          <a:p>
            <a:r>
              <a:rPr lang="en-US"/>
              <a:t>Shubham Gupta | Image Analysis: Plant Seedling Classfication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AU"/>
              <a:t>26/8/20</a:t>
            </a:r>
            <a:endParaRPr lang="en-US" dirty="0"/>
          </a:p>
        </p:txBody>
      </p:sp>
      <p:sp>
        <p:nvSpPr>
          <p:cNvPr id="6" name="Footer Placeholder 5"/>
          <p:cNvSpPr>
            <a:spLocks noGrp="1"/>
          </p:cNvSpPr>
          <p:nvPr>
            <p:ph type="ftr" sz="quarter" idx="11"/>
          </p:nvPr>
        </p:nvSpPr>
        <p:spPr/>
        <p:txBody>
          <a:bodyPr/>
          <a:lstStyle/>
          <a:p>
            <a:r>
              <a:rPr lang="en-US"/>
              <a:t>Shubham Gupta | Image Analysis: Plant Seedling Classfication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AU"/>
              <a:t>26/8/20</a:t>
            </a:r>
            <a:endParaRPr lang="en-US" dirty="0"/>
          </a:p>
        </p:txBody>
      </p:sp>
      <p:sp>
        <p:nvSpPr>
          <p:cNvPr id="6" name="Footer Placeholder 5"/>
          <p:cNvSpPr>
            <a:spLocks noGrp="1"/>
          </p:cNvSpPr>
          <p:nvPr>
            <p:ph type="ftr" sz="quarter" idx="11"/>
          </p:nvPr>
        </p:nvSpPr>
        <p:spPr/>
        <p:txBody>
          <a:bodyPr/>
          <a:lstStyle/>
          <a:p>
            <a:r>
              <a:rPr lang="en-US"/>
              <a:t>Shubham Gupta | Image Analysis: Plant Seedling Classfication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AU"/>
              <a:t>26/8/20</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Shubham Gupta | Image Analysis: Plant Seedling Classfication</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EAC9-334E-814C-AF4A-A05675A6FC7B}"/>
              </a:ext>
            </a:extLst>
          </p:cNvPr>
          <p:cNvSpPr>
            <a:spLocks noGrp="1"/>
          </p:cNvSpPr>
          <p:nvPr>
            <p:ph type="ctrTitle"/>
          </p:nvPr>
        </p:nvSpPr>
        <p:spPr/>
        <p:txBody>
          <a:bodyPr/>
          <a:lstStyle/>
          <a:p>
            <a:pPr algn="ctr"/>
            <a:r>
              <a:rPr lang="en-US" dirty="0"/>
              <a:t>Image Analysis: Plant seedling classification</a:t>
            </a:r>
          </a:p>
        </p:txBody>
      </p:sp>
      <p:sp>
        <p:nvSpPr>
          <p:cNvPr id="3" name="Subtitle 2">
            <a:extLst>
              <a:ext uri="{FF2B5EF4-FFF2-40B4-BE49-F238E27FC236}">
                <a16:creationId xmlns:a16="http://schemas.microsoft.com/office/drawing/2014/main" id="{06A50455-8BAA-E949-B9E1-F42BC06A9CA2}"/>
              </a:ext>
            </a:extLst>
          </p:cNvPr>
          <p:cNvSpPr>
            <a:spLocks noGrp="1"/>
          </p:cNvSpPr>
          <p:nvPr>
            <p:ph type="subTitle" idx="1"/>
          </p:nvPr>
        </p:nvSpPr>
        <p:spPr/>
        <p:txBody>
          <a:bodyPr>
            <a:normAutofit fontScale="92500" lnSpcReduction="20000"/>
          </a:bodyPr>
          <a:lstStyle/>
          <a:p>
            <a:pPr algn="ctr"/>
            <a:r>
              <a:rPr lang="en-US" dirty="0"/>
              <a:t>Big Data Analysis and Project</a:t>
            </a:r>
          </a:p>
          <a:p>
            <a:pPr algn="ctr"/>
            <a:r>
              <a:rPr lang="en-US" dirty="0"/>
              <a:t>Assignment-2 </a:t>
            </a:r>
          </a:p>
          <a:p>
            <a:pPr algn="ctr"/>
            <a:r>
              <a:rPr lang="en-US" dirty="0"/>
              <a:t>Shubham Gupta</a:t>
            </a:r>
          </a:p>
          <a:p>
            <a:pPr algn="ctr"/>
            <a:r>
              <a:rPr lang="en-US" dirty="0"/>
              <a:t>A1787223</a:t>
            </a:r>
          </a:p>
        </p:txBody>
      </p:sp>
    </p:spTree>
    <p:extLst>
      <p:ext uri="{BB962C8B-B14F-4D97-AF65-F5344CB8AC3E}">
        <p14:creationId xmlns:p14="http://schemas.microsoft.com/office/powerpoint/2010/main" val="358360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A5E5-CC81-3F4C-8509-BDE6542AC029}"/>
              </a:ext>
            </a:extLst>
          </p:cNvPr>
          <p:cNvSpPr>
            <a:spLocks noGrp="1"/>
          </p:cNvSpPr>
          <p:nvPr>
            <p:ph type="title"/>
          </p:nvPr>
        </p:nvSpPr>
        <p:spPr>
          <a:xfrm>
            <a:off x="6569957" y="618518"/>
            <a:ext cx="4747088" cy="1478570"/>
          </a:xfrm>
        </p:spPr>
        <p:txBody>
          <a:bodyPr>
            <a:normAutofit/>
          </a:bodyPr>
          <a:lstStyle/>
          <a:p>
            <a:r>
              <a:rPr lang="en-US" sz="3300"/>
              <a:t>Splitting the dataset in train and validation set </a:t>
            </a:r>
          </a:p>
        </p:txBody>
      </p:sp>
      <p:sp>
        <p:nvSpPr>
          <p:cNvPr id="146"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C4769F08-4131-3546-9487-F2DF2E648030}"/>
              </a:ext>
            </a:extLst>
          </p:cNvPr>
          <p:cNvPicPr>
            <a:picLocks noChangeAspect="1"/>
          </p:cNvPicPr>
          <p:nvPr/>
        </p:nvPicPr>
        <p:blipFill>
          <a:blip r:embed="rId3"/>
          <a:stretch>
            <a:fillRect/>
          </a:stretch>
        </p:blipFill>
        <p:spPr>
          <a:xfrm>
            <a:off x="1118988" y="1297646"/>
            <a:ext cx="4635583" cy="1900589"/>
          </a:xfrm>
          <a:prstGeom prst="rect">
            <a:avLst/>
          </a:prstGeom>
        </p:spPr>
      </p:pic>
      <p:pic>
        <p:nvPicPr>
          <p:cNvPr id="7" name="Content Placeholder 6" descr="A picture containing drawing&#10;&#10;Description automatically generated">
            <a:extLst>
              <a:ext uri="{FF2B5EF4-FFF2-40B4-BE49-F238E27FC236}">
                <a16:creationId xmlns:a16="http://schemas.microsoft.com/office/drawing/2014/main" id="{0E196960-6F79-FF49-B649-D732EF8804FE}"/>
              </a:ext>
            </a:extLst>
          </p:cNvPr>
          <p:cNvPicPr>
            <a:picLocks noChangeAspect="1"/>
          </p:cNvPicPr>
          <p:nvPr/>
        </p:nvPicPr>
        <p:blipFill>
          <a:blip r:embed="rId4"/>
          <a:stretch>
            <a:fillRect/>
          </a:stretch>
        </p:blipFill>
        <p:spPr>
          <a:xfrm>
            <a:off x="1118988" y="3675417"/>
            <a:ext cx="4635583" cy="1877411"/>
          </a:xfrm>
          <a:prstGeom prst="rect">
            <a:avLst/>
          </a:prstGeom>
        </p:spPr>
      </p:pic>
      <p:sp>
        <p:nvSpPr>
          <p:cNvPr id="81" name="Content Placeholder 12">
            <a:extLst>
              <a:ext uri="{FF2B5EF4-FFF2-40B4-BE49-F238E27FC236}">
                <a16:creationId xmlns:a16="http://schemas.microsoft.com/office/drawing/2014/main" id="{F3E3D3C2-5765-4611-B401-B7BFB23470D4}"/>
              </a:ext>
            </a:extLst>
          </p:cNvPr>
          <p:cNvSpPr>
            <a:spLocks noGrp="1"/>
          </p:cNvSpPr>
          <p:nvPr>
            <p:ph idx="1"/>
          </p:nvPr>
        </p:nvSpPr>
        <p:spPr>
          <a:xfrm>
            <a:off x="6569957" y="2249487"/>
            <a:ext cx="4747087" cy="3541714"/>
          </a:xfrm>
        </p:spPr>
        <p:txBody>
          <a:bodyPr>
            <a:normAutofit/>
          </a:bodyPr>
          <a:lstStyle/>
          <a:p>
            <a:r>
              <a:rPr lang="en-US" dirty="0"/>
              <a:t>The first thing that we did was to split our dataset into train and validation set. </a:t>
            </a:r>
          </a:p>
          <a:p>
            <a:r>
              <a:rPr lang="en-US" dirty="0"/>
              <a:t>Validation set helps us understand how well our model is doing and if it overfitting or not. </a:t>
            </a:r>
          </a:p>
          <a:p>
            <a:pPr marL="0" indent="0">
              <a:buNone/>
            </a:pPr>
            <a:endParaRPr lang="en-US" dirty="0"/>
          </a:p>
        </p:txBody>
      </p:sp>
      <p:sp>
        <p:nvSpPr>
          <p:cNvPr id="4" name="Footer Placeholder 3">
            <a:extLst>
              <a:ext uri="{FF2B5EF4-FFF2-40B4-BE49-F238E27FC236}">
                <a16:creationId xmlns:a16="http://schemas.microsoft.com/office/drawing/2014/main" id="{F3111B42-D540-4540-8423-F6D83B5CF1DB}"/>
              </a:ext>
            </a:extLst>
          </p:cNvPr>
          <p:cNvSpPr>
            <a:spLocks noGrp="1"/>
          </p:cNvSpPr>
          <p:nvPr>
            <p:ph type="ftr" sz="quarter" idx="11"/>
          </p:nvPr>
        </p:nvSpPr>
        <p:spPr>
          <a:xfrm>
            <a:off x="1141411" y="6309360"/>
            <a:ext cx="6239309" cy="365125"/>
          </a:xfrm>
        </p:spPr>
        <p:txBody>
          <a:bodyPr>
            <a:normAutofit/>
          </a:bodyPr>
          <a:lstStyle/>
          <a:p>
            <a:pPr>
              <a:spcAft>
                <a:spcPts val="600"/>
              </a:spcAft>
            </a:pPr>
            <a:r>
              <a:rPr lang="en-US"/>
              <a:t>Shubham Gupta | Image Analysis: Plant Seedling Classfication</a:t>
            </a:r>
          </a:p>
        </p:txBody>
      </p:sp>
      <p:sp>
        <p:nvSpPr>
          <p:cNvPr id="5" name="Slide Number Placeholder 4">
            <a:extLst>
              <a:ext uri="{FF2B5EF4-FFF2-40B4-BE49-F238E27FC236}">
                <a16:creationId xmlns:a16="http://schemas.microsoft.com/office/drawing/2014/main" id="{13A1C77E-0330-7F48-92EF-210126DC29C9}"/>
              </a:ext>
            </a:extLst>
          </p:cNvPr>
          <p:cNvSpPr>
            <a:spLocks noGrp="1"/>
          </p:cNvSpPr>
          <p:nvPr>
            <p:ph type="sldNum" sz="quarter" idx="12"/>
          </p:nvPr>
        </p:nvSpPr>
        <p:spPr>
          <a:xfrm>
            <a:off x="10276321" y="6309360"/>
            <a:ext cx="771089" cy="365125"/>
          </a:xfrm>
        </p:spPr>
        <p:txBody>
          <a:bodyPr>
            <a:normAutofit/>
          </a:bodyPr>
          <a:lstStyle/>
          <a:p>
            <a:pPr>
              <a:spcAft>
                <a:spcPts val="600"/>
              </a:spcAft>
            </a:pPr>
            <a:fld id="{6D22F896-40B5-4ADD-8801-0D06FADFA095}" type="slidenum">
              <a:rPr lang="en-US" smtClean="0"/>
              <a:pPr>
                <a:spcAft>
                  <a:spcPts val="600"/>
                </a:spcAft>
              </a:pPr>
              <a:t>10</a:t>
            </a:fld>
            <a:endParaRPr lang="en-US"/>
          </a:p>
        </p:txBody>
      </p:sp>
      <p:sp>
        <p:nvSpPr>
          <p:cNvPr id="10" name="TextBox 9">
            <a:extLst>
              <a:ext uri="{FF2B5EF4-FFF2-40B4-BE49-F238E27FC236}">
                <a16:creationId xmlns:a16="http://schemas.microsoft.com/office/drawing/2014/main" id="{7D4B9210-8574-9643-928A-99AFD2E99558}"/>
              </a:ext>
            </a:extLst>
          </p:cNvPr>
          <p:cNvSpPr txBox="1"/>
          <p:nvPr/>
        </p:nvSpPr>
        <p:spPr>
          <a:xfrm>
            <a:off x="2554014" y="3198235"/>
            <a:ext cx="1807779" cy="369332"/>
          </a:xfrm>
          <a:prstGeom prst="rect">
            <a:avLst/>
          </a:prstGeom>
          <a:noFill/>
        </p:spPr>
        <p:txBody>
          <a:bodyPr wrap="square" rtlCol="0">
            <a:spAutoFit/>
          </a:bodyPr>
          <a:lstStyle/>
          <a:p>
            <a:r>
              <a:rPr lang="en-US" dirty="0">
                <a:solidFill>
                  <a:schemeClr val="bg1"/>
                </a:solidFill>
              </a:rPr>
              <a:t>Validation Set </a:t>
            </a:r>
          </a:p>
        </p:txBody>
      </p:sp>
      <p:sp>
        <p:nvSpPr>
          <p:cNvPr id="11" name="TextBox 10">
            <a:extLst>
              <a:ext uri="{FF2B5EF4-FFF2-40B4-BE49-F238E27FC236}">
                <a16:creationId xmlns:a16="http://schemas.microsoft.com/office/drawing/2014/main" id="{7DD3AE95-CE33-7046-B19C-404A662DB2A4}"/>
              </a:ext>
            </a:extLst>
          </p:cNvPr>
          <p:cNvSpPr txBox="1"/>
          <p:nvPr/>
        </p:nvSpPr>
        <p:spPr>
          <a:xfrm>
            <a:off x="2701159" y="5539782"/>
            <a:ext cx="2060028" cy="369332"/>
          </a:xfrm>
          <a:prstGeom prst="rect">
            <a:avLst/>
          </a:prstGeom>
          <a:noFill/>
        </p:spPr>
        <p:txBody>
          <a:bodyPr wrap="square" rtlCol="0">
            <a:spAutoFit/>
          </a:bodyPr>
          <a:lstStyle/>
          <a:p>
            <a:r>
              <a:rPr lang="en-US" dirty="0">
                <a:solidFill>
                  <a:schemeClr val="bg1"/>
                </a:solidFill>
              </a:rPr>
              <a:t>Training Set </a:t>
            </a:r>
          </a:p>
        </p:txBody>
      </p:sp>
    </p:spTree>
    <p:extLst>
      <p:ext uri="{BB962C8B-B14F-4D97-AF65-F5344CB8AC3E}">
        <p14:creationId xmlns:p14="http://schemas.microsoft.com/office/powerpoint/2010/main" val="303181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F0FB861-07A4-F743-8172-5405C07EA7A2}"/>
              </a:ext>
            </a:extLst>
          </p:cNvPr>
          <p:cNvSpPr>
            <a:spLocks noGrp="1"/>
          </p:cNvSpPr>
          <p:nvPr>
            <p:ph type="title"/>
          </p:nvPr>
        </p:nvSpPr>
        <p:spPr>
          <a:xfrm>
            <a:off x="1141413" y="1082673"/>
            <a:ext cx="2869416" cy="4708528"/>
          </a:xfrm>
        </p:spPr>
        <p:txBody>
          <a:bodyPr>
            <a:normAutofit/>
          </a:bodyPr>
          <a:lstStyle/>
          <a:p>
            <a:pPr algn="r"/>
            <a:r>
              <a:rPr lang="en-US" sz="3700"/>
              <a:t>Pytorch Transforms </a:t>
            </a:r>
          </a:p>
        </p:txBody>
      </p:sp>
      <p:cxnSp>
        <p:nvCxnSpPr>
          <p:cNvPr id="79" name="Straight Connector 7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735CAA-D46F-AF43-9E1A-AC8C966A1FEA}"/>
              </a:ext>
            </a:extLst>
          </p:cNvPr>
          <p:cNvSpPr>
            <a:spLocks noGrp="1"/>
          </p:cNvSpPr>
          <p:nvPr>
            <p:ph idx="1"/>
          </p:nvPr>
        </p:nvSpPr>
        <p:spPr>
          <a:xfrm>
            <a:off x="5297763" y="1082673"/>
            <a:ext cx="5751237" cy="4708528"/>
          </a:xfrm>
        </p:spPr>
        <p:txBody>
          <a:bodyPr anchor="ctr">
            <a:normAutofit/>
          </a:bodyPr>
          <a:lstStyle/>
          <a:p>
            <a:r>
              <a:rPr lang="en-US" sz="1800"/>
              <a:t>As told earlier that pytorch doesn’t know how to work with images. </a:t>
            </a:r>
          </a:p>
          <a:p>
            <a:r>
              <a:rPr lang="en-US" sz="1800"/>
              <a:t>It need tensors. </a:t>
            </a:r>
          </a:p>
          <a:p>
            <a:r>
              <a:rPr lang="en-US" sz="1800"/>
              <a:t>Pytorch provides us with inbuilt functions which helps us achieve just that. </a:t>
            </a:r>
          </a:p>
          <a:p>
            <a:endParaRPr lang="en-US" sz="1800"/>
          </a:p>
        </p:txBody>
      </p:sp>
      <p:sp>
        <p:nvSpPr>
          <p:cNvPr id="4" name="Footer Placeholder 3">
            <a:extLst>
              <a:ext uri="{FF2B5EF4-FFF2-40B4-BE49-F238E27FC236}">
                <a16:creationId xmlns:a16="http://schemas.microsoft.com/office/drawing/2014/main" id="{92CED3B7-8518-A045-AE17-59913E33A69F}"/>
              </a:ext>
            </a:extLst>
          </p:cNvPr>
          <p:cNvSpPr>
            <a:spLocks noGrp="1"/>
          </p:cNvSpPr>
          <p:nvPr>
            <p:ph type="ftr" sz="quarter" idx="11"/>
          </p:nvPr>
        </p:nvSpPr>
        <p:spPr>
          <a:xfrm>
            <a:off x="1141411" y="5883275"/>
            <a:ext cx="6239309" cy="365125"/>
          </a:xfrm>
        </p:spPr>
        <p:txBody>
          <a:bodyPr>
            <a:normAutofit/>
          </a:bodyPr>
          <a:lstStyle/>
          <a:p>
            <a:pPr>
              <a:spcAft>
                <a:spcPts val="600"/>
              </a:spcAft>
            </a:pPr>
            <a:r>
              <a:rPr lang="en-US"/>
              <a:t>Shubham Gupta | Image Analysis: Plant Seedling Classfication</a:t>
            </a:r>
          </a:p>
        </p:txBody>
      </p:sp>
      <p:sp>
        <p:nvSpPr>
          <p:cNvPr id="5" name="Slide Number Placeholder 4">
            <a:extLst>
              <a:ext uri="{FF2B5EF4-FFF2-40B4-BE49-F238E27FC236}">
                <a16:creationId xmlns:a16="http://schemas.microsoft.com/office/drawing/2014/main" id="{85DFD3F3-8AB7-2F45-90A9-A3FA8B6D4FE7}"/>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mtClean="0"/>
              <a:pPr>
                <a:spcAft>
                  <a:spcPts val="600"/>
                </a:spcAft>
              </a:pPr>
              <a:t>11</a:t>
            </a:fld>
            <a:endParaRPr lang="en-US"/>
          </a:p>
        </p:txBody>
      </p:sp>
      <p:grpSp>
        <p:nvGrpSpPr>
          <p:cNvPr id="81" name="Group 8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216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F0FB861-07A4-F743-8172-5405C07EA7A2}"/>
              </a:ext>
            </a:extLst>
          </p:cNvPr>
          <p:cNvSpPr>
            <a:spLocks noGrp="1"/>
          </p:cNvSpPr>
          <p:nvPr>
            <p:ph type="title"/>
          </p:nvPr>
        </p:nvSpPr>
        <p:spPr>
          <a:xfrm>
            <a:off x="1141413" y="618518"/>
            <a:ext cx="4459286" cy="1478570"/>
          </a:xfrm>
        </p:spPr>
        <p:txBody>
          <a:bodyPr>
            <a:normAutofit/>
          </a:bodyPr>
          <a:lstStyle/>
          <a:p>
            <a:r>
              <a:rPr lang="en-US" sz="3200"/>
              <a:t>Pytorch Transforms </a:t>
            </a:r>
          </a:p>
        </p:txBody>
      </p:sp>
      <p:sp>
        <p:nvSpPr>
          <p:cNvPr id="3" name="Content Placeholder 2">
            <a:extLst>
              <a:ext uri="{FF2B5EF4-FFF2-40B4-BE49-F238E27FC236}">
                <a16:creationId xmlns:a16="http://schemas.microsoft.com/office/drawing/2014/main" id="{F0735CAA-D46F-AF43-9E1A-AC8C966A1FEA}"/>
              </a:ext>
            </a:extLst>
          </p:cNvPr>
          <p:cNvSpPr>
            <a:spLocks noGrp="1"/>
          </p:cNvSpPr>
          <p:nvPr>
            <p:ph idx="1"/>
          </p:nvPr>
        </p:nvSpPr>
        <p:spPr>
          <a:xfrm>
            <a:off x="1141412" y="2249487"/>
            <a:ext cx="4459287" cy="3965046"/>
          </a:xfrm>
        </p:spPr>
        <p:txBody>
          <a:bodyPr>
            <a:normAutofit fontScale="77500" lnSpcReduction="20000"/>
          </a:bodyPr>
          <a:lstStyle/>
          <a:p>
            <a:r>
              <a:rPr lang="en-US" sz="2000" dirty="0"/>
              <a:t>Here we can see in Figure 1 the transforms we are applying to the dataset. </a:t>
            </a:r>
          </a:p>
          <a:p>
            <a:r>
              <a:rPr lang="en-US" sz="2000" dirty="0"/>
              <a:t>We are resizing images so that that all the images are of same size and our network doesn’t fail. </a:t>
            </a:r>
          </a:p>
          <a:p>
            <a:r>
              <a:rPr lang="en-US" sz="2000" dirty="0"/>
              <a:t>We are also applying center crop, </a:t>
            </a:r>
            <a:r>
              <a:rPr lang="en-US" sz="2000" dirty="0" err="1"/>
              <a:t>VerticalFlip</a:t>
            </a:r>
            <a:r>
              <a:rPr lang="en-US" sz="2000" dirty="0"/>
              <a:t>. This is done so that our Model doesn’t learn the training set too well and therefore fail in the real work scenarios.</a:t>
            </a:r>
          </a:p>
          <a:p>
            <a:r>
              <a:rPr lang="en-US" sz="2000" dirty="0"/>
              <a:t>Lastly </a:t>
            </a:r>
            <a:r>
              <a:rPr lang="en-US" sz="2000" dirty="0" err="1"/>
              <a:t>ToTensor</a:t>
            </a:r>
            <a:r>
              <a:rPr lang="en-US" sz="2000" dirty="0"/>
              <a:t> converts all the images to </a:t>
            </a:r>
            <a:r>
              <a:rPr lang="en-US" sz="2000" dirty="0" err="1"/>
              <a:t>numpy</a:t>
            </a:r>
            <a:r>
              <a:rPr lang="en-US" sz="2000" dirty="0"/>
              <a:t> array that </a:t>
            </a:r>
            <a:r>
              <a:rPr lang="en-US" sz="2000" dirty="0" err="1"/>
              <a:t>pytorch</a:t>
            </a:r>
            <a:r>
              <a:rPr lang="en-US" sz="2000" dirty="0"/>
              <a:t> understands. </a:t>
            </a:r>
          </a:p>
          <a:p>
            <a:r>
              <a:rPr lang="en-US" sz="2000" dirty="0"/>
              <a:t>Also we normalize images so that each parameter (RGB) has a similar data distribution.  </a:t>
            </a:r>
          </a:p>
          <a:p>
            <a:endParaRPr lang="en-US" sz="2000" dirty="0"/>
          </a:p>
        </p:txBody>
      </p:sp>
      <p:pic>
        <p:nvPicPr>
          <p:cNvPr id="7" name="Picture 6" descr="Graphical user interface, text&#10;&#10;Description automatically generated">
            <a:extLst>
              <a:ext uri="{FF2B5EF4-FFF2-40B4-BE49-F238E27FC236}">
                <a16:creationId xmlns:a16="http://schemas.microsoft.com/office/drawing/2014/main" id="{E148A76F-2969-C74F-926D-79A71A5667E3}"/>
              </a:ext>
            </a:extLst>
          </p:cNvPr>
          <p:cNvPicPr>
            <a:picLocks noChangeAspect="1"/>
          </p:cNvPicPr>
          <p:nvPr/>
        </p:nvPicPr>
        <p:blipFill>
          <a:blip r:embed="rId4"/>
          <a:stretch>
            <a:fillRect/>
          </a:stretch>
        </p:blipFill>
        <p:spPr>
          <a:xfrm>
            <a:off x="6096000" y="2277527"/>
            <a:ext cx="5456279" cy="22779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Footer Placeholder 3">
            <a:extLst>
              <a:ext uri="{FF2B5EF4-FFF2-40B4-BE49-F238E27FC236}">
                <a16:creationId xmlns:a16="http://schemas.microsoft.com/office/drawing/2014/main" id="{92CED3B7-8518-A045-AE17-59913E33A69F}"/>
              </a:ext>
            </a:extLst>
          </p:cNvPr>
          <p:cNvSpPr>
            <a:spLocks noGrp="1"/>
          </p:cNvSpPr>
          <p:nvPr>
            <p:ph type="ftr" sz="quarter" idx="11"/>
          </p:nvPr>
        </p:nvSpPr>
        <p:spPr>
          <a:xfrm>
            <a:off x="1141411" y="6340473"/>
            <a:ext cx="6239309" cy="365125"/>
          </a:xfrm>
        </p:spPr>
        <p:txBody>
          <a:bodyPr>
            <a:normAutofit/>
          </a:bodyPr>
          <a:lstStyle/>
          <a:p>
            <a:pPr>
              <a:spcAft>
                <a:spcPts val="600"/>
              </a:spcAft>
            </a:pPr>
            <a:r>
              <a:rPr lang="en-US"/>
              <a:t>Shubham Gupta | Image Analysis: Plant Seedling Classfication</a:t>
            </a:r>
          </a:p>
        </p:txBody>
      </p:sp>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 name="Slide Number Placeholder 4">
            <a:extLst>
              <a:ext uri="{FF2B5EF4-FFF2-40B4-BE49-F238E27FC236}">
                <a16:creationId xmlns:a16="http://schemas.microsoft.com/office/drawing/2014/main" id="{85DFD3F3-8AB7-2F45-90A9-A3FA8B6D4FE7}"/>
              </a:ext>
            </a:extLst>
          </p:cNvPr>
          <p:cNvSpPr>
            <a:spLocks noGrp="1"/>
          </p:cNvSpPr>
          <p:nvPr>
            <p:ph type="sldNum" sz="quarter" idx="12"/>
          </p:nvPr>
        </p:nvSpPr>
        <p:spPr>
          <a:xfrm>
            <a:off x="10276321" y="6340472"/>
            <a:ext cx="771089" cy="365125"/>
          </a:xfrm>
        </p:spPr>
        <p:txBody>
          <a:bodyPr>
            <a:normAutofit/>
          </a:bodyPr>
          <a:lstStyle/>
          <a:p>
            <a:pPr>
              <a:spcAft>
                <a:spcPts val="600"/>
              </a:spcAft>
            </a:pPr>
            <a:fld id="{6D22F896-40B5-4ADD-8801-0D06FADFA095}" type="slidenum">
              <a:rPr lang="en-US" smtClean="0"/>
              <a:pPr>
                <a:spcAft>
                  <a:spcPts val="600"/>
                </a:spcAft>
              </a:pPr>
              <a:t>12</a:t>
            </a:fld>
            <a:endParaRPr lang="en-US"/>
          </a:p>
        </p:txBody>
      </p:sp>
      <p:sp>
        <p:nvSpPr>
          <p:cNvPr id="8" name="TextBox 7">
            <a:extLst>
              <a:ext uri="{FF2B5EF4-FFF2-40B4-BE49-F238E27FC236}">
                <a16:creationId xmlns:a16="http://schemas.microsoft.com/office/drawing/2014/main" id="{07D4543C-ED31-784A-B7F9-7C95EC4C67D9}"/>
              </a:ext>
            </a:extLst>
          </p:cNvPr>
          <p:cNvSpPr txBox="1"/>
          <p:nvPr/>
        </p:nvSpPr>
        <p:spPr>
          <a:xfrm>
            <a:off x="8055864" y="4672013"/>
            <a:ext cx="1883664" cy="369332"/>
          </a:xfrm>
          <a:prstGeom prst="rect">
            <a:avLst/>
          </a:prstGeom>
          <a:noFill/>
        </p:spPr>
        <p:txBody>
          <a:bodyPr wrap="square" rtlCol="0">
            <a:spAutoFit/>
          </a:bodyPr>
          <a:lstStyle/>
          <a:p>
            <a:r>
              <a:rPr lang="en-US" dirty="0"/>
              <a:t>Figure 1 </a:t>
            </a:r>
          </a:p>
        </p:txBody>
      </p:sp>
    </p:spTree>
    <p:extLst>
      <p:ext uri="{BB962C8B-B14F-4D97-AF65-F5344CB8AC3E}">
        <p14:creationId xmlns:p14="http://schemas.microsoft.com/office/powerpoint/2010/main" val="326329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9A22-6B94-0E41-8769-B0A1787561D8}"/>
              </a:ext>
            </a:extLst>
          </p:cNvPr>
          <p:cNvSpPr>
            <a:spLocks noGrp="1"/>
          </p:cNvSpPr>
          <p:nvPr>
            <p:ph type="title"/>
          </p:nvPr>
        </p:nvSpPr>
        <p:spPr/>
        <p:txBody>
          <a:bodyPr/>
          <a:lstStyle/>
          <a:p>
            <a:pPr algn="ctr"/>
            <a:r>
              <a:rPr lang="en-US" dirty="0" err="1"/>
              <a:t>Pytorch</a:t>
            </a:r>
            <a:r>
              <a:rPr lang="en-US" dirty="0"/>
              <a:t> Image Folder and Data Loader </a:t>
            </a:r>
          </a:p>
        </p:txBody>
      </p:sp>
      <p:sp>
        <p:nvSpPr>
          <p:cNvPr id="3" name="Content Placeholder 2">
            <a:extLst>
              <a:ext uri="{FF2B5EF4-FFF2-40B4-BE49-F238E27FC236}">
                <a16:creationId xmlns:a16="http://schemas.microsoft.com/office/drawing/2014/main" id="{536632D1-E8FC-DD4C-B361-F16B6DAA568C}"/>
              </a:ext>
            </a:extLst>
          </p:cNvPr>
          <p:cNvSpPr>
            <a:spLocks noGrp="1"/>
          </p:cNvSpPr>
          <p:nvPr>
            <p:ph idx="1"/>
          </p:nvPr>
        </p:nvSpPr>
        <p:spPr/>
        <p:txBody>
          <a:bodyPr>
            <a:normAutofit fontScale="85000" lnSpcReduction="10000"/>
          </a:bodyPr>
          <a:lstStyle/>
          <a:p>
            <a:r>
              <a:rPr lang="en-US" dirty="0"/>
              <a:t>The </a:t>
            </a:r>
            <a:r>
              <a:rPr lang="en-US" dirty="0" err="1"/>
              <a:t>Pytorch</a:t>
            </a:r>
            <a:r>
              <a:rPr lang="en-US" dirty="0"/>
              <a:t> </a:t>
            </a:r>
            <a:r>
              <a:rPr lang="en-US" dirty="0" err="1"/>
              <a:t>ImageFolder</a:t>
            </a:r>
            <a:r>
              <a:rPr lang="en-US" dirty="0"/>
              <a:t> and </a:t>
            </a:r>
            <a:r>
              <a:rPr lang="en-US" dirty="0" err="1"/>
              <a:t>DataLoader</a:t>
            </a:r>
            <a:r>
              <a:rPr lang="en-US" dirty="0"/>
              <a:t> functions helps us directly load any datasets. </a:t>
            </a:r>
          </a:p>
          <a:p>
            <a:r>
              <a:rPr lang="en-US" dirty="0"/>
              <a:t>We just have to provide the root directory to the </a:t>
            </a:r>
            <a:r>
              <a:rPr lang="en-US" dirty="0" err="1"/>
              <a:t>imagefolder</a:t>
            </a:r>
            <a:r>
              <a:rPr lang="en-US" dirty="0"/>
              <a:t> function. </a:t>
            </a:r>
          </a:p>
          <a:p>
            <a:r>
              <a:rPr lang="en-US" dirty="0"/>
              <a:t>In this function we can apply the necessary transformation needed simultaneously. </a:t>
            </a:r>
          </a:p>
          <a:p>
            <a:r>
              <a:rPr lang="en-US" dirty="0"/>
              <a:t>After this, we can use the </a:t>
            </a:r>
            <a:r>
              <a:rPr lang="en-US" dirty="0" err="1"/>
              <a:t>dataloader</a:t>
            </a:r>
            <a:r>
              <a:rPr lang="en-US" dirty="0"/>
              <a:t> function and specify the batch size and shuffle. Batch size is needed because we can’t load the entire dataset in one go usually. Therefore we have to divide it into batches. </a:t>
            </a:r>
          </a:p>
          <a:p>
            <a:r>
              <a:rPr lang="en-US" dirty="0"/>
              <a:t>Shuffle is also made True so there is no specific order of images being loaded and our model doesn’t overfit. </a:t>
            </a:r>
          </a:p>
        </p:txBody>
      </p:sp>
      <p:sp>
        <p:nvSpPr>
          <p:cNvPr id="4" name="Footer Placeholder 3">
            <a:extLst>
              <a:ext uri="{FF2B5EF4-FFF2-40B4-BE49-F238E27FC236}">
                <a16:creationId xmlns:a16="http://schemas.microsoft.com/office/drawing/2014/main" id="{800B786E-AE81-DA4A-BAD3-214059A16A5F}"/>
              </a:ext>
            </a:extLst>
          </p:cNvPr>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a:extLst>
              <a:ext uri="{FF2B5EF4-FFF2-40B4-BE49-F238E27FC236}">
                <a16:creationId xmlns:a16="http://schemas.microsoft.com/office/drawing/2014/main" id="{8B868ED8-77FF-9B40-87B3-5BD4626ACFB8}"/>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56694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A4E6-7BEB-3F4E-A334-5FD7AC1B4232}"/>
              </a:ext>
            </a:extLst>
          </p:cNvPr>
          <p:cNvSpPr>
            <a:spLocks noGrp="1"/>
          </p:cNvSpPr>
          <p:nvPr>
            <p:ph type="title"/>
          </p:nvPr>
        </p:nvSpPr>
        <p:spPr/>
        <p:txBody>
          <a:bodyPr/>
          <a:lstStyle/>
          <a:p>
            <a:pPr algn="ctr"/>
            <a:r>
              <a:rPr lang="en-US" dirty="0"/>
              <a:t>Making our CUSTOM CNN model </a:t>
            </a:r>
            <a:br>
              <a:rPr lang="en-US" dirty="0"/>
            </a:br>
            <a:endParaRPr lang="en-US" dirty="0"/>
          </a:p>
        </p:txBody>
      </p:sp>
      <p:sp>
        <p:nvSpPr>
          <p:cNvPr id="3" name="Content Placeholder 2">
            <a:extLst>
              <a:ext uri="{FF2B5EF4-FFF2-40B4-BE49-F238E27FC236}">
                <a16:creationId xmlns:a16="http://schemas.microsoft.com/office/drawing/2014/main" id="{0AF11AA4-D25D-AB41-9167-6B84AC56BA19}"/>
              </a:ext>
            </a:extLst>
          </p:cNvPr>
          <p:cNvSpPr>
            <a:spLocks noGrp="1"/>
          </p:cNvSpPr>
          <p:nvPr>
            <p:ph idx="1"/>
          </p:nvPr>
        </p:nvSpPr>
        <p:spPr/>
        <p:txBody>
          <a:bodyPr/>
          <a:lstStyle/>
          <a:p>
            <a:r>
              <a:rPr lang="en-US" dirty="0"/>
              <a:t>I built my own CNN model for classification purposes. </a:t>
            </a:r>
          </a:p>
          <a:p>
            <a:r>
              <a:rPr lang="en-US" dirty="0"/>
              <a:t>As </a:t>
            </a:r>
            <a:r>
              <a:rPr lang="en-US" dirty="0" err="1"/>
              <a:t>pytorch</a:t>
            </a:r>
            <a:r>
              <a:rPr lang="en-US" dirty="0"/>
              <a:t> was learnt from scratch for this project, A lot of references have been taken from the online community. </a:t>
            </a:r>
          </a:p>
          <a:p>
            <a:r>
              <a:rPr lang="en-US" dirty="0"/>
              <a:t>Specially would like to acknowledge </a:t>
            </a:r>
            <a:r>
              <a:rPr lang="en-US" dirty="0" err="1"/>
              <a:t>StackOverflow</a:t>
            </a:r>
            <a:r>
              <a:rPr lang="en-US" dirty="0"/>
              <a:t> and also the </a:t>
            </a:r>
            <a:r>
              <a:rPr lang="en-US" dirty="0" err="1"/>
              <a:t>Pytorch</a:t>
            </a:r>
            <a:r>
              <a:rPr lang="en-US" dirty="0"/>
              <a:t> Documentation on its website which is very detailed in explanation. </a:t>
            </a:r>
          </a:p>
          <a:p>
            <a:r>
              <a:rPr lang="en-US" dirty="0"/>
              <a:t>All the reference are provided in the report.</a:t>
            </a:r>
          </a:p>
        </p:txBody>
      </p:sp>
      <p:sp>
        <p:nvSpPr>
          <p:cNvPr id="4" name="Footer Placeholder 3">
            <a:extLst>
              <a:ext uri="{FF2B5EF4-FFF2-40B4-BE49-F238E27FC236}">
                <a16:creationId xmlns:a16="http://schemas.microsoft.com/office/drawing/2014/main" id="{D69763A1-0915-0840-8B78-A2232FFE9096}"/>
              </a:ext>
            </a:extLst>
          </p:cNvPr>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a:extLst>
              <a:ext uri="{FF2B5EF4-FFF2-40B4-BE49-F238E27FC236}">
                <a16:creationId xmlns:a16="http://schemas.microsoft.com/office/drawing/2014/main" id="{4B22D851-F4F1-FB45-8461-F83B48D76B79}"/>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54371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6C08-58B7-1743-8828-6BC6518F9C89}"/>
              </a:ext>
            </a:extLst>
          </p:cNvPr>
          <p:cNvSpPr>
            <a:spLocks noGrp="1"/>
          </p:cNvSpPr>
          <p:nvPr>
            <p:ph type="title"/>
          </p:nvPr>
        </p:nvSpPr>
        <p:spPr/>
        <p:txBody>
          <a:bodyPr/>
          <a:lstStyle/>
          <a:p>
            <a:pPr algn="ctr"/>
            <a:r>
              <a:rPr lang="en-US" dirty="0"/>
              <a:t>Parts of a Neural Network</a:t>
            </a:r>
          </a:p>
        </p:txBody>
      </p:sp>
      <p:sp>
        <p:nvSpPr>
          <p:cNvPr id="3" name="Content Placeholder 2">
            <a:extLst>
              <a:ext uri="{FF2B5EF4-FFF2-40B4-BE49-F238E27FC236}">
                <a16:creationId xmlns:a16="http://schemas.microsoft.com/office/drawing/2014/main" id="{F9096445-154E-494C-A0DD-0D90622BCF3A}"/>
              </a:ext>
            </a:extLst>
          </p:cNvPr>
          <p:cNvSpPr>
            <a:spLocks noGrp="1"/>
          </p:cNvSpPr>
          <p:nvPr>
            <p:ph idx="1"/>
          </p:nvPr>
        </p:nvSpPr>
        <p:spPr/>
        <p:txBody>
          <a:bodyPr/>
          <a:lstStyle/>
          <a:p>
            <a:r>
              <a:rPr lang="en-US" dirty="0" err="1"/>
              <a:t>nn.Module</a:t>
            </a:r>
            <a:endParaRPr lang="en-US" dirty="0"/>
          </a:p>
          <a:p>
            <a:r>
              <a:rPr lang="en-US" dirty="0" err="1"/>
              <a:t>torch.nn.Sequential</a:t>
            </a:r>
            <a:endParaRPr lang="en-US" dirty="0"/>
          </a:p>
          <a:p>
            <a:r>
              <a:rPr lang="en-US" dirty="0"/>
              <a:t>Batch Normalization</a:t>
            </a:r>
          </a:p>
          <a:p>
            <a:r>
              <a:rPr lang="en-US" dirty="0"/>
              <a:t>Dropout</a:t>
            </a:r>
          </a:p>
          <a:p>
            <a:r>
              <a:rPr lang="en-US" dirty="0"/>
              <a:t>Max Pooling</a:t>
            </a:r>
          </a:p>
        </p:txBody>
      </p:sp>
      <p:sp>
        <p:nvSpPr>
          <p:cNvPr id="4" name="Footer Placeholder 3">
            <a:extLst>
              <a:ext uri="{FF2B5EF4-FFF2-40B4-BE49-F238E27FC236}">
                <a16:creationId xmlns:a16="http://schemas.microsoft.com/office/drawing/2014/main" id="{BC30CA27-8FEE-2A44-B437-CE1BE77C8164}"/>
              </a:ext>
            </a:extLst>
          </p:cNvPr>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a:extLst>
              <a:ext uri="{FF2B5EF4-FFF2-40B4-BE49-F238E27FC236}">
                <a16:creationId xmlns:a16="http://schemas.microsoft.com/office/drawing/2014/main" id="{E1EF70C1-BB63-7A4E-B839-4577D593ECC3}"/>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41956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C230-FCE6-A842-8585-265319A6C1A6}"/>
              </a:ext>
            </a:extLst>
          </p:cNvPr>
          <p:cNvSpPr>
            <a:spLocks noGrp="1"/>
          </p:cNvSpPr>
          <p:nvPr>
            <p:ph type="title"/>
          </p:nvPr>
        </p:nvSpPr>
        <p:spPr/>
        <p:txBody>
          <a:bodyPr/>
          <a:lstStyle/>
          <a:p>
            <a:pPr algn="ctr"/>
            <a:r>
              <a:rPr lang="en-US" dirty="0"/>
              <a:t>Loss Function  </a:t>
            </a:r>
          </a:p>
        </p:txBody>
      </p:sp>
      <p:sp>
        <p:nvSpPr>
          <p:cNvPr id="3" name="Content Placeholder 2">
            <a:extLst>
              <a:ext uri="{FF2B5EF4-FFF2-40B4-BE49-F238E27FC236}">
                <a16:creationId xmlns:a16="http://schemas.microsoft.com/office/drawing/2014/main" id="{06C63D8B-1122-204B-8488-A01029000E6E}"/>
              </a:ext>
            </a:extLst>
          </p:cNvPr>
          <p:cNvSpPr>
            <a:spLocks noGrp="1"/>
          </p:cNvSpPr>
          <p:nvPr>
            <p:ph idx="1"/>
          </p:nvPr>
        </p:nvSpPr>
        <p:spPr/>
        <p:txBody>
          <a:bodyPr/>
          <a:lstStyle/>
          <a:p>
            <a:r>
              <a:rPr lang="en-AU" dirty="0"/>
              <a:t>For this project we will be using Cross-Entropy loss. </a:t>
            </a:r>
          </a:p>
          <a:p>
            <a:r>
              <a:rPr lang="en-AU" dirty="0"/>
              <a:t>Cross-entropy loss, or log loss, measures the performance of a classification model whose output is a probability value between 0 and 1.</a:t>
            </a:r>
          </a:p>
          <a:p>
            <a:r>
              <a:rPr lang="en-AU" dirty="0"/>
              <a:t>The advantages of Cross-entropy loss is that it increases as the predicted probability diverges from the actual label.</a:t>
            </a:r>
          </a:p>
          <a:p>
            <a:pPr marL="0" indent="0">
              <a:buNone/>
            </a:pPr>
            <a:endParaRPr lang="en-US" dirty="0"/>
          </a:p>
        </p:txBody>
      </p:sp>
      <p:sp>
        <p:nvSpPr>
          <p:cNvPr id="4" name="Footer Placeholder 3">
            <a:extLst>
              <a:ext uri="{FF2B5EF4-FFF2-40B4-BE49-F238E27FC236}">
                <a16:creationId xmlns:a16="http://schemas.microsoft.com/office/drawing/2014/main" id="{CF78DE66-07FA-2F42-801E-10696981F336}"/>
              </a:ext>
            </a:extLst>
          </p:cNvPr>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a:extLst>
              <a:ext uri="{FF2B5EF4-FFF2-40B4-BE49-F238E27FC236}">
                <a16:creationId xmlns:a16="http://schemas.microsoft.com/office/drawing/2014/main" id="{6CE7213F-7901-DC49-AC55-E5E671FCD83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4827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46C1-D548-2F48-B9AA-7A0E3B1FA065}"/>
              </a:ext>
            </a:extLst>
          </p:cNvPr>
          <p:cNvSpPr>
            <a:spLocks noGrp="1"/>
          </p:cNvSpPr>
          <p:nvPr>
            <p:ph type="title"/>
          </p:nvPr>
        </p:nvSpPr>
        <p:spPr/>
        <p:txBody>
          <a:bodyPr/>
          <a:lstStyle/>
          <a:p>
            <a:pPr algn="ctr"/>
            <a:r>
              <a:rPr lang="en-US" dirty="0"/>
              <a:t>Optimizer </a:t>
            </a:r>
          </a:p>
        </p:txBody>
      </p:sp>
      <p:sp>
        <p:nvSpPr>
          <p:cNvPr id="3" name="Content Placeholder 2">
            <a:extLst>
              <a:ext uri="{FF2B5EF4-FFF2-40B4-BE49-F238E27FC236}">
                <a16:creationId xmlns:a16="http://schemas.microsoft.com/office/drawing/2014/main" id="{AC1054B7-351A-7C4F-B329-2811725DC038}"/>
              </a:ext>
            </a:extLst>
          </p:cNvPr>
          <p:cNvSpPr>
            <a:spLocks noGrp="1"/>
          </p:cNvSpPr>
          <p:nvPr>
            <p:ph idx="1"/>
          </p:nvPr>
        </p:nvSpPr>
        <p:spPr/>
        <p:txBody>
          <a:bodyPr/>
          <a:lstStyle/>
          <a:p>
            <a:r>
              <a:rPr lang="en-US" dirty="0"/>
              <a:t>For this project we will be using ADAM optimizer instead of SGD. </a:t>
            </a:r>
          </a:p>
          <a:p>
            <a:r>
              <a:rPr lang="en-AU" dirty="0"/>
              <a:t>Stochastic gradient descent maintains a single learning rate for all weight updates and the learning rate does not change during training.</a:t>
            </a:r>
          </a:p>
          <a:p>
            <a:r>
              <a:rPr lang="en-AU" dirty="0"/>
              <a:t>Adam is a popular algorithm in the field of deep learning because it achieves good results fast.</a:t>
            </a:r>
            <a:endParaRPr lang="en-US" dirty="0"/>
          </a:p>
        </p:txBody>
      </p:sp>
      <p:sp>
        <p:nvSpPr>
          <p:cNvPr id="4" name="Footer Placeholder 3">
            <a:extLst>
              <a:ext uri="{FF2B5EF4-FFF2-40B4-BE49-F238E27FC236}">
                <a16:creationId xmlns:a16="http://schemas.microsoft.com/office/drawing/2014/main" id="{26023A4C-5169-1B40-8E55-DADF4D77A9C1}"/>
              </a:ext>
            </a:extLst>
          </p:cNvPr>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a:extLst>
              <a:ext uri="{FF2B5EF4-FFF2-40B4-BE49-F238E27FC236}">
                <a16:creationId xmlns:a16="http://schemas.microsoft.com/office/drawing/2014/main" id="{C80D2E51-2F8B-4041-AB36-ECCBBB86B76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80985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73CE60-53DC-3043-BE86-D4159C96B48A}"/>
              </a:ext>
            </a:extLst>
          </p:cNvPr>
          <p:cNvSpPr>
            <a:spLocks noGrp="1"/>
          </p:cNvSpPr>
          <p:nvPr>
            <p:ph type="title"/>
          </p:nvPr>
        </p:nvSpPr>
        <p:spPr>
          <a:xfrm>
            <a:off x="1141413" y="618518"/>
            <a:ext cx="4459286" cy="1478570"/>
          </a:xfrm>
        </p:spPr>
        <p:txBody>
          <a:bodyPr>
            <a:normAutofit/>
          </a:bodyPr>
          <a:lstStyle/>
          <a:p>
            <a:r>
              <a:rPr lang="en-US" sz="3200" dirty="0"/>
              <a:t>Pretrained models Used </a:t>
            </a:r>
          </a:p>
        </p:txBody>
      </p:sp>
      <p:sp>
        <p:nvSpPr>
          <p:cNvPr id="3" name="Content Placeholder 2">
            <a:extLst>
              <a:ext uri="{FF2B5EF4-FFF2-40B4-BE49-F238E27FC236}">
                <a16:creationId xmlns:a16="http://schemas.microsoft.com/office/drawing/2014/main" id="{1910ACF0-5DE1-6944-8D34-BDB499A4E5B7}"/>
              </a:ext>
            </a:extLst>
          </p:cNvPr>
          <p:cNvSpPr>
            <a:spLocks noGrp="1"/>
          </p:cNvSpPr>
          <p:nvPr>
            <p:ph idx="1"/>
          </p:nvPr>
        </p:nvSpPr>
        <p:spPr>
          <a:xfrm>
            <a:off x="1141412" y="2249487"/>
            <a:ext cx="4459287" cy="3965046"/>
          </a:xfrm>
        </p:spPr>
        <p:txBody>
          <a:bodyPr>
            <a:normAutofit/>
          </a:bodyPr>
          <a:lstStyle/>
          <a:p>
            <a:r>
              <a:rPr lang="en-US" sz="2000" dirty="0" err="1"/>
              <a:t>ResNet</a:t>
            </a:r>
            <a:r>
              <a:rPr lang="en-US" sz="2000" dirty="0"/>
              <a:t> (can see the architecture of ResNet34 in figure ) </a:t>
            </a:r>
          </a:p>
          <a:p>
            <a:r>
              <a:rPr lang="en-US" sz="2000" dirty="0"/>
              <a:t>VGG</a:t>
            </a:r>
          </a:p>
        </p:txBody>
      </p:sp>
      <p:pic>
        <p:nvPicPr>
          <p:cNvPr id="13" name="Picture 12" descr="Text, letter&#10;&#10;Description automatically generated">
            <a:extLst>
              <a:ext uri="{FF2B5EF4-FFF2-40B4-BE49-F238E27FC236}">
                <a16:creationId xmlns:a16="http://schemas.microsoft.com/office/drawing/2014/main" id="{3647309E-FEC5-C446-966D-11D4C73FF25D}"/>
              </a:ext>
            </a:extLst>
          </p:cNvPr>
          <p:cNvPicPr>
            <a:picLocks noChangeAspect="1"/>
          </p:cNvPicPr>
          <p:nvPr/>
        </p:nvPicPr>
        <p:blipFill>
          <a:blip r:embed="rId4"/>
          <a:stretch>
            <a:fillRect/>
          </a:stretch>
        </p:blipFill>
        <p:spPr>
          <a:xfrm>
            <a:off x="6096000" y="1015763"/>
            <a:ext cx="5456279" cy="480152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Footer Placeholder 3">
            <a:extLst>
              <a:ext uri="{FF2B5EF4-FFF2-40B4-BE49-F238E27FC236}">
                <a16:creationId xmlns:a16="http://schemas.microsoft.com/office/drawing/2014/main" id="{EB111E28-C45D-F942-808B-7F50B6E79C78}"/>
              </a:ext>
            </a:extLst>
          </p:cNvPr>
          <p:cNvSpPr>
            <a:spLocks noGrp="1"/>
          </p:cNvSpPr>
          <p:nvPr>
            <p:ph type="ftr" sz="quarter" idx="11"/>
          </p:nvPr>
        </p:nvSpPr>
        <p:spPr>
          <a:xfrm>
            <a:off x="1141411" y="6340473"/>
            <a:ext cx="6239309" cy="365125"/>
          </a:xfrm>
        </p:spPr>
        <p:txBody>
          <a:bodyPr>
            <a:normAutofit/>
          </a:bodyPr>
          <a:lstStyle/>
          <a:p>
            <a:pPr>
              <a:spcAft>
                <a:spcPts val="600"/>
              </a:spcAft>
            </a:pPr>
            <a:r>
              <a:rPr lang="en-US"/>
              <a:t>Shubham Gupta | Image Analysis: Plant Seedling Classfication</a:t>
            </a:r>
          </a:p>
        </p:txBody>
      </p:sp>
      <p:grpSp>
        <p:nvGrpSpPr>
          <p:cNvPr id="88" name="Group 8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Slide Number Placeholder 4">
            <a:extLst>
              <a:ext uri="{FF2B5EF4-FFF2-40B4-BE49-F238E27FC236}">
                <a16:creationId xmlns:a16="http://schemas.microsoft.com/office/drawing/2014/main" id="{7D8C00D1-18B3-B949-B39F-1A849A0A4125}"/>
              </a:ext>
            </a:extLst>
          </p:cNvPr>
          <p:cNvSpPr>
            <a:spLocks noGrp="1"/>
          </p:cNvSpPr>
          <p:nvPr>
            <p:ph type="sldNum" sz="quarter" idx="12"/>
          </p:nvPr>
        </p:nvSpPr>
        <p:spPr>
          <a:xfrm>
            <a:off x="10276321" y="6340472"/>
            <a:ext cx="771089" cy="365125"/>
          </a:xfrm>
        </p:spPr>
        <p:txBody>
          <a:bodyPr>
            <a:normAutofit/>
          </a:bodyPr>
          <a:lstStyle/>
          <a:p>
            <a:pPr>
              <a:spcAft>
                <a:spcPts val="600"/>
              </a:spcAft>
            </a:pPr>
            <a:fld id="{6D22F896-40B5-4ADD-8801-0D06FADFA095}" type="slidenum">
              <a:rPr lang="en-US" smtClean="0"/>
              <a:pPr>
                <a:spcAft>
                  <a:spcPts val="600"/>
                </a:spcAft>
              </a:pPr>
              <a:t>18</a:t>
            </a:fld>
            <a:endParaRPr lang="en-US"/>
          </a:p>
        </p:txBody>
      </p:sp>
      <p:sp>
        <p:nvSpPr>
          <p:cNvPr id="10" name="TextBox 9">
            <a:extLst>
              <a:ext uri="{FF2B5EF4-FFF2-40B4-BE49-F238E27FC236}">
                <a16:creationId xmlns:a16="http://schemas.microsoft.com/office/drawing/2014/main" id="{E962F9FB-3427-4943-A6BC-20AEF88246F2}"/>
              </a:ext>
            </a:extLst>
          </p:cNvPr>
          <p:cNvSpPr txBox="1"/>
          <p:nvPr/>
        </p:nvSpPr>
        <p:spPr>
          <a:xfrm>
            <a:off x="7772404" y="5866368"/>
            <a:ext cx="2778241" cy="369332"/>
          </a:xfrm>
          <a:prstGeom prst="rect">
            <a:avLst/>
          </a:prstGeom>
          <a:noFill/>
        </p:spPr>
        <p:txBody>
          <a:bodyPr wrap="square" rtlCol="0">
            <a:spAutoFit/>
          </a:bodyPr>
          <a:lstStyle/>
          <a:p>
            <a:pPr>
              <a:spcAft>
                <a:spcPts val="600"/>
              </a:spcAft>
            </a:pPr>
            <a:r>
              <a:rPr lang="en-US" dirty="0"/>
              <a:t>Architecture of ResNet34</a:t>
            </a:r>
          </a:p>
        </p:txBody>
      </p:sp>
    </p:spTree>
    <p:extLst>
      <p:ext uri="{BB962C8B-B14F-4D97-AF65-F5344CB8AC3E}">
        <p14:creationId xmlns:p14="http://schemas.microsoft.com/office/powerpoint/2010/main" val="4038134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D848-AD3B-2C45-87A1-DFCFAFFEF09C}"/>
              </a:ext>
            </a:extLst>
          </p:cNvPr>
          <p:cNvSpPr>
            <a:spLocks noGrp="1"/>
          </p:cNvSpPr>
          <p:nvPr>
            <p:ph type="title"/>
          </p:nvPr>
        </p:nvSpPr>
        <p:spPr/>
        <p:txBody>
          <a:bodyPr/>
          <a:lstStyle/>
          <a:p>
            <a:pPr algn="ctr"/>
            <a:r>
              <a:rPr lang="en-US" dirty="0"/>
              <a:t>Training </a:t>
            </a:r>
          </a:p>
        </p:txBody>
      </p:sp>
      <p:sp>
        <p:nvSpPr>
          <p:cNvPr id="3" name="Content Placeholder 2">
            <a:extLst>
              <a:ext uri="{FF2B5EF4-FFF2-40B4-BE49-F238E27FC236}">
                <a16:creationId xmlns:a16="http://schemas.microsoft.com/office/drawing/2014/main" id="{D4B14349-EFDE-7F4E-A5F2-8A7CFE0764F1}"/>
              </a:ext>
            </a:extLst>
          </p:cNvPr>
          <p:cNvSpPr>
            <a:spLocks noGrp="1"/>
          </p:cNvSpPr>
          <p:nvPr>
            <p:ph idx="1"/>
          </p:nvPr>
        </p:nvSpPr>
        <p:spPr/>
        <p:txBody>
          <a:bodyPr>
            <a:normAutofit fontScale="85000" lnSpcReduction="10000"/>
          </a:bodyPr>
          <a:lstStyle/>
          <a:p>
            <a:r>
              <a:rPr lang="en-US" dirty="0"/>
              <a:t>First we iterate over the </a:t>
            </a:r>
            <a:r>
              <a:rPr lang="en-US" dirty="0" err="1"/>
              <a:t>dataloader</a:t>
            </a:r>
            <a:r>
              <a:rPr lang="en-US" dirty="0"/>
              <a:t> and we get images and its labels in batches of 100. </a:t>
            </a:r>
          </a:p>
          <a:p>
            <a:r>
              <a:rPr lang="en-US" dirty="0"/>
              <a:t>We then make all our optimizer gradients to zero (Every time we want to calculate </a:t>
            </a:r>
            <a:r>
              <a:rPr lang="en-US" dirty="0" err="1"/>
              <a:t>frest</a:t>
            </a:r>
            <a:r>
              <a:rPr lang="en-US" dirty="0"/>
              <a:t> gradient to see how well it is doing ).</a:t>
            </a:r>
          </a:p>
          <a:p>
            <a:r>
              <a:rPr lang="en-US" dirty="0"/>
              <a:t>We then send the images to the network and store the output. </a:t>
            </a:r>
          </a:p>
          <a:p>
            <a:r>
              <a:rPr lang="en-US" dirty="0"/>
              <a:t>Now we calculate the cross entropy loss between output received from Model and actual label. </a:t>
            </a:r>
          </a:p>
          <a:p>
            <a:r>
              <a:rPr lang="en-US" dirty="0"/>
              <a:t>We calculate the gradients and take the optimization step. This process keeps on happening till the epochs we have specified. </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4511791A-CE07-CE48-8B3B-E2BADDBCD5E4}"/>
              </a:ext>
            </a:extLst>
          </p:cNvPr>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a:extLst>
              <a:ext uri="{FF2B5EF4-FFF2-40B4-BE49-F238E27FC236}">
                <a16:creationId xmlns:a16="http://schemas.microsoft.com/office/drawing/2014/main" id="{4AA7F5BF-7890-1744-BA2D-0BEA762CE160}"/>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67337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5475-4A41-1348-B783-C8C799A3409A}"/>
              </a:ext>
            </a:extLst>
          </p:cNvPr>
          <p:cNvSpPr>
            <a:spLocks noGrp="1"/>
          </p:cNvSpPr>
          <p:nvPr>
            <p:ph type="title"/>
          </p:nvPr>
        </p:nvSpPr>
        <p:spPr>
          <a:xfrm>
            <a:off x="1141413" y="618518"/>
            <a:ext cx="9905998" cy="1478570"/>
          </a:xfrm>
        </p:spPr>
        <p:txBody>
          <a:bodyPr>
            <a:normAutofit/>
          </a:bodyPr>
          <a:lstStyle/>
          <a:p>
            <a:pPr algn="ctr"/>
            <a:r>
              <a:rPr lang="en-US" dirty="0"/>
              <a:t>Problem Definition </a:t>
            </a:r>
          </a:p>
        </p:txBody>
      </p:sp>
      <p:sp>
        <p:nvSpPr>
          <p:cNvPr id="11" name="Content Placeholder 10">
            <a:extLst>
              <a:ext uri="{FF2B5EF4-FFF2-40B4-BE49-F238E27FC236}">
                <a16:creationId xmlns:a16="http://schemas.microsoft.com/office/drawing/2014/main" id="{492960D6-3168-4442-A158-E6AB6E6BE267}"/>
              </a:ext>
            </a:extLst>
          </p:cNvPr>
          <p:cNvSpPr>
            <a:spLocks noGrp="1"/>
          </p:cNvSpPr>
          <p:nvPr>
            <p:ph idx="1"/>
          </p:nvPr>
        </p:nvSpPr>
        <p:spPr>
          <a:xfrm>
            <a:off x="1141412" y="1650124"/>
            <a:ext cx="6016133" cy="4141077"/>
          </a:xfrm>
        </p:spPr>
        <p:txBody>
          <a:bodyPr anchor="ctr">
            <a:normAutofit/>
          </a:bodyPr>
          <a:lstStyle/>
          <a:p>
            <a:pPr>
              <a:lnSpc>
                <a:spcPct val="110000"/>
              </a:lnSpc>
            </a:pPr>
            <a:r>
              <a:rPr lang="en-AU" dirty="0"/>
              <a:t>The dataset comprises 12 plant species</a:t>
            </a:r>
            <a:endParaRPr lang="en-US" sz="2200" dirty="0"/>
          </a:p>
          <a:p>
            <a:pPr>
              <a:lnSpc>
                <a:spcPct val="110000"/>
              </a:lnSpc>
            </a:pPr>
            <a:r>
              <a:rPr lang="en-AU" dirty="0"/>
              <a:t>The goal of the competition is to create a classifier capable of determining a plant's species from a photo.</a:t>
            </a:r>
          </a:p>
          <a:p>
            <a:pPr>
              <a:lnSpc>
                <a:spcPct val="110000"/>
              </a:lnSpc>
            </a:pPr>
            <a:r>
              <a:rPr lang="en-AU" dirty="0"/>
              <a:t>The Aarhus University Signal Processing group, in collaboration with University of Southern Denmark, has recently released a dataset</a:t>
            </a:r>
            <a:endParaRPr lang="en-US" sz="2200" dirty="0"/>
          </a:p>
        </p:txBody>
      </p:sp>
      <p:pic>
        <p:nvPicPr>
          <p:cNvPr id="4" name="Picture 3" descr="A picture containing photo, sitting, small, food&#10;&#10;Description automatically generated">
            <a:extLst>
              <a:ext uri="{FF2B5EF4-FFF2-40B4-BE49-F238E27FC236}">
                <a16:creationId xmlns:a16="http://schemas.microsoft.com/office/drawing/2014/main" id="{EE25ABDB-C282-5A47-B913-8D7CB5405F3E}"/>
              </a:ext>
            </a:extLst>
          </p:cNvPr>
          <p:cNvPicPr>
            <a:picLocks noChangeAspect="1"/>
          </p:cNvPicPr>
          <p:nvPr/>
        </p:nvPicPr>
        <p:blipFill rotWithShape="1">
          <a:blip r:embed="rId3"/>
          <a:srcRect l="8609" r="11479" b="1"/>
          <a:stretch/>
        </p:blipFill>
        <p:spPr>
          <a:xfrm>
            <a:off x="7273159" y="2497720"/>
            <a:ext cx="3774251" cy="2471176"/>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Footer Placeholder 4">
            <a:extLst>
              <a:ext uri="{FF2B5EF4-FFF2-40B4-BE49-F238E27FC236}">
                <a16:creationId xmlns:a16="http://schemas.microsoft.com/office/drawing/2014/main" id="{4FB551F8-F5B1-2C47-B3DC-67C75CEBE6DA}"/>
              </a:ext>
            </a:extLst>
          </p:cNvPr>
          <p:cNvSpPr>
            <a:spLocks noGrp="1"/>
          </p:cNvSpPr>
          <p:nvPr>
            <p:ph type="ftr" sz="quarter" idx="11"/>
          </p:nvPr>
        </p:nvSpPr>
        <p:spPr>
          <a:xfrm>
            <a:off x="1141411" y="5883275"/>
            <a:ext cx="6239309" cy="365125"/>
          </a:xfrm>
        </p:spPr>
        <p:txBody>
          <a:bodyPr>
            <a:normAutofit/>
          </a:bodyPr>
          <a:lstStyle/>
          <a:p>
            <a:pPr>
              <a:spcAft>
                <a:spcPts val="600"/>
              </a:spcAft>
            </a:pPr>
            <a:r>
              <a:rPr lang="en-US"/>
              <a:t>Shubham Gupta | Image Analysis: Plant Seedling Classfication</a:t>
            </a:r>
          </a:p>
        </p:txBody>
      </p:sp>
      <p:sp>
        <p:nvSpPr>
          <p:cNvPr id="6" name="Slide Number Placeholder 5">
            <a:extLst>
              <a:ext uri="{FF2B5EF4-FFF2-40B4-BE49-F238E27FC236}">
                <a16:creationId xmlns:a16="http://schemas.microsoft.com/office/drawing/2014/main" id="{1A876D14-1AEE-8248-AA08-56C697AA2BDE}"/>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mtClean="0"/>
              <a:pPr>
                <a:spcAft>
                  <a:spcPts val="600"/>
                </a:spcAft>
              </a:pPr>
              <a:t>2</a:t>
            </a:fld>
            <a:endParaRPr lang="en-US" dirty="0"/>
          </a:p>
        </p:txBody>
      </p:sp>
    </p:spTree>
    <p:extLst>
      <p:ext uri="{BB962C8B-B14F-4D97-AF65-F5344CB8AC3E}">
        <p14:creationId xmlns:p14="http://schemas.microsoft.com/office/powerpoint/2010/main" val="1090352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9200-EC42-0A48-AED9-4F30356B6034}"/>
              </a:ext>
            </a:extLst>
          </p:cNvPr>
          <p:cNvSpPr>
            <a:spLocks noGrp="1"/>
          </p:cNvSpPr>
          <p:nvPr>
            <p:ph type="title"/>
          </p:nvPr>
        </p:nvSpPr>
        <p:spPr>
          <a:xfrm>
            <a:off x="1141413" y="618518"/>
            <a:ext cx="9905998" cy="1478570"/>
          </a:xfrm>
        </p:spPr>
        <p:txBody>
          <a:bodyPr>
            <a:normAutofit/>
          </a:bodyPr>
          <a:lstStyle/>
          <a:p>
            <a:pPr algn="ctr"/>
            <a:r>
              <a:rPr lang="en-US"/>
              <a:t>Results</a:t>
            </a:r>
          </a:p>
        </p:txBody>
      </p:sp>
      <p:graphicFrame>
        <p:nvGraphicFramePr>
          <p:cNvPr id="54" name="Content Placeholder 2">
            <a:extLst>
              <a:ext uri="{FF2B5EF4-FFF2-40B4-BE49-F238E27FC236}">
                <a16:creationId xmlns:a16="http://schemas.microsoft.com/office/drawing/2014/main" id="{6EEC4BA6-D27A-4383-85BA-437D86B8DFAA}"/>
              </a:ext>
            </a:extLst>
          </p:cNvPr>
          <p:cNvGraphicFramePr>
            <a:graphicFrameLocks noGrp="1"/>
          </p:cNvGraphicFramePr>
          <p:nvPr>
            <p:ph idx="1"/>
            <p:extLst>
              <p:ext uri="{D42A27DB-BD31-4B8C-83A1-F6EECF244321}">
                <p14:modId xmlns:p14="http://schemas.microsoft.com/office/powerpoint/2010/main" val="1707489316"/>
              </p:ext>
            </p:extLst>
          </p:nvPr>
        </p:nvGraphicFramePr>
        <p:xfrm>
          <a:off x="1141412" y="2249487"/>
          <a:ext cx="4844521"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screenshot of text&#10;&#10;Description automatically generated">
            <a:extLst>
              <a:ext uri="{FF2B5EF4-FFF2-40B4-BE49-F238E27FC236}">
                <a16:creationId xmlns:a16="http://schemas.microsoft.com/office/drawing/2014/main" id="{EBAEE699-E6CC-614E-BB29-5B58D120562C}"/>
              </a:ext>
            </a:extLst>
          </p:cNvPr>
          <p:cNvPicPr>
            <a:picLocks noChangeAspect="1"/>
          </p:cNvPicPr>
          <p:nvPr/>
        </p:nvPicPr>
        <p:blipFill rotWithShape="1">
          <a:blip r:embed="rId8"/>
          <a:srcRect l="-291" t="-1" r="12566" b="-5"/>
          <a:stretch/>
        </p:blipFill>
        <p:spPr>
          <a:xfrm>
            <a:off x="5985933" y="2541056"/>
            <a:ext cx="2527131" cy="2898249"/>
          </a:xfrm>
          <a:prstGeom prst="rect">
            <a:avLst/>
          </a:prstGeom>
        </p:spPr>
      </p:pic>
      <p:pic>
        <p:nvPicPr>
          <p:cNvPr id="10" name="Picture 9" descr="Text, letter&#10;&#10;Description automatically generated">
            <a:extLst>
              <a:ext uri="{FF2B5EF4-FFF2-40B4-BE49-F238E27FC236}">
                <a16:creationId xmlns:a16="http://schemas.microsoft.com/office/drawing/2014/main" id="{8BC15CA6-FBBE-7B4F-9B99-C273A9417DDF}"/>
              </a:ext>
            </a:extLst>
          </p:cNvPr>
          <p:cNvPicPr>
            <a:picLocks noChangeAspect="1"/>
          </p:cNvPicPr>
          <p:nvPr/>
        </p:nvPicPr>
        <p:blipFill rotWithShape="1">
          <a:blip r:embed="rId9"/>
          <a:srcRect l="-3131" t="-1" r="16968" b="1034"/>
          <a:stretch/>
        </p:blipFill>
        <p:spPr>
          <a:xfrm>
            <a:off x="8695944" y="2571219"/>
            <a:ext cx="2134510" cy="2868086"/>
          </a:xfrm>
          <a:prstGeom prst="rect">
            <a:avLst/>
          </a:prstGeom>
        </p:spPr>
      </p:pic>
      <p:sp>
        <p:nvSpPr>
          <p:cNvPr id="4" name="Footer Placeholder 3">
            <a:extLst>
              <a:ext uri="{FF2B5EF4-FFF2-40B4-BE49-F238E27FC236}">
                <a16:creationId xmlns:a16="http://schemas.microsoft.com/office/drawing/2014/main" id="{933C2AB6-F782-6F46-B9DC-279A2EAEA1F7}"/>
              </a:ext>
            </a:extLst>
          </p:cNvPr>
          <p:cNvSpPr>
            <a:spLocks noGrp="1"/>
          </p:cNvSpPr>
          <p:nvPr>
            <p:ph type="ftr" sz="quarter" idx="11"/>
          </p:nvPr>
        </p:nvSpPr>
        <p:spPr>
          <a:xfrm>
            <a:off x="1141411" y="5883275"/>
            <a:ext cx="6239309" cy="365125"/>
          </a:xfrm>
        </p:spPr>
        <p:txBody>
          <a:bodyPr>
            <a:normAutofit/>
          </a:bodyPr>
          <a:lstStyle/>
          <a:p>
            <a:pPr>
              <a:spcAft>
                <a:spcPts val="600"/>
              </a:spcAft>
            </a:pPr>
            <a:r>
              <a:rPr lang="en-US"/>
              <a:t>Shubham Gupta | Image Analysis: Plant Seedling Classfication</a:t>
            </a:r>
          </a:p>
        </p:txBody>
      </p:sp>
      <p:sp>
        <p:nvSpPr>
          <p:cNvPr id="5" name="Slide Number Placeholder 4">
            <a:extLst>
              <a:ext uri="{FF2B5EF4-FFF2-40B4-BE49-F238E27FC236}">
                <a16:creationId xmlns:a16="http://schemas.microsoft.com/office/drawing/2014/main" id="{C57A4572-C512-AC4D-8120-0F27B79C92CA}"/>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a:pPr>
                <a:spcAft>
                  <a:spcPts val="600"/>
                </a:spcAft>
              </a:pPr>
              <a:t>20</a:t>
            </a:fld>
            <a:endParaRPr lang="en-US"/>
          </a:p>
        </p:txBody>
      </p:sp>
      <p:sp>
        <p:nvSpPr>
          <p:cNvPr id="11" name="TextBox 10">
            <a:extLst>
              <a:ext uri="{FF2B5EF4-FFF2-40B4-BE49-F238E27FC236}">
                <a16:creationId xmlns:a16="http://schemas.microsoft.com/office/drawing/2014/main" id="{2FE1B319-C668-604C-9412-52849610C266}"/>
              </a:ext>
            </a:extLst>
          </p:cNvPr>
          <p:cNvSpPr txBox="1"/>
          <p:nvPr/>
        </p:nvSpPr>
        <p:spPr>
          <a:xfrm>
            <a:off x="6378554" y="5532120"/>
            <a:ext cx="1668166" cy="307777"/>
          </a:xfrm>
          <a:prstGeom prst="rect">
            <a:avLst/>
          </a:prstGeom>
          <a:noFill/>
        </p:spPr>
        <p:txBody>
          <a:bodyPr wrap="square" rtlCol="0">
            <a:spAutoFit/>
          </a:bodyPr>
          <a:lstStyle/>
          <a:p>
            <a:pPr algn="ctr"/>
            <a:r>
              <a:rPr lang="en-US" sz="1400" dirty="0"/>
              <a:t>Resnet34 </a:t>
            </a:r>
          </a:p>
        </p:txBody>
      </p:sp>
      <p:sp>
        <p:nvSpPr>
          <p:cNvPr id="13" name="TextBox 12">
            <a:extLst>
              <a:ext uri="{FF2B5EF4-FFF2-40B4-BE49-F238E27FC236}">
                <a16:creationId xmlns:a16="http://schemas.microsoft.com/office/drawing/2014/main" id="{31E100E0-0156-064D-80AC-79CE62756C0D}"/>
              </a:ext>
            </a:extLst>
          </p:cNvPr>
          <p:cNvSpPr txBox="1"/>
          <p:nvPr/>
        </p:nvSpPr>
        <p:spPr>
          <a:xfrm>
            <a:off x="8695944" y="5532120"/>
            <a:ext cx="2432304" cy="523220"/>
          </a:xfrm>
          <a:prstGeom prst="rect">
            <a:avLst/>
          </a:prstGeom>
          <a:noFill/>
        </p:spPr>
        <p:txBody>
          <a:bodyPr wrap="square" rtlCol="0">
            <a:spAutoFit/>
          </a:bodyPr>
          <a:lstStyle/>
          <a:p>
            <a:pPr algn="ctr"/>
            <a:r>
              <a:rPr lang="en-US" sz="1400" dirty="0"/>
              <a:t>ResNet50 plus Fully Connected Layer</a:t>
            </a:r>
          </a:p>
        </p:txBody>
      </p:sp>
      <p:sp>
        <p:nvSpPr>
          <p:cNvPr id="15" name="TextBox 14">
            <a:extLst>
              <a:ext uri="{FF2B5EF4-FFF2-40B4-BE49-F238E27FC236}">
                <a16:creationId xmlns:a16="http://schemas.microsoft.com/office/drawing/2014/main" id="{00F2295E-E629-C24D-9FCC-EAE00E4061E0}"/>
              </a:ext>
            </a:extLst>
          </p:cNvPr>
          <p:cNvSpPr txBox="1"/>
          <p:nvPr/>
        </p:nvSpPr>
        <p:spPr>
          <a:xfrm>
            <a:off x="6643561" y="5883274"/>
            <a:ext cx="1229989" cy="369332"/>
          </a:xfrm>
          <a:prstGeom prst="rect">
            <a:avLst/>
          </a:prstGeom>
          <a:noFill/>
        </p:spPr>
        <p:txBody>
          <a:bodyPr wrap="square" rtlCol="0">
            <a:spAutoFit/>
          </a:bodyPr>
          <a:lstStyle/>
          <a:p>
            <a:pPr algn="ctr"/>
            <a:r>
              <a:rPr lang="en-US" dirty="0"/>
              <a:t>Figure 1 </a:t>
            </a:r>
          </a:p>
        </p:txBody>
      </p:sp>
      <p:sp>
        <p:nvSpPr>
          <p:cNvPr id="17" name="TextBox 16">
            <a:extLst>
              <a:ext uri="{FF2B5EF4-FFF2-40B4-BE49-F238E27FC236}">
                <a16:creationId xmlns:a16="http://schemas.microsoft.com/office/drawing/2014/main" id="{F165370A-D2C4-E24A-914D-AB83BE09A2C7}"/>
              </a:ext>
            </a:extLst>
          </p:cNvPr>
          <p:cNvSpPr txBox="1"/>
          <p:nvPr/>
        </p:nvSpPr>
        <p:spPr>
          <a:xfrm>
            <a:off x="9354393" y="6055340"/>
            <a:ext cx="1116701" cy="369332"/>
          </a:xfrm>
          <a:prstGeom prst="rect">
            <a:avLst/>
          </a:prstGeom>
          <a:noFill/>
        </p:spPr>
        <p:txBody>
          <a:bodyPr wrap="square" rtlCol="0">
            <a:spAutoFit/>
          </a:bodyPr>
          <a:lstStyle/>
          <a:p>
            <a:r>
              <a:rPr lang="en-US" dirty="0"/>
              <a:t>Figure 2 </a:t>
            </a:r>
          </a:p>
        </p:txBody>
      </p:sp>
    </p:spTree>
    <p:extLst>
      <p:ext uri="{BB962C8B-B14F-4D97-AF65-F5344CB8AC3E}">
        <p14:creationId xmlns:p14="http://schemas.microsoft.com/office/powerpoint/2010/main" val="209387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C27D0-07F7-7244-B0B7-68F49EF15C05}"/>
              </a:ext>
            </a:extLst>
          </p:cNvPr>
          <p:cNvSpPr>
            <a:spLocks noGrp="1"/>
          </p:cNvSpPr>
          <p:nvPr>
            <p:ph idx="1"/>
          </p:nvPr>
        </p:nvSpPr>
        <p:spPr/>
        <p:txBody>
          <a:bodyPr>
            <a:normAutofit/>
          </a:bodyPr>
          <a:lstStyle/>
          <a:p>
            <a:pPr marL="0" indent="0" algn="ctr">
              <a:buNone/>
            </a:pPr>
            <a:r>
              <a:rPr lang="en-US" sz="12000" dirty="0"/>
              <a:t>Thank You</a:t>
            </a:r>
          </a:p>
        </p:txBody>
      </p:sp>
      <p:sp>
        <p:nvSpPr>
          <p:cNvPr id="4" name="Footer Placeholder 3">
            <a:extLst>
              <a:ext uri="{FF2B5EF4-FFF2-40B4-BE49-F238E27FC236}">
                <a16:creationId xmlns:a16="http://schemas.microsoft.com/office/drawing/2014/main" id="{11A11224-0E1C-6D47-AD5A-08EB0B330D15}"/>
              </a:ext>
            </a:extLst>
          </p:cNvPr>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a:extLst>
              <a:ext uri="{FF2B5EF4-FFF2-40B4-BE49-F238E27FC236}">
                <a16:creationId xmlns:a16="http://schemas.microsoft.com/office/drawing/2014/main" id="{E87BA483-2056-9B48-B047-3A5906D84DB6}"/>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6" name="TextBox 5">
            <a:extLst>
              <a:ext uri="{FF2B5EF4-FFF2-40B4-BE49-F238E27FC236}">
                <a16:creationId xmlns:a16="http://schemas.microsoft.com/office/drawing/2014/main" id="{0F7257B2-7AA2-2843-B9E2-004B5431FAD8}"/>
              </a:ext>
            </a:extLst>
          </p:cNvPr>
          <p:cNvSpPr txBox="1"/>
          <p:nvPr/>
        </p:nvSpPr>
        <p:spPr>
          <a:xfrm>
            <a:off x="1902372" y="301646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214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0B8106-BD8F-224B-8EB5-218262F5F2AC}"/>
              </a:ext>
            </a:extLst>
          </p:cNvPr>
          <p:cNvSpPr>
            <a:spLocks noGrp="1"/>
          </p:cNvSpPr>
          <p:nvPr>
            <p:ph type="title"/>
          </p:nvPr>
        </p:nvSpPr>
        <p:spPr>
          <a:xfrm>
            <a:off x="1141413" y="618518"/>
            <a:ext cx="4459286" cy="1478570"/>
          </a:xfrm>
        </p:spPr>
        <p:txBody>
          <a:bodyPr>
            <a:normAutofit/>
          </a:bodyPr>
          <a:lstStyle/>
          <a:p>
            <a:pPr algn="ctr"/>
            <a:r>
              <a:rPr lang="en-US" sz="3200" dirty="0"/>
              <a:t>Database</a:t>
            </a:r>
          </a:p>
        </p:txBody>
      </p:sp>
      <p:sp>
        <p:nvSpPr>
          <p:cNvPr id="3" name="Content Placeholder 2">
            <a:extLst>
              <a:ext uri="{FF2B5EF4-FFF2-40B4-BE49-F238E27FC236}">
                <a16:creationId xmlns:a16="http://schemas.microsoft.com/office/drawing/2014/main" id="{B8579BDB-5FAA-DB4C-8E57-1D6BA536676E}"/>
              </a:ext>
            </a:extLst>
          </p:cNvPr>
          <p:cNvSpPr>
            <a:spLocks noGrp="1"/>
          </p:cNvSpPr>
          <p:nvPr>
            <p:ph idx="1"/>
          </p:nvPr>
        </p:nvSpPr>
        <p:spPr>
          <a:xfrm>
            <a:off x="1141412" y="2249487"/>
            <a:ext cx="4459287" cy="3965046"/>
          </a:xfrm>
        </p:spPr>
        <p:txBody>
          <a:bodyPr>
            <a:normAutofit/>
          </a:bodyPr>
          <a:lstStyle/>
          <a:p>
            <a:r>
              <a:rPr lang="en-US" sz="2000" dirty="0"/>
              <a:t>It is a popular dataset on Kaggle.</a:t>
            </a:r>
          </a:p>
          <a:p>
            <a:r>
              <a:rPr lang="en-US" sz="2000" dirty="0"/>
              <a:t>Evaluate the performance of my model based on score received by submission.</a:t>
            </a:r>
          </a:p>
          <a:p>
            <a:r>
              <a:rPr lang="en-US" sz="2000" dirty="0"/>
              <a:t>Around 1000 submissions</a:t>
            </a:r>
          </a:p>
          <a:p>
            <a:r>
              <a:rPr lang="en-US" sz="2000" dirty="0"/>
              <a:t>Aim is to achieve highest accuracy and the best possible rank in the competition.</a:t>
            </a:r>
          </a:p>
          <a:p>
            <a:pPr marL="0" indent="0">
              <a:buNone/>
            </a:pPr>
            <a:endParaRPr lang="en-US" sz="2000" dirty="0"/>
          </a:p>
        </p:txBody>
      </p:sp>
      <p:pic>
        <p:nvPicPr>
          <p:cNvPr id="8" name="Picture 7" descr="Graphical user interface, application, website&#10;&#10;Description automatically generated">
            <a:extLst>
              <a:ext uri="{FF2B5EF4-FFF2-40B4-BE49-F238E27FC236}">
                <a16:creationId xmlns:a16="http://schemas.microsoft.com/office/drawing/2014/main" id="{F19A8771-BF61-694D-8305-916C2C57DD28}"/>
              </a:ext>
            </a:extLst>
          </p:cNvPr>
          <p:cNvPicPr>
            <a:picLocks noChangeAspect="1"/>
          </p:cNvPicPr>
          <p:nvPr/>
        </p:nvPicPr>
        <p:blipFill>
          <a:blip r:embed="rId4"/>
          <a:stretch>
            <a:fillRect/>
          </a:stretch>
        </p:blipFill>
        <p:spPr>
          <a:xfrm>
            <a:off x="6096000" y="2222965"/>
            <a:ext cx="5456279" cy="238712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Footer Placeholder 3">
            <a:extLst>
              <a:ext uri="{FF2B5EF4-FFF2-40B4-BE49-F238E27FC236}">
                <a16:creationId xmlns:a16="http://schemas.microsoft.com/office/drawing/2014/main" id="{A0FA24A5-2E30-D54C-9FE1-117B91CCE060}"/>
              </a:ext>
            </a:extLst>
          </p:cNvPr>
          <p:cNvSpPr>
            <a:spLocks noGrp="1"/>
          </p:cNvSpPr>
          <p:nvPr>
            <p:ph type="ftr" sz="quarter" idx="11"/>
          </p:nvPr>
        </p:nvSpPr>
        <p:spPr>
          <a:xfrm>
            <a:off x="1141411" y="6340473"/>
            <a:ext cx="6239309" cy="365125"/>
          </a:xfrm>
        </p:spPr>
        <p:txBody>
          <a:bodyPr>
            <a:normAutofit/>
          </a:bodyPr>
          <a:lstStyle/>
          <a:p>
            <a:pPr>
              <a:spcAft>
                <a:spcPts val="600"/>
              </a:spcAft>
            </a:pPr>
            <a:r>
              <a:rPr lang="en-US"/>
              <a:t>Shubham Gupta | Image Analysis: Plant Seedling Classfication</a:t>
            </a:r>
          </a:p>
        </p:txBody>
      </p:sp>
      <p:grpSp>
        <p:nvGrpSpPr>
          <p:cNvPr id="52" name="Group 5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Slide Number Placeholder 4">
            <a:extLst>
              <a:ext uri="{FF2B5EF4-FFF2-40B4-BE49-F238E27FC236}">
                <a16:creationId xmlns:a16="http://schemas.microsoft.com/office/drawing/2014/main" id="{032FCE2F-A357-E84B-9A8F-0A803E252694}"/>
              </a:ext>
            </a:extLst>
          </p:cNvPr>
          <p:cNvSpPr>
            <a:spLocks noGrp="1"/>
          </p:cNvSpPr>
          <p:nvPr>
            <p:ph type="sldNum" sz="quarter" idx="12"/>
          </p:nvPr>
        </p:nvSpPr>
        <p:spPr>
          <a:xfrm>
            <a:off x="10276321" y="6340472"/>
            <a:ext cx="771089" cy="365125"/>
          </a:xfrm>
        </p:spPr>
        <p:txBody>
          <a:bodyPr>
            <a:normAutofit/>
          </a:bodyPr>
          <a:lstStyle/>
          <a:p>
            <a:pPr>
              <a:spcAft>
                <a:spcPts val="600"/>
              </a:spcAft>
            </a:pPr>
            <a:fld id="{6D22F896-40B5-4ADD-8801-0D06FADFA095}" type="slidenum">
              <a:rPr lang="en-US" smtClean="0"/>
              <a:pPr>
                <a:spcAft>
                  <a:spcPts val="600"/>
                </a:spcAft>
              </a:pPr>
              <a:t>3</a:t>
            </a:fld>
            <a:endParaRPr lang="en-US"/>
          </a:p>
        </p:txBody>
      </p:sp>
    </p:spTree>
    <p:extLst>
      <p:ext uri="{BB962C8B-B14F-4D97-AF65-F5344CB8AC3E}">
        <p14:creationId xmlns:p14="http://schemas.microsoft.com/office/powerpoint/2010/main" val="121715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D65C-F55F-E348-A14B-AF53F821D3A8}"/>
              </a:ext>
            </a:extLst>
          </p:cNvPr>
          <p:cNvSpPr>
            <a:spLocks noGrp="1"/>
          </p:cNvSpPr>
          <p:nvPr>
            <p:ph type="title"/>
          </p:nvPr>
        </p:nvSpPr>
        <p:spPr/>
        <p:txBody>
          <a:bodyPr/>
          <a:lstStyle/>
          <a:p>
            <a:pPr algn="ctr"/>
            <a:r>
              <a:rPr lang="en-US" dirty="0"/>
              <a:t>Environment</a:t>
            </a:r>
          </a:p>
        </p:txBody>
      </p:sp>
      <p:sp>
        <p:nvSpPr>
          <p:cNvPr id="3" name="Content Placeholder 2">
            <a:extLst>
              <a:ext uri="{FF2B5EF4-FFF2-40B4-BE49-F238E27FC236}">
                <a16:creationId xmlns:a16="http://schemas.microsoft.com/office/drawing/2014/main" id="{3AAEF0A7-0BD6-0C42-A2A7-CF283CFCD72A}"/>
              </a:ext>
            </a:extLst>
          </p:cNvPr>
          <p:cNvSpPr>
            <a:spLocks noGrp="1"/>
          </p:cNvSpPr>
          <p:nvPr>
            <p:ph idx="1"/>
          </p:nvPr>
        </p:nvSpPr>
        <p:spPr/>
        <p:txBody>
          <a:bodyPr>
            <a:normAutofit lnSpcReduction="10000"/>
          </a:bodyPr>
          <a:lstStyle/>
          <a:p>
            <a:r>
              <a:rPr lang="en-US" dirty="0"/>
              <a:t>Anaconda - </a:t>
            </a:r>
            <a:r>
              <a:rPr lang="en-US" dirty="0" err="1"/>
              <a:t>Jupyter</a:t>
            </a:r>
            <a:r>
              <a:rPr lang="en-US" dirty="0"/>
              <a:t> Notebook , Python3 Kernel</a:t>
            </a:r>
          </a:p>
          <a:p>
            <a:r>
              <a:rPr lang="en-US" dirty="0" err="1"/>
              <a:t>Pytorch</a:t>
            </a:r>
            <a:r>
              <a:rPr lang="en-US" dirty="0"/>
              <a:t> </a:t>
            </a:r>
          </a:p>
          <a:p>
            <a:r>
              <a:rPr lang="en-US" dirty="0"/>
              <a:t>Pretrained Models used are </a:t>
            </a:r>
            <a:r>
              <a:rPr lang="en-US" dirty="0" err="1"/>
              <a:t>ResNet</a:t>
            </a:r>
            <a:r>
              <a:rPr lang="en-US" dirty="0"/>
              <a:t> and VGG </a:t>
            </a:r>
          </a:p>
          <a:p>
            <a:r>
              <a:rPr lang="en-US" dirty="0"/>
              <a:t>Because there was no dedicated GPU available, model was not run for many epochs which might indicate the low accuracy received. </a:t>
            </a:r>
          </a:p>
          <a:p>
            <a:r>
              <a:rPr lang="en-US" dirty="0"/>
              <a:t>Slide – </a:t>
            </a:r>
            <a:r>
              <a:rPr lang="en-US" dirty="0" err="1"/>
              <a:t>Powerpoint</a:t>
            </a:r>
            <a:r>
              <a:rPr lang="en-US" dirty="0"/>
              <a:t> </a:t>
            </a:r>
          </a:p>
          <a:p>
            <a:r>
              <a:rPr lang="en-US" dirty="0" err="1"/>
              <a:t>Presenatation</a:t>
            </a:r>
            <a:r>
              <a:rPr lang="en-US" dirty="0"/>
              <a:t> - Zoom</a:t>
            </a:r>
          </a:p>
        </p:txBody>
      </p:sp>
      <p:sp>
        <p:nvSpPr>
          <p:cNvPr id="4" name="Footer Placeholder 3">
            <a:extLst>
              <a:ext uri="{FF2B5EF4-FFF2-40B4-BE49-F238E27FC236}">
                <a16:creationId xmlns:a16="http://schemas.microsoft.com/office/drawing/2014/main" id="{116F23EF-378A-2B4E-AAC4-2388E7C40E51}"/>
              </a:ext>
            </a:extLst>
          </p:cNvPr>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a:extLst>
              <a:ext uri="{FF2B5EF4-FFF2-40B4-BE49-F238E27FC236}">
                <a16:creationId xmlns:a16="http://schemas.microsoft.com/office/drawing/2014/main" id="{E0CB4171-B459-F241-85B7-261E0A53773C}"/>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946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03018-F216-7045-8F8B-A7DED125D4C9}"/>
              </a:ext>
            </a:extLst>
          </p:cNvPr>
          <p:cNvSpPr>
            <a:spLocks noGrp="1"/>
          </p:cNvSpPr>
          <p:nvPr>
            <p:ph type="title"/>
          </p:nvPr>
        </p:nvSpPr>
        <p:spPr>
          <a:xfrm>
            <a:off x="1141413" y="618518"/>
            <a:ext cx="4459286" cy="1478570"/>
          </a:xfrm>
        </p:spPr>
        <p:txBody>
          <a:bodyPr>
            <a:normAutofit/>
          </a:bodyPr>
          <a:lstStyle/>
          <a:p>
            <a:pPr algn="ctr"/>
            <a:r>
              <a:rPr lang="en-US" sz="3200" dirty="0"/>
              <a:t>Features</a:t>
            </a:r>
          </a:p>
        </p:txBody>
      </p:sp>
      <p:sp>
        <p:nvSpPr>
          <p:cNvPr id="11" name="Content Placeholder 10">
            <a:extLst>
              <a:ext uri="{FF2B5EF4-FFF2-40B4-BE49-F238E27FC236}">
                <a16:creationId xmlns:a16="http://schemas.microsoft.com/office/drawing/2014/main" id="{D8783101-D150-4DF8-849F-8F8ABB428B82}"/>
              </a:ext>
            </a:extLst>
          </p:cNvPr>
          <p:cNvSpPr>
            <a:spLocks noGrp="1"/>
          </p:cNvSpPr>
          <p:nvPr>
            <p:ph idx="1"/>
          </p:nvPr>
        </p:nvSpPr>
        <p:spPr>
          <a:xfrm>
            <a:off x="1141412" y="1611313"/>
            <a:ext cx="4459287" cy="4603220"/>
          </a:xfrm>
        </p:spPr>
        <p:txBody>
          <a:bodyPr>
            <a:normAutofit/>
          </a:bodyPr>
          <a:lstStyle/>
          <a:p>
            <a:r>
              <a:rPr lang="en-US" sz="2000" dirty="0"/>
              <a:t>Provided with train and test set </a:t>
            </a:r>
          </a:p>
          <a:p>
            <a:r>
              <a:rPr lang="en-US" sz="2000" dirty="0"/>
              <a:t>The dataset comprises 12 plant species.</a:t>
            </a:r>
          </a:p>
          <a:p>
            <a:r>
              <a:rPr lang="en-US" sz="2000" dirty="0"/>
              <a:t>The goal of the competition is to create a classifier capable of determining a plant's species from a photo </a:t>
            </a:r>
          </a:p>
          <a:p>
            <a:r>
              <a:rPr lang="en-US" sz="2000" dirty="0"/>
              <a:t>We can see the different species in Figure 1. </a:t>
            </a:r>
          </a:p>
        </p:txBody>
      </p:sp>
      <p:pic>
        <p:nvPicPr>
          <p:cNvPr id="6" name="Picture 5" descr="A picture containing text&#10;&#10;Description automatically generated">
            <a:extLst>
              <a:ext uri="{FF2B5EF4-FFF2-40B4-BE49-F238E27FC236}">
                <a16:creationId xmlns:a16="http://schemas.microsoft.com/office/drawing/2014/main" id="{51C61796-6084-2C48-B83D-00A7F8B9AC33}"/>
              </a:ext>
            </a:extLst>
          </p:cNvPr>
          <p:cNvPicPr>
            <a:picLocks noChangeAspect="1"/>
          </p:cNvPicPr>
          <p:nvPr/>
        </p:nvPicPr>
        <p:blipFill>
          <a:blip r:embed="rId4"/>
          <a:stretch>
            <a:fillRect/>
          </a:stretch>
        </p:blipFill>
        <p:spPr>
          <a:xfrm>
            <a:off x="6141912" y="618518"/>
            <a:ext cx="536445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Footer Placeholder 3">
            <a:extLst>
              <a:ext uri="{FF2B5EF4-FFF2-40B4-BE49-F238E27FC236}">
                <a16:creationId xmlns:a16="http://schemas.microsoft.com/office/drawing/2014/main" id="{0116E8E3-14F0-604D-8312-C6641E16B528}"/>
              </a:ext>
            </a:extLst>
          </p:cNvPr>
          <p:cNvSpPr>
            <a:spLocks noGrp="1"/>
          </p:cNvSpPr>
          <p:nvPr>
            <p:ph type="ftr" sz="quarter" idx="11"/>
          </p:nvPr>
        </p:nvSpPr>
        <p:spPr>
          <a:xfrm>
            <a:off x="1141411" y="6340473"/>
            <a:ext cx="6239309" cy="365125"/>
          </a:xfrm>
        </p:spPr>
        <p:txBody>
          <a:bodyPr>
            <a:normAutofit/>
          </a:bodyPr>
          <a:lstStyle/>
          <a:p>
            <a:pPr>
              <a:spcAft>
                <a:spcPts val="600"/>
              </a:spcAft>
            </a:pPr>
            <a:r>
              <a:rPr lang="en-US"/>
              <a:t>Shubham Gupta | Image Analysis: Plant Seedling Classfication</a:t>
            </a:r>
          </a:p>
        </p:txBody>
      </p:sp>
      <p:grpSp>
        <p:nvGrpSpPr>
          <p:cNvPr id="54" name="Group 5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Slide Number Placeholder 4">
            <a:extLst>
              <a:ext uri="{FF2B5EF4-FFF2-40B4-BE49-F238E27FC236}">
                <a16:creationId xmlns:a16="http://schemas.microsoft.com/office/drawing/2014/main" id="{30F95998-8C35-F543-A6B0-2C635C3FFE06}"/>
              </a:ext>
            </a:extLst>
          </p:cNvPr>
          <p:cNvSpPr>
            <a:spLocks noGrp="1"/>
          </p:cNvSpPr>
          <p:nvPr>
            <p:ph type="sldNum" sz="quarter" idx="12"/>
          </p:nvPr>
        </p:nvSpPr>
        <p:spPr>
          <a:xfrm>
            <a:off x="10276321" y="6340472"/>
            <a:ext cx="771089" cy="365125"/>
          </a:xfrm>
        </p:spPr>
        <p:txBody>
          <a:bodyPr>
            <a:normAutofit/>
          </a:bodyPr>
          <a:lstStyle/>
          <a:p>
            <a:pPr>
              <a:spcAft>
                <a:spcPts val="600"/>
              </a:spcAft>
            </a:pPr>
            <a:fld id="{6D22F896-40B5-4ADD-8801-0D06FADFA095}" type="slidenum">
              <a:rPr lang="en-US" smtClean="0"/>
              <a:pPr>
                <a:spcAft>
                  <a:spcPts val="600"/>
                </a:spcAft>
              </a:pPr>
              <a:t>5</a:t>
            </a:fld>
            <a:endParaRPr lang="en-US"/>
          </a:p>
        </p:txBody>
      </p:sp>
      <p:sp>
        <p:nvSpPr>
          <p:cNvPr id="8" name="TextBox 7">
            <a:extLst>
              <a:ext uri="{FF2B5EF4-FFF2-40B4-BE49-F238E27FC236}">
                <a16:creationId xmlns:a16="http://schemas.microsoft.com/office/drawing/2014/main" id="{6C961F3A-E369-D040-B36A-251BBE218795}"/>
              </a:ext>
            </a:extLst>
          </p:cNvPr>
          <p:cNvSpPr txBox="1"/>
          <p:nvPr/>
        </p:nvSpPr>
        <p:spPr>
          <a:xfrm>
            <a:off x="7630789" y="6330950"/>
            <a:ext cx="1828800" cy="369332"/>
          </a:xfrm>
          <a:prstGeom prst="rect">
            <a:avLst/>
          </a:prstGeom>
          <a:noFill/>
        </p:spPr>
        <p:txBody>
          <a:bodyPr wrap="square" rtlCol="0">
            <a:spAutoFit/>
          </a:bodyPr>
          <a:lstStyle/>
          <a:p>
            <a:pPr algn="ctr"/>
            <a:r>
              <a:rPr lang="en-US" dirty="0"/>
              <a:t>Figure 1 </a:t>
            </a:r>
          </a:p>
        </p:txBody>
      </p:sp>
    </p:spTree>
    <p:extLst>
      <p:ext uri="{BB962C8B-B14F-4D97-AF65-F5344CB8AC3E}">
        <p14:creationId xmlns:p14="http://schemas.microsoft.com/office/powerpoint/2010/main" val="348715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0EF9CE-2534-3148-AD32-DC6B49A4035A}"/>
              </a:ext>
            </a:extLst>
          </p:cNvPr>
          <p:cNvSpPr>
            <a:spLocks noGrp="1"/>
          </p:cNvSpPr>
          <p:nvPr>
            <p:ph type="title"/>
          </p:nvPr>
        </p:nvSpPr>
        <p:spPr>
          <a:xfrm>
            <a:off x="742955" y="2689715"/>
            <a:ext cx="2851417" cy="1478570"/>
          </a:xfrm>
        </p:spPr>
        <p:txBody>
          <a:bodyPr>
            <a:normAutofit fontScale="90000"/>
          </a:bodyPr>
          <a:lstStyle/>
          <a:p>
            <a:pPr algn="ctr"/>
            <a:r>
              <a:rPr lang="en-US" sz="3200" dirty="0">
                <a:solidFill>
                  <a:srgbClr val="FFFFFF"/>
                </a:solidFill>
              </a:rPr>
              <a:t>Distribution of the Original  dataset </a:t>
            </a:r>
          </a:p>
        </p:txBody>
      </p:sp>
      <p:grpSp>
        <p:nvGrpSpPr>
          <p:cNvPr id="26" name="Group 25">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1" name="Content Placeholder 10" descr="Chart, bar chart&#10;&#10;Description automatically generated">
            <a:extLst>
              <a:ext uri="{FF2B5EF4-FFF2-40B4-BE49-F238E27FC236}">
                <a16:creationId xmlns:a16="http://schemas.microsoft.com/office/drawing/2014/main" id="{75722122-843E-794A-A202-065CCE66A84E}"/>
              </a:ext>
            </a:extLst>
          </p:cNvPr>
          <p:cNvPicPr>
            <a:picLocks noChangeAspect="1"/>
          </p:cNvPicPr>
          <p:nvPr/>
        </p:nvPicPr>
        <p:blipFill>
          <a:blip r:embed="rId3"/>
          <a:stretch>
            <a:fillRect/>
          </a:stretch>
        </p:blipFill>
        <p:spPr>
          <a:xfrm>
            <a:off x="4711778" y="808901"/>
            <a:ext cx="6844045" cy="5235693"/>
          </a:xfrm>
          <a:prstGeom prst="rect">
            <a:avLst/>
          </a:prstGeom>
        </p:spPr>
      </p:pic>
      <p:sp>
        <p:nvSpPr>
          <p:cNvPr id="4" name="Footer Placeholder 3">
            <a:extLst>
              <a:ext uri="{FF2B5EF4-FFF2-40B4-BE49-F238E27FC236}">
                <a16:creationId xmlns:a16="http://schemas.microsoft.com/office/drawing/2014/main" id="{BF96478F-E2CD-7443-8C1F-E3289B71802B}"/>
              </a:ext>
            </a:extLst>
          </p:cNvPr>
          <p:cNvSpPr>
            <a:spLocks noGrp="1"/>
          </p:cNvSpPr>
          <p:nvPr>
            <p:ph type="ftr" sz="quarter" idx="11"/>
          </p:nvPr>
        </p:nvSpPr>
        <p:spPr>
          <a:xfrm>
            <a:off x="4711779" y="6353463"/>
            <a:ext cx="3231026" cy="365125"/>
          </a:xfrm>
        </p:spPr>
        <p:txBody>
          <a:bodyPr>
            <a:normAutofit/>
          </a:bodyPr>
          <a:lstStyle/>
          <a:p>
            <a:pPr>
              <a:lnSpc>
                <a:spcPct val="90000"/>
              </a:lnSpc>
              <a:spcAft>
                <a:spcPts val="600"/>
              </a:spcAft>
            </a:pPr>
            <a:r>
              <a:rPr lang="en-US" sz="900">
                <a:solidFill>
                  <a:schemeClr val="tx1"/>
                </a:solidFill>
              </a:rPr>
              <a:t>Shubham Gupta | Image Analysis: Plant Seedling Classfication</a:t>
            </a:r>
          </a:p>
        </p:txBody>
      </p:sp>
      <p:sp>
        <p:nvSpPr>
          <p:cNvPr id="5" name="Slide Number Placeholder 4">
            <a:extLst>
              <a:ext uri="{FF2B5EF4-FFF2-40B4-BE49-F238E27FC236}">
                <a16:creationId xmlns:a16="http://schemas.microsoft.com/office/drawing/2014/main" id="{AC08A810-E6AF-0249-A9F7-246659C7527F}"/>
              </a:ext>
            </a:extLst>
          </p:cNvPr>
          <p:cNvSpPr>
            <a:spLocks noGrp="1"/>
          </p:cNvSpPr>
          <p:nvPr>
            <p:ph type="sldNum" sz="quarter" idx="12"/>
          </p:nvPr>
        </p:nvSpPr>
        <p:spPr>
          <a:xfrm>
            <a:off x="10784734" y="6353462"/>
            <a:ext cx="771089" cy="365125"/>
          </a:xfrm>
        </p:spPr>
        <p:txBody>
          <a:bodyPr>
            <a:normAutofit/>
          </a:bodyPr>
          <a:lstStyle/>
          <a:p>
            <a:pPr>
              <a:spcAft>
                <a:spcPts val="600"/>
              </a:spcAft>
            </a:pPr>
            <a:fld id="{6D22F896-40B5-4ADD-8801-0D06FADFA095}" type="slidenum">
              <a:rPr lang="en-US">
                <a:solidFill>
                  <a:schemeClr val="tx1"/>
                </a:solidFill>
              </a:rPr>
              <a:pPr>
                <a:spcAft>
                  <a:spcPts val="600"/>
                </a:spcAft>
              </a:pPr>
              <a:t>6</a:t>
            </a:fld>
            <a:endParaRPr lang="en-US">
              <a:solidFill>
                <a:schemeClr val="tx1"/>
              </a:solidFill>
            </a:endParaRPr>
          </a:p>
        </p:txBody>
      </p:sp>
    </p:spTree>
    <p:extLst>
      <p:ext uri="{BB962C8B-B14F-4D97-AF65-F5344CB8AC3E}">
        <p14:creationId xmlns:p14="http://schemas.microsoft.com/office/powerpoint/2010/main" val="266915563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E412-7785-A049-BA05-9EFCE27BF839}"/>
              </a:ext>
            </a:extLst>
          </p:cNvPr>
          <p:cNvSpPr>
            <a:spLocks noGrp="1"/>
          </p:cNvSpPr>
          <p:nvPr>
            <p:ph type="title"/>
          </p:nvPr>
        </p:nvSpPr>
        <p:spPr>
          <a:xfrm>
            <a:off x="1100413" y="-40100"/>
            <a:ext cx="9905998" cy="1478570"/>
          </a:xfrm>
        </p:spPr>
        <p:txBody>
          <a:bodyPr/>
          <a:lstStyle/>
          <a:p>
            <a:pPr algn="ctr"/>
            <a:r>
              <a:rPr lang="en-US" dirty="0"/>
              <a:t>Training Data</a:t>
            </a:r>
          </a:p>
        </p:txBody>
      </p:sp>
      <p:sp>
        <p:nvSpPr>
          <p:cNvPr id="4" name="Footer Placeholder 3">
            <a:extLst>
              <a:ext uri="{FF2B5EF4-FFF2-40B4-BE49-F238E27FC236}">
                <a16:creationId xmlns:a16="http://schemas.microsoft.com/office/drawing/2014/main" id="{8280FBA8-ACAE-CF4B-9C05-0FFC6B79CEEF}"/>
              </a:ext>
            </a:extLst>
          </p:cNvPr>
          <p:cNvSpPr>
            <a:spLocks noGrp="1"/>
          </p:cNvSpPr>
          <p:nvPr>
            <p:ph type="ftr" sz="quarter" idx="11"/>
          </p:nvPr>
        </p:nvSpPr>
        <p:spPr/>
        <p:txBody>
          <a:bodyPr/>
          <a:lstStyle/>
          <a:p>
            <a:r>
              <a:rPr lang="en-US"/>
              <a:t>Shubham Gupta | Image Analysis: Plant Seedling Classfication</a:t>
            </a:r>
            <a:endParaRPr lang="en-US" dirty="0"/>
          </a:p>
        </p:txBody>
      </p:sp>
      <p:sp>
        <p:nvSpPr>
          <p:cNvPr id="5" name="Slide Number Placeholder 4">
            <a:extLst>
              <a:ext uri="{FF2B5EF4-FFF2-40B4-BE49-F238E27FC236}">
                <a16:creationId xmlns:a16="http://schemas.microsoft.com/office/drawing/2014/main" id="{0BDC01A8-EAF7-D847-AE2D-D8C1AAA08E30}"/>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9" name="Content Placeholder 8" descr="A picture containing graphical user interface&#10;&#10;Description automatically generated">
            <a:extLst>
              <a:ext uri="{FF2B5EF4-FFF2-40B4-BE49-F238E27FC236}">
                <a16:creationId xmlns:a16="http://schemas.microsoft.com/office/drawing/2014/main" id="{CEA9D98E-8B51-274F-B959-964B68485398}"/>
              </a:ext>
            </a:extLst>
          </p:cNvPr>
          <p:cNvPicPr>
            <a:picLocks noGrp="1" noChangeAspect="1"/>
          </p:cNvPicPr>
          <p:nvPr>
            <p:ph idx="1"/>
          </p:nvPr>
        </p:nvPicPr>
        <p:blipFill>
          <a:blip r:embed="rId2"/>
          <a:stretch>
            <a:fillRect/>
          </a:stretch>
        </p:blipFill>
        <p:spPr>
          <a:xfrm>
            <a:off x="935618" y="3846084"/>
            <a:ext cx="9826537" cy="1770547"/>
          </a:xfrm>
        </p:spPr>
      </p:pic>
      <p:pic>
        <p:nvPicPr>
          <p:cNvPr id="11" name="Picture 10" descr="A picture containing graphical user interface&#10;&#10;Description automatically generated">
            <a:extLst>
              <a:ext uri="{FF2B5EF4-FFF2-40B4-BE49-F238E27FC236}">
                <a16:creationId xmlns:a16="http://schemas.microsoft.com/office/drawing/2014/main" id="{DC05B4E7-B599-AB4D-8FC8-03D436DA0D7B}"/>
              </a:ext>
            </a:extLst>
          </p:cNvPr>
          <p:cNvPicPr>
            <a:picLocks noChangeAspect="1"/>
          </p:cNvPicPr>
          <p:nvPr/>
        </p:nvPicPr>
        <p:blipFill>
          <a:blip r:embed="rId3"/>
          <a:stretch>
            <a:fillRect/>
          </a:stretch>
        </p:blipFill>
        <p:spPr>
          <a:xfrm>
            <a:off x="935618" y="1669442"/>
            <a:ext cx="9826538" cy="1714698"/>
          </a:xfrm>
          <a:prstGeom prst="rect">
            <a:avLst/>
          </a:prstGeom>
        </p:spPr>
      </p:pic>
      <p:sp>
        <p:nvSpPr>
          <p:cNvPr id="12" name="TextBox 11">
            <a:extLst>
              <a:ext uri="{FF2B5EF4-FFF2-40B4-BE49-F238E27FC236}">
                <a16:creationId xmlns:a16="http://schemas.microsoft.com/office/drawing/2014/main" id="{23C62903-D71F-3941-B8D3-82CC285AFE59}"/>
              </a:ext>
            </a:extLst>
          </p:cNvPr>
          <p:cNvSpPr txBox="1"/>
          <p:nvPr/>
        </p:nvSpPr>
        <p:spPr>
          <a:xfrm>
            <a:off x="4672584" y="3429000"/>
            <a:ext cx="1764792" cy="369332"/>
          </a:xfrm>
          <a:prstGeom prst="rect">
            <a:avLst/>
          </a:prstGeom>
          <a:noFill/>
        </p:spPr>
        <p:txBody>
          <a:bodyPr wrap="square" rtlCol="0">
            <a:spAutoFit/>
          </a:bodyPr>
          <a:lstStyle/>
          <a:p>
            <a:r>
              <a:rPr lang="en-US" dirty="0"/>
              <a:t>Figure 1 </a:t>
            </a:r>
          </a:p>
        </p:txBody>
      </p:sp>
      <p:sp>
        <p:nvSpPr>
          <p:cNvPr id="13" name="TextBox 12">
            <a:extLst>
              <a:ext uri="{FF2B5EF4-FFF2-40B4-BE49-F238E27FC236}">
                <a16:creationId xmlns:a16="http://schemas.microsoft.com/office/drawing/2014/main" id="{C5846861-2DC0-0141-AABE-B0275CEA0E0E}"/>
              </a:ext>
            </a:extLst>
          </p:cNvPr>
          <p:cNvSpPr txBox="1"/>
          <p:nvPr/>
        </p:nvSpPr>
        <p:spPr>
          <a:xfrm>
            <a:off x="4672584" y="5565287"/>
            <a:ext cx="1764792" cy="369332"/>
          </a:xfrm>
          <a:prstGeom prst="rect">
            <a:avLst/>
          </a:prstGeom>
          <a:noFill/>
        </p:spPr>
        <p:txBody>
          <a:bodyPr wrap="square" rtlCol="0">
            <a:spAutoFit/>
          </a:bodyPr>
          <a:lstStyle/>
          <a:p>
            <a:r>
              <a:rPr lang="en-US" dirty="0"/>
              <a:t>Figure 2 </a:t>
            </a:r>
          </a:p>
        </p:txBody>
      </p:sp>
    </p:spTree>
    <p:extLst>
      <p:ext uri="{BB962C8B-B14F-4D97-AF65-F5344CB8AC3E}">
        <p14:creationId xmlns:p14="http://schemas.microsoft.com/office/powerpoint/2010/main" val="332990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3"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47BF30B-CE4C-624F-A601-25CAD9CBA003}"/>
              </a:ext>
            </a:extLst>
          </p:cNvPr>
          <p:cNvSpPr>
            <a:spLocks noGrp="1"/>
          </p:cNvSpPr>
          <p:nvPr>
            <p:ph type="title"/>
          </p:nvPr>
        </p:nvSpPr>
        <p:spPr>
          <a:xfrm>
            <a:off x="1141413" y="1082673"/>
            <a:ext cx="2869416" cy="4708528"/>
          </a:xfrm>
        </p:spPr>
        <p:txBody>
          <a:bodyPr>
            <a:normAutofit/>
          </a:bodyPr>
          <a:lstStyle/>
          <a:p>
            <a:pPr algn="r"/>
            <a:r>
              <a:rPr lang="en-US" sz="4000"/>
              <a:t>Problems With Training Data</a:t>
            </a:r>
          </a:p>
        </p:txBody>
      </p:sp>
      <p:cxnSp>
        <p:nvCxnSpPr>
          <p:cNvPr id="41" name="Straight Connector 40">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25A672-9131-154B-BF60-4FC96DA6AF98}"/>
              </a:ext>
            </a:extLst>
          </p:cNvPr>
          <p:cNvSpPr>
            <a:spLocks noGrp="1"/>
          </p:cNvSpPr>
          <p:nvPr>
            <p:ph idx="1"/>
          </p:nvPr>
        </p:nvSpPr>
        <p:spPr>
          <a:xfrm>
            <a:off x="5297763" y="1082673"/>
            <a:ext cx="5751237" cy="4708528"/>
          </a:xfrm>
        </p:spPr>
        <p:txBody>
          <a:bodyPr anchor="ctr">
            <a:normAutofit/>
          </a:bodyPr>
          <a:lstStyle/>
          <a:p>
            <a:r>
              <a:rPr lang="en-US" sz="1800" dirty="0"/>
              <a:t>We can see the in the last slide that the images are not clean.</a:t>
            </a:r>
          </a:p>
          <a:p>
            <a:r>
              <a:rPr lang="en-US" sz="1800" dirty="0"/>
              <a:t>Some are blurry, some are not in center.</a:t>
            </a:r>
          </a:p>
          <a:p>
            <a:r>
              <a:rPr lang="en-US" sz="1800" dirty="0"/>
              <a:t>So we must apply necessary transformation to offset the errors. </a:t>
            </a:r>
          </a:p>
          <a:p>
            <a:r>
              <a:rPr lang="en-US" sz="1800" dirty="0"/>
              <a:t>Also there is no Validation data provided. So we must split the training data in order to make validation set. </a:t>
            </a:r>
          </a:p>
          <a:p>
            <a:endParaRPr lang="en-US" sz="1800" dirty="0"/>
          </a:p>
        </p:txBody>
      </p:sp>
      <p:sp>
        <p:nvSpPr>
          <p:cNvPr id="4" name="Footer Placeholder 3">
            <a:extLst>
              <a:ext uri="{FF2B5EF4-FFF2-40B4-BE49-F238E27FC236}">
                <a16:creationId xmlns:a16="http://schemas.microsoft.com/office/drawing/2014/main" id="{CCC47A31-D08F-BA49-BC2A-D2273C614B9E}"/>
              </a:ext>
            </a:extLst>
          </p:cNvPr>
          <p:cNvSpPr>
            <a:spLocks noGrp="1"/>
          </p:cNvSpPr>
          <p:nvPr>
            <p:ph type="ftr" sz="quarter" idx="11"/>
          </p:nvPr>
        </p:nvSpPr>
        <p:spPr>
          <a:xfrm>
            <a:off x="1141411" y="5883275"/>
            <a:ext cx="6239309" cy="365125"/>
          </a:xfrm>
        </p:spPr>
        <p:txBody>
          <a:bodyPr>
            <a:normAutofit/>
          </a:bodyPr>
          <a:lstStyle/>
          <a:p>
            <a:pPr>
              <a:spcAft>
                <a:spcPts val="600"/>
              </a:spcAft>
            </a:pPr>
            <a:r>
              <a:rPr lang="en-US"/>
              <a:t>Shubham Gupta | Image Analysis: Plant Seedling Classfication</a:t>
            </a:r>
          </a:p>
        </p:txBody>
      </p:sp>
      <p:sp>
        <p:nvSpPr>
          <p:cNvPr id="5" name="Slide Number Placeholder 4">
            <a:extLst>
              <a:ext uri="{FF2B5EF4-FFF2-40B4-BE49-F238E27FC236}">
                <a16:creationId xmlns:a16="http://schemas.microsoft.com/office/drawing/2014/main" id="{345164D3-6FE7-EB43-974B-E86ACE013715}"/>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a:pPr>
                <a:spcAft>
                  <a:spcPts val="600"/>
                </a:spcAft>
              </a:pPr>
              <a:t>8</a:t>
            </a:fld>
            <a:endParaRPr lang="en-US"/>
          </a:p>
        </p:txBody>
      </p:sp>
      <p:grpSp>
        <p:nvGrpSpPr>
          <p:cNvPr id="43" name="Group 42">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4"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58499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3"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67AAA4-6544-F847-B805-737D5395CC82}"/>
              </a:ext>
            </a:extLst>
          </p:cNvPr>
          <p:cNvSpPr>
            <a:spLocks noGrp="1"/>
          </p:cNvSpPr>
          <p:nvPr>
            <p:ph type="title"/>
          </p:nvPr>
        </p:nvSpPr>
        <p:spPr>
          <a:xfrm>
            <a:off x="1141413" y="1082673"/>
            <a:ext cx="2869416" cy="4708528"/>
          </a:xfrm>
        </p:spPr>
        <p:txBody>
          <a:bodyPr>
            <a:normAutofit/>
          </a:bodyPr>
          <a:lstStyle/>
          <a:p>
            <a:pPr algn="r"/>
            <a:r>
              <a:rPr lang="en-US" sz="4000" dirty="0" err="1"/>
              <a:t>Pytorch</a:t>
            </a:r>
            <a:r>
              <a:rPr lang="en-US" sz="4000" dirty="0"/>
              <a:t> </a:t>
            </a:r>
            <a:r>
              <a:rPr lang="en-US" sz="4000" dirty="0" err="1"/>
              <a:t>vS</a:t>
            </a:r>
            <a:r>
              <a:rPr lang="en-US" sz="4000" dirty="0"/>
              <a:t> KERAs </a:t>
            </a:r>
          </a:p>
        </p:txBody>
      </p:sp>
      <p:cxnSp>
        <p:nvCxnSpPr>
          <p:cNvPr id="41" name="Straight Connector 40">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88865C-45B8-B64A-9982-43893FA34D8E}"/>
              </a:ext>
            </a:extLst>
          </p:cNvPr>
          <p:cNvSpPr>
            <a:spLocks noGrp="1"/>
          </p:cNvSpPr>
          <p:nvPr>
            <p:ph idx="1"/>
          </p:nvPr>
        </p:nvSpPr>
        <p:spPr>
          <a:xfrm>
            <a:off x="5297763" y="1082673"/>
            <a:ext cx="5751237" cy="4708528"/>
          </a:xfrm>
        </p:spPr>
        <p:txBody>
          <a:bodyPr anchor="ctr">
            <a:normAutofit/>
          </a:bodyPr>
          <a:lstStyle/>
          <a:p>
            <a:r>
              <a:rPr lang="en-US" sz="1800" dirty="0" err="1"/>
              <a:t>Pytorch</a:t>
            </a:r>
            <a:r>
              <a:rPr lang="en-US" sz="1800" dirty="0"/>
              <a:t> doesn’t know how to work with Images directly. </a:t>
            </a:r>
          </a:p>
          <a:p>
            <a:r>
              <a:rPr lang="en-US" sz="1800" dirty="0" err="1"/>
              <a:t>Pytorch</a:t>
            </a:r>
            <a:r>
              <a:rPr lang="en-US" sz="1800" dirty="0"/>
              <a:t> needs something that is called “Tensors”.</a:t>
            </a:r>
          </a:p>
          <a:p>
            <a:r>
              <a:rPr lang="en-US" sz="1800" dirty="0"/>
              <a:t>A </a:t>
            </a:r>
            <a:r>
              <a:rPr lang="en-US" sz="1800" dirty="0" err="1"/>
              <a:t>PyTorch</a:t>
            </a:r>
            <a:r>
              <a:rPr lang="en-US" sz="1800" dirty="0"/>
              <a:t> Tensor is basically the same as a </a:t>
            </a:r>
            <a:r>
              <a:rPr lang="en-US" sz="1800" dirty="0" err="1"/>
              <a:t>numpy</a:t>
            </a:r>
            <a:r>
              <a:rPr lang="en-US" sz="1800" dirty="0"/>
              <a:t> array.</a:t>
            </a:r>
          </a:p>
          <a:p>
            <a:r>
              <a:rPr lang="en-US" sz="1800" dirty="0" err="1"/>
              <a:t>Pytorch</a:t>
            </a:r>
            <a:r>
              <a:rPr lang="en-US" sz="1800" dirty="0"/>
              <a:t> is used because of its popularity in the scientific community over its ease of use and flexibility. </a:t>
            </a:r>
          </a:p>
        </p:txBody>
      </p:sp>
      <p:sp>
        <p:nvSpPr>
          <p:cNvPr id="4" name="Footer Placeholder 3">
            <a:extLst>
              <a:ext uri="{FF2B5EF4-FFF2-40B4-BE49-F238E27FC236}">
                <a16:creationId xmlns:a16="http://schemas.microsoft.com/office/drawing/2014/main" id="{796ED439-8C4F-C046-8870-A97C73A0ABA2}"/>
              </a:ext>
            </a:extLst>
          </p:cNvPr>
          <p:cNvSpPr>
            <a:spLocks noGrp="1"/>
          </p:cNvSpPr>
          <p:nvPr>
            <p:ph type="ftr" sz="quarter" idx="11"/>
          </p:nvPr>
        </p:nvSpPr>
        <p:spPr>
          <a:xfrm>
            <a:off x="1141411" y="5883275"/>
            <a:ext cx="6239309" cy="365125"/>
          </a:xfrm>
        </p:spPr>
        <p:txBody>
          <a:bodyPr>
            <a:normAutofit/>
          </a:bodyPr>
          <a:lstStyle/>
          <a:p>
            <a:pPr>
              <a:spcAft>
                <a:spcPts val="600"/>
              </a:spcAft>
            </a:pPr>
            <a:r>
              <a:rPr lang="en-US"/>
              <a:t>Shubham Gupta | Image Analysis: Plant Seedling Classfication</a:t>
            </a:r>
          </a:p>
        </p:txBody>
      </p:sp>
      <p:sp>
        <p:nvSpPr>
          <p:cNvPr id="5" name="Slide Number Placeholder 4">
            <a:extLst>
              <a:ext uri="{FF2B5EF4-FFF2-40B4-BE49-F238E27FC236}">
                <a16:creationId xmlns:a16="http://schemas.microsoft.com/office/drawing/2014/main" id="{B86E8196-8B48-8347-BC40-B80CB4D22A14}"/>
              </a:ext>
            </a:extLst>
          </p:cNvPr>
          <p:cNvSpPr>
            <a:spLocks noGrp="1"/>
          </p:cNvSpPr>
          <p:nvPr>
            <p:ph type="sldNum" sz="quarter" idx="12"/>
          </p:nvPr>
        </p:nvSpPr>
        <p:spPr>
          <a:xfrm>
            <a:off x="10276321" y="5883274"/>
            <a:ext cx="771089" cy="365125"/>
          </a:xfrm>
        </p:spPr>
        <p:txBody>
          <a:bodyPr>
            <a:normAutofit/>
          </a:bodyPr>
          <a:lstStyle/>
          <a:p>
            <a:pPr>
              <a:spcAft>
                <a:spcPts val="600"/>
              </a:spcAft>
            </a:pPr>
            <a:fld id="{6D22F896-40B5-4ADD-8801-0D06FADFA095}" type="slidenum">
              <a:rPr lang="en-US" smtClean="0"/>
              <a:pPr>
                <a:spcAft>
                  <a:spcPts val="600"/>
                </a:spcAft>
              </a:pPr>
              <a:t>9</a:t>
            </a:fld>
            <a:endParaRPr lang="en-US"/>
          </a:p>
        </p:txBody>
      </p:sp>
      <p:grpSp>
        <p:nvGrpSpPr>
          <p:cNvPr id="43" name="Group 42">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4"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706672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1157</Words>
  <Application>Microsoft Macintosh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Tw Cen MT</vt:lpstr>
      <vt:lpstr>Circuit</vt:lpstr>
      <vt:lpstr>Image Analysis: Plant seedling classification</vt:lpstr>
      <vt:lpstr>Problem Definition </vt:lpstr>
      <vt:lpstr>Database</vt:lpstr>
      <vt:lpstr>Environment</vt:lpstr>
      <vt:lpstr>Features</vt:lpstr>
      <vt:lpstr>Distribution of the Original  dataset </vt:lpstr>
      <vt:lpstr>Training Data</vt:lpstr>
      <vt:lpstr>Problems With Training Data</vt:lpstr>
      <vt:lpstr>Pytorch vS KERAs </vt:lpstr>
      <vt:lpstr>Splitting the dataset in train and validation set </vt:lpstr>
      <vt:lpstr>Pytorch Transforms </vt:lpstr>
      <vt:lpstr>Pytorch Transforms </vt:lpstr>
      <vt:lpstr>Pytorch Image Folder and Data Loader </vt:lpstr>
      <vt:lpstr>Making our CUSTOM CNN model  </vt:lpstr>
      <vt:lpstr>Parts of a Neural Network</vt:lpstr>
      <vt:lpstr>Loss Function  </vt:lpstr>
      <vt:lpstr>Optimizer </vt:lpstr>
      <vt:lpstr>Pretrained models Used </vt:lpstr>
      <vt:lpstr>Training </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Analysis: Plant seedling classification</dc:title>
  <dc:creator>Shubham Gupta</dc:creator>
  <cp:lastModifiedBy>Shubham Gupta</cp:lastModifiedBy>
  <cp:revision>4</cp:revision>
  <dcterms:created xsi:type="dcterms:W3CDTF">2020-10-28T09:40:59Z</dcterms:created>
  <dcterms:modified xsi:type="dcterms:W3CDTF">2020-10-28T12:03:35Z</dcterms:modified>
</cp:coreProperties>
</file>