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312" r:id="rId5"/>
    <p:sldId id="306" r:id="rId6"/>
    <p:sldId id="307" r:id="rId7"/>
    <p:sldId id="308" r:id="rId8"/>
    <p:sldId id="309" r:id="rId9"/>
    <p:sldId id="311" r:id="rId10"/>
    <p:sldId id="303" r:id="rId11"/>
    <p:sldId id="310" r:id="rId12"/>
    <p:sldId id="304" r:id="rId13"/>
    <p:sldId id="279" r:id="rId14"/>
    <p:sldId id="278" r:id="rId15"/>
  </p:sldIdLst>
  <p:sldSz cx="9144000" cy="5143500" type="screen16x9"/>
  <p:notesSz cx="6858000" cy="9144000"/>
  <p:embeddedFontLs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Raleway Thin"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CC2"/>
    <a:srgbClr val="3A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59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43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40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6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30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60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97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7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1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076324" y="1863600"/>
            <a:ext cx="7636495"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t>SMART IRRIGATION SYSTEM</a:t>
            </a:r>
            <a:endParaRPr b="1" dirty="0"/>
          </a:p>
        </p:txBody>
      </p:sp>
      <p:sp>
        <p:nvSpPr>
          <p:cNvPr id="339" name="Google Shape;338;p12">
            <a:extLst>
              <a:ext uri="{FF2B5EF4-FFF2-40B4-BE49-F238E27FC236}">
                <a16:creationId xmlns:a16="http://schemas.microsoft.com/office/drawing/2014/main" id="{5DC98C41-4B43-23B2-3062-A2B718C0DC9B}"/>
              </a:ext>
            </a:extLst>
          </p:cNvPr>
          <p:cNvSpPr txBox="1">
            <a:spLocks/>
          </p:cNvSpPr>
          <p:nvPr/>
        </p:nvSpPr>
        <p:spPr>
          <a:xfrm>
            <a:off x="6654164" y="3786674"/>
            <a:ext cx="2276476" cy="141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r"/>
            <a:r>
              <a:rPr lang="en-US" sz="2400" b="1" dirty="0"/>
              <a:t>Shaheer Aslam</a:t>
            </a:r>
          </a:p>
          <a:p>
            <a:pPr algn="r"/>
            <a:r>
              <a:rPr lang="en-US" sz="2400" b="1" dirty="0"/>
              <a:t>S5268496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799" y="532587"/>
            <a:ext cx="8064795"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Ubidots</a:t>
            </a:r>
            <a:endParaRPr sz="4400" dirty="0"/>
          </a:p>
        </p:txBody>
      </p:sp>
      <p:sp>
        <p:nvSpPr>
          <p:cNvPr id="380" name="Google Shape;380;p14"/>
          <p:cNvSpPr txBox="1">
            <a:spLocks noGrp="1"/>
          </p:cNvSpPr>
          <p:nvPr>
            <p:ph type="subTitle" idx="4294967295"/>
          </p:nvPr>
        </p:nvSpPr>
        <p:spPr>
          <a:xfrm>
            <a:off x="685800" y="1410451"/>
            <a:ext cx="7963225" cy="3297048"/>
          </a:xfrm>
          <a:prstGeom prst="rect">
            <a:avLst/>
          </a:prstGeom>
        </p:spPr>
        <p:txBody>
          <a:bodyPr spcFirstLastPara="1" wrap="square" lIns="0" tIns="0" rIns="0" bIns="0" anchor="t" anchorCtr="0">
            <a:noAutofit/>
          </a:bodyPr>
          <a:lstStyle/>
          <a:p>
            <a:r>
              <a:rPr lang="en-GB" dirty="0"/>
              <a:t>Ubidots is a cloud-based platform for IoT applications that provides tools for data visualization, analysis, and management. The platform allows users to create custom dashboards to visualize data and set up alerts based on specific criteria.</a:t>
            </a:r>
          </a:p>
          <a:p>
            <a:r>
              <a:rPr lang="en-GB" dirty="0"/>
              <a:t>In the context of the smart irrigation system project, Ubidots will be used to store and analyze the data collected by the sensors. This data can then be used to optimize irrigation schedules and improve crop yields.</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17693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78365" y="287260"/>
            <a:ext cx="8064795" cy="54130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400" dirty="0"/>
              <a:t>Ubidots Dashboard</a:t>
            </a:r>
            <a:endParaRPr sz="4400"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A screenshot of a computer&#10;&#10;Description automatically generated with medium confidence">
            <a:extLst>
              <a:ext uri="{FF2B5EF4-FFF2-40B4-BE49-F238E27FC236}">
                <a16:creationId xmlns:a16="http://schemas.microsoft.com/office/drawing/2014/main" id="{C6D1386E-4F34-F082-EC4F-F2AE73C07DD5}"/>
              </a:ext>
            </a:extLst>
          </p:cNvPr>
          <p:cNvPicPr>
            <a:picLocks noChangeAspect="1"/>
          </p:cNvPicPr>
          <p:nvPr/>
        </p:nvPicPr>
        <p:blipFill>
          <a:blip r:embed="rId3"/>
          <a:stretch>
            <a:fillRect/>
          </a:stretch>
        </p:blipFill>
        <p:spPr>
          <a:xfrm>
            <a:off x="603396" y="1065680"/>
            <a:ext cx="8214732" cy="3790560"/>
          </a:xfrm>
          <a:prstGeom prst="rect">
            <a:avLst/>
          </a:prstGeom>
        </p:spPr>
      </p:pic>
    </p:spTree>
    <p:extLst>
      <p:ext uri="{BB962C8B-B14F-4D97-AF65-F5344CB8AC3E}">
        <p14:creationId xmlns:p14="http://schemas.microsoft.com/office/powerpoint/2010/main" val="116659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799" y="532587"/>
            <a:ext cx="8064795"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C</a:t>
            </a:r>
            <a:r>
              <a:rPr lang="en-GB" sz="4400" dirty="0"/>
              <a:t>o</a:t>
            </a:r>
            <a:r>
              <a:rPr lang="en" sz="4400" dirty="0"/>
              <a:t>nclusion</a:t>
            </a:r>
            <a:endParaRPr sz="4400" dirty="0"/>
          </a:p>
        </p:txBody>
      </p:sp>
      <p:sp>
        <p:nvSpPr>
          <p:cNvPr id="380" name="Google Shape;380;p14"/>
          <p:cNvSpPr txBox="1">
            <a:spLocks noGrp="1"/>
          </p:cNvSpPr>
          <p:nvPr>
            <p:ph type="subTitle" idx="4294967295"/>
          </p:nvPr>
        </p:nvSpPr>
        <p:spPr>
          <a:xfrm>
            <a:off x="685799" y="1206795"/>
            <a:ext cx="7963225" cy="3297048"/>
          </a:xfrm>
          <a:prstGeom prst="rect">
            <a:avLst/>
          </a:prstGeom>
        </p:spPr>
        <p:txBody>
          <a:bodyPr spcFirstLastPara="1" wrap="square" lIns="0" tIns="0" rIns="0" bIns="0" anchor="t" anchorCtr="0">
            <a:noAutofit/>
          </a:bodyPr>
          <a:lstStyle/>
          <a:p>
            <a:r>
              <a:rPr lang="en-GB" dirty="0"/>
              <a:t>In conclusion, the smart irrigation system project utilizes IoT technology to optimize water usage and improve crop yields. By using sensors to collect data on environmental conditions and transmitting this data to Ubidots using MQTT protocol, we can create a real-time system that adjusts irrigation schedules based on actual environmental conditions.</a:t>
            </a:r>
          </a:p>
          <a:p>
            <a:r>
              <a:rPr lang="en-GB" dirty="0"/>
              <a:t>This project has the potential to significantly reduce water waste and improve agricultural productivity, making it an important step towards sustainable agriculture.</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62962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85078" y="302709"/>
            <a:ext cx="632274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a:t>Future Improvements</a:t>
            </a:r>
            <a:endParaRPr sz="40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Google Shape;380;p14">
            <a:extLst>
              <a:ext uri="{FF2B5EF4-FFF2-40B4-BE49-F238E27FC236}">
                <a16:creationId xmlns:a16="http://schemas.microsoft.com/office/drawing/2014/main" id="{713444CC-5093-7804-B2D7-7AAD22C82877}"/>
              </a:ext>
            </a:extLst>
          </p:cNvPr>
          <p:cNvSpPr txBox="1">
            <a:spLocks/>
          </p:cNvSpPr>
          <p:nvPr/>
        </p:nvSpPr>
        <p:spPr>
          <a:xfrm>
            <a:off x="235092" y="1051468"/>
            <a:ext cx="8673815" cy="37224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l">
              <a:buFont typeface="Arial" panose="020B0604020202020204" pitchFamily="34" charset="0"/>
              <a:buChar char="•"/>
            </a:pPr>
            <a:r>
              <a:rPr lang="en-GB" sz="1600" b="0" i="0" dirty="0">
                <a:solidFill>
                  <a:schemeClr val="tx1"/>
                </a:solidFill>
                <a:effectLst/>
                <a:latin typeface="Barlow Light" panose="00000400000000000000" pitchFamily="2" charset="0"/>
              </a:rPr>
              <a:t>Integration with Additional Services: The project could be expanded to integrate with additional IoT services beyond Ubidots, such as AWS IoT, Google Cloud IoT, or Microsoft Azure IoT.</a:t>
            </a:r>
          </a:p>
          <a:p>
            <a:pPr marL="285750" indent="-285750" algn="l">
              <a:buFont typeface="Arial" panose="020B0604020202020204" pitchFamily="34" charset="0"/>
              <a:buChar char="•"/>
            </a:pPr>
            <a:r>
              <a:rPr lang="en-GB" sz="1600" b="0" i="0" dirty="0">
                <a:solidFill>
                  <a:schemeClr val="tx1"/>
                </a:solidFill>
                <a:effectLst/>
                <a:latin typeface="Barlow Light" panose="00000400000000000000" pitchFamily="2" charset="0"/>
              </a:rPr>
              <a:t>Automated Alerts: It would be useful to implement a system to automatically alert users when certain conditions are met, such as when the water level drops below a certain point or when the temperature rises above a certain threshold.</a:t>
            </a:r>
          </a:p>
          <a:p>
            <a:pPr marL="285750" indent="-285750" algn="l">
              <a:buFont typeface="Arial" panose="020B0604020202020204" pitchFamily="34" charset="0"/>
              <a:buChar char="•"/>
            </a:pPr>
            <a:r>
              <a:rPr lang="en-GB" sz="1600" b="0" i="0" dirty="0">
                <a:solidFill>
                  <a:schemeClr val="tx1"/>
                </a:solidFill>
                <a:effectLst/>
                <a:latin typeface="Barlow Light" panose="00000400000000000000" pitchFamily="2" charset="0"/>
              </a:rPr>
              <a:t>Predictive Maintenance: By analyzing data trends over time, it may be possible to predict when maintenance will be required on the system, allowing for proactive maintenance rather than waiting for something to break.</a:t>
            </a:r>
          </a:p>
          <a:p>
            <a:pPr marL="285750" indent="-285750" algn="l">
              <a:buFont typeface="Arial" panose="020B0604020202020204" pitchFamily="34" charset="0"/>
              <a:buChar char="•"/>
            </a:pPr>
            <a:r>
              <a:rPr lang="en-GB" sz="1600" dirty="0">
                <a:solidFill>
                  <a:schemeClr val="tx1"/>
                </a:solidFill>
                <a:latin typeface="Barlow Light" panose="00000400000000000000" pitchFamily="2" charset="0"/>
              </a:rPr>
              <a:t>Weather Monitoring: T</a:t>
            </a:r>
            <a:r>
              <a:rPr lang="en-GB" sz="1600" b="0" i="0" dirty="0">
                <a:solidFill>
                  <a:schemeClr val="tx1"/>
                </a:solidFill>
                <a:effectLst/>
                <a:latin typeface="Barlow Light" panose="00000400000000000000" pitchFamily="2" charset="0"/>
              </a:rPr>
              <a:t>he system can be improved to detect and respond to rainfall by adding a rain sensor to the system that detects the presence of water on the surface of the soil. The sensor can then send a signal to the microcontroller to turn off the water pump when it is raining or the soil is already moist enough. This can help conserve water and prevent overwatering of the plants.</a:t>
            </a:r>
          </a:p>
          <a:p>
            <a:pPr marL="285750" indent="-285750">
              <a:buFont typeface="Arial" panose="020B0604020202020204" pitchFamily="34" charset="0"/>
              <a:buChar char="•"/>
            </a:pPr>
            <a:endParaRPr lang="en-GB" sz="1600" dirty="0">
              <a:solidFill>
                <a:schemeClr val="tx1"/>
              </a:solidFill>
              <a:latin typeface="Barlow Light" panose="000004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396844" y="2127092"/>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List of contents</a:t>
            </a: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ext Placeholder 2">
            <a:extLst>
              <a:ext uri="{FF2B5EF4-FFF2-40B4-BE49-F238E27FC236}">
                <a16:creationId xmlns:a16="http://schemas.microsoft.com/office/drawing/2014/main" id="{B96566DE-EA6C-FB90-DFA2-A770E4B5E8EC}"/>
              </a:ext>
            </a:extLst>
          </p:cNvPr>
          <p:cNvSpPr>
            <a:spLocks noGrp="1"/>
          </p:cNvSpPr>
          <p:nvPr>
            <p:ph type="body" idx="1"/>
          </p:nvPr>
        </p:nvSpPr>
        <p:spPr>
          <a:xfrm>
            <a:off x="457200" y="1995750"/>
            <a:ext cx="6312920" cy="2679000"/>
          </a:xfrm>
        </p:spPr>
        <p:txBody>
          <a:bodyPr/>
          <a:lstStyle/>
          <a:p>
            <a:r>
              <a:rPr lang="en-US" dirty="0"/>
              <a:t>Introduction</a:t>
            </a:r>
          </a:p>
          <a:p>
            <a:r>
              <a:rPr lang="en-US" dirty="0"/>
              <a:t>Sensors and micro-Controllers</a:t>
            </a:r>
          </a:p>
          <a:p>
            <a:r>
              <a:rPr lang="en-US" dirty="0"/>
              <a:t>Project Breakdown</a:t>
            </a:r>
          </a:p>
          <a:p>
            <a:r>
              <a:rPr lang="en-US" dirty="0"/>
              <a:t>MQTT Protocol</a:t>
            </a:r>
          </a:p>
          <a:p>
            <a:r>
              <a:rPr lang="en-US" dirty="0"/>
              <a:t>Ubidots</a:t>
            </a:r>
          </a:p>
          <a:p>
            <a:r>
              <a:rPr lang="en-US" dirty="0"/>
              <a:t>Conclusion</a:t>
            </a:r>
          </a:p>
          <a:p>
            <a:r>
              <a:rPr lang="en-US" dirty="0"/>
              <a:t>Future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388620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Introduction</a:t>
            </a:r>
            <a:endParaRPr sz="4400" dirty="0"/>
          </a:p>
        </p:txBody>
      </p:sp>
      <p:sp>
        <p:nvSpPr>
          <p:cNvPr id="380" name="Google Shape;380;p14"/>
          <p:cNvSpPr txBox="1">
            <a:spLocks noGrp="1"/>
          </p:cNvSpPr>
          <p:nvPr>
            <p:ph type="subTitle" idx="4294967295"/>
          </p:nvPr>
        </p:nvSpPr>
        <p:spPr>
          <a:xfrm>
            <a:off x="685800" y="1313865"/>
            <a:ext cx="7963225" cy="3297048"/>
          </a:xfrm>
          <a:prstGeom prst="rect">
            <a:avLst/>
          </a:prstGeom>
        </p:spPr>
        <p:txBody>
          <a:bodyPr spcFirstLastPara="1" wrap="square" lIns="0" tIns="0" rIns="0" bIns="0" anchor="t" anchorCtr="0">
            <a:noAutofit/>
          </a:bodyPr>
          <a:lstStyle/>
          <a:p>
            <a:r>
              <a:rPr lang="en-GB" sz="1800" dirty="0"/>
              <a:t>Smart irrigation systems have become increasingly popular due to their ability to conserve water and improve crop yields. This project aims to develop an IoT-based smart irrigation system that can determine humidity, temperature, moisture, and send the data to Ubidots using MQTT protocol.</a:t>
            </a:r>
          </a:p>
          <a:p>
            <a:r>
              <a:rPr lang="en-GB" sz="1800" dirty="0"/>
              <a:t>Wokwi is a web-based platform that allows us to simulate and test our projects using virtual components. It provides a virtual environment where we can design and test our projects without the need of physical components or dedicated test bench. We have used this simulator for our project Smart Irrigation System.</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799" y="532587"/>
            <a:ext cx="7878337"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Sensors and Microcontrollers</a:t>
            </a:r>
            <a:endParaRPr sz="4400"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descr="A close-up of a square object">
            <a:extLst>
              <a:ext uri="{FF2B5EF4-FFF2-40B4-BE49-F238E27FC236}">
                <a16:creationId xmlns:a16="http://schemas.microsoft.com/office/drawing/2014/main" id="{F37C360C-1D3A-03DB-56E5-93C3108337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68246" y="1386514"/>
            <a:ext cx="924497" cy="933416"/>
          </a:xfrm>
          <a:prstGeom prst="rect">
            <a:avLst/>
          </a:prstGeom>
        </p:spPr>
      </p:pic>
      <p:pic>
        <p:nvPicPr>
          <p:cNvPr id="5" name="Picture 4" descr="A green sign with white text&#10;&#10;Description automatically generated">
            <a:extLst>
              <a:ext uri="{FF2B5EF4-FFF2-40B4-BE49-F238E27FC236}">
                <a16:creationId xmlns:a16="http://schemas.microsoft.com/office/drawing/2014/main" id="{EF41395D-0363-F84B-10F7-B78EFAEB80FC}"/>
              </a:ext>
            </a:extLst>
          </p:cNvPr>
          <p:cNvPicPr>
            <a:picLocks noChangeAspect="1"/>
          </p:cNvPicPr>
          <p:nvPr/>
        </p:nvPicPr>
        <p:blipFill>
          <a:blip r:embed="rId4"/>
          <a:stretch>
            <a:fillRect/>
          </a:stretch>
        </p:blipFill>
        <p:spPr>
          <a:xfrm>
            <a:off x="492511" y="3587416"/>
            <a:ext cx="1470347" cy="630149"/>
          </a:xfrm>
          <a:prstGeom prst="rect">
            <a:avLst/>
          </a:prstGeom>
        </p:spPr>
      </p:pic>
      <p:pic>
        <p:nvPicPr>
          <p:cNvPr id="7" name="Picture 6" descr="A picture containing text, design&#10;&#10;Description automatically generated">
            <a:extLst>
              <a:ext uri="{FF2B5EF4-FFF2-40B4-BE49-F238E27FC236}">
                <a16:creationId xmlns:a16="http://schemas.microsoft.com/office/drawing/2014/main" id="{334E6306-7BC3-71AD-7FC8-04B111C18210}"/>
              </a:ext>
            </a:extLst>
          </p:cNvPr>
          <p:cNvPicPr>
            <a:picLocks noChangeAspect="1"/>
          </p:cNvPicPr>
          <p:nvPr/>
        </p:nvPicPr>
        <p:blipFill>
          <a:blip r:embed="rId5"/>
          <a:stretch>
            <a:fillRect/>
          </a:stretch>
        </p:blipFill>
        <p:spPr>
          <a:xfrm>
            <a:off x="3584312" y="2006610"/>
            <a:ext cx="690321" cy="1245284"/>
          </a:xfrm>
          <a:prstGeom prst="rect">
            <a:avLst/>
          </a:prstGeom>
        </p:spPr>
      </p:pic>
      <p:pic>
        <p:nvPicPr>
          <p:cNvPr id="9" name="Picture 8" descr="A picture containing text, screenshot, font, rectangle&#10;&#10;Description automatically generated">
            <a:extLst>
              <a:ext uri="{FF2B5EF4-FFF2-40B4-BE49-F238E27FC236}">
                <a16:creationId xmlns:a16="http://schemas.microsoft.com/office/drawing/2014/main" id="{C7FC728A-EC01-22DB-DB51-2E4FEFB1E2E7}"/>
              </a:ext>
            </a:extLst>
          </p:cNvPr>
          <p:cNvPicPr>
            <a:picLocks noChangeAspect="1"/>
          </p:cNvPicPr>
          <p:nvPr/>
        </p:nvPicPr>
        <p:blipFill>
          <a:blip r:embed="rId6"/>
          <a:stretch>
            <a:fillRect/>
          </a:stretch>
        </p:blipFill>
        <p:spPr>
          <a:xfrm>
            <a:off x="6104346" y="1390278"/>
            <a:ext cx="2064303" cy="1083248"/>
          </a:xfrm>
          <a:prstGeom prst="rect">
            <a:avLst/>
          </a:prstGeom>
        </p:spPr>
      </p:pic>
      <p:pic>
        <p:nvPicPr>
          <p:cNvPr id="11" name="Picture 10" descr="A close-up of a computer chip&#10;&#10;Description automatically generated with medium confidence">
            <a:extLst>
              <a:ext uri="{FF2B5EF4-FFF2-40B4-BE49-F238E27FC236}">
                <a16:creationId xmlns:a16="http://schemas.microsoft.com/office/drawing/2014/main" id="{604A37BE-E6D2-9338-7AA5-12676268664D}"/>
              </a:ext>
            </a:extLst>
          </p:cNvPr>
          <p:cNvPicPr>
            <a:picLocks noChangeAspect="1"/>
          </p:cNvPicPr>
          <p:nvPr/>
        </p:nvPicPr>
        <p:blipFill>
          <a:blip r:embed="rId7"/>
          <a:stretch>
            <a:fillRect/>
          </a:stretch>
        </p:blipFill>
        <p:spPr>
          <a:xfrm>
            <a:off x="6741011" y="3006460"/>
            <a:ext cx="790972" cy="1296050"/>
          </a:xfrm>
          <a:prstGeom prst="rect">
            <a:avLst/>
          </a:prstGeom>
        </p:spPr>
      </p:pic>
      <p:sp>
        <p:nvSpPr>
          <p:cNvPr id="12" name="TextBox 11">
            <a:extLst>
              <a:ext uri="{FF2B5EF4-FFF2-40B4-BE49-F238E27FC236}">
                <a16:creationId xmlns:a16="http://schemas.microsoft.com/office/drawing/2014/main" id="{144BA555-DF42-56FC-6EB6-A6A3A8976436}"/>
              </a:ext>
            </a:extLst>
          </p:cNvPr>
          <p:cNvSpPr txBox="1"/>
          <p:nvPr/>
        </p:nvSpPr>
        <p:spPr>
          <a:xfrm>
            <a:off x="5508703" y="2364443"/>
            <a:ext cx="3256156" cy="307777"/>
          </a:xfrm>
          <a:prstGeom prst="rect">
            <a:avLst/>
          </a:prstGeom>
          <a:noFill/>
        </p:spPr>
        <p:txBody>
          <a:bodyPr wrap="square" rtlCol="0">
            <a:spAutoFit/>
          </a:bodyPr>
          <a:lstStyle/>
          <a:p>
            <a:r>
              <a:rPr lang="en-GB" b="0" i="0" dirty="0">
                <a:solidFill>
                  <a:srgbClr val="1C1E21"/>
                </a:solidFill>
                <a:effectLst/>
                <a:latin typeface="system-ui"/>
              </a:rPr>
              <a:t>An LCD with 2 lines, 16 characters per line</a:t>
            </a:r>
            <a:endParaRPr lang="en-GB" dirty="0"/>
          </a:p>
        </p:txBody>
      </p:sp>
      <p:sp>
        <p:nvSpPr>
          <p:cNvPr id="13" name="TextBox 12">
            <a:extLst>
              <a:ext uri="{FF2B5EF4-FFF2-40B4-BE49-F238E27FC236}">
                <a16:creationId xmlns:a16="http://schemas.microsoft.com/office/drawing/2014/main" id="{397C4ADE-1C99-4EB7-6671-A5E0B4F0FF04}"/>
              </a:ext>
            </a:extLst>
          </p:cNvPr>
          <p:cNvSpPr txBox="1"/>
          <p:nvPr/>
        </p:nvSpPr>
        <p:spPr>
          <a:xfrm>
            <a:off x="5913981" y="4234906"/>
            <a:ext cx="2735044" cy="523220"/>
          </a:xfrm>
          <a:prstGeom prst="rect">
            <a:avLst/>
          </a:prstGeom>
          <a:noFill/>
        </p:spPr>
        <p:txBody>
          <a:bodyPr wrap="none" rtlCol="0">
            <a:spAutoFit/>
          </a:bodyPr>
          <a:lstStyle/>
          <a:p>
            <a:r>
              <a:rPr lang="en-GB" b="0" i="0" dirty="0">
                <a:solidFill>
                  <a:srgbClr val="1C1E21"/>
                </a:solidFill>
                <a:effectLst/>
                <a:latin typeface="system-ui"/>
              </a:rPr>
              <a:t>The ESP32 is a WiFi and </a:t>
            </a:r>
          </a:p>
          <a:p>
            <a:r>
              <a:rPr lang="en-GB" b="0" i="0" dirty="0">
                <a:solidFill>
                  <a:srgbClr val="1C1E21"/>
                </a:solidFill>
                <a:effectLst/>
                <a:latin typeface="system-ui"/>
              </a:rPr>
              <a:t>Bluetooth-enabled microcontroller</a:t>
            </a:r>
            <a:endParaRPr lang="en-GB" dirty="0"/>
          </a:p>
        </p:txBody>
      </p:sp>
      <p:sp>
        <p:nvSpPr>
          <p:cNvPr id="14" name="TextBox 13">
            <a:extLst>
              <a:ext uri="{FF2B5EF4-FFF2-40B4-BE49-F238E27FC236}">
                <a16:creationId xmlns:a16="http://schemas.microsoft.com/office/drawing/2014/main" id="{81576C76-355C-9059-A61B-217F9F078792}"/>
              </a:ext>
            </a:extLst>
          </p:cNvPr>
          <p:cNvSpPr txBox="1"/>
          <p:nvPr/>
        </p:nvSpPr>
        <p:spPr>
          <a:xfrm>
            <a:off x="438160" y="2409523"/>
            <a:ext cx="1943161" cy="307777"/>
          </a:xfrm>
          <a:prstGeom prst="rect">
            <a:avLst/>
          </a:prstGeom>
          <a:noFill/>
        </p:spPr>
        <p:txBody>
          <a:bodyPr wrap="none" rtlCol="0">
            <a:spAutoFit/>
          </a:bodyPr>
          <a:lstStyle/>
          <a:p>
            <a:r>
              <a:rPr lang="en-GB" b="0" i="0" dirty="0">
                <a:solidFill>
                  <a:srgbClr val="1C1E21"/>
                </a:solidFill>
                <a:effectLst/>
                <a:latin typeface="system-ui"/>
              </a:rPr>
              <a:t>A bipolar stepper motor</a:t>
            </a:r>
            <a:endParaRPr lang="en-GB" dirty="0"/>
          </a:p>
        </p:txBody>
      </p:sp>
      <p:sp>
        <p:nvSpPr>
          <p:cNvPr id="15" name="TextBox 14">
            <a:extLst>
              <a:ext uri="{FF2B5EF4-FFF2-40B4-BE49-F238E27FC236}">
                <a16:creationId xmlns:a16="http://schemas.microsoft.com/office/drawing/2014/main" id="{CF5670A3-BA91-246A-E26C-250FB58468EA}"/>
              </a:ext>
            </a:extLst>
          </p:cNvPr>
          <p:cNvSpPr txBox="1"/>
          <p:nvPr/>
        </p:nvSpPr>
        <p:spPr>
          <a:xfrm>
            <a:off x="668637" y="4292518"/>
            <a:ext cx="1101584" cy="307777"/>
          </a:xfrm>
          <a:prstGeom prst="rect">
            <a:avLst/>
          </a:prstGeom>
          <a:noFill/>
        </p:spPr>
        <p:txBody>
          <a:bodyPr wrap="none" rtlCol="0">
            <a:spAutoFit/>
          </a:bodyPr>
          <a:lstStyle/>
          <a:p>
            <a:r>
              <a:rPr lang="en-GB" dirty="0"/>
              <a:t>Soil Sensor</a:t>
            </a:r>
          </a:p>
        </p:txBody>
      </p:sp>
      <p:sp>
        <p:nvSpPr>
          <p:cNvPr id="16" name="TextBox 15">
            <a:extLst>
              <a:ext uri="{FF2B5EF4-FFF2-40B4-BE49-F238E27FC236}">
                <a16:creationId xmlns:a16="http://schemas.microsoft.com/office/drawing/2014/main" id="{BD8A2518-216D-73BB-AB3F-29ED9685962D}"/>
              </a:ext>
            </a:extLst>
          </p:cNvPr>
          <p:cNvSpPr txBox="1"/>
          <p:nvPr/>
        </p:nvSpPr>
        <p:spPr>
          <a:xfrm>
            <a:off x="3097884" y="3177431"/>
            <a:ext cx="1604927" cy="954107"/>
          </a:xfrm>
          <a:prstGeom prst="rect">
            <a:avLst/>
          </a:prstGeom>
          <a:noFill/>
        </p:spPr>
        <p:txBody>
          <a:bodyPr wrap="none" rtlCol="0">
            <a:spAutoFit/>
          </a:bodyPr>
          <a:lstStyle/>
          <a:p>
            <a:pPr algn="ctr"/>
            <a:r>
              <a:rPr lang="en-GB" dirty="0">
                <a:effectLst/>
              </a:rPr>
              <a:t>Digital Humidity</a:t>
            </a:r>
          </a:p>
          <a:p>
            <a:pPr algn="ctr"/>
            <a:r>
              <a:rPr lang="en-GB" dirty="0">
                <a:effectLst/>
              </a:rPr>
              <a:t> and Temperature</a:t>
            </a:r>
          </a:p>
          <a:p>
            <a:pPr algn="ctr"/>
            <a:r>
              <a:rPr lang="en-GB" dirty="0">
                <a:effectLst/>
              </a:rPr>
              <a:t> sensor.</a:t>
            </a:r>
          </a:p>
          <a:p>
            <a:pPr algn="ctr"/>
            <a:endParaRPr lang="en-GB" dirty="0"/>
          </a:p>
        </p:txBody>
      </p:sp>
    </p:spTree>
    <p:extLst>
      <p:ext uri="{BB962C8B-B14F-4D97-AF65-F5344CB8AC3E}">
        <p14:creationId xmlns:p14="http://schemas.microsoft.com/office/powerpoint/2010/main" val="190075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593059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Project Breakdown</a:t>
            </a:r>
            <a:endParaRPr sz="4400" dirty="0"/>
          </a:p>
        </p:txBody>
      </p:sp>
      <p:sp>
        <p:nvSpPr>
          <p:cNvPr id="380" name="Google Shape;380;p14"/>
          <p:cNvSpPr txBox="1">
            <a:spLocks noGrp="1"/>
          </p:cNvSpPr>
          <p:nvPr>
            <p:ph type="subTitle" idx="4294967295"/>
          </p:nvPr>
        </p:nvSpPr>
        <p:spPr>
          <a:xfrm>
            <a:off x="685800" y="1313865"/>
            <a:ext cx="7963225" cy="3297048"/>
          </a:xfrm>
          <a:prstGeom prst="rect">
            <a:avLst/>
          </a:prstGeom>
        </p:spPr>
        <p:txBody>
          <a:bodyPr spcFirstLastPara="1" wrap="square" lIns="0" tIns="0" rIns="0" bIns="0" anchor="t" anchorCtr="0">
            <a:noAutofit/>
          </a:bodyPr>
          <a:lstStyle/>
          <a:p>
            <a:r>
              <a:rPr lang="en-GB" sz="1800" b="0" i="0" dirty="0">
                <a:solidFill>
                  <a:srgbClr val="3A3F50"/>
                </a:solidFill>
                <a:effectLst/>
                <a:latin typeface="Barlow Light" panose="00000400000000000000" pitchFamily="2" charset="0"/>
              </a:rPr>
              <a:t>We start off by including the necessary libraries and defining constants such as the MQTT token, MQTT client name, and variable labels for the sensor data.</a:t>
            </a:r>
          </a:p>
          <a:p>
            <a:pPr marL="114300" indent="0">
              <a:buNone/>
            </a:pPr>
            <a:endParaRPr lang="en-GB" sz="1800" b="0" i="0" dirty="0">
              <a:solidFill>
                <a:srgbClr val="3A3F50"/>
              </a:solidFill>
              <a:effectLst/>
              <a:latin typeface="Barlow Light" panose="00000400000000000000" pitchFamily="2" charset="0"/>
            </a:endParaRPr>
          </a:p>
          <a:p>
            <a:r>
              <a:rPr lang="en-GB" sz="1800" b="0" i="0" dirty="0">
                <a:solidFill>
                  <a:schemeClr val="tx1"/>
                </a:solidFill>
                <a:effectLst/>
                <a:latin typeface="Barlow Light" panose="00000400000000000000" pitchFamily="2" charset="0"/>
              </a:rPr>
              <a:t>The code then sets up the stepper motor that controls the water pump and initializes the DHT22 temperature and humidity sensor and the LiquidCrystal_I2C library for the LCD display.</a:t>
            </a:r>
            <a:endParaRPr lang="en-GB" sz="1800" dirty="0">
              <a:solidFill>
                <a:schemeClr val="tx1"/>
              </a:solidFill>
              <a:latin typeface="Barlow Light" panose="00000400000000000000" pitchFamily="2" charset="0"/>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77476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593059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Project Breakdown x2</a:t>
            </a:r>
            <a:endParaRPr sz="4400" dirty="0"/>
          </a:p>
        </p:txBody>
      </p:sp>
      <p:sp>
        <p:nvSpPr>
          <p:cNvPr id="380" name="Google Shape;380;p14"/>
          <p:cNvSpPr txBox="1">
            <a:spLocks noGrp="1"/>
          </p:cNvSpPr>
          <p:nvPr>
            <p:ph type="subTitle" idx="4294967295"/>
          </p:nvPr>
        </p:nvSpPr>
        <p:spPr>
          <a:xfrm>
            <a:off x="685800" y="1574002"/>
            <a:ext cx="7963225" cy="3297048"/>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GB" sz="1800" b="0" i="0" dirty="0">
                <a:solidFill>
                  <a:schemeClr val="tx1"/>
                </a:solidFill>
                <a:effectLst/>
                <a:latin typeface="Barlow Light" panose="00000400000000000000" pitchFamily="2" charset="0"/>
              </a:rPr>
              <a:t>In the setup() function, the code connects to the WiFi network and MQTT broker, and sets up the MQTT client.</a:t>
            </a:r>
          </a:p>
          <a:p>
            <a:pPr marL="114300" indent="0" algn="l">
              <a:buNone/>
            </a:pPr>
            <a:endParaRPr lang="en-GB" sz="1800" b="0" i="0" dirty="0">
              <a:solidFill>
                <a:schemeClr val="tx1"/>
              </a:solidFill>
              <a:effectLst/>
              <a:latin typeface="Barlow Light" panose="00000400000000000000" pitchFamily="2" charset="0"/>
            </a:endParaRPr>
          </a:p>
          <a:p>
            <a:pPr algn="l">
              <a:buFont typeface="Arial" panose="020B0604020202020204" pitchFamily="34" charset="0"/>
              <a:buChar char="•"/>
            </a:pPr>
            <a:r>
              <a:rPr lang="en-GB" sz="1800" b="0" i="0" dirty="0">
                <a:solidFill>
                  <a:schemeClr val="tx1"/>
                </a:solidFill>
                <a:effectLst/>
                <a:latin typeface="Barlow Light" panose="00000400000000000000" pitchFamily="2" charset="0"/>
              </a:rPr>
              <a:t>In the loop() function, the code first checks if the MQTT client is connected, and if not, tries to reconnect.</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60545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593059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Project Breakdown x3</a:t>
            </a:r>
            <a:endParaRPr sz="4400" dirty="0"/>
          </a:p>
        </p:txBody>
      </p:sp>
      <p:sp>
        <p:nvSpPr>
          <p:cNvPr id="380" name="Google Shape;380;p14"/>
          <p:cNvSpPr txBox="1">
            <a:spLocks noGrp="1"/>
          </p:cNvSpPr>
          <p:nvPr>
            <p:ph type="subTitle" idx="4294967295"/>
          </p:nvPr>
        </p:nvSpPr>
        <p:spPr>
          <a:xfrm>
            <a:off x="685800" y="1574002"/>
            <a:ext cx="7963225" cy="3297048"/>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GB" sz="1800" b="0" i="0" dirty="0">
                <a:solidFill>
                  <a:schemeClr val="tx1"/>
                </a:solidFill>
                <a:effectLst/>
                <a:latin typeface="Barlow Light" panose="00000400000000000000" pitchFamily="2" charset="0"/>
              </a:rPr>
              <a:t>Then, the code reads the temperature and humidity values from the DHT22 sensor, displays them on the LCD, and checks if the temperature is above a threshold and the humidity is below a threshold. If this is the case, the water pump is turned off. Otherwise, the water pump is turned on and rotates in both directions.</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27106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593059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Project Breakdown x4</a:t>
            </a:r>
            <a:endParaRPr sz="4400" dirty="0"/>
          </a:p>
        </p:txBody>
      </p:sp>
      <p:sp>
        <p:nvSpPr>
          <p:cNvPr id="380" name="Google Shape;380;p14"/>
          <p:cNvSpPr txBox="1">
            <a:spLocks noGrp="1"/>
          </p:cNvSpPr>
          <p:nvPr>
            <p:ph type="subTitle" idx="4294967295"/>
          </p:nvPr>
        </p:nvSpPr>
        <p:spPr>
          <a:xfrm>
            <a:off x="685800" y="1574002"/>
            <a:ext cx="7963225" cy="3297048"/>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GB" sz="1800" b="0" i="0" dirty="0">
                <a:solidFill>
                  <a:schemeClr val="tx1"/>
                </a:solidFill>
                <a:effectLst/>
                <a:latin typeface="Barlow Light" panose="00000400000000000000" pitchFamily="2" charset="0"/>
              </a:rPr>
              <a:t>Next, the code reads the soil moisture sensor value and displays it on the LCD.</a:t>
            </a:r>
          </a:p>
          <a:p>
            <a:pPr marL="114300" indent="0" algn="l">
              <a:buNone/>
            </a:pPr>
            <a:endParaRPr lang="en-GB" sz="1800" b="0" i="0" dirty="0">
              <a:solidFill>
                <a:schemeClr val="tx1"/>
              </a:solidFill>
              <a:effectLst/>
              <a:latin typeface="Barlow Light" panose="00000400000000000000" pitchFamily="2" charset="0"/>
            </a:endParaRPr>
          </a:p>
          <a:p>
            <a:pPr algn="l">
              <a:buFont typeface="Arial" panose="020B0604020202020204" pitchFamily="34" charset="0"/>
              <a:buChar char="•"/>
            </a:pPr>
            <a:r>
              <a:rPr lang="en-GB" sz="1800" b="0" i="0" dirty="0">
                <a:solidFill>
                  <a:schemeClr val="tx1"/>
                </a:solidFill>
                <a:effectLst/>
                <a:latin typeface="Barlow Light" panose="00000400000000000000" pitchFamily="2" charset="0"/>
              </a:rPr>
              <a:t>Finally, the code converts the sensor values to strings, sends them to the Ubidots IoT cloud using MQTT protocol, and delays for a short period before starting the loop again.</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97046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532587"/>
            <a:ext cx="5930590" cy="5413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MQTT Protocol</a:t>
            </a:r>
            <a:endParaRPr sz="4400" dirty="0"/>
          </a:p>
        </p:txBody>
      </p:sp>
      <p:sp>
        <p:nvSpPr>
          <p:cNvPr id="380" name="Google Shape;380;p14"/>
          <p:cNvSpPr txBox="1">
            <a:spLocks noGrp="1"/>
          </p:cNvSpPr>
          <p:nvPr>
            <p:ph type="subTitle" idx="4294967295"/>
          </p:nvPr>
        </p:nvSpPr>
        <p:spPr>
          <a:xfrm>
            <a:off x="685800" y="1417885"/>
            <a:ext cx="7963225" cy="3297048"/>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GB" sz="1800" b="0" i="0" dirty="0">
                <a:solidFill>
                  <a:schemeClr val="tx1"/>
                </a:solidFill>
                <a:effectLst/>
                <a:latin typeface="Barlow Light" panose="00000400000000000000" pitchFamily="2" charset="0"/>
              </a:rPr>
              <a:t>MQTT (Message Queuing Telemetry Transport) is a lightweight messaging protocol designed for small, low-power devices and networks with unreliable connections. It is a publish-subscribe protocol, which means that messages are exchanged between devices or systems using a broker that acts as an intermediary.</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picture containing text, font, graphics, line&#10;&#10;Description automatically generated">
            <a:extLst>
              <a:ext uri="{FF2B5EF4-FFF2-40B4-BE49-F238E27FC236}">
                <a16:creationId xmlns:a16="http://schemas.microsoft.com/office/drawing/2014/main" id="{BD1EC7C1-B2E5-7DD1-BBFB-11A73A24B168}"/>
              </a:ext>
            </a:extLst>
          </p:cNvPr>
          <p:cNvPicPr>
            <a:picLocks noChangeAspect="1"/>
          </p:cNvPicPr>
          <p:nvPr/>
        </p:nvPicPr>
        <p:blipFill>
          <a:blip r:embed="rId3"/>
          <a:stretch>
            <a:fillRect/>
          </a:stretch>
        </p:blipFill>
        <p:spPr>
          <a:xfrm>
            <a:off x="1106784" y="3241288"/>
            <a:ext cx="7278826" cy="1291709"/>
          </a:xfrm>
          <a:prstGeom prst="rect">
            <a:avLst/>
          </a:prstGeom>
        </p:spPr>
      </p:pic>
    </p:spTree>
    <p:extLst>
      <p:ext uri="{BB962C8B-B14F-4D97-AF65-F5344CB8AC3E}">
        <p14:creationId xmlns:p14="http://schemas.microsoft.com/office/powerpoint/2010/main" val="262176851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816</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Barlow Light</vt:lpstr>
      <vt:lpstr>Arial</vt:lpstr>
      <vt:lpstr>Calibri</vt:lpstr>
      <vt:lpstr>system-ui</vt:lpstr>
      <vt:lpstr>Raleway Thin</vt:lpstr>
      <vt:lpstr>Gaoler template</vt:lpstr>
      <vt:lpstr>SMART IRRIGATION SYSTEM</vt:lpstr>
      <vt:lpstr>List of contents</vt:lpstr>
      <vt:lpstr>Introduction</vt:lpstr>
      <vt:lpstr>Sensors and Microcontrollers</vt:lpstr>
      <vt:lpstr>Project Breakdown</vt:lpstr>
      <vt:lpstr>Project Breakdown x2</vt:lpstr>
      <vt:lpstr>Project Breakdown x3</vt:lpstr>
      <vt:lpstr>Project Breakdown x4</vt:lpstr>
      <vt:lpstr>MQTT Protocol</vt:lpstr>
      <vt:lpstr>Ubidots</vt:lpstr>
      <vt:lpstr>Ubidots Dashboard</vt:lpstr>
      <vt:lpstr>Conclusion</vt:lpstr>
      <vt:lpstr>Future Improvements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DengAI Project</dc:title>
  <dc:creator>Shaheer Aslam</dc:creator>
  <cp:lastModifiedBy>Shaheer Aslam</cp:lastModifiedBy>
  <cp:revision>5</cp:revision>
  <dcterms:modified xsi:type="dcterms:W3CDTF">2023-05-11T09:35:00Z</dcterms:modified>
</cp:coreProperties>
</file>