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1.xml" ContentType="application/vnd.openxmlformats-officedocument.themeOverride+xml"/>
  <Override PartName="/ppt/notesSlides/notesSlide5.xml" ContentType="application/vnd.openxmlformats-officedocument.presentationml.notesSlide+xml"/>
  <Override PartName="/ppt/theme/themeOverride2.xml" ContentType="application/vnd.openxmlformats-officedocument.themeOverr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64" r:id="rId4"/>
    <p:sldId id="266" r:id="rId5"/>
    <p:sldId id="258" r:id="rId6"/>
    <p:sldId id="259" r:id="rId7"/>
    <p:sldId id="260"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7" d="100"/>
          <a:sy n="67" d="100"/>
        </p:scale>
        <p:origin x="10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5767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hemeOverride" Target="../theme/themeOverride2.xml"/><Relationship Id="rId5" Type="http://schemas.openxmlformats.org/officeDocument/2006/relationships/image" Target="../media/image3.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sp>
      <p:pic>
        <p:nvPicPr>
          <p:cNvPr id="4" name="Image 1" descr="preencoded.png"/>
          <p:cNvPicPr>
            <a:picLocks noChangeAspect="1"/>
          </p:cNvPicPr>
          <p:nvPr/>
        </p:nvPicPr>
        <p:blipFill rotWithShape="1">
          <a:blip r:embed="rId4"/>
          <a:srcRect t="3137" b="8367"/>
          <a:stretch/>
        </p:blipFill>
        <p:spPr>
          <a:xfrm>
            <a:off x="8864301" y="473336"/>
            <a:ext cx="5486400" cy="7282927"/>
          </a:xfrm>
          <a:prstGeom prst="rect">
            <a:avLst/>
          </a:prstGeom>
        </p:spPr>
      </p:pic>
      <p:sp>
        <p:nvSpPr>
          <p:cNvPr id="5" name="Text 1"/>
          <p:cNvSpPr/>
          <p:nvPr/>
        </p:nvSpPr>
        <p:spPr>
          <a:xfrm>
            <a:off x="833199" y="2344222"/>
            <a:ext cx="7477601" cy="2874645"/>
          </a:xfrm>
          <a:prstGeom prst="rect">
            <a:avLst/>
          </a:prstGeom>
          <a:noFill/>
          <a:ln/>
        </p:spPr>
        <p:txBody>
          <a:bodyPr wrap="square" rtlCol="0" anchor="t"/>
          <a:lstStyle/>
          <a:p>
            <a:pPr marL="0" indent="0">
              <a:lnSpc>
                <a:spcPts val="7545"/>
              </a:lnSpc>
              <a:buNone/>
            </a:pPr>
            <a:r>
              <a:rPr lang="en-US" sz="6036" dirty="0">
                <a:solidFill>
                  <a:srgbClr val="AE8625"/>
                </a:solidFill>
                <a:latin typeface="Prata" pitchFamily="34" charset="0"/>
                <a:ea typeface="Prata" pitchFamily="34" charset="-122"/>
                <a:cs typeface="Prata" pitchFamily="34" charset="-120"/>
              </a:rPr>
              <a:t>Amazon Seller Dashboard: Insights for Success</a:t>
            </a:r>
            <a:endParaRPr lang="en-US" sz="6036" dirty="0"/>
          </a:p>
        </p:txBody>
      </p:sp>
      <p:sp>
        <p:nvSpPr>
          <p:cNvPr id="6" name="Text 2"/>
          <p:cNvSpPr/>
          <p:nvPr/>
        </p:nvSpPr>
        <p:spPr>
          <a:xfrm>
            <a:off x="833199" y="5552123"/>
            <a:ext cx="7477601" cy="333256"/>
          </a:xfrm>
          <a:prstGeom prst="rect">
            <a:avLst/>
          </a:prstGeom>
          <a:noFill/>
          <a:ln/>
        </p:spPr>
        <p:txBody>
          <a:bodyPr wrap="none" rtlCol="0" anchor="t"/>
          <a:lstStyle/>
          <a:p>
            <a:pPr marL="0" indent="0">
              <a:lnSpc>
                <a:spcPts val="2624"/>
              </a:lnSpc>
              <a:buNone/>
            </a:pPr>
            <a:r>
              <a:rPr lang="en-US" sz="1750" dirty="0">
                <a:solidFill>
                  <a:srgbClr val="F4E883"/>
                </a:solidFill>
                <a:latin typeface="Raleway" pitchFamily="34" charset="0"/>
                <a:ea typeface="Raleway" pitchFamily="34" charset="-122"/>
              </a:rPr>
              <a:t>Muhammed Shahil P</a:t>
            </a:r>
          </a:p>
          <a:p>
            <a:pPr marL="0" indent="0">
              <a:lnSpc>
                <a:spcPts val="2624"/>
              </a:lnSpc>
              <a:buNone/>
            </a:pP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a:lstStyle/>
          <a:p>
            <a:endParaRPr lang="en-IN" dirty="0"/>
          </a:p>
        </p:txBody>
      </p:sp>
      <p:sp>
        <p:nvSpPr>
          <p:cNvPr id="4" name="Text 1"/>
          <p:cNvSpPr/>
          <p:nvPr/>
        </p:nvSpPr>
        <p:spPr>
          <a:xfrm>
            <a:off x="2037993" y="1962507"/>
            <a:ext cx="5554980" cy="694373"/>
          </a:xfrm>
          <a:prstGeom prst="rect">
            <a:avLst/>
          </a:prstGeom>
          <a:noFill/>
          <a:ln/>
        </p:spPr>
        <p:txBody>
          <a:bodyPr wrap="none" rtlCol="0" anchor="t"/>
          <a:lstStyle/>
          <a:p>
            <a:pPr marL="0" indent="0">
              <a:lnSpc>
                <a:spcPts val="5468"/>
              </a:lnSpc>
              <a:buNone/>
            </a:pPr>
            <a:r>
              <a:rPr lang="en-US" sz="4374" dirty="0">
                <a:solidFill>
                  <a:srgbClr val="AE8625"/>
                </a:solidFill>
                <a:latin typeface="Prata" pitchFamily="34" charset="0"/>
                <a:ea typeface="Prata" pitchFamily="34" charset="-122"/>
                <a:cs typeface="Prata" pitchFamily="34" charset="-120"/>
              </a:rPr>
              <a:t>Introduction</a:t>
            </a:r>
            <a:endParaRPr lang="en-US" sz="4374" dirty="0"/>
          </a:p>
        </p:txBody>
      </p:sp>
      <p:sp>
        <p:nvSpPr>
          <p:cNvPr id="5" name="Text 2"/>
          <p:cNvSpPr/>
          <p:nvPr/>
        </p:nvSpPr>
        <p:spPr>
          <a:xfrm>
            <a:off x="2037993" y="3101221"/>
            <a:ext cx="10554414" cy="666512"/>
          </a:xfrm>
          <a:prstGeom prst="rect">
            <a:avLst/>
          </a:prstGeom>
          <a:noFill/>
          <a:ln/>
        </p:spPr>
        <p:txBody>
          <a:bodyPr wrap="square" rtlCol="0" anchor="t"/>
          <a:lstStyle/>
          <a:p>
            <a:pPr marL="0" indent="0">
              <a:lnSpc>
                <a:spcPts val="2624"/>
              </a:lnSpc>
              <a:buNone/>
            </a:pPr>
            <a:r>
              <a:rPr lang="en-US" sz="1750" dirty="0">
                <a:solidFill>
                  <a:srgbClr val="CFCBBF"/>
                </a:solidFill>
                <a:latin typeface="Raleway" pitchFamily="34" charset="0"/>
                <a:ea typeface="Raleway" pitchFamily="34" charset="-122"/>
                <a:cs typeface="Raleway" pitchFamily="34" charset="-120"/>
              </a:rPr>
              <a:t>Amazon sellers need to thoroughly analyze their products in order to effectively market and sell them, ultimately increasing their profits. Product analysis is a critical step in the e-commerce journey.</a:t>
            </a:r>
            <a:endParaRPr lang="en-US" sz="1750" dirty="0"/>
          </a:p>
        </p:txBody>
      </p:sp>
      <p:sp>
        <p:nvSpPr>
          <p:cNvPr id="6" name="Text 3"/>
          <p:cNvSpPr/>
          <p:nvPr/>
        </p:nvSpPr>
        <p:spPr>
          <a:xfrm>
            <a:off x="2037993" y="4017645"/>
            <a:ext cx="10554414" cy="999768"/>
          </a:xfrm>
          <a:prstGeom prst="rect">
            <a:avLst/>
          </a:prstGeom>
          <a:noFill/>
          <a:ln/>
        </p:spPr>
        <p:txBody>
          <a:bodyPr wrap="square" rtlCol="0" anchor="t"/>
          <a:lstStyle/>
          <a:p>
            <a:pPr marL="0" indent="0">
              <a:lnSpc>
                <a:spcPts val="2624"/>
              </a:lnSpc>
              <a:buNone/>
            </a:pPr>
            <a:r>
              <a:rPr lang="en-US" sz="1750" dirty="0">
                <a:solidFill>
                  <a:srgbClr val="CFCBBF"/>
                </a:solidFill>
                <a:latin typeface="Raleway" pitchFamily="34" charset="0"/>
                <a:ea typeface="Raleway" pitchFamily="34" charset="-122"/>
                <a:cs typeface="Raleway" pitchFamily="34" charset="-120"/>
              </a:rPr>
              <a:t>By understanding key metrics like sales volume, customer reviews, and pricing trends, sellers can make informed decisions to optimize their product listings and marketing strategies. This data-driven approach helps identify opportunities to stand out in a competitive marketplace.</a:t>
            </a:r>
            <a:endParaRPr lang="en-US" sz="1750" dirty="0"/>
          </a:p>
        </p:txBody>
      </p:sp>
      <p:sp>
        <p:nvSpPr>
          <p:cNvPr id="7" name="Text 4"/>
          <p:cNvSpPr/>
          <p:nvPr/>
        </p:nvSpPr>
        <p:spPr>
          <a:xfrm>
            <a:off x="2037993" y="5267325"/>
            <a:ext cx="10554414" cy="999768"/>
          </a:xfrm>
          <a:prstGeom prst="rect">
            <a:avLst/>
          </a:prstGeom>
          <a:noFill/>
          <a:ln/>
        </p:spPr>
        <p:txBody>
          <a:bodyPr wrap="square" rtlCol="0" anchor="t"/>
          <a:lstStyle/>
          <a:p>
            <a:pPr marL="0" indent="0">
              <a:lnSpc>
                <a:spcPts val="2624"/>
              </a:lnSpc>
              <a:buNone/>
            </a:pPr>
            <a:r>
              <a:rPr lang="en-US" sz="1750" dirty="0">
                <a:solidFill>
                  <a:srgbClr val="CFCBBF"/>
                </a:solidFill>
                <a:latin typeface="Raleway" pitchFamily="34" charset="0"/>
                <a:ea typeface="Raleway" pitchFamily="34" charset="-122"/>
                <a:cs typeface="Raleway" pitchFamily="34" charset="-120"/>
              </a:rPr>
              <a:t>Conducting a comprehensive product analysis allows sellers to better understand their target audience, refine their product offerings, and develop more compelling content to drive conversions. This holistic view of product performance is essential for long-term success on the Amazon platform.</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A83E1D0D-61C0-4FC6-A46C-F36DC61356E2}"/>
              </a:ext>
            </a:extLst>
          </p:cNvPr>
          <p:cNvPicPr>
            <a:picLocks noChangeAspect="1"/>
          </p:cNvPicPr>
          <p:nvPr/>
        </p:nvPicPr>
        <p:blipFill>
          <a:blip r:embed="rId2"/>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013B386C-30E9-48BC-AAE4-99783902BAA4}"/>
              </a:ext>
            </a:extLst>
          </p:cNvPr>
          <p:cNvSpPr/>
          <p:nvPr/>
        </p:nvSpPr>
        <p:spPr>
          <a:xfrm>
            <a:off x="0" y="0"/>
            <a:ext cx="14630400" cy="822960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a:lstStyle/>
          <a:p>
            <a:endParaRPr lang="en-IN" dirty="0"/>
          </a:p>
        </p:txBody>
      </p:sp>
      <p:sp>
        <p:nvSpPr>
          <p:cNvPr id="4" name="Text 1">
            <a:extLst>
              <a:ext uri="{FF2B5EF4-FFF2-40B4-BE49-F238E27FC236}">
                <a16:creationId xmlns:a16="http://schemas.microsoft.com/office/drawing/2014/main" id="{ADD6ADDB-3E7F-4747-829D-E4A8C4BF5B87}"/>
              </a:ext>
            </a:extLst>
          </p:cNvPr>
          <p:cNvSpPr/>
          <p:nvPr/>
        </p:nvSpPr>
        <p:spPr>
          <a:xfrm>
            <a:off x="2037993" y="1962507"/>
            <a:ext cx="5554980" cy="694373"/>
          </a:xfrm>
          <a:prstGeom prst="rect">
            <a:avLst/>
          </a:prstGeom>
          <a:noFill/>
          <a:ln/>
        </p:spPr>
        <p:txBody>
          <a:bodyPr wrap="none" rtlCol="0" anchor="t"/>
          <a:lstStyle/>
          <a:p>
            <a:pPr marL="0" indent="0">
              <a:lnSpc>
                <a:spcPts val="5468"/>
              </a:lnSpc>
              <a:buNone/>
            </a:pPr>
            <a:r>
              <a:rPr lang="en-US" sz="4374" dirty="0">
                <a:solidFill>
                  <a:srgbClr val="AE8625"/>
                </a:solidFill>
                <a:latin typeface="Prata" pitchFamily="34" charset="0"/>
                <a:ea typeface="Prata" pitchFamily="34" charset="-122"/>
                <a:cs typeface="Prata" pitchFamily="34" charset="-120"/>
              </a:rPr>
              <a:t>Objective</a:t>
            </a:r>
            <a:endParaRPr lang="en-US" sz="4374" dirty="0"/>
          </a:p>
        </p:txBody>
      </p:sp>
      <p:sp>
        <p:nvSpPr>
          <p:cNvPr id="5" name="Text 2">
            <a:extLst>
              <a:ext uri="{FF2B5EF4-FFF2-40B4-BE49-F238E27FC236}">
                <a16:creationId xmlns:a16="http://schemas.microsoft.com/office/drawing/2014/main" id="{5D28EE71-C55A-42D0-A8CB-59807342E6A8}"/>
              </a:ext>
            </a:extLst>
          </p:cNvPr>
          <p:cNvSpPr/>
          <p:nvPr/>
        </p:nvSpPr>
        <p:spPr>
          <a:xfrm>
            <a:off x="2037993" y="3101221"/>
            <a:ext cx="10554414" cy="666512"/>
          </a:xfrm>
          <a:prstGeom prst="rect">
            <a:avLst/>
          </a:prstGeom>
          <a:noFill/>
          <a:ln/>
        </p:spPr>
        <p:txBody>
          <a:bodyPr wrap="square" rtlCol="0" anchor="t"/>
          <a:lstStyle/>
          <a:p>
            <a:pPr marL="0" indent="0">
              <a:lnSpc>
                <a:spcPts val="2624"/>
              </a:lnSpc>
              <a:buNone/>
            </a:pPr>
            <a:r>
              <a:rPr lang="en-US" sz="1750" dirty="0">
                <a:solidFill>
                  <a:srgbClr val="CFCBBF"/>
                </a:solidFill>
                <a:latin typeface="Raleway" pitchFamily="34" charset="0"/>
              </a:rPr>
              <a:t>The primary objective of this analysis is to comprehensively evaluate the sales performance and returns of products sold by the seller on Amazon. By gaining insights into these metrics, the seller aims to optimize their decision-making processes concerning advertising strategies, promotional offers, and the identification of underperforming products for potential removal from their inventory. This analysis will provide the seller with crucial data-driven insights that can enhance their overall operational efficiency and profitability on the Amazon platform.</a:t>
            </a:r>
          </a:p>
        </p:txBody>
      </p:sp>
    </p:spTree>
    <p:extLst>
      <p:ext uri="{BB962C8B-B14F-4D97-AF65-F5344CB8AC3E}">
        <p14:creationId xmlns:p14="http://schemas.microsoft.com/office/powerpoint/2010/main" val="1079374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A83E1D0D-61C0-4FC6-A46C-F36DC61356E2}"/>
              </a:ext>
            </a:extLst>
          </p:cNvPr>
          <p:cNvPicPr>
            <a:picLocks noChangeAspect="1"/>
          </p:cNvPicPr>
          <p:nvPr/>
        </p:nvPicPr>
        <p:blipFill>
          <a:blip r:embed="rId2"/>
          <a:stretch>
            <a:fillRect/>
          </a:stretch>
        </p:blipFill>
        <p:spPr>
          <a:xfrm>
            <a:off x="0" y="0"/>
            <a:ext cx="14630400" cy="8229600"/>
          </a:xfrm>
          <a:prstGeom prst="rect">
            <a:avLst/>
          </a:prstGeom>
        </p:spPr>
      </p:pic>
      <p:sp>
        <p:nvSpPr>
          <p:cNvPr id="3" name="Shape 0">
            <a:extLst>
              <a:ext uri="{FF2B5EF4-FFF2-40B4-BE49-F238E27FC236}">
                <a16:creationId xmlns:a16="http://schemas.microsoft.com/office/drawing/2014/main" id="{013B386C-30E9-48BC-AAE4-99783902BAA4}"/>
              </a:ext>
            </a:extLst>
          </p:cNvPr>
          <p:cNvSpPr/>
          <p:nvPr/>
        </p:nvSpPr>
        <p:spPr>
          <a:xfrm>
            <a:off x="0" y="0"/>
            <a:ext cx="14630400" cy="822960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a:lstStyle/>
          <a:p>
            <a:endParaRPr lang="en-IN" dirty="0"/>
          </a:p>
        </p:txBody>
      </p:sp>
      <p:sp>
        <p:nvSpPr>
          <p:cNvPr id="4" name="Text 1">
            <a:extLst>
              <a:ext uri="{FF2B5EF4-FFF2-40B4-BE49-F238E27FC236}">
                <a16:creationId xmlns:a16="http://schemas.microsoft.com/office/drawing/2014/main" id="{ADD6ADDB-3E7F-4747-829D-E4A8C4BF5B87}"/>
              </a:ext>
            </a:extLst>
          </p:cNvPr>
          <p:cNvSpPr/>
          <p:nvPr/>
        </p:nvSpPr>
        <p:spPr>
          <a:xfrm>
            <a:off x="2037993" y="1962507"/>
            <a:ext cx="5554980" cy="694373"/>
          </a:xfrm>
          <a:prstGeom prst="rect">
            <a:avLst/>
          </a:prstGeom>
          <a:noFill/>
          <a:ln/>
        </p:spPr>
        <p:txBody>
          <a:bodyPr wrap="none" rtlCol="0" anchor="t"/>
          <a:lstStyle/>
          <a:p>
            <a:pPr marL="0" indent="0">
              <a:lnSpc>
                <a:spcPts val="5468"/>
              </a:lnSpc>
              <a:buNone/>
            </a:pPr>
            <a:r>
              <a:rPr lang="en-US" sz="4374" dirty="0">
                <a:solidFill>
                  <a:srgbClr val="AE8625"/>
                </a:solidFill>
                <a:latin typeface="Prata" pitchFamily="34" charset="0"/>
                <a:ea typeface="Prata" pitchFamily="34" charset="-122"/>
                <a:cs typeface="Prata" pitchFamily="34" charset="-120"/>
              </a:rPr>
              <a:t>Business Problem</a:t>
            </a:r>
            <a:endParaRPr lang="en-US" sz="4374" dirty="0"/>
          </a:p>
        </p:txBody>
      </p:sp>
      <p:sp>
        <p:nvSpPr>
          <p:cNvPr id="5" name="Text 2">
            <a:extLst>
              <a:ext uri="{FF2B5EF4-FFF2-40B4-BE49-F238E27FC236}">
                <a16:creationId xmlns:a16="http://schemas.microsoft.com/office/drawing/2014/main" id="{5D28EE71-C55A-42D0-A8CB-59807342E6A8}"/>
              </a:ext>
            </a:extLst>
          </p:cNvPr>
          <p:cNvSpPr/>
          <p:nvPr/>
        </p:nvSpPr>
        <p:spPr>
          <a:xfrm>
            <a:off x="2037993" y="3101221"/>
            <a:ext cx="10554414" cy="3729886"/>
          </a:xfrm>
          <a:prstGeom prst="rect">
            <a:avLst/>
          </a:prstGeom>
          <a:noFill/>
          <a:ln/>
        </p:spPr>
        <p:txBody>
          <a:bodyPr wrap="square" rtlCol="0" anchor="t"/>
          <a:lstStyle/>
          <a:p>
            <a:pPr marL="285750" indent="-285750">
              <a:lnSpc>
                <a:spcPct val="150000"/>
              </a:lnSpc>
              <a:buFont typeface="Arial" panose="020B0604020202020204" pitchFamily="34" charset="0"/>
              <a:buChar char="•"/>
            </a:pPr>
            <a:r>
              <a:rPr lang="en-US" sz="1750" b="1" dirty="0">
                <a:solidFill>
                  <a:srgbClr val="CFCBBF"/>
                </a:solidFill>
                <a:latin typeface="Raleway" pitchFamily="34" charset="0"/>
              </a:rPr>
              <a:t>Most Selling and Least Selling Items: </a:t>
            </a:r>
            <a:r>
              <a:rPr lang="en-US" sz="1750" dirty="0">
                <a:solidFill>
                  <a:srgbClr val="CFCBBF"/>
                </a:solidFill>
                <a:latin typeface="Raleway" pitchFamily="34" charset="0"/>
              </a:rPr>
              <a:t>Identify top-selling and least-selling products to understand sales trends and prioritize inventory management and promotional efforts.</a:t>
            </a:r>
          </a:p>
          <a:p>
            <a:pPr marL="285750" indent="-285750">
              <a:lnSpc>
                <a:spcPct val="150000"/>
              </a:lnSpc>
              <a:buFont typeface="Arial" panose="020B0604020202020204" pitchFamily="34" charset="0"/>
              <a:buChar char="•"/>
            </a:pPr>
            <a:r>
              <a:rPr lang="en-US" sz="1750" b="1" dirty="0">
                <a:solidFill>
                  <a:srgbClr val="CFCBBF"/>
                </a:solidFill>
                <a:latin typeface="Raleway" pitchFamily="34" charset="0"/>
              </a:rPr>
              <a:t>Categories with Highest Returns: </a:t>
            </a:r>
            <a:r>
              <a:rPr lang="en-US" sz="1750" dirty="0">
                <a:solidFill>
                  <a:srgbClr val="CFCBBF"/>
                </a:solidFill>
                <a:latin typeface="Raleway" pitchFamily="34" charset="0"/>
              </a:rPr>
              <a:t>Determine which product categories have the highest return rates to optimize inventory selection and improve profitability.</a:t>
            </a:r>
          </a:p>
          <a:p>
            <a:pPr marL="285750" indent="-285750">
              <a:lnSpc>
                <a:spcPct val="150000"/>
              </a:lnSpc>
              <a:buFont typeface="Arial" panose="020B0604020202020204" pitchFamily="34" charset="0"/>
              <a:buChar char="•"/>
            </a:pPr>
            <a:r>
              <a:rPr lang="en-US" sz="1750" b="1" dirty="0">
                <a:solidFill>
                  <a:srgbClr val="CFCBBF"/>
                </a:solidFill>
                <a:latin typeface="Raleway" pitchFamily="34" charset="0"/>
              </a:rPr>
              <a:t>Items Needing Removal: </a:t>
            </a:r>
            <a:r>
              <a:rPr lang="en-US" sz="1750" dirty="0">
                <a:solidFill>
                  <a:srgbClr val="CFCBBF"/>
                </a:solidFill>
                <a:latin typeface="Raleway" pitchFamily="34" charset="0"/>
              </a:rPr>
              <a:t>Evaluate products with poor sales performance to decide which ones should be removed from inventory, optimizing space and focus.</a:t>
            </a:r>
          </a:p>
          <a:p>
            <a:pPr marL="285750" indent="-285750">
              <a:lnSpc>
                <a:spcPct val="150000"/>
              </a:lnSpc>
              <a:buFont typeface="Arial" panose="020B0604020202020204" pitchFamily="34" charset="0"/>
              <a:buChar char="•"/>
            </a:pPr>
            <a:r>
              <a:rPr lang="en-US" sz="1750" b="1" dirty="0">
                <a:solidFill>
                  <a:srgbClr val="CFCBBF"/>
                </a:solidFill>
                <a:latin typeface="Raleway" pitchFamily="34" charset="0"/>
              </a:rPr>
              <a:t>Individual Product Analysis: </a:t>
            </a:r>
            <a:r>
              <a:rPr lang="en-US" sz="1750" dirty="0">
                <a:solidFill>
                  <a:srgbClr val="CFCBBF"/>
                </a:solidFill>
                <a:latin typeface="Raleway" pitchFamily="34" charset="0"/>
              </a:rPr>
              <a:t>Conduct detailed assessments for each product to understand its sales performance and market dynamics on Amazon.</a:t>
            </a:r>
          </a:p>
          <a:p>
            <a:pPr marL="285750" indent="-285750">
              <a:lnSpc>
                <a:spcPct val="150000"/>
              </a:lnSpc>
              <a:buFont typeface="Arial" panose="020B0604020202020204" pitchFamily="34" charset="0"/>
              <a:buChar char="•"/>
            </a:pPr>
            <a:r>
              <a:rPr lang="en-US" sz="1750" b="1" dirty="0">
                <a:solidFill>
                  <a:srgbClr val="CFCBBF"/>
                </a:solidFill>
                <a:latin typeface="Raleway" pitchFamily="34" charset="0"/>
              </a:rPr>
              <a:t>Sales and Market Identification: </a:t>
            </a:r>
            <a:r>
              <a:rPr lang="en-US" sz="1750" dirty="0">
                <a:solidFill>
                  <a:srgbClr val="CFCBBF"/>
                </a:solidFill>
                <a:latin typeface="Raleway" pitchFamily="34" charset="0"/>
              </a:rPr>
              <a:t>Identify market trends and sales patterns for products sold by Amazon sellers to make informed decisions and enhance profitability.</a:t>
            </a:r>
          </a:p>
          <a:p>
            <a:pPr marL="285750" indent="-285750">
              <a:lnSpc>
                <a:spcPct val="150000"/>
              </a:lnSpc>
              <a:buFont typeface="Arial" panose="020B0604020202020204" pitchFamily="34" charset="0"/>
              <a:buChar char="•"/>
            </a:pPr>
            <a:endParaRPr lang="en-US" sz="1750" dirty="0">
              <a:solidFill>
                <a:srgbClr val="CFCBBF"/>
              </a:solidFill>
              <a:latin typeface="Raleway" pitchFamily="34" charset="0"/>
            </a:endParaRPr>
          </a:p>
          <a:p>
            <a:pPr marL="0" indent="0">
              <a:lnSpc>
                <a:spcPct val="150000"/>
              </a:lnSpc>
              <a:buNone/>
            </a:pPr>
            <a:endParaRPr lang="en-US" sz="1750" dirty="0">
              <a:solidFill>
                <a:srgbClr val="CFCBBF"/>
              </a:solidFill>
              <a:latin typeface="Raleway" pitchFamily="34" charset="0"/>
            </a:endParaRPr>
          </a:p>
        </p:txBody>
      </p:sp>
    </p:spTree>
    <p:extLst>
      <p:ext uri="{BB962C8B-B14F-4D97-AF65-F5344CB8AC3E}">
        <p14:creationId xmlns:p14="http://schemas.microsoft.com/office/powerpoint/2010/main" val="246760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sp>
      <p:sp>
        <p:nvSpPr>
          <p:cNvPr id="4" name="Text 1"/>
          <p:cNvSpPr/>
          <p:nvPr/>
        </p:nvSpPr>
        <p:spPr>
          <a:xfrm>
            <a:off x="2037993" y="1537573"/>
            <a:ext cx="7961471" cy="694373"/>
          </a:xfrm>
          <a:prstGeom prst="rect">
            <a:avLst/>
          </a:prstGeom>
          <a:noFill/>
          <a:ln/>
        </p:spPr>
        <p:txBody>
          <a:bodyPr wrap="none" rtlCol="0" anchor="t"/>
          <a:lstStyle/>
          <a:p>
            <a:pPr marL="0" indent="0">
              <a:lnSpc>
                <a:spcPts val="5468"/>
              </a:lnSpc>
              <a:buNone/>
            </a:pPr>
            <a:r>
              <a:rPr lang="en-US" sz="4374" dirty="0">
                <a:solidFill>
                  <a:srgbClr val="AE8625"/>
                </a:solidFill>
                <a:latin typeface="Prata" pitchFamily="34" charset="0"/>
                <a:ea typeface="Prata" pitchFamily="34" charset="-122"/>
                <a:cs typeface="Prata" pitchFamily="34" charset="-120"/>
              </a:rPr>
              <a:t>Product Performance Metrics</a:t>
            </a:r>
            <a:endParaRPr lang="en-US" sz="4374" dirty="0"/>
          </a:p>
        </p:txBody>
      </p:sp>
      <p:sp>
        <p:nvSpPr>
          <p:cNvPr id="5" name="Shape 2"/>
          <p:cNvSpPr/>
          <p:nvPr/>
        </p:nvSpPr>
        <p:spPr>
          <a:xfrm>
            <a:off x="2037993" y="2926199"/>
            <a:ext cx="499943" cy="499943"/>
          </a:xfrm>
          <a:prstGeom prst="roundRect">
            <a:avLst>
              <a:gd name="adj" fmla="val 13333"/>
            </a:avLst>
          </a:prstGeom>
          <a:solidFill>
            <a:srgbClr val="2D3033"/>
          </a:solidFill>
          <a:ln/>
        </p:spPr>
      </p:sp>
      <p:sp>
        <p:nvSpPr>
          <p:cNvPr id="6" name="Text 3"/>
          <p:cNvSpPr/>
          <p:nvPr/>
        </p:nvSpPr>
        <p:spPr>
          <a:xfrm>
            <a:off x="2230398" y="3009543"/>
            <a:ext cx="115014" cy="333256"/>
          </a:xfrm>
          <a:prstGeom prst="rect">
            <a:avLst/>
          </a:prstGeom>
          <a:noFill/>
          <a:ln/>
        </p:spPr>
        <p:txBody>
          <a:bodyPr wrap="none" rtlCol="0" anchor="t"/>
          <a:lstStyle/>
          <a:p>
            <a:pPr marL="0" indent="0" algn="ctr">
              <a:lnSpc>
                <a:spcPts val="2624"/>
              </a:lnSpc>
              <a:buNone/>
            </a:pPr>
            <a:r>
              <a:rPr lang="en-US" sz="2624" dirty="0">
                <a:solidFill>
                  <a:srgbClr val="AE8625"/>
                </a:solidFill>
                <a:latin typeface="Prata" pitchFamily="34" charset="0"/>
                <a:ea typeface="Prata" pitchFamily="34" charset="-122"/>
                <a:cs typeface="Prata" pitchFamily="34" charset="-120"/>
              </a:rPr>
              <a:t>1</a:t>
            </a:r>
            <a:endParaRPr lang="en-US" sz="2624" dirty="0"/>
          </a:p>
        </p:txBody>
      </p:sp>
      <p:sp>
        <p:nvSpPr>
          <p:cNvPr id="7" name="Text 4"/>
          <p:cNvSpPr/>
          <p:nvPr/>
        </p:nvSpPr>
        <p:spPr>
          <a:xfrm>
            <a:off x="2760107" y="2926199"/>
            <a:ext cx="2777490" cy="347186"/>
          </a:xfrm>
          <a:prstGeom prst="rect">
            <a:avLst/>
          </a:prstGeom>
          <a:noFill/>
          <a:ln/>
        </p:spPr>
        <p:txBody>
          <a:bodyPr wrap="none" rtlCol="0" anchor="t"/>
          <a:lstStyle/>
          <a:p>
            <a:pPr marL="0" indent="0">
              <a:lnSpc>
                <a:spcPts val="2734"/>
              </a:lnSpc>
              <a:buNone/>
            </a:pPr>
            <a:r>
              <a:rPr lang="en-US" sz="2187" dirty="0">
                <a:solidFill>
                  <a:srgbClr val="AE8625"/>
                </a:solidFill>
                <a:latin typeface="Prata" pitchFamily="34" charset="0"/>
                <a:ea typeface="Prata" pitchFamily="34" charset="-122"/>
                <a:cs typeface="Prata" pitchFamily="34" charset="-120"/>
              </a:rPr>
              <a:t>Sales Revenue</a:t>
            </a:r>
            <a:endParaRPr lang="en-US" sz="2187" dirty="0"/>
          </a:p>
        </p:txBody>
      </p:sp>
      <p:sp>
        <p:nvSpPr>
          <p:cNvPr id="8" name="Text 5"/>
          <p:cNvSpPr/>
          <p:nvPr/>
        </p:nvSpPr>
        <p:spPr>
          <a:xfrm>
            <a:off x="2760107" y="3406616"/>
            <a:ext cx="4444008" cy="999768"/>
          </a:xfrm>
          <a:prstGeom prst="rect">
            <a:avLst/>
          </a:prstGeom>
          <a:noFill/>
          <a:ln/>
        </p:spPr>
        <p:txBody>
          <a:bodyPr wrap="square" rtlCol="0" anchor="t"/>
          <a:lstStyle/>
          <a:p>
            <a:pPr marL="0" indent="0">
              <a:lnSpc>
                <a:spcPts val="2624"/>
              </a:lnSpc>
              <a:buNone/>
            </a:pPr>
            <a:r>
              <a:rPr lang="en-US" sz="1750" dirty="0">
                <a:solidFill>
                  <a:srgbClr val="CFCBBF"/>
                </a:solidFill>
                <a:latin typeface="Raleway" pitchFamily="34" charset="0"/>
                <a:ea typeface="Raleway" pitchFamily="34" charset="-122"/>
                <a:cs typeface="Raleway" pitchFamily="34" charset="-120"/>
              </a:rPr>
              <a:t>Track your total sales revenue over time, identifying trends and growth opportunities.</a:t>
            </a:r>
            <a:endParaRPr lang="en-US" sz="1750" dirty="0"/>
          </a:p>
        </p:txBody>
      </p:sp>
      <p:sp>
        <p:nvSpPr>
          <p:cNvPr id="9" name="Shape 6"/>
          <p:cNvSpPr/>
          <p:nvPr/>
        </p:nvSpPr>
        <p:spPr>
          <a:xfrm>
            <a:off x="7426285" y="2926199"/>
            <a:ext cx="499943" cy="499943"/>
          </a:xfrm>
          <a:prstGeom prst="roundRect">
            <a:avLst>
              <a:gd name="adj" fmla="val 13333"/>
            </a:avLst>
          </a:prstGeom>
          <a:solidFill>
            <a:srgbClr val="2D3033"/>
          </a:solidFill>
          <a:ln/>
        </p:spPr>
      </p:sp>
      <p:sp>
        <p:nvSpPr>
          <p:cNvPr id="10" name="Text 7"/>
          <p:cNvSpPr/>
          <p:nvPr/>
        </p:nvSpPr>
        <p:spPr>
          <a:xfrm>
            <a:off x="7574042" y="3009543"/>
            <a:ext cx="204311" cy="333256"/>
          </a:xfrm>
          <a:prstGeom prst="rect">
            <a:avLst/>
          </a:prstGeom>
          <a:noFill/>
          <a:ln/>
        </p:spPr>
        <p:txBody>
          <a:bodyPr wrap="none" rtlCol="0" anchor="t"/>
          <a:lstStyle/>
          <a:p>
            <a:pPr marL="0" indent="0" algn="ctr">
              <a:lnSpc>
                <a:spcPts val="2624"/>
              </a:lnSpc>
              <a:buNone/>
            </a:pPr>
            <a:r>
              <a:rPr lang="en-US" sz="2624" dirty="0">
                <a:solidFill>
                  <a:srgbClr val="AE8625"/>
                </a:solidFill>
                <a:latin typeface="Prata" pitchFamily="34" charset="0"/>
                <a:ea typeface="Prata" pitchFamily="34" charset="-122"/>
                <a:cs typeface="Prata" pitchFamily="34" charset="-120"/>
              </a:rPr>
              <a:t>2</a:t>
            </a:r>
            <a:endParaRPr lang="en-US" sz="2624" dirty="0"/>
          </a:p>
        </p:txBody>
      </p:sp>
      <p:sp>
        <p:nvSpPr>
          <p:cNvPr id="11" name="Text 8"/>
          <p:cNvSpPr/>
          <p:nvPr/>
        </p:nvSpPr>
        <p:spPr>
          <a:xfrm>
            <a:off x="8148399" y="2926199"/>
            <a:ext cx="2777490" cy="347186"/>
          </a:xfrm>
          <a:prstGeom prst="rect">
            <a:avLst/>
          </a:prstGeom>
          <a:noFill/>
          <a:ln/>
        </p:spPr>
        <p:txBody>
          <a:bodyPr wrap="none" rtlCol="0" anchor="t"/>
          <a:lstStyle/>
          <a:p>
            <a:pPr marL="0" indent="0">
              <a:lnSpc>
                <a:spcPts val="2734"/>
              </a:lnSpc>
              <a:buNone/>
            </a:pPr>
            <a:r>
              <a:rPr lang="en-US" sz="2187" dirty="0">
                <a:solidFill>
                  <a:srgbClr val="AE8625"/>
                </a:solidFill>
                <a:latin typeface="Prata" pitchFamily="34" charset="0"/>
                <a:ea typeface="Prata" pitchFamily="34" charset="-122"/>
                <a:cs typeface="Prata" pitchFamily="34" charset="-120"/>
              </a:rPr>
              <a:t>Units Sold</a:t>
            </a:r>
            <a:endParaRPr lang="en-US" sz="2187" dirty="0"/>
          </a:p>
        </p:txBody>
      </p:sp>
      <p:sp>
        <p:nvSpPr>
          <p:cNvPr id="12" name="Text 9"/>
          <p:cNvSpPr/>
          <p:nvPr/>
        </p:nvSpPr>
        <p:spPr>
          <a:xfrm>
            <a:off x="8148399" y="3406616"/>
            <a:ext cx="4444008" cy="999768"/>
          </a:xfrm>
          <a:prstGeom prst="rect">
            <a:avLst/>
          </a:prstGeom>
          <a:noFill/>
          <a:ln/>
        </p:spPr>
        <p:txBody>
          <a:bodyPr wrap="square" rtlCol="0" anchor="t"/>
          <a:lstStyle/>
          <a:p>
            <a:pPr marL="0" indent="0">
              <a:lnSpc>
                <a:spcPts val="2624"/>
              </a:lnSpc>
              <a:buNone/>
            </a:pPr>
            <a:r>
              <a:rPr lang="en-US" sz="1750" dirty="0">
                <a:solidFill>
                  <a:srgbClr val="CFCBBF"/>
                </a:solidFill>
                <a:latin typeface="Raleway" pitchFamily="34" charset="0"/>
                <a:ea typeface="Raleway" pitchFamily="34" charset="-122"/>
                <a:cs typeface="Raleway" pitchFamily="34" charset="-120"/>
              </a:rPr>
              <a:t>Monitor the number of units sold per product, gauging popularity and inventory needs.</a:t>
            </a:r>
            <a:endParaRPr lang="en-US" sz="1750" dirty="0"/>
          </a:p>
        </p:txBody>
      </p:sp>
      <p:sp>
        <p:nvSpPr>
          <p:cNvPr id="13" name="Shape 10"/>
          <p:cNvSpPr/>
          <p:nvPr/>
        </p:nvSpPr>
        <p:spPr>
          <a:xfrm>
            <a:off x="2037993" y="4878467"/>
            <a:ext cx="499943" cy="499943"/>
          </a:xfrm>
          <a:prstGeom prst="roundRect">
            <a:avLst>
              <a:gd name="adj" fmla="val 13333"/>
            </a:avLst>
          </a:prstGeom>
          <a:solidFill>
            <a:srgbClr val="2D3033"/>
          </a:solidFill>
          <a:ln/>
        </p:spPr>
      </p:sp>
      <p:sp>
        <p:nvSpPr>
          <p:cNvPr id="14" name="Text 11"/>
          <p:cNvSpPr/>
          <p:nvPr/>
        </p:nvSpPr>
        <p:spPr>
          <a:xfrm>
            <a:off x="2184559" y="4961811"/>
            <a:ext cx="206693" cy="333256"/>
          </a:xfrm>
          <a:prstGeom prst="rect">
            <a:avLst/>
          </a:prstGeom>
          <a:noFill/>
          <a:ln/>
        </p:spPr>
        <p:txBody>
          <a:bodyPr wrap="none" rtlCol="0" anchor="t"/>
          <a:lstStyle/>
          <a:p>
            <a:pPr marL="0" indent="0" algn="ctr">
              <a:lnSpc>
                <a:spcPts val="2624"/>
              </a:lnSpc>
              <a:buNone/>
            </a:pPr>
            <a:r>
              <a:rPr lang="en-US" sz="2624" dirty="0">
                <a:solidFill>
                  <a:srgbClr val="AE8625"/>
                </a:solidFill>
                <a:latin typeface="Prata" pitchFamily="34" charset="0"/>
                <a:ea typeface="Prata" pitchFamily="34" charset="-122"/>
                <a:cs typeface="Prata" pitchFamily="34" charset="-120"/>
              </a:rPr>
              <a:t>3</a:t>
            </a:r>
            <a:endParaRPr lang="en-US" sz="2624" dirty="0"/>
          </a:p>
        </p:txBody>
      </p:sp>
      <p:sp>
        <p:nvSpPr>
          <p:cNvPr id="15" name="Text 12"/>
          <p:cNvSpPr/>
          <p:nvPr/>
        </p:nvSpPr>
        <p:spPr>
          <a:xfrm>
            <a:off x="2760107" y="4878467"/>
            <a:ext cx="2777490" cy="347186"/>
          </a:xfrm>
          <a:prstGeom prst="rect">
            <a:avLst/>
          </a:prstGeom>
          <a:noFill/>
          <a:ln/>
        </p:spPr>
        <p:txBody>
          <a:bodyPr wrap="none" rtlCol="0" anchor="t"/>
          <a:lstStyle/>
          <a:p>
            <a:pPr marL="0" indent="0">
              <a:lnSpc>
                <a:spcPts val="2734"/>
              </a:lnSpc>
              <a:buNone/>
            </a:pPr>
            <a:r>
              <a:rPr lang="en-US" sz="2187" dirty="0">
                <a:solidFill>
                  <a:srgbClr val="AE8625"/>
                </a:solidFill>
                <a:latin typeface="Prata" pitchFamily="34" charset="0"/>
                <a:ea typeface="Prata" pitchFamily="34" charset="-122"/>
                <a:cs typeface="Prata" pitchFamily="34" charset="-120"/>
              </a:rPr>
              <a:t>Conversion Rate</a:t>
            </a:r>
            <a:endParaRPr lang="en-US" sz="2187" dirty="0"/>
          </a:p>
        </p:txBody>
      </p:sp>
      <p:sp>
        <p:nvSpPr>
          <p:cNvPr id="16" name="Text 13"/>
          <p:cNvSpPr/>
          <p:nvPr/>
        </p:nvSpPr>
        <p:spPr>
          <a:xfrm>
            <a:off x="2760107" y="5358884"/>
            <a:ext cx="4444008" cy="1333024"/>
          </a:xfrm>
          <a:prstGeom prst="rect">
            <a:avLst/>
          </a:prstGeom>
          <a:noFill/>
          <a:ln/>
        </p:spPr>
        <p:txBody>
          <a:bodyPr wrap="square" rtlCol="0" anchor="t"/>
          <a:lstStyle/>
          <a:p>
            <a:pPr marL="0" indent="0">
              <a:lnSpc>
                <a:spcPts val="2624"/>
              </a:lnSpc>
              <a:buNone/>
            </a:pPr>
            <a:r>
              <a:rPr lang="en-US" sz="1750" dirty="0">
                <a:solidFill>
                  <a:srgbClr val="CFCBBF"/>
                </a:solidFill>
                <a:latin typeface="Raleway" pitchFamily="34" charset="0"/>
                <a:ea typeface="Raleway" pitchFamily="34" charset="-122"/>
                <a:cs typeface="Raleway" pitchFamily="34" charset="-120"/>
              </a:rPr>
              <a:t>Analyze the percentage of visitors who purchase your product, revealing effectiveness of product listings and marketing strategies.</a:t>
            </a:r>
            <a:endParaRPr lang="en-US" sz="1750" dirty="0"/>
          </a:p>
        </p:txBody>
      </p:sp>
      <p:sp>
        <p:nvSpPr>
          <p:cNvPr id="17" name="Shape 14"/>
          <p:cNvSpPr/>
          <p:nvPr/>
        </p:nvSpPr>
        <p:spPr>
          <a:xfrm>
            <a:off x="7426285" y="4878467"/>
            <a:ext cx="499943" cy="499943"/>
          </a:xfrm>
          <a:prstGeom prst="roundRect">
            <a:avLst>
              <a:gd name="adj" fmla="val 13333"/>
            </a:avLst>
          </a:prstGeom>
          <a:solidFill>
            <a:srgbClr val="2D3033"/>
          </a:solidFill>
          <a:ln/>
        </p:spPr>
      </p:sp>
      <p:sp>
        <p:nvSpPr>
          <p:cNvPr id="18" name="Text 15"/>
          <p:cNvSpPr/>
          <p:nvPr/>
        </p:nvSpPr>
        <p:spPr>
          <a:xfrm>
            <a:off x="7578685" y="4961811"/>
            <a:ext cx="195024" cy="333256"/>
          </a:xfrm>
          <a:prstGeom prst="rect">
            <a:avLst/>
          </a:prstGeom>
          <a:noFill/>
          <a:ln/>
        </p:spPr>
        <p:txBody>
          <a:bodyPr wrap="none" rtlCol="0" anchor="t"/>
          <a:lstStyle/>
          <a:p>
            <a:pPr marL="0" indent="0" algn="ctr">
              <a:lnSpc>
                <a:spcPts val="2624"/>
              </a:lnSpc>
              <a:buNone/>
            </a:pPr>
            <a:r>
              <a:rPr lang="en-US" sz="2624" dirty="0">
                <a:solidFill>
                  <a:srgbClr val="AE8625"/>
                </a:solidFill>
                <a:latin typeface="Prata" pitchFamily="34" charset="0"/>
                <a:ea typeface="Prata" pitchFamily="34" charset="-122"/>
                <a:cs typeface="Prata" pitchFamily="34" charset="-120"/>
              </a:rPr>
              <a:t>4</a:t>
            </a:r>
            <a:endParaRPr lang="en-US" sz="2624" dirty="0"/>
          </a:p>
        </p:txBody>
      </p:sp>
      <p:sp>
        <p:nvSpPr>
          <p:cNvPr id="19" name="Text 16"/>
          <p:cNvSpPr/>
          <p:nvPr/>
        </p:nvSpPr>
        <p:spPr>
          <a:xfrm>
            <a:off x="8148399" y="4878467"/>
            <a:ext cx="3617000" cy="347186"/>
          </a:xfrm>
          <a:prstGeom prst="rect">
            <a:avLst/>
          </a:prstGeom>
          <a:noFill/>
          <a:ln/>
        </p:spPr>
        <p:txBody>
          <a:bodyPr wrap="none" rtlCol="0" anchor="t"/>
          <a:lstStyle/>
          <a:p>
            <a:pPr marL="0" indent="0">
              <a:lnSpc>
                <a:spcPts val="2734"/>
              </a:lnSpc>
              <a:buNone/>
            </a:pPr>
            <a:r>
              <a:rPr lang="en-US" sz="2187" dirty="0">
                <a:solidFill>
                  <a:srgbClr val="AE8625"/>
                </a:solidFill>
                <a:latin typeface="Prata" pitchFamily="34" charset="0"/>
                <a:ea typeface="Prata" pitchFamily="34" charset="-122"/>
                <a:cs typeface="Prata" pitchFamily="34" charset="-120"/>
              </a:rPr>
              <a:t>Average Order Value (AOV)</a:t>
            </a:r>
            <a:endParaRPr lang="en-US" sz="2187" dirty="0"/>
          </a:p>
        </p:txBody>
      </p:sp>
      <p:sp>
        <p:nvSpPr>
          <p:cNvPr id="20" name="Text 17"/>
          <p:cNvSpPr/>
          <p:nvPr/>
        </p:nvSpPr>
        <p:spPr>
          <a:xfrm>
            <a:off x="8148399" y="5358884"/>
            <a:ext cx="4444008" cy="999768"/>
          </a:xfrm>
          <a:prstGeom prst="rect">
            <a:avLst/>
          </a:prstGeom>
          <a:noFill/>
          <a:ln/>
        </p:spPr>
        <p:txBody>
          <a:bodyPr wrap="square" rtlCol="0" anchor="t"/>
          <a:lstStyle/>
          <a:p>
            <a:pPr marL="0" indent="0">
              <a:lnSpc>
                <a:spcPts val="2624"/>
              </a:lnSpc>
              <a:buNone/>
            </a:pPr>
            <a:r>
              <a:rPr lang="en-US" sz="1750" dirty="0">
                <a:solidFill>
                  <a:srgbClr val="CFCBBF"/>
                </a:solidFill>
                <a:latin typeface="Raleway" pitchFamily="34" charset="0"/>
                <a:ea typeface="Raleway" pitchFamily="34" charset="-122"/>
                <a:cs typeface="Raleway" pitchFamily="34" charset="-120"/>
              </a:rPr>
              <a:t>Calculate the average amount spent per customer order, identifying opportunities for upselling and cross-selling.</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sp>
      <p:sp>
        <p:nvSpPr>
          <p:cNvPr id="4" name="Text 1"/>
          <p:cNvSpPr/>
          <p:nvPr/>
        </p:nvSpPr>
        <p:spPr>
          <a:xfrm>
            <a:off x="2037993" y="1938814"/>
            <a:ext cx="5940385" cy="694373"/>
          </a:xfrm>
          <a:prstGeom prst="rect">
            <a:avLst/>
          </a:prstGeom>
          <a:noFill/>
          <a:ln/>
        </p:spPr>
        <p:txBody>
          <a:bodyPr wrap="none" rtlCol="0" anchor="t"/>
          <a:lstStyle/>
          <a:p>
            <a:pPr marL="0" indent="0">
              <a:lnSpc>
                <a:spcPts val="5468"/>
              </a:lnSpc>
              <a:buNone/>
            </a:pPr>
            <a:r>
              <a:rPr lang="en-US" sz="4374" dirty="0">
                <a:solidFill>
                  <a:srgbClr val="AE8625"/>
                </a:solidFill>
                <a:latin typeface="Prata" pitchFamily="34" charset="0"/>
                <a:ea typeface="Prata" pitchFamily="34" charset="-122"/>
                <a:cs typeface="Prata" pitchFamily="34" charset="-120"/>
              </a:rPr>
              <a:t>Product sales Analysis</a:t>
            </a:r>
            <a:endParaRPr lang="en-US" sz="4374" dirty="0"/>
          </a:p>
        </p:txBody>
      </p:sp>
      <p:sp>
        <p:nvSpPr>
          <p:cNvPr id="5" name="Text 2"/>
          <p:cNvSpPr/>
          <p:nvPr/>
        </p:nvSpPr>
        <p:spPr>
          <a:xfrm>
            <a:off x="2037993" y="3188613"/>
            <a:ext cx="2232065" cy="694373"/>
          </a:xfrm>
          <a:prstGeom prst="rect">
            <a:avLst/>
          </a:prstGeom>
          <a:noFill/>
          <a:ln/>
        </p:spPr>
        <p:txBody>
          <a:bodyPr wrap="square" rtlCol="0" anchor="t"/>
          <a:lstStyle/>
          <a:p>
            <a:pPr marL="0" indent="0">
              <a:lnSpc>
                <a:spcPts val="2734"/>
              </a:lnSpc>
              <a:buNone/>
            </a:pPr>
            <a:r>
              <a:rPr lang="en-US" sz="2187" dirty="0">
                <a:solidFill>
                  <a:srgbClr val="AE8625"/>
                </a:solidFill>
                <a:latin typeface="Prata" pitchFamily="34" charset="0"/>
                <a:ea typeface="Prata" pitchFamily="34" charset="-122"/>
                <a:cs typeface="Prata" pitchFamily="34" charset="-120"/>
              </a:rPr>
              <a:t>Product Listing Analysis</a:t>
            </a:r>
            <a:endParaRPr lang="en-US" sz="2187" dirty="0"/>
          </a:p>
        </p:txBody>
      </p:sp>
      <p:sp>
        <p:nvSpPr>
          <p:cNvPr id="6" name="Text 3"/>
          <p:cNvSpPr/>
          <p:nvPr/>
        </p:nvSpPr>
        <p:spPr>
          <a:xfrm>
            <a:off x="2037993" y="4105156"/>
            <a:ext cx="2232065" cy="1333024"/>
          </a:xfrm>
          <a:prstGeom prst="rect">
            <a:avLst/>
          </a:prstGeom>
          <a:noFill/>
          <a:ln/>
        </p:spPr>
        <p:txBody>
          <a:bodyPr wrap="square" rtlCol="0" anchor="t"/>
          <a:lstStyle/>
          <a:p>
            <a:pPr marL="0" indent="0">
              <a:lnSpc>
                <a:spcPts val="2624"/>
              </a:lnSpc>
              <a:buNone/>
            </a:pPr>
            <a:r>
              <a:rPr lang="en-US" sz="1750" dirty="0">
                <a:solidFill>
                  <a:srgbClr val="CFCBBF"/>
                </a:solidFill>
                <a:latin typeface="Raleway" pitchFamily="34" charset="0"/>
                <a:ea typeface="Raleway" pitchFamily="34" charset="-122"/>
                <a:cs typeface="Raleway" pitchFamily="34" charset="-120"/>
              </a:rPr>
              <a:t>Identify your primary competitors based on product category and sales volume.</a:t>
            </a:r>
            <a:endParaRPr lang="en-US" sz="1750" dirty="0"/>
          </a:p>
        </p:txBody>
      </p:sp>
      <p:sp>
        <p:nvSpPr>
          <p:cNvPr id="7" name="Text 4"/>
          <p:cNvSpPr/>
          <p:nvPr/>
        </p:nvSpPr>
        <p:spPr>
          <a:xfrm>
            <a:off x="4819650" y="3188613"/>
            <a:ext cx="2232065" cy="694373"/>
          </a:xfrm>
          <a:prstGeom prst="rect">
            <a:avLst/>
          </a:prstGeom>
          <a:noFill/>
          <a:ln/>
        </p:spPr>
        <p:txBody>
          <a:bodyPr wrap="square" rtlCol="0" anchor="t"/>
          <a:lstStyle/>
          <a:p>
            <a:pPr marL="0" indent="0">
              <a:lnSpc>
                <a:spcPts val="2734"/>
              </a:lnSpc>
              <a:buNone/>
            </a:pPr>
            <a:r>
              <a:rPr lang="en-US" sz="2187" dirty="0">
                <a:solidFill>
                  <a:srgbClr val="AE8625"/>
                </a:solidFill>
                <a:latin typeface="Prata" pitchFamily="34" charset="0"/>
                <a:ea typeface="Prata" pitchFamily="34" charset="-122"/>
                <a:cs typeface="Prata" pitchFamily="34" charset="-120"/>
              </a:rPr>
              <a:t>Pricing Comparison</a:t>
            </a:r>
            <a:endParaRPr lang="en-US" sz="2187" dirty="0"/>
          </a:p>
        </p:txBody>
      </p:sp>
      <p:sp>
        <p:nvSpPr>
          <p:cNvPr id="8" name="Text 5"/>
          <p:cNvSpPr/>
          <p:nvPr/>
        </p:nvSpPr>
        <p:spPr>
          <a:xfrm>
            <a:off x="4819650" y="4105156"/>
            <a:ext cx="2232065" cy="1666280"/>
          </a:xfrm>
          <a:prstGeom prst="rect">
            <a:avLst/>
          </a:prstGeom>
          <a:noFill/>
          <a:ln/>
        </p:spPr>
        <p:txBody>
          <a:bodyPr wrap="square" rtlCol="0" anchor="t"/>
          <a:lstStyle/>
          <a:p>
            <a:pPr marL="0" indent="0">
              <a:lnSpc>
                <a:spcPts val="2624"/>
              </a:lnSpc>
              <a:buNone/>
            </a:pPr>
            <a:r>
              <a:rPr lang="en-US" sz="1750" dirty="0">
                <a:solidFill>
                  <a:srgbClr val="CFCBBF"/>
                </a:solidFill>
                <a:latin typeface="Raleway" pitchFamily="34" charset="0"/>
                <a:ea typeface="Raleway" pitchFamily="34" charset="-122"/>
                <a:cs typeface="Raleway" pitchFamily="34" charset="-120"/>
              </a:rPr>
              <a:t>Analyze and compare pricing across competitors to identify market opportunities.</a:t>
            </a:r>
            <a:endParaRPr lang="en-US" sz="1750" dirty="0"/>
          </a:p>
        </p:txBody>
      </p:sp>
      <p:sp>
        <p:nvSpPr>
          <p:cNvPr id="9" name="Text 6"/>
          <p:cNvSpPr/>
          <p:nvPr/>
        </p:nvSpPr>
        <p:spPr>
          <a:xfrm>
            <a:off x="7601307" y="3188613"/>
            <a:ext cx="2232065" cy="694373"/>
          </a:xfrm>
          <a:prstGeom prst="rect">
            <a:avLst/>
          </a:prstGeom>
          <a:noFill/>
          <a:ln/>
        </p:spPr>
        <p:txBody>
          <a:bodyPr wrap="square" rtlCol="0" anchor="t"/>
          <a:lstStyle/>
          <a:p>
            <a:pPr marL="0" indent="0">
              <a:lnSpc>
                <a:spcPts val="2734"/>
              </a:lnSpc>
              <a:buNone/>
            </a:pPr>
            <a:r>
              <a:rPr lang="en-US" sz="2187" dirty="0">
                <a:solidFill>
                  <a:srgbClr val="AE8625"/>
                </a:solidFill>
                <a:latin typeface="Prata" pitchFamily="34" charset="0"/>
                <a:ea typeface="Prata" pitchFamily="34" charset="-122"/>
                <a:cs typeface="Prata" pitchFamily="34" charset="-120"/>
              </a:rPr>
              <a:t>Customer Reviews</a:t>
            </a:r>
            <a:endParaRPr lang="en-US" sz="2187" dirty="0"/>
          </a:p>
        </p:txBody>
      </p:sp>
      <p:sp>
        <p:nvSpPr>
          <p:cNvPr id="10" name="Text 7"/>
          <p:cNvSpPr/>
          <p:nvPr/>
        </p:nvSpPr>
        <p:spPr>
          <a:xfrm>
            <a:off x="7601307" y="4105156"/>
            <a:ext cx="2232065" cy="1666280"/>
          </a:xfrm>
          <a:prstGeom prst="rect">
            <a:avLst/>
          </a:prstGeom>
          <a:noFill/>
          <a:ln/>
        </p:spPr>
        <p:txBody>
          <a:bodyPr wrap="square" rtlCol="0" anchor="t"/>
          <a:lstStyle/>
          <a:p>
            <a:pPr marL="0" indent="0">
              <a:lnSpc>
                <a:spcPts val="2624"/>
              </a:lnSpc>
              <a:buNone/>
            </a:pPr>
            <a:r>
              <a:rPr lang="en-US" sz="1750" dirty="0">
                <a:solidFill>
                  <a:srgbClr val="CFCBBF"/>
                </a:solidFill>
                <a:latin typeface="Raleway" pitchFamily="34" charset="0"/>
                <a:ea typeface="Raleway" pitchFamily="34" charset="-122"/>
                <a:cs typeface="Raleway" pitchFamily="34" charset="-120"/>
              </a:rPr>
              <a:t>Understand how customers perceive your competition by reviewing product ratings and feedback.</a:t>
            </a:r>
            <a:endParaRPr lang="en-US" sz="1750" dirty="0"/>
          </a:p>
        </p:txBody>
      </p:sp>
      <p:sp>
        <p:nvSpPr>
          <p:cNvPr id="11" name="Text 8"/>
          <p:cNvSpPr/>
          <p:nvPr/>
        </p:nvSpPr>
        <p:spPr>
          <a:xfrm>
            <a:off x="10382964" y="3188613"/>
            <a:ext cx="2232065" cy="347186"/>
          </a:xfrm>
          <a:prstGeom prst="rect">
            <a:avLst/>
          </a:prstGeom>
          <a:noFill/>
          <a:ln/>
        </p:spPr>
        <p:txBody>
          <a:bodyPr wrap="none" rtlCol="0" anchor="t"/>
          <a:lstStyle/>
          <a:p>
            <a:pPr marL="0" indent="0">
              <a:lnSpc>
                <a:spcPts val="2734"/>
              </a:lnSpc>
              <a:buNone/>
            </a:pPr>
            <a:r>
              <a:rPr lang="en-US" sz="2187" dirty="0">
                <a:solidFill>
                  <a:srgbClr val="AE8625"/>
                </a:solidFill>
                <a:latin typeface="Prata" pitchFamily="34" charset="0"/>
                <a:ea typeface="Prata" pitchFamily="34" charset="-122"/>
                <a:cs typeface="Prata" pitchFamily="34" charset="-120"/>
              </a:rPr>
              <a:t>Market Trends</a:t>
            </a:r>
            <a:endParaRPr lang="en-US" sz="2187" dirty="0"/>
          </a:p>
        </p:txBody>
      </p:sp>
      <p:sp>
        <p:nvSpPr>
          <p:cNvPr id="12" name="Text 9"/>
          <p:cNvSpPr/>
          <p:nvPr/>
        </p:nvSpPr>
        <p:spPr>
          <a:xfrm>
            <a:off x="10382964" y="3757970"/>
            <a:ext cx="2232065" cy="2332792"/>
          </a:xfrm>
          <a:prstGeom prst="rect">
            <a:avLst/>
          </a:prstGeom>
          <a:noFill/>
          <a:ln/>
        </p:spPr>
        <p:txBody>
          <a:bodyPr wrap="square" rtlCol="0" anchor="t"/>
          <a:lstStyle/>
          <a:p>
            <a:pPr marL="0" indent="0">
              <a:lnSpc>
                <a:spcPts val="2624"/>
              </a:lnSpc>
              <a:buNone/>
            </a:pPr>
            <a:r>
              <a:rPr lang="en-US" sz="1750" dirty="0">
                <a:solidFill>
                  <a:srgbClr val="CFCBBF"/>
                </a:solidFill>
                <a:latin typeface="Raleway" pitchFamily="34" charset="0"/>
                <a:ea typeface="Raleway" pitchFamily="34" charset="-122"/>
                <a:cs typeface="Raleway" pitchFamily="34" charset="-120"/>
              </a:rPr>
              <a:t>Analyze overall market trends for your product category, identifying emerging opportunities and potential risks.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5">
    <p:bg>
      <p:bgRef idx="1001">
        <a:schemeClr val="bg1"/>
      </p:bgRef>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4"/>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sp>
      <p:sp>
        <p:nvSpPr>
          <p:cNvPr id="4" name="Text 1"/>
          <p:cNvSpPr/>
          <p:nvPr/>
        </p:nvSpPr>
        <p:spPr>
          <a:xfrm>
            <a:off x="2037993" y="1509832"/>
            <a:ext cx="5554980" cy="694373"/>
          </a:xfrm>
          <a:prstGeom prst="rect">
            <a:avLst/>
          </a:prstGeom>
          <a:noFill/>
          <a:ln/>
        </p:spPr>
        <p:txBody>
          <a:bodyPr wrap="none" rtlCol="0" anchor="t"/>
          <a:lstStyle/>
          <a:p>
            <a:pPr marL="0" indent="0">
              <a:lnSpc>
                <a:spcPts val="5468"/>
              </a:lnSpc>
              <a:buNone/>
            </a:pPr>
            <a:r>
              <a:rPr lang="en-US" sz="4374" dirty="0">
                <a:solidFill>
                  <a:srgbClr val="AE8625"/>
                </a:solidFill>
                <a:latin typeface="Prata" pitchFamily="34" charset="0"/>
                <a:ea typeface="Prata" pitchFamily="34" charset="-122"/>
                <a:cs typeface="Prata" pitchFamily="34" charset="-120"/>
              </a:rPr>
              <a:t>Order Management</a:t>
            </a:r>
            <a:endParaRPr lang="en-US" sz="4374" dirty="0"/>
          </a:p>
        </p:txBody>
      </p:sp>
      <p:sp>
        <p:nvSpPr>
          <p:cNvPr id="5" name="Shape 2"/>
          <p:cNvSpPr/>
          <p:nvPr/>
        </p:nvSpPr>
        <p:spPr>
          <a:xfrm>
            <a:off x="2037993" y="2648545"/>
            <a:ext cx="5166122" cy="1924526"/>
          </a:xfrm>
          <a:prstGeom prst="roundRect">
            <a:avLst>
              <a:gd name="adj" fmla="val 3464"/>
            </a:avLst>
          </a:prstGeom>
          <a:solidFill>
            <a:srgbClr val="2D3033"/>
          </a:solidFill>
          <a:ln/>
        </p:spPr>
      </p:sp>
      <p:sp>
        <p:nvSpPr>
          <p:cNvPr id="6" name="Text 3"/>
          <p:cNvSpPr/>
          <p:nvPr/>
        </p:nvSpPr>
        <p:spPr>
          <a:xfrm>
            <a:off x="2260163" y="2870716"/>
            <a:ext cx="2777490" cy="347186"/>
          </a:xfrm>
          <a:prstGeom prst="rect">
            <a:avLst/>
          </a:prstGeom>
          <a:noFill/>
          <a:ln/>
        </p:spPr>
        <p:txBody>
          <a:bodyPr wrap="none" rtlCol="0" anchor="t"/>
          <a:lstStyle/>
          <a:p>
            <a:pPr marL="0" indent="0">
              <a:lnSpc>
                <a:spcPts val="2734"/>
              </a:lnSpc>
              <a:buNone/>
            </a:pPr>
            <a:r>
              <a:rPr lang="en-US" sz="2187" dirty="0">
                <a:solidFill>
                  <a:srgbClr val="AE8625"/>
                </a:solidFill>
                <a:latin typeface="Prata" pitchFamily="34" charset="0"/>
                <a:ea typeface="Prata" pitchFamily="34" charset="-122"/>
                <a:cs typeface="Prata" pitchFamily="34" charset="-120"/>
              </a:rPr>
              <a:t>Cancelled order</a:t>
            </a:r>
            <a:endParaRPr lang="en-US" sz="2187" dirty="0"/>
          </a:p>
        </p:txBody>
      </p:sp>
      <p:sp>
        <p:nvSpPr>
          <p:cNvPr id="7" name="Text 4"/>
          <p:cNvSpPr/>
          <p:nvPr/>
        </p:nvSpPr>
        <p:spPr>
          <a:xfrm>
            <a:off x="2260163" y="3351133"/>
            <a:ext cx="4721781" cy="999768"/>
          </a:xfrm>
          <a:prstGeom prst="rect">
            <a:avLst/>
          </a:prstGeom>
          <a:noFill/>
          <a:ln/>
        </p:spPr>
        <p:txBody>
          <a:bodyPr wrap="square" rtlCol="0" anchor="t"/>
          <a:lstStyle/>
          <a:p>
            <a:pPr marL="0" indent="0">
              <a:lnSpc>
                <a:spcPts val="2624"/>
              </a:lnSpc>
              <a:buNone/>
            </a:pPr>
            <a:r>
              <a:rPr lang="en-US" sz="1750" dirty="0">
                <a:solidFill>
                  <a:srgbClr val="CFCBBF"/>
                </a:solidFill>
                <a:latin typeface="Raleway" pitchFamily="34" charset="0"/>
                <a:ea typeface="Raleway" pitchFamily="34" charset="-122"/>
                <a:cs typeface="Raleway" pitchFamily="34" charset="-120"/>
              </a:rPr>
              <a:t>Monitor your current inventory levels for each product, ensuring sufficient stock to meet demand.</a:t>
            </a:r>
            <a:endParaRPr lang="en-US" sz="1750" dirty="0"/>
          </a:p>
        </p:txBody>
      </p:sp>
      <p:sp>
        <p:nvSpPr>
          <p:cNvPr id="8" name="Shape 5"/>
          <p:cNvSpPr/>
          <p:nvPr/>
        </p:nvSpPr>
        <p:spPr>
          <a:xfrm>
            <a:off x="7426285" y="2648545"/>
            <a:ext cx="5166122" cy="1924526"/>
          </a:xfrm>
          <a:prstGeom prst="roundRect">
            <a:avLst>
              <a:gd name="adj" fmla="val 3464"/>
            </a:avLst>
          </a:prstGeom>
          <a:solidFill>
            <a:srgbClr val="2D3033"/>
          </a:solidFill>
          <a:ln/>
        </p:spPr>
      </p:sp>
      <p:sp>
        <p:nvSpPr>
          <p:cNvPr id="9" name="Text 6"/>
          <p:cNvSpPr/>
          <p:nvPr/>
        </p:nvSpPr>
        <p:spPr>
          <a:xfrm>
            <a:off x="7648456" y="2870716"/>
            <a:ext cx="2777490" cy="347186"/>
          </a:xfrm>
          <a:prstGeom prst="rect">
            <a:avLst/>
          </a:prstGeom>
          <a:noFill/>
          <a:ln/>
        </p:spPr>
        <p:txBody>
          <a:bodyPr wrap="none" rtlCol="0" anchor="t"/>
          <a:lstStyle/>
          <a:p>
            <a:pPr marL="0" indent="0">
              <a:lnSpc>
                <a:spcPts val="2734"/>
              </a:lnSpc>
              <a:buNone/>
            </a:pPr>
            <a:r>
              <a:rPr lang="en-US" sz="2187" dirty="0">
                <a:solidFill>
                  <a:srgbClr val="AE8625"/>
                </a:solidFill>
                <a:latin typeface="Prata" pitchFamily="34" charset="0"/>
                <a:ea typeface="Prata" pitchFamily="34" charset="-122"/>
                <a:cs typeface="Prata" pitchFamily="34" charset="-120"/>
              </a:rPr>
              <a:t>Pending order</a:t>
            </a:r>
            <a:endParaRPr lang="en-US" sz="2187" dirty="0"/>
          </a:p>
        </p:txBody>
      </p:sp>
      <p:sp>
        <p:nvSpPr>
          <p:cNvPr id="10" name="Text 7"/>
          <p:cNvSpPr/>
          <p:nvPr/>
        </p:nvSpPr>
        <p:spPr>
          <a:xfrm>
            <a:off x="7648456" y="3351133"/>
            <a:ext cx="4721781" cy="999768"/>
          </a:xfrm>
          <a:prstGeom prst="rect">
            <a:avLst/>
          </a:prstGeom>
          <a:noFill/>
          <a:ln/>
        </p:spPr>
        <p:txBody>
          <a:bodyPr wrap="square" rtlCol="0" anchor="t"/>
          <a:lstStyle/>
          <a:p>
            <a:pPr marL="0" indent="0">
              <a:lnSpc>
                <a:spcPts val="2624"/>
              </a:lnSpc>
              <a:buNone/>
            </a:pPr>
            <a:r>
              <a:rPr lang="en-US" sz="1750" dirty="0">
                <a:solidFill>
                  <a:srgbClr val="CFCBBF"/>
                </a:solidFill>
                <a:latin typeface="Raleway" pitchFamily="34" charset="0"/>
                <a:ea typeface="Raleway" pitchFamily="34" charset="-122"/>
                <a:cs typeface="Raleway" pitchFamily="34" charset="-120"/>
              </a:rPr>
              <a:t>Track the rate at which products are selling, helping you anticipate future needs and avoid stockouts.</a:t>
            </a:r>
            <a:endParaRPr lang="en-US" sz="1750" dirty="0"/>
          </a:p>
        </p:txBody>
      </p:sp>
      <p:sp>
        <p:nvSpPr>
          <p:cNvPr id="11" name="Shape 8"/>
          <p:cNvSpPr/>
          <p:nvPr/>
        </p:nvSpPr>
        <p:spPr>
          <a:xfrm>
            <a:off x="2037993" y="4795242"/>
            <a:ext cx="5166122" cy="1924526"/>
          </a:xfrm>
          <a:prstGeom prst="roundRect">
            <a:avLst>
              <a:gd name="adj" fmla="val 3464"/>
            </a:avLst>
          </a:prstGeom>
          <a:solidFill>
            <a:srgbClr val="2D3033"/>
          </a:solidFill>
          <a:ln/>
        </p:spPr>
      </p:sp>
      <p:sp>
        <p:nvSpPr>
          <p:cNvPr id="12" name="Text 9"/>
          <p:cNvSpPr/>
          <p:nvPr/>
        </p:nvSpPr>
        <p:spPr>
          <a:xfrm>
            <a:off x="2260163" y="5017413"/>
            <a:ext cx="3347680" cy="347186"/>
          </a:xfrm>
          <a:prstGeom prst="rect">
            <a:avLst/>
          </a:prstGeom>
          <a:noFill/>
          <a:ln/>
        </p:spPr>
        <p:txBody>
          <a:bodyPr wrap="none" rtlCol="0" anchor="t"/>
          <a:lstStyle/>
          <a:p>
            <a:pPr marL="0" indent="0">
              <a:lnSpc>
                <a:spcPts val="2734"/>
              </a:lnSpc>
              <a:buNone/>
            </a:pPr>
            <a:r>
              <a:rPr lang="en-US" sz="2187" dirty="0">
                <a:solidFill>
                  <a:srgbClr val="AE8625"/>
                </a:solidFill>
                <a:latin typeface="Prata" pitchFamily="34" charset="0"/>
                <a:ea typeface="Prata" pitchFamily="34" charset="-122"/>
                <a:cs typeface="Prata" pitchFamily="34" charset="-120"/>
              </a:rPr>
              <a:t>Types of shipping Orders</a:t>
            </a:r>
            <a:endParaRPr lang="en-US" sz="2187" dirty="0"/>
          </a:p>
        </p:txBody>
      </p:sp>
      <p:sp>
        <p:nvSpPr>
          <p:cNvPr id="13" name="Text 10"/>
          <p:cNvSpPr/>
          <p:nvPr/>
        </p:nvSpPr>
        <p:spPr>
          <a:xfrm>
            <a:off x="2260163" y="5497830"/>
            <a:ext cx="4721781" cy="999768"/>
          </a:xfrm>
          <a:prstGeom prst="rect">
            <a:avLst/>
          </a:prstGeom>
          <a:noFill/>
          <a:ln/>
        </p:spPr>
        <p:txBody>
          <a:bodyPr wrap="square" rtlCol="0" anchor="t"/>
          <a:lstStyle/>
          <a:p>
            <a:pPr marL="0" indent="0">
              <a:lnSpc>
                <a:spcPts val="2624"/>
              </a:lnSpc>
              <a:buNone/>
            </a:pPr>
            <a:r>
              <a:rPr lang="en-US" sz="1750" dirty="0">
                <a:solidFill>
                  <a:srgbClr val="CFCBBF"/>
                </a:solidFill>
                <a:latin typeface="Raleway" pitchFamily="34" charset="0"/>
                <a:ea typeface="Raleway" pitchFamily="34" charset="-122"/>
                <a:cs typeface="Raleway" pitchFamily="34" charset="-120"/>
              </a:rPr>
              <a:t>Manage replenishment orders to replenish inventory levels, minimizing stockouts and maximizing sales.</a:t>
            </a:r>
            <a:endParaRPr lang="en-US" sz="1750" dirty="0"/>
          </a:p>
        </p:txBody>
      </p:sp>
      <p:sp>
        <p:nvSpPr>
          <p:cNvPr id="14" name="Shape 11"/>
          <p:cNvSpPr/>
          <p:nvPr/>
        </p:nvSpPr>
        <p:spPr>
          <a:xfrm>
            <a:off x="7426285" y="4795242"/>
            <a:ext cx="5166122" cy="1924526"/>
          </a:xfrm>
          <a:prstGeom prst="roundRect">
            <a:avLst>
              <a:gd name="adj" fmla="val 3464"/>
            </a:avLst>
          </a:prstGeom>
          <a:solidFill>
            <a:srgbClr val="2D3033"/>
          </a:solidFill>
          <a:ln/>
        </p:spPr>
      </p:sp>
      <p:sp>
        <p:nvSpPr>
          <p:cNvPr id="15" name="Text 12"/>
          <p:cNvSpPr/>
          <p:nvPr/>
        </p:nvSpPr>
        <p:spPr>
          <a:xfrm>
            <a:off x="7648456" y="5017413"/>
            <a:ext cx="2777490" cy="347186"/>
          </a:xfrm>
          <a:prstGeom prst="rect">
            <a:avLst/>
          </a:prstGeom>
          <a:noFill/>
          <a:ln/>
        </p:spPr>
        <p:txBody>
          <a:bodyPr wrap="none" rtlCol="0" anchor="t"/>
          <a:lstStyle/>
          <a:p>
            <a:pPr marL="0" indent="0">
              <a:lnSpc>
                <a:spcPts val="2734"/>
              </a:lnSpc>
              <a:buNone/>
            </a:pPr>
            <a:r>
              <a:rPr lang="en-US" sz="2187" dirty="0">
                <a:solidFill>
                  <a:srgbClr val="AE8625"/>
                </a:solidFill>
                <a:latin typeface="Prata" pitchFamily="34" charset="0"/>
                <a:ea typeface="Prata" pitchFamily="34" charset="-122"/>
                <a:cs typeface="Prata" pitchFamily="34" charset="-120"/>
              </a:rPr>
              <a:t>Delivered order</a:t>
            </a:r>
            <a:endParaRPr lang="en-US" sz="2187" dirty="0"/>
          </a:p>
        </p:txBody>
      </p:sp>
      <p:sp>
        <p:nvSpPr>
          <p:cNvPr id="16" name="Text 13"/>
          <p:cNvSpPr/>
          <p:nvPr/>
        </p:nvSpPr>
        <p:spPr>
          <a:xfrm>
            <a:off x="7648456" y="5497830"/>
            <a:ext cx="4721781" cy="999768"/>
          </a:xfrm>
          <a:prstGeom prst="rect">
            <a:avLst/>
          </a:prstGeom>
          <a:noFill/>
          <a:ln/>
        </p:spPr>
        <p:txBody>
          <a:bodyPr wrap="square" rtlCol="0" anchor="t"/>
          <a:lstStyle/>
          <a:p>
            <a:pPr marL="0" indent="0">
              <a:lnSpc>
                <a:spcPts val="2624"/>
              </a:lnSpc>
              <a:buNone/>
            </a:pPr>
            <a:r>
              <a:rPr lang="en-US" sz="1750" dirty="0">
                <a:solidFill>
                  <a:srgbClr val="CFCBBF"/>
                </a:solidFill>
                <a:latin typeface="Raleway" pitchFamily="34" charset="0"/>
                <a:ea typeface="Raleway" pitchFamily="34" charset="-122"/>
                <a:cs typeface="Raleway" pitchFamily="34" charset="-120"/>
              </a:rPr>
              <a:t>Analyze storage and fulfillment costs associated with your inventory, optimizing costs and maximizing profitability.</a:t>
            </a:r>
            <a:endParaRPr lang="en-US" sz="1750" dirty="0"/>
          </a:p>
        </p:txBody>
      </p:sp>
    </p:spTree>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Ref idx="1001">
        <a:schemeClr val="bg1"/>
      </p:bgRef>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4"/>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sp>
      <p:pic>
        <p:nvPicPr>
          <p:cNvPr id="4" name="Image 1" descr="preencoded.png"/>
          <p:cNvPicPr>
            <a:picLocks noChangeAspect="1"/>
          </p:cNvPicPr>
          <p:nvPr/>
        </p:nvPicPr>
        <p:blipFill>
          <a:blip r:embed="rId5"/>
          <a:stretch>
            <a:fillRect/>
          </a:stretch>
        </p:blipFill>
        <p:spPr>
          <a:xfrm>
            <a:off x="0" y="0"/>
            <a:ext cx="5486400" cy="8229600"/>
          </a:xfrm>
          <a:prstGeom prst="rect">
            <a:avLst/>
          </a:prstGeom>
        </p:spPr>
      </p:pic>
      <p:sp>
        <p:nvSpPr>
          <p:cNvPr id="5" name="Text 1"/>
          <p:cNvSpPr/>
          <p:nvPr/>
        </p:nvSpPr>
        <p:spPr>
          <a:xfrm>
            <a:off x="7190968" y="3420427"/>
            <a:ext cx="5554980" cy="694373"/>
          </a:xfrm>
          <a:prstGeom prst="rect">
            <a:avLst/>
          </a:prstGeom>
          <a:noFill/>
          <a:ln/>
        </p:spPr>
        <p:txBody>
          <a:bodyPr wrap="none" rtlCol="0" anchor="t"/>
          <a:lstStyle/>
          <a:p>
            <a:pPr marL="0" indent="0">
              <a:lnSpc>
                <a:spcPts val="5468"/>
              </a:lnSpc>
              <a:buNone/>
            </a:pPr>
            <a:r>
              <a:rPr lang="en-US" sz="4374" dirty="0">
                <a:solidFill>
                  <a:srgbClr val="AE8625"/>
                </a:solidFill>
                <a:latin typeface="Prata" pitchFamily="34" charset="0"/>
                <a:ea typeface="Prata" pitchFamily="34" charset="-122"/>
                <a:cs typeface="Prata" pitchFamily="34" charset="-120"/>
              </a:rPr>
              <a:t>Thank You</a:t>
            </a:r>
            <a:endParaRPr lang="en-US" sz="4374" dirty="0"/>
          </a:p>
        </p:txBody>
      </p:sp>
      <p:sp>
        <p:nvSpPr>
          <p:cNvPr id="6" name="Text 2"/>
          <p:cNvSpPr/>
          <p:nvPr/>
        </p:nvSpPr>
        <p:spPr>
          <a:xfrm>
            <a:off x="6319599" y="4461986"/>
            <a:ext cx="7477601" cy="333256"/>
          </a:xfrm>
          <a:prstGeom prst="rect">
            <a:avLst/>
          </a:prstGeom>
          <a:noFill/>
          <a:ln/>
        </p:spPr>
        <p:txBody>
          <a:bodyPr wrap="none" rtlCol="0" anchor="t"/>
          <a:lstStyle/>
          <a:p>
            <a:pPr marL="0" indent="0">
              <a:lnSpc>
                <a:spcPts val="2624"/>
              </a:lnSpc>
              <a:buNone/>
            </a:pPr>
            <a:endParaRPr lang="en-US" sz="1750" dirty="0"/>
          </a:p>
        </p:txBody>
      </p:sp>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30</TotalTime>
  <Words>565</Words>
  <Application>Microsoft Office PowerPoint</Application>
  <PresentationFormat>Custom</PresentationFormat>
  <Paragraphs>52</Paragraphs>
  <Slides>8</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Prata</vt:lpstr>
      <vt:lpstr>Raleway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swapna km</cp:lastModifiedBy>
  <cp:revision>6</cp:revision>
  <dcterms:created xsi:type="dcterms:W3CDTF">2024-06-20T13:38:45Z</dcterms:created>
  <dcterms:modified xsi:type="dcterms:W3CDTF">2025-03-07T15:32:38Z</dcterms:modified>
</cp:coreProperties>
</file>