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5CE"/>
    <a:srgbClr val="638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463BE-D5C5-452A-A471-F548A3CECC62}" v="53" dt="2024-11-18T14:32:01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B1EA-B34B-4805-832F-E23C33D638AF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774C-872B-42DC-9BAB-024B1604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8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F774C-872B-42DC-9BAB-024B1604A0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8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22D2-154F-4F07-16F7-5643B198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79273-D3BD-86AD-3FD8-3A20A74AA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5AE9-A562-E2DD-6D83-535AAAD9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5E40-1D3C-747A-0476-9AE4CDCD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0E10-5A79-6E27-F619-D43E91D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ED8C-E77B-FB2E-46F0-686D215E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8741-D78D-98B5-0773-3D4FAE57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30F4-C522-84FB-D299-988EDE0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61708-E360-68A1-C841-CD5C9143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0BE2-497A-354F-01DB-BF6333C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5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2A29-B12D-02D4-3692-26B8709F2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0F900-12A7-296B-D4B0-E529014E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7122-1834-8043-1347-F34C8E7E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022A-A062-FE77-A0CF-107BF18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85ED-3C12-16B9-31B2-69C752CD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3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5E43-4E0B-329A-D690-54AF0464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84DA-7C10-1BB6-0396-FCCAF7B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011E-D44C-536A-928A-FF09F01B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B466-4413-5190-C6FE-3A9923E4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4E46-65D9-A005-28FA-829ABA14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FC5-6501-6A2B-50DD-4069017D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0EA7-0788-718D-4FDB-9C873B7C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099F-7A35-EBDF-42B2-B2175AE5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D0BC-34E5-FB63-5E91-67278694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F601-731E-4C08-D516-220A91D2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4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2364-ACA4-1766-4D18-CF52DECB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E613-A083-AE2F-2AF5-120D1814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2BDB-F7E6-2403-33C3-BA033E7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D8668-C823-CBDC-80BB-1AD17ED7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AB4C-75BA-C790-32F4-94A73C9B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77C3-8C2E-5FBF-405F-35AEC450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9F83-7769-B07D-F4B7-79D9A9DA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8586-2E89-E5DB-0824-42303BFE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22BF4-1CF1-FA05-E860-365EEB34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66D9-3143-BD3A-D922-7389AD4BA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159FD-FC4E-1E3B-7299-555DFB81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B4A29-69A1-33B7-1173-969FB6D2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FF29-74D0-F4ED-1B7A-AE3DE5D0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5EDB-EBEE-3148-C1F4-8B3BCBE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9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E127-C389-4FF4-3AB0-E8FB0A6E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AF96-213D-C141-197A-814771F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E6B79-047A-F020-1DE2-D67FA2D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649A7-3E0B-3D9C-9B48-F3DAF4D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C048-3181-1544-2F77-093247BD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456DF-BFE9-CB11-78C7-266D00C5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8D0E-3354-E0E0-A715-40395EC6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3A1F-804E-85A4-A5DD-5AFAB941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7D10-8BA8-D51D-6B06-A534D386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36BE-3661-0C3F-25A7-2E72697B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1919D-A6E3-AC3F-EAEF-6BDC92F5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A761-2147-DFA9-3D86-D76F100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E92A0-CB40-2C33-FB0F-330B784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9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163F-51A0-18CC-384F-9E1EF6F9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8AB0F-AE6D-F027-62DA-B8E106ED4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38D6-2349-0B3A-9286-DA3D6FFF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C5920-2C9F-9782-9541-1B004EE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0E460-D756-8EC9-518A-E5031906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853A0-78DB-A12F-E254-02C18B6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30B32-ECD1-67E1-A574-AD3501C0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ECE3-B09F-9CC3-9B11-09B6E098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7F28-F98B-8B85-CE67-155B16668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66E3-F4A2-4B40-B3CF-92D5840326D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495E-4BFD-4976-ECCD-5788EB1AD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6805-BBE8-6FBE-009A-AB6B130B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72D0-1F21-4A5A-96B5-6B8031FBD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8EDB-D9C2-3838-B0EC-9C9669DEF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81A44-C21A-7AB3-6DEC-03F4FD66C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F359F-48F5-FC85-903E-A6DFB1F1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B795-5F9E-5268-9023-8389D9475EC9}"/>
              </a:ext>
            </a:extLst>
          </p:cNvPr>
          <p:cNvSpPr txBox="1"/>
          <p:nvPr/>
        </p:nvSpPr>
        <p:spPr>
          <a:xfrm>
            <a:off x="5547360" y="183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68DE2E-46B4-E045-6C6E-6441DEC086C9}"/>
              </a:ext>
            </a:extLst>
          </p:cNvPr>
          <p:cNvSpPr/>
          <p:nvPr/>
        </p:nvSpPr>
        <p:spPr>
          <a:xfrm>
            <a:off x="1736521" y="2208292"/>
            <a:ext cx="8506437" cy="1885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6531-9C91-0486-0681-3105FFE73698}"/>
              </a:ext>
            </a:extLst>
          </p:cNvPr>
          <p:cNvSpPr txBox="1"/>
          <p:nvPr/>
        </p:nvSpPr>
        <p:spPr>
          <a:xfrm>
            <a:off x="1360323" y="248979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/>
              <a:t>“</a:t>
            </a:r>
            <a:r>
              <a:rPr lang="en-IN" sz="2800" b="1" u="sng" dirty="0">
                <a:latin typeface="Arial Black" panose="020B0A04020102020204" pitchFamily="34" charset="0"/>
              </a:rPr>
              <a:t>A CRITICAL ANALYSIS OF UNDER-FIVE MORTALITY : INSIGHTS INTO A GLOBAL CRISIS</a:t>
            </a:r>
            <a:r>
              <a:rPr lang="en-IN" sz="1600" b="1" u="sng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C3C6A-CB18-0A32-D5DA-68BBAADFA22A}"/>
              </a:ext>
            </a:extLst>
          </p:cNvPr>
          <p:cNvSpPr txBox="1"/>
          <p:nvPr/>
        </p:nvSpPr>
        <p:spPr>
          <a:xfrm flipH="1">
            <a:off x="9152388" y="5629013"/>
            <a:ext cx="3115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IN" b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MUHAMMED SHAHIL</a:t>
            </a:r>
          </a:p>
          <a:p>
            <a:r>
              <a:rPr lang="en-IN" b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2068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7851-A21F-F58D-0D5E-C43088A9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9E2E3-1123-DC67-D17F-96158BA45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74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DF3B3-9246-EB6B-B39E-C276EAA62B7E}"/>
              </a:ext>
            </a:extLst>
          </p:cNvPr>
          <p:cNvSpPr txBox="1"/>
          <p:nvPr/>
        </p:nvSpPr>
        <p:spPr>
          <a:xfrm>
            <a:off x="421547" y="1027906"/>
            <a:ext cx="107812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INTRODUCTION 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Child mortality remains a critical global issue and an essential indicator of a country’s health, social and economic development. This study analyses a dataset containing key variables such as entity , year and under-five mortality rates to understand patterns and factors contributing to child mortality across the world. To predict under-five mortality rates , the Random Forest Regressor, a robust machine learning algorithm known for it’s accuracy and ability to handle complex, non- linear relationships in data , has been employed.  This project supports data-driven strategies aimed at achieving Sustainable Development Goal, ending preventable deaths of newborns and children under five .</a:t>
            </a:r>
          </a:p>
        </p:txBody>
      </p:sp>
    </p:spTree>
    <p:extLst>
      <p:ext uri="{BB962C8B-B14F-4D97-AF65-F5344CB8AC3E}">
        <p14:creationId xmlns:p14="http://schemas.microsoft.com/office/powerpoint/2010/main" val="1614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A868B-48B6-38A0-5F21-2D287205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3FD27-07D6-47FE-5692-31CDCFAD1317}"/>
              </a:ext>
            </a:extLst>
          </p:cNvPr>
          <p:cNvSpPr txBox="1"/>
          <p:nvPr/>
        </p:nvSpPr>
        <p:spPr>
          <a:xfrm>
            <a:off x="1820411" y="1048731"/>
            <a:ext cx="790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FEATURES</a:t>
            </a:r>
            <a:endParaRPr lang="en-IN" sz="32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FE393E-9410-68D3-4928-69D3D848399A}"/>
              </a:ext>
            </a:extLst>
          </p:cNvPr>
          <p:cNvSpPr/>
          <p:nvPr/>
        </p:nvSpPr>
        <p:spPr>
          <a:xfrm>
            <a:off x="1191239" y="2353414"/>
            <a:ext cx="357930" cy="218114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8582F-B5D5-578B-1BF8-116868BAE498}"/>
              </a:ext>
            </a:extLst>
          </p:cNvPr>
          <p:cNvSpPr txBox="1"/>
          <p:nvPr/>
        </p:nvSpPr>
        <p:spPr>
          <a:xfrm>
            <a:off x="1563151" y="2205178"/>
            <a:ext cx="3439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1C180D-CBB0-9E6F-A984-30CADD745F57}"/>
              </a:ext>
            </a:extLst>
          </p:cNvPr>
          <p:cNvSpPr/>
          <p:nvPr/>
        </p:nvSpPr>
        <p:spPr>
          <a:xfrm>
            <a:off x="1205221" y="2975249"/>
            <a:ext cx="357930" cy="2141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D7C4F3-B7DF-1237-2484-0D1F0D069E72}"/>
              </a:ext>
            </a:extLst>
          </p:cNvPr>
          <p:cNvSpPr/>
          <p:nvPr/>
        </p:nvSpPr>
        <p:spPr>
          <a:xfrm>
            <a:off x="1205221" y="3595896"/>
            <a:ext cx="357930" cy="21418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1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8ACB7-3B7B-FDBA-B8A6-25103E49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A2B512-4D73-49E0-E6CE-5448BE2B127E}"/>
              </a:ext>
            </a:extLst>
          </p:cNvPr>
          <p:cNvSpPr txBox="1"/>
          <p:nvPr/>
        </p:nvSpPr>
        <p:spPr>
          <a:xfrm>
            <a:off x="3095537" y="1031583"/>
            <a:ext cx="494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TARGET</a:t>
            </a:r>
            <a:endParaRPr lang="en-IN" sz="32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CA4928-0A2E-1B1F-EB5C-63D3901A34C4}"/>
              </a:ext>
            </a:extLst>
          </p:cNvPr>
          <p:cNvSpPr/>
          <p:nvPr/>
        </p:nvSpPr>
        <p:spPr>
          <a:xfrm>
            <a:off x="609603" y="1976821"/>
            <a:ext cx="480966" cy="20431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C1991-071E-FF91-FB86-E7DE25573AA2}"/>
              </a:ext>
            </a:extLst>
          </p:cNvPr>
          <p:cNvSpPr txBox="1"/>
          <p:nvPr/>
        </p:nvSpPr>
        <p:spPr>
          <a:xfrm>
            <a:off x="1090569" y="1873172"/>
            <a:ext cx="9865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TARGET column 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Under-Five Mortality Rate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represents the number of deaths of children under the age of five. This metric is crucial for assessing child health outcomes and guiding policy interventions.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C87D2-3148-1DD5-CC58-BBE07524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5B3572-B41F-FF77-E9B2-C3C2A69A4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41024"/>
              </p:ext>
            </p:extLst>
          </p:nvPr>
        </p:nvGraphicFramePr>
        <p:xfrm>
          <a:off x="1200502" y="1095144"/>
          <a:ext cx="9631493" cy="550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873">
                  <a:extLst>
                    <a:ext uri="{9D8B030D-6E8A-4147-A177-3AD203B41FA5}">
                      <a16:colId xmlns:a16="http://schemas.microsoft.com/office/drawing/2014/main" val="655632351"/>
                    </a:ext>
                  </a:extLst>
                </a:gridCol>
                <a:gridCol w="1874385">
                  <a:extLst>
                    <a:ext uri="{9D8B030D-6E8A-4147-A177-3AD203B41FA5}">
                      <a16:colId xmlns:a16="http://schemas.microsoft.com/office/drawing/2014/main" val="1109415019"/>
                    </a:ext>
                  </a:extLst>
                </a:gridCol>
                <a:gridCol w="1789336">
                  <a:extLst>
                    <a:ext uri="{9D8B030D-6E8A-4147-A177-3AD203B41FA5}">
                      <a16:colId xmlns:a16="http://schemas.microsoft.com/office/drawing/2014/main" val="4128216311"/>
                    </a:ext>
                  </a:extLst>
                </a:gridCol>
                <a:gridCol w="3559899">
                  <a:extLst>
                    <a:ext uri="{9D8B030D-6E8A-4147-A177-3AD203B41FA5}">
                      <a16:colId xmlns:a16="http://schemas.microsoft.com/office/drawing/2014/main" val="3776633997"/>
                    </a:ext>
                  </a:extLst>
                </a:gridCol>
              </a:tblGrid>
              <a:tr h="465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Under-Five Mortality Rate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86835"/>
                  </a:ext>
                </a:extLst>
              </a:tr>
              <a:tr h="554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7.337743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30865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7.017226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36274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6.724831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25532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6.458192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8230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6.217177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39858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5.991733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44376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5.779781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29174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Afghanistan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5.565748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608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16901B-F960-8D6D-D090-4BC2B34942B5}"/>
              </a:ext>
            </a:extLst>
          </p:cNvPr>
          <p:cNvSpPr txBox="1"/>
          <p:nvPr/>
        </p:nvSpPr>
        <p:spPr>
          <a:xfrm>
            <a:off x="2744601" y="471533"/>
            <a:ext cx="593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DATA SET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9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9DDBC-8F66-EFA6-5567-3D38F31D6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170F0-23A3-03FC-195B-3AFAD83AF8F6}"/>
              </a:ext>
            </a:extLst>
          </p:cNvPr>
          <p:cNvSpPr txBox="1"/>
          <p:nvPr/>
        </p:nvSpPr>
        <p:spPr>
          <a:xfrm>
            <a:off x="3733101" y="1031846"/>
            <a:ext cx="380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MODEL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C15DEA-5192-63B8-F9BE-7E83660E53CD}"/>
              </a:ext>
            </a:extLst>
          </p:cNvPr>
          <p:cNvSpPr/>
          <p:nvPr/>
        </p:nvSpPr>
        <p:spPr>
          <a:xfrm>
            <a:off x="862671" y="2085879"/>
            <a:ext cx="480966" cy="20431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07518-2A4B-6980-F43D-5BAAED1E2271}"/>
              </a:ext>
            </a:extLst>
          </p:cNvPr>
          <p:cNvSpPr txBox="1"/>
          <p:nvPr/>
        </p:nvSpPr>
        <p:spPr>
          <a:xfrm>
            <a:off x="1343637" y="1943265"/>
            <a:ext cx="9504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Random Forest Regressor is an ensemble learning method used for regression tasks in ML. It builds multiple decision trees and averages their predictions to improve accuracy and reduce overfitting . Each tree is trained on a random data subset , and at each split , a random subset of features  is considered . This randomness enhances the model’s generalization ability. Random Forest is robust , handles complex datasets well, and provides feature importance insights . It is widely used in fields like finance , healthcare , and environmental studies for accurate predictions.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9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25A27-9F03-FFFA-E410-9B163FFE6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5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9A89C-2303-C29D-770F-B4624CB93AC9}"/>
              </a:ext>
            </a:extLst>
          </p:cNvPr>
          <p:cNvSpPr txBox="1"/>
          <p:nvPr/>
        </p:nvSpPr>
        <p:spPr>
          <a:xfrm>
            <a:off x="3884102" y="1073791"/>
            <a:ext cx="400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APPLICATION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128CF-F350-0559-5AC2-8CC3CB05A083}"/>
              </a:ext>
            </a:extLst>
          </p:cNvPr>
          <p:cNvSpPr txBox="1"/>
          <p:nvPr/>
        </p:nvSpPr>
        <p:spPr>
          <a:xfrm>
            <a:off x="423644" y="1848680"/>
            <a:ext cx="11344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Assisting policymakers in designing effective child health and welfare programs.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Helping allocate resources efficiently to reduce Child Mortality in vulnerable areas.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Supporting international efforts toward achieving sustainable development goals.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of regions with high Child Mortality rates for targeted interventions.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Facilitating awareness campaigns to promote child health and survival strategies.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Providing data-driven insights for improving maternal and child healthcare systems.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Enhancing understanding of socio-economic factors influencing child mortality trends.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Encouraging innovations in healthcare through predictive analytics and modelling. </a:t>
            </a:r>
          </a:p>
          <a:p>
            <a:endParaRPr lang="en-IN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7A26EB92-0CB1-0212-2C2C-1F6C148F5404}"/>
              </a:ext>
            </a:extLst>
          </p:cNvPr>
          <p:cNvSpPr/>
          <p:nvPr/>
        </p:nvSpPr>
        <p:spPr>
          <a:xfrm>
            <a:off x="278930" y="2023664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8981325-7912-7ADE-2D82-31395B99DF7B}"/>
              </a:ext>
            </a:extLst>
          </p:cNvPr>
          <p:cNvSpPr/>
          <p:nvPr/>
        </p:nvSpPr>
        <p:spPr>
          <a:xfrm>
            <a:off x="268446" y="2371948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A277AC5-9D2E-99AC-A11E-569BDD537B37}"/>
              </a:ext>
            </a:extLst>
          </p:cNvPr>
          <p:cNvSpPr/>
          <p:nvPr/>
        </p:nvSpPr>
        <p:spPr>
          <a:xfrm>
            <a:off x="278930" y="2756147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4630ED4-6E1B-9A40-7C1F-3126AA80309A}"/>
              </a:ext>
            </a:extLst>
          </p:cNvPr>
          <p:cNvSpPr/>
          <p:nvPr/>
        </p:nvSpPr>
        <p:spPr>
          <a:xfrm>
            <a:off x="283120" y="3124967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039D1D0-224F-4BCB-0F00-FE4581C52936}"/>
              </a:ext>
            </a:extLst>
          </p:cNvPr>
          <p:cNvSpPr/>
          <p:nvPr/>
        </p:nvSpPr>
        <p:spPr>
          <a:xfrm>
            <a:off x="273683" y="3456220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EEDCEAE-8682-1499-5194-CCA2487ACEAD}"/>
              </a:ext>
            </a:extLst>
          </p:cNvPr>
          <p:cNvSpPr/>
          <p:nvPr/>
        </p:nvSpPr>
        <p:spPr>
          <a:xfrm>
            <a:off x="268446" y="3840419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4683310-4F25-5866-8AB0-42D2F2E25552}"/>
              </a:ext>
            </a:extLst>
          </p:cNvPr>
          <p:cNvSpPr/>
          <p:nvPr/>
        </p:nvSpPr>
        <p:spPr>
          <a:xfrm>
            <a:off x="268446" y="4562156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A98F70E-0FF7-4E01-239D-9630B349FEB6}"/>
              </a:ext>
            </a:extLst>
          </p:cNvPr>
          <p:cNvSpPr/>
          <p:nvPr/>
        </p:nvSpPr>
        <p:spPr>
          <a:xfrm>
            <a:off x="268446" y="5330555"/>
            <a:ext cx="155197" cy="14261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D1B4F-6D87-8961-C485-2D93EEF0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7506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51566-40F6-0C8F-990D-4F7DA4DA7AA3}"/>
              </a:ext>
            </a:extLst>
          </p:cNvPr>
          <p:cNvSpPr txBox="1"/>
          <p:nvPr/>
        </p:nvSpPr>
        <p:spPr>
          <a:xfrm>
            <a:off x="2798860" y="1137036"/>
            <a:ext cx="619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CONCLUSION</a:t>
            </a:r>
            <a:endParaRPr lang="en-IN" sz="40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B03F4-1FE1-5F8C-A95A-BCA795B6EDDD}"/>
              </a:ext>
            </a:extLst>
          </p:cNvPr>
          <p:cNvSpPr txBox="1"/>
          <p:nvPr/>
        </p:nvSpPr>
        <p:spPr>
          <a:xfrm>
            <a:off x="1017768" y="1935122"/>
            <a:ext cx="9756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highlights the critical issue of under-five mortality by leveraging data-driven analysis to uncover trends and patterns over time. By applying machine learning algorithms , it provide actionable insights that can help  policymakers and organizations targeted interventions , optimized resource allocation, and address key factors contributing to child mortality. Such efforts are crucial for improving child health outcomes and reducing mortality rates globally.</a:t>
            </a:r>
          </a:p>
        </p:txBody>
      </p:sp>
    </p:spTree>
    <p:extLst>
      <p:ext uri="{BB962C8B-B14F-4D97-AF65-F5344CB8AC3E}">
        <p14:creationId xmlns:p14="http://schemas.microsoft.com/office/powerpoint/2010/main" val="95372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CD35D-5A2B-B986-781E-350A30959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87" y="-1"/>
            <a:ext cx="12470859" cy="6920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1F95D-6CD1-84C7-17B6-3FF5EFB851DA}"/>
              </a:ext>
            </a:extLst>
          </p:cNvPr>
          <p:cNvSpPr txBox="1"/>
          <p:nvPr/>
        </p:nvSpPr>
        <p:spPr>
          <a:xfrm>
            <a:off x="1796493" y="2921168"/>
            <a:ext cx="8078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45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472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NASNEEM BEEGUM</dc:creator>
  <cp:lastModifiedBy>swapna km</cp:lastModifiedBy>
  <cp:revision>9</cp:revision>
  <dcterms:created xsi:type="dcterms:W3CDTF">2024-11-16T05:49:56Z</dcterms:created>
  <dcterms:modified xsi:type="dcterms:W3CDTF">2025-03-14T11:46:39Z</dcterms:modified>
</cp:coreProperties>
</file>