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9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2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45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88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47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89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51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95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08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6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1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1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1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6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96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5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6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  <p:sldLayoutId id="2147484636" r:id="rId12"/>
    <p:sldLayoutId id="2147484637" r:id="rId13"/>
    <p:sldLayoutId id="2147484638" r:id="rId14"/>
    <p:sldLayoutId id="2147484639" r:id="rId15"/>
    <p:sldLayoutId id="2147484640" r:id="rId16"/>
    <p:sldLayoutId id="21474846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Consumer Goods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Ad_Hoc_Insights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 : Shaikh Mohammad Abu Tahir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4" y="6399835"/>
            <a:ext cx="458165" cy="458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7307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9. Which </a:t>
            </a:r>
            <a:r>
              <a:rPr lang="en-US" sz="1800" dirty="0"/>
              <a:t>channel helped to bring more </a:t>
            </a:r>
            <a:r>
              <a:rPr lang="en-US" sz="1800" dirty="0">
                <a:solidFill>
                  <a:schemeClr val="accent2"/>
                </a:solidFill>
              </a:rPr>
              <a:t>gross sales </a:t>
            </a:r>
            <a:r>
              <a:rPr lang="en-US" sz="1800" dirty="0"/>
              <a:t>in </a:t>
            </a:r>
            <a:r>
              <a:rPr lang="en-US" sz="1800" dirty="0">
                <a:solidFill>
                  <a:schemeClr val="accent2"/>
                </a:solidFill>
              </a:rPr>
              <a:t>the fiscal year 2021 </a:t>
            </a:r>
            <a:r>
              <a:rPr lang="en-US" sz="1800" dirty="0"/>
              <a:t>and </a:t>
            </a:r>
            <a:r>
              <a:rPr lang="en-US" sz="1800" dirty="0">
                <a:solidFill>
                  <a:schemeClr val="accent2"/>
                </a:solidFill>
              </a:rPr>
              <a:t>the percentage </a:t>
            </a:r>
            <a:r>
              <a:rPr lang="en-US" sz="1800" dirty="0"/>
              <a:t>of contribution? The final output contains these fields, channel </a:t>
            </a:r>
            <a:r>
              <a:rPr lang="en-US" sz="1800" dirty="0" err="1"/>
              <a:t>gross_sales_mln</a:t>
            </a:r>
            <a:r>
              <a:rPr lang="en-US" sz="1800" dirty="0"/>
              <a:t> </a:t>
            </a:r>
            <a:r>
              <a:rPr lang="en-US" sz="1800" dirty="0" smtClean="0"/>
              <a:t>percentage.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Insights on Sales Contribution by Channel in Fiscal Year </a:t>
            </a:r>
            <a:r>
              <a:rPr lang="en-US" sz="1400" b="1" dirty="0" smtClean="0">
                <a:solidFill>
                  <a:srgbClr val="00B050"/>
                </a:solidFill>
              </a:rPr>
              <a:t>2021</a:t>
            </a:r>
          </a:p>
          <a:p>
            <a:pPr marL="0" indent="0">
              <a:buNone/>
            </a:pPr>
            <a:endParaRPr lang="en-US" sz="1400" b="1" dirty="0"/>
          </a:p>
          <a:p>
            <a:r>
              <a:rPr lang="en-US" sz="1400" dirty="0"/>
              <a:t>Identifies the most </a:t>
            </a:r>
            <a:r>
              <a:rPr lang="en-US" sz="1400" dirty="0">
                <a:solidFill>
                  <a:srgbClr val="FFFF00"/>
                </a:solidFill>
              </a:rPr>
              <a:t>effective sales channel</a:t>
            </a:r>
            <a:r>
              <a:rPr lang="en-US" sz="1400" dirty="0"/>
              <a:t>, guiding resource allocation.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Highlights contribution percentages</a:t>
            </a:r>
            <a:r>
              <a:rPr lang="en-US" sz="1400" dirty="0"/>
              <a:t>, revealing channel effectiveness.</a:t>
            </a:r>
          </a:p>
          <a:p>
            <a:r>
              <a:rPr lang="en-US" sz="1400" dirty="0"/>
              <a:t>Assesses the impact of marketing strategies on channel performance.</a:t>
            </a:r>
          </a:p>
          <a:p>
            <a:r>
              <a:rPr lang="en-US" sz="1400" dirty="0"/>
              <a:t>Informs decisions for future channel investments and development.</a:t>
            </a:r>
          </a:p>
          <a:p>
            <a:r>
              <a:rPr lang="en-US" sz="1400" dirty="0"/>
              <a:t>Supports comparative analysis against other channels for optimization.</a:t>
            </a:r>
          </a:p>
          <a:p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26" r="50608"/>
          <a:stretch/>
        </p:blipFill>
        <p:spPr>
          <a:xfrm>
            <a:off x="4366439" y="4911732"/>
            <a:ext cx="3448472" cy="10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3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986" y="517560"/>
            <a:ext cx="8911687" cy="1852872"/>
          </a:xfrm>
        </p:spPr>
        <p:txBody>
          <a:bodyPr>
            <a:noAutofit/>
          </a:bodyPr>
          <a:lstStyle/>
          <a:p>
            <a:r>
              <a:rPr lang="en-US" sz="1800" dirty="0" smtClean="0"/>
              <a:t>10. Get </a:t>
            </a:r>
            <a:r>
              <a:rPr lang="en-US" sz="1800" dirty="0"/>
              <a:t>the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 3 products in each division </a:t>
            </a:r>
            <a:r>
              <a:rPr lang="en-US" sz="1800" dirty="0"/>
              <a:t>that have a high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total_sold_quantity</a:t>
            </a:r>
            <a:r>
              <a:rPr lang="en-US" sz="1800" dirty="0"/>
              <a:t> in the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fiscal_year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2021</a:t>
            </a:r>
            <a:r>
              <a:rPr lang="en-US" sz="1800" dirty="0"/>
              <a:t>? The final output contains these fields, division </a:t>
            </a:r>
            <a:r>
              <a:rPr lang="en-US" sz="1800" dirty="0" err="1"/>
              <a:t>product_code</a:t>
            </a:r>
            <a:r>
              <a:rPr lang="en-US" sz="1800" dirty="0"/>
              <a:t> </a:t>
            </a:r>
            <a:r>
              <a:rPr lang="en-US" sz="1800" dirty="0" smtClean="0"/>
              <a:t>,product </a:t>
            </a:r>
            <a:r>
              <a:rPr lang="en-US" sz="1800" dirty="0" err="1"/>
              <a:t>total_sold_quantity</a:t>
            </a:r>
            <a:r>
              <a:rPr lang="en-US" sz="1800" dirty="0"/>
              <a:t> </a:t>
            </a:r>
            <a:r>
              <a:rPr lang="en-US" sz="1800" dirty="0" err="1" smtClean="0"/>
              <a:t>rank_order</a:t>
            </a:r>
            <a:r>
              <a:rPr lang="en-US" sz="1800" dirty="0" smtClean="0"/>
              <a:t>.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986" y="1988872"/>
            <a:ext cx="8915400" cy="38856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Insights on Top Products by Division in Fiscal Year </a:t>
            </a:r>
            <a:r>
              <a:rPr lang="en-US" b="1" dirty="0" smtClean="0">
                <a:solidFill>
                  <a:srgbClr val="00B050"/>
                </a:solidFill>
              </a:rPr>
              <a:t>2021</a:t>
            </a:r>
            <a:endParaRPr lang="en-US" b="1" dirty="0"/>
          </a:p>
          <a:p>
            <a:r>
              <a:rPr lang="en-US" sz="1600" dirty="0"/>
              <a:t>Identifies leading </a:t>
            </a:r>
            <a:r>
              <a:rPr lang="en-US" sz="1600" dirty="0">
                <a:solidFill>
                  <a:srgbClr val="FFFF00"/>
                </a:solidFill>
              </a:rPr>
              <a:t>products within each division</a:t>
            </a:r>
            <a:r>
              <a:rPr lang="en-US" sz="1600" dirty="0"/>
              <a:t>, highlighting market leaders.</a:t>
            </a:r>
          </a:p>
          <a:p>
            <a:r>
              <a:rPr lang="en-US" sz="1600" dirty="0"/>
              <a:t>Assesses product performance, informing inventory and production planning.</a:t>
            </a:r>
          </a:p>
          <a:p>
            <a:r>
              <a:rPr lang="en-US" sz="1600" dirty="0"/>
              <a:t>Provides insights for targeted marketing strategies based on top-selling products.</a:t>
            </a:r>
          </a:p>
          <a:p>
            <a:r>
              <a:rPr lang="en-US" sz="1600" dirty="0"/>
              <a:t>Aids in evaluating product competitiveness within divisions.</a:t>
            </a:r>
          </a:p>
          <a:p>
            <a:r>
              <a:rPr lang="en-US" sz="1600" dirty="0"/>
              <a:t>Supports strategic decisions for product development and enhancements.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91" r="39834"/>
          <a:stretch/>
        </p:blipFill>
        <p:spPr>
          <a:xfrm>
            <a:off x="1122400" y="4483072"/>
            <a:ext cx="3670826" cy="1503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16" y="4464721"/>
            <a:ext cx="3798594" cy="14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5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773413" cy="1509490"/>
          </a:xfrm>
        </p:spPr>
        <p:txBody>
          <a:bodyPr>
            <a:normAutofit/>
          </a:bodyPr>
          <a:lstStyle/>
          <a:p>
            <a:r>
              <a:rPr lang="en-US" sz="2400" dirty="0"/>
              <a:t>1. Provide the </a:t>
            </a:r>
            <a:r>
              <a:rPr lang="en-US" sz="2400" dirty="0">
                <a:solidFill>
                  <a:schemeClr val="accent1"/>
                </a:solidFill>
              </a:rPr>
              <a:t>list of markets in which customer "</a:t>
            </a:r>
            <a:r>
              <a:rPr lang="en-US" sz="2400" dirty="0" err="1">
                <a:solidFill>
                  <a:schemeClr val="accent1"/>
                </a:solidFill>
              </a:rPr>
              <a:t>Atliq</a:t>
            </a:r>
            <a:r>
              <a:rPr lang="en-US" sz="2400" dirty="0">
                <a:solidFill>
                  <a:schemeClr val="accent1"/>
                </a:solidFill>
              </a:rPr>
              <a:t> Exclusive" </a:t>
            </a:r>
            <a:r>
              <a:rPr lang="en-US" sz="2400" dirty="0"/>
              <a:t>operates its business in the APAC region.</a:t>
            </a:r>
            <a:endParaRPr lang="en-IN" sz="24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3006749"/>
            <a:ext cx="583364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Insights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Focus on a specific customer ("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rbel" panose="020B0503020204020204" pitchFamily="34" charset="0"/>
              </a:rPr>
              <a:t>Atliq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rbel" panose="020B0503020204020204" pitchFamily="34" charset="0"/>
              </a:rPr>
              <a:t> Exclusive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Targets the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rbel" panose="020B0503020204020204" pitchFamily="34" charset="0"/>
              </a:rPr>
              <a:t>APAC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 region.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Enables detailed performance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Informs strategic marketing and service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Allows for comparison with other customers in the region.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82" r="68976"/>
          <a:stretch/>
        </p:blipFill>
        <p:spPr>
          <a:xfrm>
            <a:off x="8578467" y="2639026"/>
            <a:ext cx="2081816" cy="22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3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2. What </a:t>
            </a:r>
            <a:r>
              <a:rPr lang="en-US" sz="2000" dirty="0"/>
              <a:t>is the </a:t>
            </a:r>
            <a:r>
              <a:rPr lang="en-US" sz="2000" dirty="0">
                <a:solidFill>
                  <a:schemeClr val="accent1"/>
                </a:solidFill>
              </a:rPr>
              <a:t>percentage of unique product increase in 2021 vs. 2020? </a:t>
            </a:r>
            <a:r>
              <a:rPr lang="en-US" sz="2000" dirty="0"/>
              <a:t>The final output contains these fields, unique_products_2020 unique_products_2021 </a:t>
            </a:r>
            <a:r>
              <a:rPr lang="en-US" sz="2000" dirty="0" err="1" smtClean="0"/>
              <a:t>percentage_chg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29142" y="2678844"/>
            <a:ext cx="55851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growth 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unique products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2020 to 2021.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Identifies trends in product diversity over two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assess market expansion or contraction.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Informs </a:t>
            </a:r>
            <a:r>
              <a:rPr lang="en-US" alt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inventory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product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data for performance evaluation and forecasting.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1" r="45264" b="20798"/>
          <a:stretch/>
        </p:blipFill>
        <p:spPr>
          <a:xfrm>
            <a:off x="7714325" y="3709895"/>
            <a:ext cx="3790287" cy="5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5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3. </a:t>
            </a:r>
            <a:r>
              <a:rPr lang="en-US" sz="1800" dirty="0" smtClean="0"/>
              <a:t>Provide </a:t>
            </a:r>
            <a:r>
              <a:rPr lang="en-US" sz="1800" dirty="0"/>
              <a:t>a report with all the unique product counts for each segment and sort them in descending order of product counts. The final output contains 2 fields, segment </a:t>
            </a:r>
            <a:r>
              <a:rPr lang="en-US" sz="1800" dirty="0" err="1" smtClean="0"/>
              <a:t>product_count</a:t>
            </a:r>
            <a:r>
              <a:rPr lang="en-US" sz="1800" dirty="0" smtClean="0"/>
              <a:t>.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Insights on Unique Product Counts by </a:t>
            </a:r>
            <a:r>
              <a:rPr lang="en-US" sz="16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Segment</a:t>
            </a:r>
          </a:p>
          <a:p>
            <a:pPr marL="0" indent="0">
              <a:buNone/>
            </a:pPr>
            <a:endParaRPr lang="en-US" sz="1600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/>
              <a:t>Highlights product distribution across different segments.</a:t>
            </a:r>
          </a:p>
          <a:p>
            <a:r>
              <a:rPr lang="en-US" sz="1400" dirty="0"/>
              <a:t>Identifies which segments have the highest product variety.</a:t>
            </a:r>
          </a:p>
          <a:p>
            <a:r>
              <a:rPr lang="en-US" sz="1400" dirty="0"/>
              <a:t>Assists in understanding market focus areas.</a:t>
            </a:r>
          </a:p>
          <a:p>
            <a:r>
              <a:rPr lang="en-US" sz="1400" dirty="0"/>
              <a:t>Informs product development and marketing strategies.</a:t>
            </a:r>
          </a:p>
          <a:p>
            <a:r>
              <a:rPr lang="en-US" sz="1400" dirty="0"/>
              <a:t>Helps prioritize segments for sales efforts.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442" y="4331519"/>
            <a:ext cx="3154631" cy="1808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63" r="42213" b="5607"/>
          <a:stretch/>
        </p:blipFill>
        <p:spPr>
          <a:xfrm>
            <a:off x="8443442" y="2423143"/>
            <a:ext cx="3154631" cy="16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77" y="612536"/>
            <a:ext cx="8911687" cy="1280890"/>
          </a:xfrm>
        </p:spPr>
        <p:txBody>
          <a:bodyPr>
            <a:noAutofit/>
          </a:bodyPr>
          <a:lstStyle/>
          <a:p>
            <a:r>
              <a:rPr lang="en-US" sz="2000" dirty="0" smtClean="0"/>
              <a:t>4. Follow-up</a:t>
            </a:r>
            <a:r>
              <a:rPr lang="en-US" sz="2000" dirty="0"/>
              <a:t>: Which </a:t>
            </a:r>
            <a:r>
              <a:rPr lang="en-US" sz="2000" dirty="0">
                <a:solidFill>
                  <a:schemeClr val="accent1"/>
                </a:solidFill>
              </a:rPr>
              <a:t>segment</a:t>
            </a:r>
            <a:r>
              <a:rPr lang="en-US" sz="2000" dirty="0"/>
              <a:t> had the </a:t>
            </a:r>
            <a:r>
              <a:rPr lang="en-US" sz="2000" dirty="0">
                <a:solidFill>
                  <a:schemeClr val="accent1"/>
                </a:solidFill>
              </a:rPr>
              <a:t>most increase in unique products in 2021 vs 2020?</a:t>
            </a:r>
            <a:r>
              <a:rPr lang="en-US" sz="2000" dirty="0"/>
              <a:t> The final output contains these fields, segment product_count_2020 product_count_2021 </a:t>
            </a:r>
            <a:r>
              <a:rPr lang="en-US" sz="2000" dirty="0" smtClean="0"/>
              <a:t>difference.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959" y="2110450"/>
            <a:ext cx="8997046" cy="3156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S</a:t>
            </a:r>
            <a:r>
              <a:rPr lang="en-US" sz="1200" b="1" dirty="0">
                <a:solidFill>
                  <a:schemeClr val="tx2"/>
                </a:solidFill>
              </a:rPr>
              <a:t>egment Increase in Unique </a:t>
            </a:r>
            <a:r>
              <a:rPr lang="en-US" sz="1200" b="1" dirty="0" smtClean="0">
                <a:solidFill>
                  <a:schemeClr val="tx2"/>
                </a:solidFill>
              </a:rPr>
              <a:t>Products</a:t>
            </a:r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400" dirty="0"/>
              <a:t>Identifies the </a:t>
            </a:r>
            <a:r>
              <a:rPr lang="en-US" sz="1400" dirty="0">
                <a:solidFill>
                  <a:srgbClr val="FFFF00"/>
                </a:solidFill>
              </a:rPr>
              <a:t>segment</a:t>
            </a:r>
            <a:r>
              <a:rPr lang="en-US" sz="1400" dirty="0"/>
              <a:t> with </a:t>
            </a:r>
            <a:r>
              <a:rPr lang="en-US" sz="1400" dirty="0">
                <a:solidFill>
                  <a:srgbClr val="FFFF00"/>
                </a:solidFill>
              </a:rPr>
              <a:t>the highest growth in unique products</a:t>
            </a:r>
            <a:r>
              <a:rPr lang="en-US" sz="1400" dirty="0"/>
              <a:t>.</a:t>
            </a:r>
          </a:p>
          <a:p>
            <a:r>
              <a:rPr lang="en-US" sz="1400" dirty="0"/>
              <a:t>Highlights market trends and consumer demand shifts.</a:t>
            </a:r>
          </a:p>
          <a:p>
            <a:r>
              <a:rPr lang="en-US" sz="1400" dirty="0"/>
              <a:t>Informs strategic decisions for product allocation and marketing.</a:t>
            </a:r>
          </a:p>
          <a:p>
            <a:r>
              <a:rPr lang="en-US" sz="1400" dirty="0"/>
              <a:t>Assists in evaluating segment performance year-over-year.</a:t>
            </a:r>
          </a:p>
          <a:p>
            <a:r>
              <a:rPr lang="en-US" sz="1400" dirty="0"/>
              <a:t>Aids in targeting specific segments for future development efforts.</a:t>
            </a:r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00" r="31915"/>
          <a:stretch/>
        </p:blipFill>
        <p:spPr>
          <a:xfrm>
            <a:off x="7203482" y="4537276"/>
            <a:ext cx="3936418" cy="12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0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5. Get </a:t>
            </a:r>
            <a:r>
              <a:rPr lang="en-US" sz="2000" dirty="0"/>
              <a:t>the </a:t>
            </a:r>
            <a:r>
              <a:rPr lang="en-US" sz="2000" dirty="0">
                <a:solidFill>
                  <a:schemeClr val="accent1"/>
                </a:solidFill>
              </a:rPr>
              <a:t>products</a:t>
            </a:r>
            <a:r>
              <a:rPr lang="en-US" sz="2000" dirty="0"/>
              <a:t> that have the </a:t>
            </a:r>
            <a:r>
              <a:rPr lang="en-US" sz="2000" dirty="0">
                <a:solidFill>
                  <a:schemeClr val="accent1"/>
                </a:solidFill>
              </a:rPr>
              <a:t>highest and lowest manufacturing costs.</a:t>
            </a:r>
            <a:r>
              <a:rPr lang="en-US" sz="2000" dirty="0"/>
              <a:t> The final output should contain these fields, </a:t>
            </a:r>
            <a:r>
              <a:rPr lang="en-US" sz="2000" dirty="0" err="1"/>
              <a:t>product_code</a:t>
            </a:r>
            <a:r>
              <a:rPr lang="en-US" sz="2000" dirty="0"/>
              <a:t> product </a:t>
            </a:r>
            <a:r>
              <a:rPr lang="en-US" sz="2000" dirty="0" err="1" smtClean="0"/>
              <a:t>manufacturing_cost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2790379"/>
            <a:ext cx="647158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benchmark 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assessing manufacturing efficiency across products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potential pricing strategy adjustments based on cost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Identifies high-cost products that may need redesign or sourcing reevaluation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Supports financial forecasting and budget planning for production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comparison with industry standards to assess competitiveness.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21" r="41410" b="4951"/>
          <a:stretch/>
        </p:blipFill>
        <p:spPr>
          <a:xfrm>
            <a:off x="6023959" y="4919240"/>
            <a:ext cx="3420983" cy="7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0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6. Generate </a:t>
            </a:r>
            <a:r>
              <a:rPr lang="en-US" sz="1600" dirty="0"/>
              <a:t>a report which contains the t</a:t>
            </a:r>
            <a:r>
              <a:rPr lang="en-US" sz="1600" dirty="0">
                <a:solidFill>
                  <a:schemeClr val="accent1"/>
                </a:solidFill>
              </a:rPr>
              <a:t>op 5 customers </a:t>
            </a:r>
            <a:r>
              <a:rPr lang="en-US" sz="1600" dirty="0"/>
              <a:t>who received an average </a:t>
            </a:r>
            <a:r>
              <a:rPr lang="en-US" sz="1600" dirty="0">
                <a:solidFill>
                  <a:schemeClr val="accent1"/>
                </a:solidFill>
              </a:rPr>
              <a:t>high </a:t>
            </a:r>
            <a:r>
              <a:rPr lang="en-US" sz="1600" dirty="0" err="1" smtClean="0">
                <a:solidFill>
                  <a:schemeClr val="accent1"/>
                </a:solidFill>
              </a:rPr>
              <a:t>pre_invoice_discount_pct</a:t>
            </a:r>
            <a:r>
              <a:rPr lang="en-US" sz="1600" dirty="0" smtClean="0"/>
              <a:t> </a:t>
            </a:r>
            <a:r>
              <a:rPr lang="en-US" sz="1600" dirty="0"/>
              <a:t>for </a:t>
            </a:r>
            <a:r>
              <a:rPr lang="en-US" sz="1600" dirty="0">
                <a:solidFill>
                  <a:schemeClr val="accent1"/>
                </a:solidFill>
              </a:rPr>
              <a:t>the fiscal year 2021</a:t>
            </a:r>
            <a:r>
              <a:rPr lang="en-US" sz="1600" dirty="0"/>
              <a:t> and in the </a:t>
            </a:r>
            <a:r>
              <a:rPr lang="en-US" sz="1600" dirty="0">
                <a:solidFill>
                  <a:schemeClr val="accent1"/>
                </a:solidFill>
              </a:rPr>
              <a:t>Indian market</a:t>
            </a:r>
            <a:r>
              <a:rPr lang="en-US" sz="1600" dirty="0"/>
              <a:t>. The final output contains these fields, </a:t>
            </a:r>
            <a:r>
              <a:rPr lang="en-US" sz="1600" dirty="0" err="1" smtClean="0">
                <a:solidFill>
                  <a:schemeClr val="accent3"/>
                </a:solidFill>
              </a:rPr>
              <a:t>customer_code</a:t>
            </a:r>
            <a:r>
              <a:rPr lang="en-US" sz="1600" dirty="0" smtClean="0">
                <a:solidFill>
                  <a:schemeClr val="accent3"/>
                </a:solidFill>
              </a:rPr>
              <a:t>, customer, </a:t>
            </a:r>
            <a:r>
              <a:rPr lang="en-US" sz="1600" dirty="0" err="1" smtClean="0">
                <a:solidFill>
                  <a:schemeClr val="accent3"/>
                </a:solidFill>
              </a:rPr>
              <a:t>average_discount_percentage</a:t>
            </a:r>
            <a:r>
              <a:rPr lang="en-US" sz="1600" dirty="0" smtClean="0"/>
              <a:t>.</a:t>
            </a:r>
            <a:endParaRPr lang="en-IN" sz="1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34569" y="2724480"/>
            <a:ext cx="773775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customers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benefiting the most from discounts, indicating loyalty or negotiation power.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potential strategic partnerships with high-discount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Provides insights into pricing effectiveness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discounting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Assists in evaluating the financial impact of discounts on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targeted marketing and retention strategies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valuable customers.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71" r="44347" b="7440"/>
          <a:stretch/>
        </p:blipFill>
        <p:spPr>
          <a:xfrm>
            <a:off x="4094003" y="4676171"/>
            <a:ext cx="3684186" cy="11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7. Get </a:t>
            </a:r>
            <a:r>
              <a:rPr lang="en-US" sz="1800" dirty="0"/>
              <a:t>the complete report of the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Gross sales amount for the customer “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Atliq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Exclusive” </a:t>
            </a:r>
            <a:r>
              <a:rPr lang="en-US" sz="1800" dirty="0"/>
              <a:t>for each month. This analysis helps to get an idea of low and high-performing months and take strategic decisions. The final report contains these columns: </a:t>
            </a:r>
            <a:r>
              <a:rPr lang="en-US" sz="1800" dirty="0" smtClean="0">
                <a:solidFill>
                  <a:schemeClr val="accent3"/>
                </a:solidFill>
              </a:rPr>
              <a:t>Month , </a:t>
            </a:r>
            <a:r>
              <a:rPr lang="en-US" sz="1800" dirty="0">
                <a:solidFill>
                  <a:schemeClr val="accent3"/>
                </a:solidFill>
              </a:rPr>
              <a:t>Year </a:t>
            </a:r>
            <a:r>
              <a:rPr lang="en-US" sz="1800" dirty="0" smtClean="0">
                <a:solidFill>
                  <a:schemeClr val="accent3"/>
                </a:solidFill>
              </a:rPr>
              <a:t>, Gross </a:t>
            </a:r>
            <a:r>
              <a:rPr lang="en-US" sz="1800" dirty="0">
                <a:solidFill>
                  <a:schemeClr val="accent3"/>
                </a:solidFill>
              </a:rPr>
              <a:t>sales </a:t>
            </a:r>
            <a:r>
              <a:rPr lang="en-US" sz="1800" dirty="0" smtClean="0">
                <a:solidFill>
                  <a:schemeClr val="accent3"/>
                </a:solidFill>
              </a:rPr>
              <a:t>Amount.</a:t>
            </a:r>
            <a:endParaRPr lang="en-IN" sz="1800" dirty="0">
              <a:solidFill>
                <a:schemeClr val="accent3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18363" y="2423540"/>
            <a:ext cx="678095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monthly sales performance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 for strategic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peak and low-performing months, informing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Assists in evaluating the effectiveness of marketing campaigns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data for financial forecasting and budget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Aids in identifying seasonality effects on sales, supporting inventory management.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10" r="31009"/>
          <a:stretch/>
        </p:blipFill>
        <p:spPr>
          <a:xfrm>
            <a:off x="3306622" y="4161519"/>
            <a:ext cx="3615039" cy="19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8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142" y="272071"/>
            <a:ext cx="8534400" cy="1507067"/>
          </a:xfrm>
        </p:spPr>
        <p:txBody>
          <a:bodyPr>
            <a:noAutofit/>
          </a:bodyPr>
          <a:lstStyle/>
          <a:p>
            <a:r>
              <a:rPr lang="en-US" sz="1800" dirty="0" smtClean="0"/>
              <a:t>8. In </a:t>
            </a:r>
            <a:r>
              <a:rPr lang="en-US" sz="1800" dirty="0"/>
              <a:t>which </a:t>
            </a:r>
            <a:r>
              <a:rPr lang="en-US" sz="1800" dirty="0">
                <a:solidFill>
                  <a:schemeClr val="accent2"/>
                </a:solidFill>
              </a:rPr>
              <a:t>quarter of 2020</a:t>
            </a:r>
            <a:r>
              <a:rPr lang="en-US" sz="1800" dirty="0"/>
              <a:t>, got the </a:t>
            </a:r>
            <a:r>
              <a:rPr lang="en-US" sz="1800" dirty="0">
                <a:solidFill>
                  <a:schemeClr val="accent2"/>
                </a:solidFill>
              </a:rPr>
              <a:t>maximum </a:t>
            </a:r>
            <a:r>
              <a:rPr lang="en-US" sz="1800" dirty="0" err="1">
                <a:solidFill>
                  <a:schemeClr val="accent2"/>
                </a:solidFill>
              </a:rPr>
              <a:t>total_sold_quantity</a:t>
            </a:r>
            <a:r>
              <a:rPr lang="en-US" sz="1800" dirty="0"/>
              <a:t>? The final output contains these fields sorted by the </a:t>
            </a:r>
            <a:r>
              <a:rPr lang="en-US" sz="1800" dirty="0" err="1">
                <a:solidFill>
                  <a:schemeClr val="accent2"/>
                </a:solidFill>
              </a:rPr>
              <a:t>total_sold_quantity</a:t>
            </a:r>
            <a:r>
              <a:rPr lang="en-US" sz="1800" dirty="0">
                <a:solidFill>
                  <a:schemeClr val="accent2"/>
                </a:solidFill>
              </a:rPr>
              <a:t>, Quarter </a:t>
            </a:r>
            <a:r>
              <a:rPr lang="en-US" sz="1800" dirty="0" err="1" smtClean="0">
                <a:solidFill>
                  <a:schemeClr val="accent2"/>
                </a:solidFill>
              </a:rPr>
              <a:t>total_sold_quantity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IN" sz="1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08671" y="2111023"/>
            <a:ext cx="713842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the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quarter with the highest sales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volume, indicating peak demand periods.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Assesses seasonal trends and their impact on sales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Informs strategic planning for inventory and resource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insights for future sales forecasting and goal setting.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Aids in evaluating the effectiveness of promotional campaigns during specific quarters.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4" t="67311" r="56380" b="14159"/>
          <a:stretch/>
        </p:blipFill>
        <p:spPr>
          <a:xfrm>
            <a:off x="1738733" y="4375231"/>
            <a:ext cx="4048609" cy="1767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85" y="3917484"/>
            <a:ext cx="5364969" cy="25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50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</TotalTime>
  <Words>841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Garamond</vt:lpstr>
      <vt:lpstr>Segoe UI</vt:lpstr>
      <vt:lpstr>Organic</vt:lpstr>
      <vt:lpstr>Consumer Goods</vt:lpstr>
      <vt:lpstr>1. Provide the list of markets in which customer "Atliq Exclusive" operates its business in the APAC region.</vt:lpstr>
      <vt:lpstr>2. What is the percentage of unique product increase in 2021 vs. 2020? The final output contains these fields, unique_products_2020 unique_products_2021 percentage_chg.</vt:lpstr>
      <vt:lpstr>3. Provide a report with all the unique product counts for each segment and sort them in descending order of product counts. The final output contains 2 fields, segment product_count.</vt:lpstr>
      <vt:lpstr>4. Follow-up: Which segment had the most increase in unique products in 2021 vs 2020? The final output contains these fields, segment product_count_2020 product_count_2021 difference.</vt:lpstr>
      <vt:lpstr>5. Get the products that have the highest and lowest manufacturing costs. The final output should contain these fields, product_code product manufacturing_cost.</vt:lpstr>
      <vt:lpstr>6. Generate a report which contains the top 5 customers who received an average high pre_invoice_discount_pct for the fiscal year 2021 and in the Indian market. The final output contains these fields, customer_code, customer, average_discount_percentage.</vt:lpstr>
      <vt:lpstr>7. Get the complete report of the Gross sales amount for the customer “Atliq Exclusive” for each month. This analysis helps to get an idea of low and high-performing months and take strategic decisions. The final report contains these columns: Month , Year , Gross sales Amount.</vt:lpstr>
      <vt:lpstr>8. In which quarter of 2020, got the maximum total_sold_quantity? The final output contains these fields sorted by the total_sold_quantity, Quarter total_sold_quantity. </vt:lpstr>
      <vt:lpstr>9. Which channel helped to bring more gross sales in the fiscal year 2021 and the percentage of contribution? The final output contains these fields, channel gross_sales_mln percentage.</vt:lpstr>
      <vt:lpstr>10. Get the Top 3 products in each division that have a high total_sold_quantity in the fiscal_year 2021? The final output contains these fields, division product_code ,product total_sold_quantity rank_order.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</dc:title>
  <dc:creator>dell</dc:creator>
  <cp:lastModifiedBy>dell</cp:lastModifiedBy>
  <cp:revision>9</cp:revision>
  <dcterms:created xsi:type="dcterms:W3CDTF">2024-10-15T00:28:58Z</dcterms:created>
  <dcterms:modified xsi:type="dcterms:W3CDTF">2024-10-15T02:31:12Z</dcterms:modified>
</cp:coreProperties>
</file>