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E96BA-D6A6-4009-8BB4-2D56B5FA8403}" type="datetimeFigureOut">
              <a:rPr lang="en-US" smtClean="0"/>
              <a:t>23/07/2023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F3633-0568-46DC-AA0D-CEA78A60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F3633-0568-46DC-AA0D-CEA78A606C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23/07/2023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C44D042-9B68-4452-BE59-9559A648EB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23/07/2023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D042-9B68-4452-BE59-9559A648EB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C44D042-9B68-4452-BE59-9559A648EBC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23/07/2023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23/07/2023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C44D042-9B68-4452-BE59-9559A648EB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23/07/2023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C44D042-9B68-4452-BE59-9559A648EBC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CEA4787-BF01-4356-9B75-1B507628095A}" type="datetimeFigureOut">
              <a:rPr lang="en-US" smtClean="0"/>
              <a:t>23/07/2023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D042-9B68-4452-BE59-9559A648EB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23/07/2023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C44D042-9B68-4452-BE59-9559A648EBC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23/07/2023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C44D042-9B68-4452-BE59-9559A648E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23/07/2023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44D042-9B68-4452-BE59-9559A648E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C44D042-9B68-4452-BE59-9559A648EBC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787-BF01-4356-9B75-1B507628095A}" type="datetimeFigureOut">
              <a:rPr lang="en-US" smtClean="0"/>
              <a:t>23/07/2023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C44D042-9B68-4452-BE59-9559A648EBC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CEA4787-BF01-4356-9B75-1B507628095A}" type="datetimeFigureOut">
              <a:rPr lang="en-US" smtClean="0"/>
              <a:t>23/07/2023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CEA4787-BF01-4356-9B75-1B507628095A}" type="datetimeFigureOut">
              <a:rPr lang="en-US" smtClean="0"/>
              <a:t>23/07/2023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C44D042-9B68-4452-BE59-9559A648EBC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5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Discourse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Discourse </a:t>
            </a:r>
            <a:r>
              <a:rPr lang="en-US" dirty="0"/>
              <a:t>Integration depends upon the sentences that proceeds it and also invokes the</a:t>
            </a:r>
          </a:p>
          <a:p>
            <a:r>
              <a:rPr lang="en-US" dirty="0"/>
              <a:t>meaning of the sentences that follow it</a:t>
            </a:r>
          </a:p>
        </p:txBody>
      </p:sp>
    </p:spTree>
    <p:extLst>
      <p:ext uri="{BB962C8B-B14F-4D97-AF65-F5344CB8AC3E}">
        <p14:creationId xmlns:p14="http://schemas.microsoft.com/office/powerpoint/2010/main" val="114499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Pragmatic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this, what was said is re-interpreted on what it actually meant.</a:t>
            </a:r>
          </a:p>
          <a:p>
            <a:r>
              <a:rPr lang="en-US" dirty="0"/>
              <a:t> It involves deriving those aspects of language which require real world knowledge.</a:t>
            </a:r>
          </a:p>
          <a:p>
            <a:r>
              <a:rPr lang="en-US" dirty="0"/>
              <a:t> Example: "Open the door" is interpreted as a request instead of an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5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Structure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Human language is a complicated thing.</a:t>
            </a:r>
          </a:p>
          <a:p>
            <a:r>
              <a:rPr lang="en-US" dirty="0"/>
              <a:t> We use it to express our thoughts, and through language, we receive information and infer its</a:t>
            </a:r>
          </a:p>
          <a:p>
            <a:r>
              <a:rPr lang="en-US" dirty="0"/>
              <a:t>meaning.</a:t>
            </a:r>
          </a:p>
          <a:p>
            <a:r>
              <a:rPr lang="en-US" dirty="0"/>
              <a:t> Trying to understand language all together is not a viable approach.</a:t>
            </a:r>
          </a:p>
          <a:p>
            <a:r>
              <a:rPr lang="en-US" dirty="0"/>
              <a:t> Linguists have developed whole disciplines that look at language from different perspectives</a:t>
            </a:r>
          </a:p>
          <a:p>
            <a:r>
              <a:rPr lang="en-US" dirty="0"/>
              <a:t>and at different levels of detail.</a:t>
            </a:r>
          </a:p>
          <a:p>
            <a:r>
              <a:rPr lang="en-US" dirty="0"/>
              <a:t> The point of morphology, for instance, is to study the variable forms and functions of words,</a:t>
            </a:r>
          </a:p>
          <a:p>
            <a:r>
              <a:rPr lang="en-US" dirty="0"/>
              <a:t> The syntax is concerned with the arrangement of words into phrases, clauses, and sentences.</a:t>
            </a:r>
          </a:p>
          <a:p>
            <a:r>
              <a:rPr lang="en-US" dirty="0"/>
              <a:t> Word structure constraints due to pronunciation are described by phonology,</a:t>
            </a:r>
          </a:p>
          <a:p>
            <a:r>
              <a:rPr lang="en-US" dirty="0"/>
              <a:t> The conventions for writing constitute the orthography of a language.</a:t>
            </a:r>
          </a:p>
        </p:txBody>
      </p:sp>
    </p:spTree>
    <p:extLst>
      <p:ext uri="{BB962C8B-B14F-4D97-AF65-F5344CB8AC3E}">
        <p14:creationId xmlns:p14="http://schemas.microsoft.com/office/powerpoint/2010/main" val="11871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meaning of a linguistic expression is its semantics, and etymology and lexicology cover</a:t>
            </a:r>
          </a:p>
          <a:p>
            <a:r>
              <a:rPr lang="en-US" dirty="0"/>
              <a:t>especially the evolution of words and explain the semantic, morphological, and other </a:t>
            </a:r>
            <a:r>
              <a:rPr lang="en-US" dirty="0" smtClean="0"/>
              <a:t>links among </a:t>
            </a:r>
            <a:r>
              <a:rPr lang="en-US" dirty="0"/>
              <a:t>them.</a:t>
            </a:r>
          </a:p>
          <a:p>
            <a:r>
              <a:rPr lang="en-US" dirty="0"/>
              <a:t> Words are perhaps the most intuitive units of language, yet they are in general tricky to define.</a:t>
            </a:r>
          </a:p>
          <a:p>
            <a:r>
              <a:rPr lang="en-US" dirty="0"/>
              <a:t> Knowing how to work with them allows, in particular, the development of syntactic </a:t>
            </a:r>
            <a:r>
              <a:rPr lang="en-US" dirty="0" smtClean="0"/>
              <a:t>and semantic </a:t>
            </a:r>
            <a:r>
              <a:rPr lang="en-US" dirty="0"/>
              <a:t>abstractions and simplifies other advanced views on language.</a:t>
            </a:r>
          </a:p>
          <a:p>
            <a:r>
              <a:rPr lang="en-US" dirty="0"/>
              <a:t> Here, first we explore how to identify words of distinct types in human languages, and how </a:t>
            </a:r>
            <a:r>
              <a:rPr lang="en-US" dirty="0" smtClean="0"/>
              <a:t>the internal </a:t>
            </a:r>
            <a:r>
              <a:rPr lang="en-US" dirty="0"/>
              <a:t>structure of words can be </a:t>
            </a:r>
            <a:r>
              <a:rPr lang="en-US" dirty="0" err="1"/>
              <a:t>modelled</a:t>
            </a:r>
            <a:r>
              <a:rPr lang="en-US" dirty="0"/>
              <a:t> in connection with the grammatical properties </a:t>
            </a:r>
            <a:r>
              <a:rPr lang="en-US" dirty="0" smtClean="0"/>
              <a:t>and lexical </a:t>
            </a:r>
            <a:r>
              <a:rPr lang="en-US" dirty="0"/>
              <a:t>concepts the words should represent</a:t>
            </a:r>
          </a:p>
        </p:txBody>
      </p:sp>
    </p:spTree>
    <p:extLst>
      <p:ext uri="{BB962C8B-B14F-4D97-AF65-F5344CB8AC3E}">
        <p14:creationId xmlns:p14="http://schemas.microsoft.com/office/powerpoint/2010/main" val="202799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discovery of word structure is morphological parsing.</a:t>
            </a:r>
          </a:p>
          <a:p>
            <a:r>
              <a:rPr lang="en-US" dirty="0"/>
              <a:t> In many languages, words are delimited in the orthography by whitespace and</a:t>
            </a:r>
          </a:p>
          <a:p>
            <a:r>
              <a:rPr lang="en-US" dirty="0"/>
              <a:t>punctuation.</a:t>
            </a:r>
          </a:p>
          <a:p>
            <a:r>
              <a:rPr lang="en-US" dirty="0"/>
              <a:t> But in many other languages, the writing system leaves it up to the reader to tell words</a:t>
            </a:r>
          </a:p>
          <a:p>
            <a:r>
              <a:rPr lang="en-US" dirty="0"/>
              <a:t>apart or determine their exact phonological forms.</a:t>
            </a:r>
          </a:p>
        </p:txBody>
      </p:sp>
    </p:spTree>
    <p:extLst>
      <p:ext uri="{BB962C8B-B14F-4D97-AF65-F5344CB8AC3E}">
        <p14:creationId xmlns:p14="http://schemas.microsoft.com/office/powerpoint/2010/main" val="228970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and Their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Words are defined in most languages as the smallest linguistic units that can form a</a:t>
            </a:r>
          </a:p>
          <a:p>
            <a:r>
              <a:rPr lang="en-US" dirty="0"/>
              <a:t>complete utterance by themselves.</a:t>
            </a:r>
          </a:p>
          <a:p>
            <a:r>
              <a:rPr lang="en-US" dirty="0"/>
              <a:t> The minimal parts of words that deliver aspects of meaning to them are called</a:t>
            </a:r>
          </a:p>
          <a:p>
            <a:r>
              <a:rPr lang="en-US" dirty="0"/>
              <a:t>morphemes.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5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Suppose, for a moment, that words in English are delimited only by whitespace and</a:t>
            </a:r>
          </a:p>
          <a:p>
            <a:r>
              <a:rPr lang="en-US" dirty="0"/>
              <a:t>punctuation (the marks, such as full stop, comma, and brackets)</a:t>
            </a:r>
          </a:p>
          <a:p>
            <a:r>
              <a:rPr lang="en-US" dirty="0"/>
              <a:t> Example: Will you read the newspaper? Will you read it? I won’t read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By the term word, we often denote not just the one linguistic form in the given</a:t>
            </a:r>
          </a:p>
          <a:p>
            <a:r>
              <a:rPr lang="en-US" dirty="0"/>
              <a:t>context but also the concept behind the form and the set of alternative forms that</a:t>
            </a:r>
          </a:p>
          <a:p>
            <a:r>
              <a:rPr lang="en-US" dirty="0"/>
              <a:t>can express it.</a:t>
            </a:r>
          </a:p>
          <a:p>
            <a:r>
              <a:rPr lang="en-US" dirty="0"/>
              <a:t> Such sets are called lexemes or lexical items, and they constitute the lexicon of a</a:t>
            </a:r>
          </a:p>
          <a:p>
            <a:r>
              <a:rPr lang="en-US" dirty="0"/>
              <a:t>language.</a:t>
            </a:r>
          </a:p>
          <a:p>
            <a:r>
              <a:rPr lang="en-US" dirty="0"/>
              <a:t> Lexemes can be divided by their </a:t>
            </a:r>
            <a:r>
              <a:rPr lang="en-US" dirty="0" err="1"/>
              <a:t>behaviour</a:t>
            </a:r>
            <a:r>
              <a:rPr lang="en-US" dirty="0"/>
              <a:t> into the lexical categories of verbs, nouns,</a:t>
            </a:r>
          </a:p>
          <a:p>
            <a:r>
              <a:rPr lang="en-US" dirty="0"/>
              <a:t>adjectives, conjunctions, particles, or other parts of speech.</a:t>
            </a:r>
          </a:p>
          <a:p>
            <a:r>
              <a:rPr lang="en-US" dirty="0"/>
              <a:t> The citation form of a lexeme, by which it is commonly identified, is also called its</a:t>
            </a:r>
          </a:p>
          <a:p>
            <a:r>
              <a:rPr lang="en-US" dirty="0"/>
              <a:t>lemma.</a:t>
            </a:r>
          </a:p>
          <a:p>
            <a:r>
              <a:rPr lang="en-US" dirty="0"/>
              <a:t> When we convert a word into its other forms, such as turning the singular mouse into</a:t>
            </a:r>
          </a:p>
          <a:p>
            <a:r>
              <a:rPr lang="en-US" dirty="0"/>
              <a:t>the plural mice or </a:t>
            </a:r>
            <a:r>
              <a:rPr lang="en-US" dirty="0" err="1"/>
              <a:t>mouses</a:t>
            </a:r>
            <a:r>
              <a:rPr lang="en-US" dirty="0"/>
              <a:t>, we say we inflect the lexeme.</a:t>
            </a:r>
          </a:p>
          <a:p>
            <a:r>
              <a:rPr lang="en-US" dirty="0"/>
              <a:t> When we transform a lexeme into another one that is morphologically related,</a:t>
            </a:r>
          </a:p>
          <a:p>
            <a:r>
              <a:rPr lang="en-US" dirty="0"/>
              <a:t>regardless of its lexical category, we say we derive the lexeme: for instance, the</a:t>
            </a:r>
          </a:p>
          <a:p>
            <a:r>
              <a:rPr lang="en-US" dirty="0"/>
              <a:t>nouns receiver and reception are derived from the verb to receive.</a:t>
            </a:r>
          </a:p>
          <a:p>
            <a:r>
              <a:rPr lang="en-US" dirty="0"/>
              <a:t> Example: Did you see him? I didn’t see him. I didn’t see anyone.</a:t>
            </a:r>
          </a:p>
          <a:p>
            <a:r>
              <a:rPr lang="en-US" dirty="0"/>
              <a:t>• Example presents the problem of tokenization of didn’t and the investigation of the</a:t>
            </a:r>
          </a:p>
          <a:p>
            <a:r>
              <a:rPr lang="en-US" dirty="0"/>
              <a:t>internal structure of anyone</a:t>
            </a:r>
          </a:p>
        </p:txBody>
      </p:sp>
    </p:spTree>
    <p:extLst>
      <p:ext uri="{BB962C8B-B14F-4D97-AF65-F5344CB8AC3E}">
        <p14:creationId xmlns:p14="http://schemas.microsoft.com/office/powerpoint/2010/main" val="174743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Morphological Typology</a:t>
            </a:r>
          </a:p>
          <a:p>
            <a:r>
              <a:rPr lang="en-US" dirty="0"/>
              <a:t> Morphological typology is a way of classifying the languages of the world that groups</a:t>
            </a:r>
          </a:p>
          <a:p>
            <a:r>
              <a:rPr lang="en-US" dirty="0"/>
              <a:t>languages according to their common morphological structures.</a:t>
            </a:r>
          </a:p>
          <a:p>
            <a:r>
              <a:rPr lang="en-US" dirty="0"/>
              <a:t> The field organizes languages on the basis of how those languages form words by</a:t>
            </a:r>
          </a:p>
          <a:p>
            <a:r>
              <a:rPr lang="en-US" dirty="0"/>
              <a:t>combining morphemes.</a:t>
            </a:r>
          </a:p>
          <a:p>
            <a:r>
              <a:rPr lang="en-US" dirty="0"/>
              <a:t> The morphological typology classifies languages into two broad classes of synthetic languages</a:t>
            </a:r>
          </a:p>
          <a:p>
            <a:r>
              <a:rPr lang="en-US" dirty="0"/>
              <a:t>and analytical languages.</a:t>
            </a:r>
          </a:p>
          <a:p>
            <a:r>
              <a:rPr lang="en-US" dirty="0"/>
              <a:t> The synthetic class is then further sub classified as either agglutinative languages or </a:t>
            </a:r>
            <a:r>
              <a:rPr lang="en-US" dirty="0" err="1"/>
              <a:t>fusional</a:t>
            </a:r>
            <a:endParaRPr lang="en-US" dirty="0"/>
          </a:p>
          <a:p>
            <a:r>
              <a:rPr lang="en-US" dirty="0"/>
              <a:t>languages.</a:t>
            </a:r>
          </a:p>
          <a:p>
            <a:r>
              <a:rPr lang="en-US" dirty="0"/>
              <a:t> Analytic languages contain very little inflection, instead relying on features like word order and</a:t>
            </a:r>
          </a:p>
          <a:p>
            <a:r>
              <a:rPr lang="en-US" dirty="0"/>
              <a:t>auxiliary words to convey meaning</a:t>
            </a:r>
          </a:p>
        </p:txBody>
      </p:sp>
    </p:spTree>
    <p:extLst>
      <p:ext uri="{BB962C8B-B14F-4D97-AF65-F5344CB8AC3E}">
        <p14:creationId xmlns:p14="http://schemas.microsoft.com/office/powerpoint/2010/main" val="328044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Synthetic languages</a:t>
            </a:r>
            <a:r>
              <a:rPr lang="en-US" dirty="0"/>
              <a:t>, ones that are not analytic, are divided into two categories: agglutinative and </a:t>
            </a:r>
            <a:r>
              <a:rPr lang="en-US" dirty="0" err="1"/>
              <a:t>fusional</a:t>
            </a:r>
            <a:r>
              <a:rPr lang="en-US" dirty="0"/>
              <a:t> languages. • Agglutinative languages rely primarily on discrete particles(prefixes, suffixes, and infixes) for inflection, ex: </a:t>
            </a:r>
            <a:r>
              <a:rPr lang="en-US" dirty="0" err="1"/>
              <a:t>inter+national</a:t>
            </a:r>
            <a:r>
              <a:rPr lang="en-US" dirty="0"/>
              <a:t> = international, </a:t>
            </a:r>
            <a:r>
              <a:rPr lang="en-US" dirty="0" err="1"/>
              <a:t>international+ize</a:t>
            </a:r>
            <a:r>
              <a:rPr lang="en-US" dirty="0"/>
              <a:t> = internationalize. • While </a:t>
            </a:r>
            <a:r>
              <a:rPr lang="en-US" dirty="0" err="1"/>
              <a:t>fusional</a:t>
            </a:r>
            <a:r>
              <a:rPr lang="en-US" dirty="0"/>
              <a:t> languages "fuse" inflectional categories together, often allowing one word ending to contain several categories, such that the original root can be difficult to extract (anybody, newspaper)</a:t>
            </a:r>
          </a:p>
        </p:txBody>
      </p:sp>
    </p:spTree>
    <p:extLst>
      <p:ext uri="{BB962C8B-B14F-4D97-AF65-F5344CB8AC3E}">
        <p14:creationId xmlns:p14="http://schemas.microsoft.com/office/powerpoint/2010/main" val="120722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Humans communicate through some form of language either by text or speech.</a:t>
            </a:r>
          </a:p>
          <a:p>
            <a:r>
              <a:rPr lang="en-US" dirty="0" smtClean="0"/>
              <a:t> </a:t>
            </a:r>
            <a:r>
              <a:rPr lang="en-US" dirty="0"/>
              <a:t>To make interactions between computers and humans, computers need to understand natural languages used by</a:t>
            </a:r>
          </a:p>
          <a:p>
            <a:r>
              <a:rPr lang="en-US" dirty="0"/>
              <a:t>humans.</a:t>
            </a:r>
          </a:p>
          <a:p>
            <a:r>
              <a:rPr lang="en-US" dirty="0" smtClean="0"/>
              <a:t> </a:t>
            </a:r>
            <a:r>
              <a:rPr lang="en-US" dirty="0"/>
              <a:t>Natural language processing is all about making computers learn, understand, </a:t>
            </a:r>
            <a:r>
              <a:rPr lang="en-US" dirty="0" err="1"/>
              <a:t>analyse</a:t>
            </a:r>
            <a:r>
              <a:rPr lang="en-US" dirty="0"/>
              <a:t>, manipulate and interpret</a:t>
            </a:r>
          </a:p>
          <a:p>
            <a:r>
              <a:rPr lang="en-US" dirty="0"/>
              <a:t>natural(human) languages.</a:t>
            </a:r>
          </a:p>
          <a:p>
            <a:r>
              <a:rPr lang="en-US" dirty="0" smtClean="0"/>
              <a:t> </a:t>
            </a:r>
            <a:r>
              <a:rPr lang="en-US" dirty="0"/>
              <a:t>NLP stands for Natural Language Processing, which is a part of Computer Science, Human</a:t>
            </a:r>
          </a:p>
          <a:p>
            <a:r>
              <a:rPr lang="en-US" dirty="0"/>
              <a:t>language, and Artificial Intelligence.</a:t>
            </a:r>
          </a:p>
        </p:txBody>
      </p:sp>
    </p:spTree>
    <p:extLst>
      <p:ext uri="{BB962C8B-B14F-4D97-AF65-F5344CB8AC3E}">
        <p14:creationId xmlns:p14="http://schemas.microsoft.com/office/powerpoint/2010/main" val="4074530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Issues and Challenges</a:t>
            </a:r>
          </a:p>
          <a:p>
            <a:r>
              <a:rPr lang="en-US" dirty="0"/>
              <a:t> Irregularity: word forms are not described by a prototypical linguistic model.</a:t>
            </a:r>
          </a:p>
          <a:p>
            <a:r>
              <a:rPr lang="en-US" dirty="0"/>
              <a:t> Ambiguity: word forms be understood in multiple ways out of the context of their</a:t>
            </a:r>
          </a:p>
          <a:p>
            <a:r>
              <a:rPr lang="en-US" dirty="0"/>
              <a:t>discourse.</a:t>
            </a:r>
          </a:p>
          <a:p>
            <a:r>
              <a:rPr lang="en-US" dirty="0"/>
              <a:t> Productivity: is the inventory of words in a language finite, or is it unlimited?</a:t>
            </a:r>
          </a:p>
          <a:p>
            <a:r>
              <a:rPr lang="en-US" dirty="0"/>
              <a:t> Morphological parsing tries to eliminate the variability of word forms to provide </a:t>
            </a:r>
            <a:r>
              <a:rPr lang="en-US" dirty="0" err="1"/>
              <a:t>higherlevel</a:t>
            </a:r>
            <a:r>
              <a:rPr lang="en-US" dirty="0"/>
              <a:t> linguistic units whose lexical and morphological properties are explicit and well</a:t>
            </a:r>
          </a:p>
          <a:p>
            <a:r>
              <a:rPr lang="en-US" dirty="0"/>
              <a:t>defined.</a:t>
            </a:r>
          </a:p>
          <a:p>
            <a:r>
              <a:rPr lang="en-US" dirty="0"/>
              <a:t> It attempts to remove unnecessary irregularity and give limits to ambiguity, both of</a:t>
            </a:r>
          </a:p>
          <a:p>
            <a:r>
              <a:rPr lang="en-US" dirty="0"/>
              <a:t>which are present inherently in human language.</a:t>
            </a:r>
          </a:p>
        </p:txBody>
      </p:sp>
    </p:spTree>
    <p:extLst>
      <p:ext uri="{BB962C8B-B14F-4D97-AF65-F5344CB8AC3E}">
        <p14:creationId xmlns:p14="http://schemas.microsoft.com/office/powerpoint/2010/main" val="179903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irregularity, we mean existence of such forms and structures that are not described</a:t>
            </a:r>
          </a:p>
          <a:p>
            <a:r>
              <a:rPr lang="en-US" dirty="0"/>
              <a:t>appropriately by a prototypical linguistic model.</a:t>
            </a:r>
          </a:p>
          <a:p>
            <a:r>
              <a:rPr lang="en-US" dirty="0"/>
              <a:t> Some irregularities can be understood by redesigning the model and improving its</a:t>
            </a:r>
          </a:p>
          <a:p>
            <a:r>
              <a:rPr lang="en-US" dirty="0"/>
              <a:t>rules, but other lexically dependent irregularities often cannot be generalized</a:t>
            </a:r>
          </a:p>
        </p:txBody>
      </p:sp>
    </p:spTree>
    <p:extLst>
      <p:ext uri="{BB962C8B-B14F-4D97-AF65-F5344CB8AC3E}">
        <p14:creationId xmlns:p14="http://schemas.microsoft.com/office/powerpoint/2010/main" val="39531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Ambiguity is indeterminacy (not being interpreted) in interpretation of expressions of</a:t>
            </a:r>
          </a:p>
          <a:p>
            <a:r>
              <a:rPr lang="en-US" dirty="0"/>
              <a:t>language.</a:t>
            </a:r>
          </a:p>
          <a:p>
            <a:r>
              <a:rPr lang="en-US" dirty="0"/>
              <a:t> Morphological </a:t>
            </a:r>
            <a:r>
              <a:rPr lang="en-US" dirty="0" err="1"/>
              <a:t>modelling</a:t>
            </a:r>
            <a:r>
              <a:rPr lang="en-US" dirty="0"/>
              <a:t> also faces the problem of productivity and creativity in language, by</a:t>
            </a:r>
          </a:p>
          <a:p>
            <a:r>
              <a:rPr lang="en-US" dirty="0"/>
              <a:t>which unconventional but perfectly meaningful new words or new senses are coined.</a:t>
            </a:r>
          </a:p>
        </p:txBody>
      </p:sp>
    </p:spTree>
    <p:extLst>
      <p:ext uri="{BB962C8B-B14F-4D97-AF65-F5344CB8AC3E}">
        <p14:creationId xmlns:p14="http://schemas.microsoft.com/office/powerpoint/2010/main" val="3406249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Irregularity</a:t>
            </a:r>
          </a:p>
          <a:p>
            <a:r>
              <a:rPr lang="en-US" dirty="0"/>
              <a:t> Morphological parsing is motivated by the quest for generalization and abstraction in the</a:t>
            </a:r>
          </a:p>
          <a:p>
            <a:r>
              <a:rPr lang="en-US" dirty="0"/>
              <a:t>world of words.</a:t>
            </a:r>
          </a:p>
          <a:p>
            <a:r>
              <a:rPr lang="en-US" dirty="0"/>
              <a:t> Immediate descriptions of given linguistic data may not be the ultimate ones, due to either</a:t>
            </a:r>
          </a:p>
          <a:p>
            <a:r>
              <a:rPr lang="en-US" dirty="0"/>
              <a:t>their inadequate accuracy or inappropriate complexity, and better formulations may be</a:t>
            </a:r>
          </a:p>
          <a:p>
            <a:r>
              <a:rPr lang="en-US" dirty="0"/>
              <a:t>needed.</a:t>
            </a:r>
          </a:p>
          <a:p>
            <a:r>
              <a:rPr lang="en-US" dirty="0"/>
              <a:t> The design principles of the morphological model are therefore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427009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Ambiguity</a:t>
            </a:r>
          </a:p>
          <a:p>
            <a:r>
              <a:rPr lang="en-US" dirty="0"/>
              <a:t> Morphological ambiguity is the possibility that word forms be understood in multiple</a:t>
            </a:r>
          </a:p>
          <a:p>
            <a:r>
              <a:rPr lang="en-US" dirty="0"/>
              <a:t>ways out of the context of their discourse (communication in speech or writing).</a:t>
            </a:r>
          </a:p>
          <a:p>
            <a:r>
              <a:rPr lang="en-US" dirty="0"/>
              <a:t> Words forms that look the same but have distinct functions or meaning are called</a:t>
            </a:r>
          </a:p>
          <a:p>
            <a:r>
              <a:rPr lang="en-US" dirty="0"/>
              <a:t>homonyms.</a:t>
            </a:r>
          </a:p>
          <a:p>
            <a:r>
              <a:rPr lang="en-US" dirty="0"/>
              <a:t> Ambiguity is present in all aspects of morphological processing and language</a:t>
            </a:r>
          </a:p>
          <a:p>
            <a:r>
              <a:rPr lang="en-US" dirty="0"/>
              <a:t>processing at large</a:t>
            </a:r>
          </a:p>
        </p:txBody>
      </p:sp>
    </p:spTree>
    <p:extLst>
      <p:ext uri="{BB962C8B-B14F-4D97-AF65-F5344CB8AC3E}">
        <p14:creationId xmlns:p14="http://schemas.microsoft.com/office/powerpoint/2010/main" val="1183917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Morphological Models</a:t>
            </a:r>
          </a:p>
          <a:p>
            <a:r>
              <a:rPr lang="en-US" dirty="0"/>
              <a:t> There are many possible approaches to designing and implementing morphological models.</a:t>
            </a:r>
          </a:p>
          <a:p>
            <a:r>
              <a:rPr lang="en-US" dirty="0"/>
              <a:t> Over time, computational linguistics has witnessed the development of a number of</a:t>
            </a:r>
          </a:p>
          <a:p>
            <a:r>
              <a:rPr lang="en-US" dirty="0"/>
              <a:t>formalisms and frameworks, in particular grammars of different kinds and expressive power,</a:t>
            </a:r>
          </a:p>
          <a:p>
            <a:r>
              <a:rPr lang="en-US" dirty="0"/>
              <a:t>with which to address whole classes of problems in processing natural as well as formal</a:t>
            </a:r>
          </a:p>
          <a:p>
            <a:r>
              <a:rPr lang="en-US" dirty="0"/>
              <a:t>languages.</a:t>
            </a:r>
          </a:p>
          <a:p>
            <a:r>
              <a:rPr lang="en-US" dirty="0"/>
              <a:t> Let us now look at the most prominent types of computational approaches to morphology.</a:t>
            </a:r>
          </a:p>
        </p:txBody>
      </p:sp>
    </p:spTree>
    <p:extLst>
      <p:ext uri="{BB962C8B-B14F-4D97-AF65-F5344CB8AC3E}">
        <p14:creationId xmlns:p14="http://schemas.microsoft.com/office/powerpoint/2010/main" val="3155958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Dictionary Lookup</a:t>
            </a:r>
          </a:p>
          <a:p>
            <a:r>
              <a:rPr lang="en-US" dirty="0"/>
              <a:t> Morphological parsing is a process by which word forms of a language are associated with</a:t>
            </a:r>
          </a:p>
          <a:p>
            <a:r>
              <a:rPr lang="en-US" dirty="0"/>
              <a:t>corresponding linguistic descriptions.</a:t>
            </a:r>
          </a:p>
          <a:p>
            <a:r>
              <a:rPr lang="en-US" dirty="0"/>
              <a:t> Morphological systems that specify these associations by merely enumerating(is the act or</a:t>
            </a:r>
          </a:p>
          <a:p>
            <a:r>
              <a:rPr lang="en-US" dirty="0"/>
              <a:t>process of making or stating a list of things one after another) them case by case</a:t>
            </a:r>
          </a:p>
          <a:p>
            <a:r>
              <a:rPr lang="en-US" dirty="0"/>
              <a:t>do not offer any generalization means.</a:t>
            </a:r>
          </a:p>
          <a:p>
            <a:r>
              <a:rPr lang="en-US" dirty="0"/>
              <a:t> Likewise for systems in which analyzing a word form is reduced to looking it up verbatim in</a:t>
            </a:r>
          </a:p>
          <a:p>
            <a:r>
              <a:rPr lang="en-US" dirty="0"/>
              <a:t>word lists, dictionaries, or databases, unless they are constructed by and kept in sync with</a:t>
            </a:r>
          </a:p>
          <a:p>
            <a:r>
              <a:rPr lang="en-US" dirty="0"/>
              <a:t>more sophisticated models of the language</a:t>
            </a:r>
          </a:p>
        </p:txBody>
      </p:sp>
    </p:spTree>
    <p:extLst>
      <p:ext uri="{BB962C8B-B14F-4D97-AF65-F5344CB8AC3E}">
        <p14:creationId xmlns:p14="http://schemas.microsoft.com/office/powerpoint/2010/main" val="4285872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Finite-State Morphology</a:t>
            </a:r>
          </a:p>
          <a:p>
            <a:r>
              <a:rPr lang="en-US" dirty="0"/>
              <a:t> By finite-state morphological models, we mean those in which the specifications written by</a:t>
            </a:r>
          </a:p>
          <a:p>
            <a:r>
              <a:rPr lang="en-US" dirty="0"/>
              <a:t>human programmers are directly compiled into finite-state transducers.</a:t>
            </a:r>
          </a:p>
          <a:p>
            <a:r>
              <a:rPr lang="en-US" dirty="0"/>
              <a:t> The two most popular tools supporting this approach, XFST (Xerox Finite-State Tool) and</a:t>
            </a:r>
          </a:p>
          <a:p>
            <a:r>
              <a:rPr lang="en-US" dirty="0" err="1"/>
              <a:t>LexTools</a:t>
            </a:r>
            <a:r>
              <a:rPr lang="en-US" dirty="0"/>
              <a:t>.</a:t>
            </a:r>
          </a:p>
          <a:p>
            <a:r>
              <a:rPr lang="en-US" dirty="0"/>
              <a:t> Finite-state transducers are computational devices extending the power of finite-state</a:t>
            </a:r>
          </a:p>
          <a:p>
            <a:r>
              <a:rPr lang="en-US" dirty="0"/>
              <a:t>automata.</a:t>
            </a:r>
          </a:p>
          <a:p>
            <a:r>
              <a:rPr lang="en-US" dirty="0"/>
              <a:t> They consist of a finite set of nodes connected by directed edges labeled with pairs of input</a:t>
            </a:r>
          </a:p>
          <a:p>
            <a:r>
              <a:rPr lang="en-US" dirty="0"/>
              <a:t>and output symbols.</a:t>
            </a:r>
          </a:p>
          <a:p>
            <a:r>
              <a:rPr lang="en-US" dirty="0"/>
              <a:t> In such a network or graph, nodes are also called states, while edges are called arcs.</a:t>
            </a:r>
          </a:p>
        </p:txBody>
      </p:sp>
    </p:spTree>
    <p:extLst>
      <p:ext uri="{BB962C8B-B14F-4D97-AF65-F5344CB8AC3E}">
        <p14:creationId xmlns:p14="http://schemas.microsoft.com/office/powerpoint/2010/main" val="3419278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Traversing the network from the set of initial states to the set of final states along the arcs is</a:t>
            </a:r>
          </a:p>
          <a:p>
            <a:r>
              <a:rPr lang="en-US" dirty="0"/>
              <a:t>equivalent to reading the sequences of encountered input symbols and writing the sequences</a:t>
            </a:r>
          </a:p>
          <a:p>
            <a:r>
              <a:rPr lang="en-US" dirty="0"/>
              <a:t>of corresponding output symbols.</a:t>
            </a:r>
          </a:p>
          <a:p>
            <a:r>
              <a:rPr lang="en-US" dirty="0"/>
              <a:t> The set of possible sequences accepted by the transducer defines the input</a:t>
            </a:r>
          </a:p>
          <a:p>
            <a:r>
              <a:rPr lang="en-US" dirty="0"/>
              <a:t>language; the set of possible sequences emitted by the transducer defines the output</a:t>
            </a:r>
          </a:p>
          <a:p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17866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Processing of Natural Language is required when you want an intelligent system like robot to perform as per your</a:t>
            </a:r>
          </a:p>
          <a:p>
            <a:r>
              <a:rPr lang="en-US" dirty="0"/>
              <a:t>instructions, when you want to hear decision from a dialogue based clinical expert system, etc.</a:t>
            </a:r>
          </a:p>
          <a:p>
            <a:r>
              <a:rPr lang="en-US" dirty="0" smtClean="0"/>
              <a:t>The </a:t>
            </a:r>
            <a:r>
              <a:rPr lang="en-US" dirty="0"/>
              <a:t>ability of machines to interpret human language is now at the core of many applications that we use every day</a:t>
            </a:r>
          </a:p>
          <a:p>
            <a:r>
              <a:rPr lang="en-US" dirty="0"/>
              <a:t>- </a:t>
            </a:r>
            <a:r>
              <a:rPr lang="en-US" dirty="0" err="1"/>
              <a:t>chatbots</a:t>
            </a:r>
            <a:r>
              <a:rPr lang="en-US" dirty="0"/>
              <a:t>, Email classification and spam filters, search engines, grammar checkers, voice assistants, and social</a:t>
            </a:r>
          </a:p>
          <a:p>
            <a:r>
              <a:rPr lang="en-US" dirty="0"/>
              <a:t>language translators.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The input and output of an NLP system can be Speech </a:t>
            </a: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    Written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7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two components of NLP, Natural Language Understanding (</a:t>
            </a:r>
            <a:r>
              <a:rPr lang="en-US" dirty="0" smtClean="0"/>
              <a:t>NLU)and </a:t>
            </a:r>
            <a:r>
              <a:rPr lang="en-US" dirty="0"/>
              <a:t>Natural Language Generation (NLG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Natural Language Understanding (NLU) which involves transforming </a:t>
            </a:r>
            <a:r>
              <a:rPr lang="en-US" dirty="0" smtClean="0"/>
              <a:t>human language </a:t>
            </a:r>
            <a:r>
              <a:rPr lang="en-US" dirty="0"/>
              <a:t>into a machine-readable format.</a:t>
            </a:r>
          </a:p>
          <a:p>
            <a:r>
              <a:rPr lang="en-US" dirty="0" smtClean="0"/>
              <a:t>It </a:t>
            </a:r>
            <a:r>
              <a:rPr lang="en-US" dirty="0"/>
              <a:t>helps the machine to understand and </a:t>
            </a:r>
            <a:r>
              <a:rPr lang="en-US" dirty="0" err="1"/>
              <a:t>analyse</a:t>
            </a:r>
            <a:r>
              <a:rPr lang="en-US" dirty="0"/>
              <a:t> human language by extracting </a:t>
            </a:r>
            <a:r>
              <a:rPr lang="en-US" dirty="0" smtClean="0"/>
              <a:t>the text </a:t>
            </a:r>
            <a:r>
              <a:rPr lang="en-US" dirty="0"/>
              <a:t>from large data such as keywords, emotions, relations, and semantics.</a:t>
            </a:r>
          </a:p>
          <a:p>
            <a:r>
              <a:rPr lang="en-US" dirty="0" smtClean="0"/>
              <a:t>Natural </a:t>
            </a:r>
            <a:r>
              <a:rPr lang="en-US" dirty="0"/>
              <a:t>Language Generation (NLG) acts as a translator that converts </a:t>
            </a:r>
            <a:r>
              <a:rPr lang="en-US" dirty="0" smtClean="0"/>
              <a:t>the computerized </a:t>
            </a:r>
            <a:r>
              <a:rPr lang="en-US" dirty="0"/>
              <a:t>data into natural language representation.</a:t>
            </a:r>
          </a:p>
          <a:p>
            <a:r>
              <a:rPr lang="en-US" dirty="0" smtClean="0"/>
              <a:t>It </a:t>
            </a:r>
            <a:r>
              <a:rPr lang="en-US" dirty="0"/>
              <a:t>mainly involves Text planning, Sentence planning, and Text realization.</a:t>
            </a:r>
          </a:p>
          <a:p>
            <a:r>
              <a:rPr lang="en-US" dirty="0" smtClean="0"/>
              <a:t> </a:t>
            </a:r>
            <a:r>
              <a:rPr lang="en-US" dirty="0"/>
              <a:t>The NLU is harder than NLG</a:t>
            </a:r>
          </a:p>
        </p:txBody>
      </p:sp>
    </p:spTree>
    <p:extLst>
      <p:ext uri="{BB962C8B-B14F-4D97-AF65-F5344CB8AC3E}">
        <p14:creationId xmlns:p14="http://schemas.microsoft.com/office/powerpoint/2010/main" val="370298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/>
              <a:t>Phonology − It is study of organizing sound systematically.</a:t>
            </a:r>
          </a:p>
          <a:p>
            <a:r>
              <a:rPr lang="en-US" sz="2000" dirty="0"/>
              <a:t> Morphology: The study of the formation and internal structure of words.</a:t>
            </a:r>
          </a:p>
          <a:p>
            <a:r>
              <a:rPr lang="en-US" sz="2000" dirty="0"/>
              <a:t> Morpheme − It is primitive unit of meaning in a language.</a:t>
            </a:r>
          </a:p>
          <a:p>
            <a:r>
              <a:rPr lang="en-US" sz="2000" dirty="0"/>
              <a:t> Syntax: The study of the formation and internal structure of sentences.</a:t>
            </a:r>
          </a:p>
          <a:p>
            <a:r>
              <a:rPr lang="en-US" sz="2000" dirty="0"/>
              <a:t> Semantics: The study of the meaning of sentences.</a:t>
            </a:r>
          </a:p>
          <a:p>
            <a:r>
              <a:rPr lang="en-US" sz="2000" dirty="0"/>
              <a:t> Pragmatics − It deals with using and understanding sentences in different situations</a:t>
            </a:r>
          </a:p>
          <a:p>
            <a:r>
              <a:rPr lang="en-US" sz="2000" dirty="0"/>
              <a:t>and how the interpretation of the sentence is affected.</a:t>
            </a:r>
          </a:p>
          <a:p>
            <a:r>
              <a:rPr lang="en-US" sz="2000" dirty="0"/>
              <a:t> Discourse − It deals with how the immediately preceding sentence can affect the</a:t>
            </a:r>
          </a:p>
          <a:p>
            <a:r>
              <a:rPr lang="en-US" sz="2000" dirty="0"/>
              <a:t>interpretation of the next sentence.</a:t>
            </a:r>
          </a:p>
          <a:p>
            <a:r>
              <a:rPr lang="en-US" sz="2000" dirty="0"/>
              <a:t> World Knowledge − It includes the general knowledge about the world.</a:t>
            </a:r>
          </a:p>
          <a:p>
            <a:r>
              <a:rPr lang="en-US" sz="2000" dirty="0"/>
              <a:t>Steps in NLP</a:t>
            </a:r>
          </a:p>
        </p:txBody>
      </p:sp>
    </p:spTree>
    <p:extLst>
      <p:ext uri="{BB962C8B-B14F-4D97-AF65-F5344CB8AC3E}">
        <p14:creationId xmlns:p14="http://schemas.microsoft.com/office/powerpoint/2010/main" val="267375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general five steps :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Lexical Analysis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Syntactic Analysis (Parsing)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Semantic Analysis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Discourse Integration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Pragmatic Analysis </a:t>
            </a:r>
          </a:p>
        </p:txBody>
      </p:sp>
    </p:spTree>
    <p:extLst>
      <p:ext uri="{BB962C8B-B14F-4D97-AF65-F5344CB8AC3E}">
        <p14:creationId xmlns:p14="http://schemas.microsoft.com/office/powerpoint/2010/main" val="161285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Lexical Analysis –</a:t>
            </a:r>
          </a:p>
          <a:p>
            <a:r>
              <a:rPr lang="en-US" dirty="0"/>
              <a:t> The first phase of NLP is the Lexical Analysis.</a:t>
            </a:r>
          </a:p>
          <a:p>
            <a:r>
              <a:rPr lang="en-US" dirty="0"/>
              <a:t> This phase scans the source code as a stream of characters and converts it into meaningful</a:t>
            </a:r>
          </a:p>
          <a:p>
            <a:r>
              <a:rPr lang="en-US" dirty="0"/>
              <a:t>lexemes.</a:t>
            </a:r>
          </a:p>
          <a:p>
            <a:r>
              <a:rPr lang="en-US" dirty="0"/>
              <a:t> It divides the whole text into paragraphs, sentences, and words.</a:t>
            </a:r>
          </a:p>
        </p:txBody>
      </p:sp>
    </p:spTree>
    <p:extLst>
      <p:ext uri="{BB962C8B-B14F-4D97-AF65-F5344CB8AC3E}">
        <p14:creationId xmlns:p14="http://schemas.microsoft.com/office/powerpoint/2010/main" val="266909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Syntactic Analysis (Parsing) –</a:t>
            </a:r>
          </a:p>
          <a:p>
            <a:r>
              <a:rPr lang="en-US" dirty="0"/>
              <a:t> Syntactic Analysis is used to check grammar, word arrangements, and shows the relationship</a:t>
            </a:r>
          </a:p>
          <a:p>
            <a:r>
              <a:rPr lang="en-US" dirty="0"/>
              <a:t>among the words.</a:t>
            </a:r>
          </a:p>
          <a:p>
            <a:r>
              <a:rPr lang="en-US" dirty="0"/>
              <a:t> The sentence such as “The school goes to boy” is rejected by English syntactic analyzer.</a:t>
            </a:r>
          </a:p>
        </p:txBody>
      </p:sp>
    </p:spTree>
    <p:extLst>
      <p:ext uri="{BB962C8B-B14F-4D97-AF65-F5344CB8AC3E}">
        <p14:creationId xmlns:p14="http://schemas.microsoft.com/office/powerpoint/2010/main" val="209157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Semantic analysis is concerned with the meaning representation.</a:t>
            </a:r>
          </a:p>
          <a:p>
            <a:r>
              <a:rPr lang="en-US" dirty="0"/>
              <a:t> It mainly focuses on the literal meaning of words, phrases, and sentences.</a:t>
            </a:r>
          </a:p>
          <a:p>
            <a:r>
              <a:rPr lang="en-US" dirty="0"/>
              <a:t> The semantic analyzer disregards sentence such as “hot ice-cream”.</a:t>
            </a:r>
          </a:p>
        </p:txBody>
      </p:sp>
    </p:spTree>
    <p:extLst>
      <p:ext uri="{BB962C8B-B14F-4D97-AF65-F5344CB8AC3E}">
        <p14:creationId xmlns:p14="http://schemas.microsoft.com/office/powerpoint/2010/main" val="3514177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215</TotalTime>
  <Words>2100</Words>
  <Application>Microsoft Office PowerPoint</Application>
  <PresentationFormat>On-screen Show (4:3)</PresentationFormat>
  <Paragraphs>193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NLP</vt:lpstr>
      <vt:lpstr>Natural Language Processing</vt:lpstr>
      <vt:lpstr>NLP</vt:lpstr>
      <vt:lpstr>Components of NLP</vt:lpstr>
      <vt:lpstr>NLP Terminology</vt:lpstr>
      <vt:lpstr>Five steps</vt:lpstr>
      <vt:lpstr>Lexical Analysis</vt:lpstr>
      <vt:lpstr>Syntactic Analysis (Parsing)</vt:lpstr>
      <vt:lpstr>Semantic Analysis</vt:lpstr>
      <vt:lpstr>Discourse Integration</vt:lpstr>
      <vt:lpstr>Pragmatic Analysis</vt:lpstr>
      <vt:lpstr>Finding the Structure of Words</vt:lpstr>
      <vt:lpstr>PowerPoint Presentation</vt:lpstr>
      <vt:lpstr>Contd.,</vt:lpstr>
      <vt:lpstr>Words and Their Components</vt:lpstr>
      <vt:lpstr>Tokens</vt:lpstr>
      <vt:lpstr>Lexemes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cw</dc:creator>
  <cp:lastModifiedBy>cw</cp:lastModifiedBy>
  <cp:revision>38</cp:revision>
  <dcterms:created xsi:type="dcterms:W3CDTF">2023-07-17T14:17:20Z</dcterms:created>
  <dcterms:modified xsi:type="dcterms:W3CDTF">2023-07-23T18:03:39Z</dcterms:modified>
</cp:coreProperties>
</file>