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2"/>
    <p:restoredTop sz="86395"/>
  </p:normalViewPr>
  <p:slideViewPr>
    <p:cSldViewPr>
      <p:cViewPr varScale="1">
        <p:scale>
          <a:sx n="110" d="100"/>
          <a:sy n="110" d="100"/>
        </p:scale>
        <p:origin x="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6862-38A7-CA47-9160-4F50CEC46F3B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324A1-008D-BB43-ABCA-D060337CC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0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324A1-008D-BB43-ABCA-D060337CC2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0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324A1-008D-BB43-ABCA-D060337CC2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F052E41-491E-436F-82C2-A29B77D745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4286A0A-D795-4C8D-9536-0220F00FB66A}" type="datetimeFigureOut">
              <a:rPr lang="en-US" smtClean="0"/>
              <a:t>8/26/23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  <a:p>
            <a:r>
              <a:rPr lang="en-US" dirty="0"/>
              <a:t>Unit-II</a:t>
            </a:r>
          </a:p>
          <a:p>
            <a:r>
              <a:rPr lang="en-US" dirty="0"/>
              <a:t>Syntax Analysis:</a:t>
            </a:r>
          </a:p>
          <a:p>
            <a:r>
              <a:rPr lang="en-US" dirty="0"/>
              <a:t>2.1Parsing Natural Language</a:t>
            </a:r>
          </a:p>
          <a:p>
            <a:r>
              <a:rPr lang="en-US" dirty="0"/>
              <a:t>2.2Treebanks: A Data-Driven Approach to Syntax,</a:t>
            </a:r>
          </a:p>
          <a:p>
            <a:r>
              <a:rPr lang="en-US" dirty="0"/>
              <a:t>2.3Representation of Syntactic Structure,</a:t>
            </a:r>
          </a:p>
          <a:p>
            <a:r>
              <a:rPr lang="en-US" dirty="0"/>
              <a:t>2.4Parsing Algorithms,</a:t>
            </a:r>
          </a:p>
          <a:p>
            <a:r>
              <a:rPr lang="en-US" dirty="0"/>
              <a:t>2.5Models for Ambiguity Resolution in Parsing, Multilingual Issues</a:t>
            </a:r>
          </a:p>
        </p:txBody>
      </p:sp>
    </p:spTree>
    <p:extLst>
      <p:ext uri="{BB962C8B-B14F-4D97-AF65-F5344CB8AC3E}">
        <p14:creationId xmlns:p14="http://schemas.microsoft.com/office/powerpoint/2010/main" val="200640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Treebanks</a:t>
            </a:r>
            <a:r>
              <a:rPr lang="en-US" dirty="0"/>
              <a:t>: A Data-Driven Approach to Syntax</a:t>
            </a:r>
          </a:p>
          <a:p>
            <a:r>
              <a:rPr lang="en-US" dirty="0"/>
              <a:t> Parsing recovers information that is not explicit in the input sentence.</a:t>
            </a:r>
          </a:p>
          <a:p>
            <a:r>
              <a:rPr lang="en-US" dirty="0"/>
              <a:t> This implies that a parser requires some knowledge(syntactic rules) in addition to the input</a:t>
            </a:r>
          </a:p>
          <a:p>
            <a:r>
              <a:rPr lang="en-US" dirty="0"/>
              <a:t>sentence about the kind of syntactic analysis that should be produced as output.</a:t>
            </a:r>
          </a:p>
          <a:p>
            <a:r>
              <a:rPr lang="en-US" dirty="0"/>
              <a:t> One method to provide such knowledge to the parser is to write down a grammar of the</a:t>
            </a:r>
          </a:p>
          <a:p>
            <a:r>
              <a:rPr lang="en-US" dirty="0"/>
              <a:t>language – a set of rules of syntactic analysis as a CFGs</a:t>
            </a:r>
          </a:p>
        </p:txBody>
      </p:sp>
    </p:spTree>
    <p:extLst>
      <p:ext uri="{BB962C8B-B14F-4D97-AF65-F5344CB8AC3E}">
        <p14:creationId xmlns:p14="http://schemas.microsoft.com/office/powerpoint/2010/main" val="251207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construction of </a:t>
            </a:r>
            <a:r>
              <a:rPr lang="en-US" dirty="0" err="1"/>
              <a:t>treebank</a:t>
            </a:r>
            <a:r>
              <a:rPr lang="en-US" dirty="0"/>
              <a:t> is a data driven approach to syntax analysis that allows us to</a:t>
            </a:r>
          </a:p>
          <a:p>
            <a:r>
              <a:rPr lang="en-US" dirty="0"/>
              <a:t>address both of these knowledge acquisition bottlenecks in one stroke.</a:t>
            </a:r>
          </a:p>
          <a:p>
            <a:r>
              <a:rPr lang="en-US" dirty="0"/>
              <a:t> A </a:t>
            </a:r>
            <a:r>
              <a:rPr lang="en-US" dirty="0" err="1"/>
              <a:t>treebank</a:t>
            </a:r>
            <a:r>
              <a:rPr lang="en-US" dirty="0"/>
              <a:t> is simply a collection of sentences (also called a corpus of text), where each</a:t>
            </a:r>
          </a:p>
          <a:p>
            <a:r>
              <a:rPr lang="en-US" dirty="0"/>
              <a:t>sentence is provided a complete syntax analysis.</a:t>
            </a:r>
          </a:p>
          <a:p>
            <a:r>
              <a:rPr lang="en-US" dirty="0"/>
              <a:t> The syntactic analysis for each sentence has been judged by a human expert as the most</a:t>
            </a:r>
          </a:p>
          <a:p>
            <a:r>
              <a:rPr lang="en-US" dirty="0"/>
              <a:t>possible analysis for that sentence</a:t>
            </a:r>
          </a:p>
        </p:txBody>
      </p:sp>
    </p:spTree>
    <p:extLst>
      <p:ext uri="{BB962C8B-B14F-4D97-AF65-F5344CB8AC3E}">
        <p14:creationId xmlns:p14="http://schemas.microsoft.com/office/powerpoint/2010/main" val="122037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Different Types of Grammar in NLP</a:t>
            </a:r>
          </a:p>
          <a:p>
            <a:r>
              <a:rPr lang="en-US" dirty="0"/>
              <a:t>1.Context-Free Grammar (CFG) 2.Constituency Grammar (CG) or Phrase structure </a:t>
            </a:r>
          </a:p>
          <a:p>
            <a:r>
              <a:rPr lang="en-US" dirty="0"/>
              <a:t>grammar 3.Dependency Grammar (DG)</a:t>
            </a:r>
          </a:p>
          <a:p>
            <a:r>
              <a:rPr lang="en-US" dirty="0"/>
              <a:t>Context-Free Grammar (CFG)</a:t>
            </a:r>
          </a:p>
          <a:p>
            <a:r>
              <a:rPr lang="en-US" dirty="0"/>
              <a:t>• Mathematically, a grammar G can be written as a 4-tuple (N, T, S, P) </a:t>
            </a:r>
          </a:p>
          <a:p>
            <a:r>
              <a:rPr lang="en-US" dirty="0"/>
              <a:t>• N or VN = set of non-terminal symbols, or variables.</a:t>
            </a:r>
          </a:p>
          <a:p>
            <a:r>
              <a:rPr lang="en-US" dirty="0"/>
              <a:t>• T or ∑ = set of terminal symbols. </a:t>
            </a:r>
          </a:p>
          <a:p>
            <a:r>
              <a:rPr lang="en-US" dirty="0"/>
              <a:t>• S = Start symbol where S ∈ N </a:t>
            </a:r>
          </a:p>
          <a:p>
            <a:r>
              <a:rPr lang="en-US" dirty="0"/>
              <a:t>• P = Production rules for Terminals as well as Non-terminals.</a:t>
            </a:r>
          </a:p>
          <a:p>
            <a:r>
              <a:rPr lang="en-US" dirty="0"/>
              <a:t>• It has the form </a:t>
            </a:r>
            <a:r>
              <a:rPr lang="el-GR" dirty="0"/>
              <a:t>α → β, </a:t>
            </a:r>
            <a:r>
              <a:rPr lang="en-US" dirty="0"/>
              <a:t>where </a:t>
            </a:r>
            <a:r>
              <a:rPr lang="el-GR" dirty="0"/>
              <a:t>α </a:t>
            </a:r>
            <a:r>
              <a:rPr lang="en-US" dirty="0"/>
              <a:t>and </a:t>
            </a:r>
            <a:r>
              <a:rPr lang="el-GR" dirty="0"/>
              <a:t>β </a:t>
            </a:r>
            <a:r>
              <a:rPr lang="en-US" dirty="0"/>
              <a:t>are strings on VN ∪ ∑ at least one symbol of </a:t>
            </a:r>
            <a:r>
              <a:rPr lang="el-GR" dirty="0"/>
              <a:t>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1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 of Syntactic Structure</a:t>
            </a:r>
          </a:p>
          <a:p>
            <a:r>
              <a:rPr lang="en-US" dirty="0"/>
              <a:t>2.3.1 Syntax Analysis Using Dependency Graphs</a:t>
            </a:r>
          </a:p>
          <a:p>
            <a:r>
              <a:rPr lang="en-US" dirty="0"/>
              <a:t> The main philosophy behind dependency graphs is to connect a word- the head of a </a:t>
            </a:r>
            <a:r>
              <a:rPr lang="en-US" dirty="0" err="1"/>
              <a:t>phrasewith</a:t>
            </a:r>
            <a:r>
              <a:rPr lang="en-US" dirty="0"/>
              <a:t> the dependents in that phrase.</a:t>
            </a:r>
          </a:p>
          <a:p>
            <a:r>
              <a:rPr lang="en-US" dirty="0"/>
              <a:t> The notation connects a head with its dependent using a directed (asymmetric) connections.</a:t>
            </a:r>
          </a:p>
          <a:p>
            <a:r>
              <a:rPr lang="en-US" dirty="0"/>
              <a:t> Dependency graphs, just like phrase structures trees, is a representation that is consistent</a:t>
            </a:r>
          </a:p>
          <a:p>
            <a:r>
              <a:rPr lang="en-US" dirty="0"/>
              <a:t>with many different linguistic frameworks</a:t>
            </a:r>
          </a:p>
        </p:txBody>
      </p:sp>
    </p:spTree>
    <p:extLst>
      <p:ext uri="{BB962C8B-B14F-4D97-AF65-F5344CB8AC3E}">
        <p14:creationId xmlns:p14="http://schemas.microsoft.com/office/powerpoint/2010/main" val="359904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parsing in NLP is the process of determining the syntactic structure of a text by </a:t>
            </a:r>
            <a:r>
              <a:rPr lang="en-US" dirty="0" err="1"/>
              <a:t>analysing</a:t>
            </a:r>
            <a:endParaRPr lang="en-US" dirty="0"/>
          </a:p>
          <a:p>
            <a:r>
              <a:rPr lang="en-US" dirty="0"/>
              <a:t>its constituent words based on an underlying grammar.</a:t>
            </a:r>
          </a:p>
          <a:p>
            <a:r>
              <a:rPr lang="en-US" dirty="0"/>
              <a:t>Example Grammar: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Then, the outcome of the parsing process would be a parse tree, where sentence is the root,</a:t>
            </a:r>
          </a:p>
          <a:p>
            <a:r>
              <a:rPr lang="en-US" dirty="0"/>
              <a:t>intermediate nodes such as </a:t>
            </a:r>
            <a:r>
              <a:rPr lang="en-US" dirty="0" err="1"/>
              <a:t>noun_phrase</a:t>
            </a:r>
            <a:r>
              <a:rPr lang="en-US" dirty="0"/>
              <a:t>, </a:t>
            </a:r>
            <a:r>
              <a:rPr lang="en-US" dirty="0" err="1"/>
              <a:t>verb_phrase</a:t>
            </a:r>
            <a:r>
              <a:rPr lang="en-US" dirty="0"/>
              <a:t> etc. have children - hence they are</a:t>
            </a:r>
          </a:p>
          <a:p>
            <a:r>
              <a:rPr lang="en-US" dirty="0"/>
              <a:t>called non-terminals and finally, the leaves of the tree ‘Tom’, ‘ate’,</a:t>
            </a:r>
          </a:p>
          <a:p>
            <a:r>
              <a:rPr lang="en-US" dirty="0"/>
              <a:t>‘an’,</a:t>
            </a:r>
          </a:p>
          <a:p>
            <a:r>
              <a:rPr lang="en-US" dirty="0"/>
              <a:t>‘apple’ are  called terminals.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325" y="2433638"/>
            <a:ext cx="31813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08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treebank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can be defined as a linguistically annotated corpus that includes some kind of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syntactic analysis over and above part-of-speech tagging.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 A sentence is parsed by relating each word to other words in the sentence which depend on it.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 The syntactic parsing of a sentence consists of finding the correct syntactic structure of that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sentence in the given formalism/grammar.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 Dependency grammar (DG) and phrase structure grammar(PSG) are two such formalisms.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 PSG breaks sentence into constituents (phrases), which are then broken into smaller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constituents</a:t>
            </a:r>
          </a:p>
        </p:txBody>
      </p:sp>
    </p:spTree>
    <p:extLst>
      <p:ext uri="{BB962C8B-B14F-4D97-AF65-F5344CB8AC3E}">
        <p14:creationId xmlns:p14="http://schemas.microsoft.com/office/powerpoint/2010/main" val="158265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phrase, clause structure Example: NP,PP,VP etc.,</a:t>
            </a:r>
          </a:p>
          <a:p>
            <a:r>
              <a:rPr lang="en-US" dirty="0"/>
              <a:t> DG: syntactic structure consist of lexical items, linked by binary asymmetric relations called</a:t>
            </a:r>
          </a:p>
          <a:p>
            <a:r>
              <a:rPr lang="en-US" dirty="0"/>
              <a:t>dependencies.</a:t>
            </a:r>
          </a:p>
          <a:p>
            <a:r>
              <a:rPr lang="en-US" dirty="0"/>
              <a:t> Interested in grammatical relations between individual words.</a:t>
            </a:r>
          </a:p>
          <a:p>
            <a:r>
              <a:rPr lang="en-US" dirty="0"/>
              <a:t> Does propose a recursive structure rather a network of relations</a:t>
            </a:r>
          </a:p>
          <a:p>
            <a:r>
              <a:rPr lang="en-US" dirty="0"/>
              <a:t> These relations can also have labels</a:t>
            </a:r>
          </a:p>
        </p:txBody>
      </p:sp>
    </p:spTree>
    <p:extLst>
      <p:ext uri="{BB962C8B-B14F-4D97-AF65-F5344CB8AC3E}">
        <p14:creationId xmlns:p14="http://schemas.microsoft.com/office/powerpoint/2010/main" val="413838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Constituency tree </a:t>
            </a:r>
            <a:r>
              <a:rPr lang="en-US" dirty="0" err="1"/>
              <a:t>vs</a:t>
            </a:r>
            <a:r>
              <a:rPr lang="en-US" dirty="0"/>
              <a:t> Dependency tree</a:t>
            </a:r>
          </a:p>
          <a:p>
            <a:r>
              <a:rPr lang="en-US" dirty="0"/>
              <a:t> Dependency structures explicitly represent</a:t>
            </a:r>
          </a:p>
          <a:p>
            <a:r>
              <a:rPr lang="en-US" dirty="0"/>
              <a:t>- Head-dependent relations (directed arcs)</a:t>
            </a:r>
          </a:p>
          <a:p>
            <a:r>
              <a:rPr lang="en-US" dirty="0"/>
              <a:t>- Functional categories (arc labels)</a:t>
            </a:r>
          </a:p>
          <a:p>
            <a:r>
              <a:rPr lang="en-US" dirty="0"/>
              <a:t>- Possibly some structural categories (POS)</a:t>
            </a:r>
          </a:p>
          <a:p>
            <a:r>
              <a:rPr lang="en-US" dirty="0"/>
              <a:t> Phrase structure explicitly represent </a:t>
            </a:r>
          </a:p>
          <a:p>
            <a:r>
              <a:rPr lang="en-US" dirty="0"/>
              <a:t>- Phrases (non-terminal nodes)</a:t>
            </a:r>
          </a:p>
          <a:p>
            <a:r>
              <a:rPr lang="en-US" dirty="0"/>
              <a:t>- Structural categories (non-terminal labels)</a:t>
            </a:r>
          </a:p>
          <a:p>
            <a:r>
              <a:rPr lang="en-US" dirty="0"/>
              <a:t>- Possible some functional categories (grammatical functions) </a:t>
            </a:r>
          </a:p>
        </p:txBody>
      </p:sp>
    </p:spTree>
    <p:extLst>
      <p:ext uri="{BB962C8B-B14F-4D97-AF65-F5344CB8AC3E}">
        <p14:creationId xmlns:p14="http://schemas.microsoft.com/office/powerpoint/2010/main" val="205039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candidate dependency trees for an input sentence</a:t>
            </a:r>
          </a:p>
          <a:p>
            <a:r>
              <a:rPr lang="en-US" dirty="0"/>
              <a:t> Learning: scoring possible dependency graphs for a given sentence, usually by factoring the </a:t>
            </a:r>
          </a:p>
          <a:p>
            <a:r>
              <a:rPr lang="en-US" dirty="0"/>
              <a:t>graphs into their component arcs </a:t>
            </a:r>
          </a:p>
          <a:p>
            <a:r>
              <a:rPr lang="en-US" dirty="0"/>
              <a:t> Parsing: searching for the highest scoring graph for a given sentence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2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</a:t>
            </a:r>
          </a:p>
          <a:p>
            <a:r>
              <a:rPr lang="en-US" dirty="0"/>
              <a:t> In NLP, the syntactic analysis of natural language input can vary from being very low-level,</a:t>
            </a:r>
          </a:p>
          <a:p>
            <a:r>
              <a:rPr lang="en-US" dirty="0"/>
              <a:t>such as simply tagging each word in the sentence with a part of speech (POS), or very high</a:t>
            </a:r>
          </a:p>
          <a:p>
            <a:r>
              <a:rPr lang="en-US" dirty="0"/>
              <a:t>level, such as full parsing.</a:t>
            </a:r>
          </a:p>
          <a:p>
            <a:r>
              <a:rPr lang="en-US" dirty="0"/>
              <a:t> In syntactic parsing, ambiguity is a particularly difficult problem because the most possible</a:t>
            </a:r>
          </a:p>
          <a:p>
            <a:r>
              <a:rPr lang="en-US" dirty="0"/>
              <a:t>analysis has to be chosen from an exponentially large number of alternative analyses.</a:t>
            </a:r>
          </a:p>
          <a:p>
            <a:r>
              <a:rPr lang="en-US" dirty="0"/>
              <a:t> From tagging to full parsing, algorithms that can handle such ambiguity have to be carefully</a:t>
            </a:r>
          </a:p>
          <a:p>
            <a:r>
              <a:rPr lang="en-US" dirty="0"/>
              <a:t>chosen.</a:t>
            </a:r>
          </a:p>
          <a:p>
            <a:r>
              <a:rPr lang="en-US" dirty="0"/>
              <a:t> Here we explores the syntactic analysis methods from tagging to full parsing and the use of</a:t>
            </a:r>
          </a:p>
          <a:p>
            <a:r>
              <a:rPr lang="en-US" dirty="0"/>
              <a:t>supervised machine learning to deal with ambiguity</a:t>
            </a:r>
          </a:p>
        </p:txBody>
      </p:sp>
    </p:spTree>
    <p:extLst>
      <p:ext uri="{BB962C8B-B14F-4D97-AF65-F5344CB8AC3E}">
        <p14:creationId xmlns:p14="http://schemas.microsoft.com/office/powerpoint/2010/main" val="2488782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Parsing Natural Language</a:t>
            </a:r>
          </a:p>
          <a:p>
            <a:r>
              <a:rPr lang="en-US" dirty="0"/>
              <a:t> In a text-to-speech application, input sentences are to be converted to a spoken output that</a:t>
            </a:r>
          </a:p>
          <a:p>
            <a:r>
              <a:rPr lang="en-US" dirty="0"/>
              <a:t>should sound like it was spoken by a native speaker of the language.</a:t>
            </a:r>
          </a:p>
          <a:p>
            <a:r>
              <a:rPr lang="en-US" dirty="0"/>
              <a:t> Example: He wanted to go a drive in the country.</a:t>
            </a:r>
          </a:p>
          <a:p>
            <a:r>
              <a:rPr lang="en-US" dirty="0"/>
              <a:t> There is a natural pause between the words derive and In in sentence that reflects an</a:t>
            </a:r>
          </a:p>
          <a:p>
            <a:r>
              <a:rPr lang="en-US" dirty="0"/>
              <a:t>underlying hidden structure to the sentence.</a:t>
            </a:r>
          </a:p>
          <a:p>
            <a:r>
              <a:rPr lang="en-US" dirty="0"/>
              <a:t> Parsing can provide a structural description that identifies such a break in the intonation.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91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example is the paragraph parsing.</a:t>
            </a:r>
          </a:p>
          <a:p>
            <a:r>
              <a:rPr lang="en-US" dirty="0"/>
              <a:t> In the sentence fragment, the capitalized phrase EUROPEAN COUNTRIES can be replaced with</a:t>
            </a:r>
          </a:p>
          <a:p>
            <a:r>
              <a:rPr lang="en-US" dirty="0"/>
              <a:t>other phrases without changing the essential meaning of the sentences.</a:t>
            </a:r>
          </a:p>
          <a:p>
            <a:r>
              <a:rPr lang="en-US" dirty="0"/>
              <a:t> A few examples of replacement phrases are shown in the sentence fragments .</a:t>
            </a:r>
          </a:p>
          <a:p>
            <a:r>
              <a:rPr lang="en-US" dirty="0"/>
              <a:t>Open border imply increasing racial fragmentation in EUROPEAN COUNTRIES</a:t>
            </a:r>
          </a:p>
        </p:txBody>
      </p:sp>
    </p:spTree>
    <p:extLst>
      <p:ext uri="{BB962C8B-B14F-4D97-AF65-F5344CB8AC3E}">
        <p14:creationId xmlns:p14="http://schemas.microsoft.com/office/powerpoint/2010/main" val="1108345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</TotalTime>
  <Words>1009</Words>
  <Application>Microsoft Macintosh PowerPoint</Application>
  <PresentationFormat>On-screen Show (4:3)</PresentationFormat>
  <Paragraphs>105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cw</dc:creator>
  <cp:lastModifiedBy>SHANU KUMAR SHAH</cp:lastModifiedBy>
  <cp:revision>17</cp:revision>
  <dcterms:created xsi:type="dcterms:W3CDTF">2023-08-06T15:50:35Z</dcterms:created>
  <dcterms:modified xsi:type="dcterms:W3CDTF">2023-08-26T17:06:45Z</dcterms:modified>
</cp:coreProperties>
</file>