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DC9B87-FDFD-4CE5-97D2-76D104CF28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56977-B2BB-4626-B191-D188626B9012}" type="datetimeFigureOut">
              <a:rPr lang="en-US" smtClean="0"/>
              <a:t>13/08/2023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DC9B87-FDFD-4CE5-97D2-76D104CF28A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8D56977-B2BB-4626-B191-D188626B9012}" type="datetimeFigureOut">
              <a:rPr lang="en-US" smtClean="0"/>
              <a:t>13/08/2023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6DC9B87-FDFD-4CE5-97D2-76D104CF28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NGRAM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1199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Neural Language Modeling</a:t>
            </a:r>
          </a:p>
          <a:p>
            <a:r>
              <a:rPr lang="en-US" dirty="0"/>
              <a:t>Neural Language Models use different kinds of approaches like neural networks such as </a:t>
            </a:r>
            <a:r>
              <a:rPr lang="en-US" b="1" dirty="0" err="1"/>
              <a:t>feedforward</a:t>
            </a:r>
            <a:r>
              <a:rPr lang="en-US" b="1" dirty="0"/>
              <a:t> neural networks, recurrent neural nets, attention-based networks, and transformers-based neural nets</a:t>
            </a:r>
            <a:r>
              <a:rPr lang="en-US" dirty="0"/>
              <a:t> late to model the language, and they have also surpassed the statistical language models in their effectiveness.</a:t>
            </a:r>
          </a:p>
          <a:p>
            <a:r>
              <a:rPr lang="en-US" dirty="0"/>
              <a:t>Neural language models have many advantages over the statistical language models as they can handle much longer histories and also can generalize better over contexts of similar words and are </a:t>
            </a:r>
            <a:r>
              <a:rPr lang="en-US" b="1" dirty="0"/>
              <a:t>more accurate</a:t>
            </a:r>
            <a:r>
              <a:rPr lang="en-US" dirty="0"/>
              <a:t> at word prediction.</a:t>
            </a:r>
          </a:p>
          <a:p>
            <a:r>
              <a:rPr lang="en-US" dirty="0"/>
              <a:t>Neural net language models are also </a:t>
            </a:r>
            <a:r>
              <a:rPr lang="en-US" b="1" dirty="0"/>
              <a:t>much more complex and slower and need more energy to train</a:t>
            </a:r>
            <a:r>
              <a:rPr lang="en-US" dirty="0"/>
              <a:t> and are </a:t>
            </a:r>
            <a:r>
              <a:rPr lang="en-US" b="1" dirty="0"/>
              <a:t>less interpretable</a:t>
            </a:r>
            <a:r>
              <a:rPr lang="en-US" dirty="0"/>
              <a:t> than statistical language models.</a:t>
            </a:r>
          </a:p>
          <a:p>
            <a:endParaRPr lang="en-US" dirty="0"/>
          </a:p>
        </p:txBody>
      </p:sp>
    </p:spTree>
    <p:extLst>
      <p:ext uri="{BB962C8B-B14F-4D97-AF65-F5344CB8AC3E}">
        <p14:creationId xmlns:p14="http://schemas.microsoft.com/office/powerpoint/2010/main" val="103442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Hence for practical purposes where there are </a:t>
            </a:r>
            <a:r>
              <a:rPr lang="en-US" b="1" dirty="0"/>
              <a:t>not a lot of computing power</a:t>
            </a:r>
            <a:r>
              <a:rPr lang="en-US" dirty="0"/>
              <a:t> and training data, and especially for smaller tasks, </a:t>
            </a:r>
            <a:r>
              <a:rPr lang="en-US" b="1" dirty="0"/>
              <a:t>statistical language models</a:t>
            </a:r>
            <a:r>
              <a:rPr lang="en-US" dirty="0"/>
              <a:t> like the n-gram language model are the right tool.</a:t>
            </a:r>
          </a:p>
          <a:p>
            <a:r>
              <a:rPr lang="en-US" dirty="0"/>
              <a:t>On the other side, Large language models (LLMs) based on neural networks, in particular, represented state of the art and gave rise to </a:t>
            </a:r>
            <a:r>
              <a:rPr lang="en-US" b="1" dirty="0"/>
              <a:t>major advancements</a:t>
            </a:r>
            <a:r>
              <a:rPr lang="en-US" dirty="0"/>
              <a:t> in NLP AI .</a:t>
            </a:r>
          </a:p>
          <a:p>
            <a:pPr lvl="1"/>
            <a:r>
              <a:rPr lang="en-US" dirty="0"/>
              <a:t>They hold the promise of transforming domains through learned knowledge and slowly becoming ubiquitous in day-to-day life related to text and speech use cases</a:t>
            </a:r>
          </a:p>
          <a:p>
            <a:pPr lvl="1"/>
            <a:r>
              <a:rPr lang="en-US" dirty="0"/>
              <a:t>LLM sizes have also been increasing 10X every year for the last few years, and these models grow in complexity and size along with their capabilities, like, for example, </a:t>
            </a:r>
            <a:r>
              <a:rPr lang="en-US" b="1" dirty="0"/>
              <a:t>few shot learners</a:t>
            </a:r>
            <a:r>
              <a:rPr lang="en-US" dirty="0"/>
              <a:t>.</a:t>
            </a:r>
          </a:p>
          <a:p>
            <a:endParaRPr lang="en-US" dirty="0"/>
          </a:p>
        </p:txBody>
      </p:sp>
    </p:spTree>
    <p:extLst>
      <p:ext uri="{BB962C8B-B14F-4D97-AF65-F5344CB8AC3E}">
        <p14:creationId xmlns:p14="http://schemas.microsoft.com/office/powerpoint/2010/main" val="52001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What are N-grams?</a:t>
            </a:r>
          </a:p>
          <a:p>
            <a:endParaRPr lang="en-US" dirty="0"/>
          </a:p>
        </p:txBody>
      </p:sp>
    </p:spTree>
    <p:extLst>
      <p:ext uri="{BB962C8B-B14F-4D97-AF65-F5344CB8AC3E}">
        <p14:creationId xmlns:p14="http://schemas.microsoft.com/office/powerpoint/2010/main" val="26396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N-gram Models</a:t>
            </a:r>
          </a:p>
          <a:p>
            <a:r>
              <a:rPr lang="en-US" dirty="0"/>
              <a:t>N-gram models are a particular set of language models </a:t>
            </a:r>
            <a:r>
              <a:rPr lang="en-US" b="1" dirty="0"/>
              <a:t>based on the statistical frequency</a:t>
            </a:r>
            <a:r>
              <a:rPr lang="en-US" dirty="0"/>
              <a:t> of groups of tokens.</a:t>
            </a:r>
          </a:p>
          <a:p>
            <a:r>
              <a:rPr lang="en-US" dirty="0"/>
              <a:t>An n-gram is an </a:t>
            </a:r>
            <a:r>
              <a:rPr lang="en-US" b="1" dirty="0"/>
              <a:t>ordered group of n tokens</a:t>
            </a:r>
            <a:r>
              <a:rPr lang="en-US" dirty="0"/>
              <a:t>. The bigrams of the sentence The cat eats fish. are (The, cat), (cat, eats), (eats, fish) and (fish, .). The trigrams are (The, cat, eats), (cat, eats, fish) and (eats, fish, .).</a:t>
            </a:r>
          </a:p>
          <a:p>
            <a:r>
              <a:rPr lang="en-US" dirty="0"/>
              <a:t>The smallest n-grams with </a:t>
            </a:r>
            <a:r>
              <a:rPr lang="en-US" b="1" dirty="0"/>
              <a:t>n =1</a:t>
            </a:r>
            <a:r>
              <a:rPr lang="en-US" dirty="0"/>
              <a:t> are called unigrams. Unigrams are simply the tokens appearing in the sentence.</a:t>
            </a:r>
          </a:p>
          <a:p>
            <a:r>
              <a:rPr lang="en-US" dirty="0"/>
              <a:t>The </a:t>
            </a:r>
            <a:r>
              <a:rPr lang="en-US" b="1" dirty="0"/>
              <a:t>conditional probability</a:t>
            </a:r>
            <a:r>
              <a:rPr lang="en-US" dirty="0"/>
              <a:t> that a certain token appears after previous tokens are estimated by Maximum Likelihood Estimation on a set of training sequences.</a:t>
            </a:r>
          </a:p>
          <a:p>
            <a:endParaRPr lang="en-US" dirty="0"/>
          </a:p>
        </p:txBody>
      </p:sp>
    </p:spTree>
    <p:extLst>
      <p:ext uri="{BB962C8B-B14F-4D97-AF65-F5344CB8AC3E}">
        <p14:creationId xmlns:p14="http://schemas.microsoft.com/office/powerpoint/2010/main" val="426816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Intuitive Formulation</a:t>
            </a:r>
          </a:p>
          <a:p>
            <a:r>
              <a:rPr lang="en-US" dirty="0"/>
              <a:t>The intuitive idea behind n-grams and n-gram models is that instead of computing the probability of a word given its entire history, we can approximate the history by just the last few words like humans do while understanding speech and text.</a:t>
            </a:r>
          </a:p>
          <a:p>
            <a:r>
              <a:rPr lang="en-US" b="1" dirty="0"/>
              <a:t>Illustration for N-gram </a:t>
            </a:r>
            <a:r>
              <a:rPr lang="en-US" b="1" dirty="0" smtClean="0"/>
              <a:t>probabilities</a:t>
            </a:r>
            <a:endParaRPr lang="en-US" dirty="0"/>
          </a:p>
        </p:txBody>
      </p:sp>
    </p:spTree>
    <p:extLst>
      <p:ext uri="{BB962C8B-B14F-4D97-AF65-F5344CB8AC3E}">
        <p14:creationId xmlns:p14="http://schemas.microsoft.com/office/powerpoint/2010/main" val="180748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a:t>
            </a:r>
            <a:r>
              <a:rPr lang="en-US" dirty="0" err="1">
                <a:solidFill>
                  <a:srgbClr val="61738E"/>
                </a:solidFill>
                <a:latin typeface="KaTeX_Main"/>
              </a:rPr>
              <a:t>n</a:t>
            </a:r>
            <a:r>
              <a:rPr lang="en-US" dirty="0">
                <a:solidFill>
                  <a:srgbClr val="61738E"/>
                </a:solidFill>
                <a:latin typeface="KaTeX_Main"/>
              </a:rPr>
              <a:t>​∣</a:t>
            </a:r>
            <a:r>
              <a:rPr lang="en-US" b="1" dirty="0">
                <a:solidFill>
                  <a:srgbClr val="61738E"/>
                </a:solidFill>
                <a:latin typeface="KaTeX_Main"/>
              </a:rPr>
              <a:t>w</a:t>
            </a:r>
            <a:r>
              <a:rPr lang="en-US" dirty="0">
                <a:solidFill>
                  <a:srgbClr val="61738E"/>
                </a:solidFill>
                <a:latin typeface="KaTeX_Main"/>
              </a:rPr>
              <a:t>1​…</a:t>
            </a:r>
            <a:r>
              <a:rPr lang="en-US" b="1" dirty="0">
                <a:solidFill>
                  <a:srgbClr val="61738E"/>
                </a:solidFill>
                <a:latin typeface="KaTeX_Main"/>
              </a:rPr>
              <a:t>w</a:t>
            </a:r>
            <a:r>
              <a:rPr lang="en-US" dirty="0">
                <a:solidFill>
                  <a:srgbClr val="61738E"/>
                </a:solidFill>
                <a:latin typeface="KaTeX_Main"/>
              </a:rPr>
              <a:t>n−1​)≈</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a:t>
            </a:r>
            <a:r>
              <a:rPr lang="en-US" dirty="0" err="1">
                <a:solidFill>
                  <a:srgbClr val="61738E"/>
                </a:solidFill>
                <a:latin typeface="KaTeX_Main"/>
              </a:rPr>
              <a:t>n</a:t>
            </a:r>
            <a:r>
              <a:rPr lang="en-US" dirty="0">
                <a:solidFill>
                  <a:srgbClr val="61738E"/>
                </a:solidFill>
                <a:latin typeface="KaTeX_Main"/>
              </a:rPr>
              <a:t>​) </a:t>
            </a:r>
            <a:r>
              <a:rPr lang="en-US" dirty="0" smtClean="0">
                <a:solidFill>
                  <a:srgbClr val="61738E"/>
                </a:solidFill>
                <a:latin typeface="KaTeX_Main"/>
              </a:rPr>
              <a:t>unigram</a:t>
            </a:r>
            <a:r>
              <a:rPr lang="en-US" dirty="0">
                <a:solidFill>
                  <a:srgbClr val="61738E"/>
                </a:solidFill>
                <a:latin typeface="KaTeX_Main"/>
              </a:rPr>
              <a:t> </a:t>
            </a:r>
            <a:endParaRPr lang="en-US" dirty="0" smtClean="0">
              <a:solidFill>
                <a:srgbClr val="61738E"/>
              </a:solidFill>
              <a:latin typeface="KaTeX_Main"/>
            </a:endParaRPr>
          </a:p>
          <a:p>
            <a:r>
              <a:rPr lang="en-US" b="1" dirty="0" smtClean="0">
                <a:solidFill>
                  <a:srgbClr val="61738E"/>
                </a:solidFill>
                <a:latin typeface="KaTeX_Main"/>
              </a:rPr>
              <a:t>P</a:t>
            </a:r>
            <a:r>
              <a:rPr lang="en-US" dirty="0" smtClean="0">
                <a:solidFill>
                  <a:srgbClr val="61738E"/>
                </a:solidFill>
                <a:latin typeface="KaTeX_Main"/>
              </a:rPr>
              <a:t>(</a:t>
            </a:r>
            <a:r>
              <a:rPr lang="en-US" b="1" dirty="0" err="1" smtClean="0">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a:t>
            </a:r>
            <a:r>
              <a:rPr lang="en-US" dirty="0">
                <a:solidFill>
                  <a:srgbClr val="61738E"/>
                </a:solidFill>
                <a:latin typeface="KaTeX_Main"/>
              </a:rPr>
              <a:t>1​…</a:t>
            </a:r>
            <a:r>
              <a:rPr lang="en-US" b="1" dirty="0">
                <a:solidFill>
                  <a:srgbClr val="61738E"/>
                </a:solidFill>
                <a:latin typeface="KaTeX_Main"/>
              </a:rPr>
              <a:t>w</a:t>
            </a:r>
            <a:r>
              <a:rPr lang="en-US" dirty="0">
                <a:solidFill>
                  <a:srgbClr val="61738E"/>
                </a:solidFill>
                <a:latin typeface="KaTeX_Main"/>
              </a:rPr>
              <a:t>n−1​)≈</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a:t>
            </a:r>
            <a:r>
              <a:rPr lang="en-US" dirty="0">
                <a:solidFill>
                  <a:srgbClr val="61738E"/>
                </a:solidFill>
                <a:latin typeface="KaTeX_Main"/>
              </a:rPr>
              <a:t>n−1​</a:t>
            </a:r>
            <a:r>
              <a:rPr lang="en-US" dirty="0" smtClean="0">
                <a:solidFill>
                  <a:srgbClr val="61738E"/>
                </a:solidFill>
                <a:latin typeface="KaTeX_Main"/>
              </a:rPr>
              <a:t>)bigram</a:t>
            </a:r>
            <a:r>
              <a:rPr lang="en-US" dirty="0">
                <a:solidFill>
                  <a:srgbClr val="61738E"/>
                </a:solidFill>
                <a:latin typeface="KaTeX_Main"/>
              </a:rPr>
              <a:t> </a:t>
            </a:r>
            <a:endParaRPr lang="en-US" dirty="0" smtClean="0">
              <a:solidFill>
                <a:srgbClr val="61738E"/>
              </a:solidFill>
              <a:latin typeface="KaTeX_Main"/>
            </a:endParaRPr>
          </a:p>
          <a:p>
            <a:r>
              <a:rPr lang="en-US" b="1" dirty="0" smtClean="0">
                <a:solidFill>
                  <a:srgbClr val="61738E"/>
                </a:solidFill>
                <a:latin typeface="KaTeX_Main"/>
              </a:rPr>
              <a:t>P</a:t>
            </a:r>
            <a:r>
              <a:rPr lang="en-US" dirty="0" smtClean="0">
                <a:solidFill>
                  <a:srgbClr val="61738E"/>
                </a:solidFill>
                <a:latin typeface="KaTeX_Main"/>
              </a:rPr>
              <a:t>(</a:t>
            </a:r>
            <a:r>
              <a:rPr lang="en-US" b="1" dirty="0" err="1" smtClean="0">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w1</a:t>
            </a:r>
            <a:r>
              <a:rPr lang="en-US" dirty="0">
                <a:solidFill>
                  <a:srgbClr val="61738E"/>
                </a:solidFill>
                <a:latin typeface="KaTeX_Main"/>
              </a:rPr>
              <a:t>​…</a:t>
            </a:r>
            <a:r>
              <a:rPr lang="en-US" b="1" dirty="0">
                <a:solidFill>
                  <a:srgbClr val="61738E"/>
                </a:solidFill>
                <a:latin typeface="KaTeX_Main"/>
              </a:rPr>
              <a:t>wn</a:t>
            </a:r>
            <a:r>
              <a:rPr lang="en-US" dirty="0">
                <a:solidFill>
                  <a:srgbClr val="61738E"/>
                </a:solidFill>
                <a:latin typeface="KaTeX_Main"/>
              </a:rPr>
              <a:t>−1​)≈</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1</a:t>
            </a:r>
            <a:r>
              <a:rPr lang="en-US" dirty="0">
                <a:solidFill>
                  <a:srgbClr val="61738E"/>
                </a:solidFill>
                <a:latin typeface="KaTeX_Main"/>
              </a:rPr>
              <a:t>​</a:t>
            </a:r>
            <a:r>
              <a:rPr lang="en-US" b="1" dirty="0">
                <a:solidFill>
                  <a:srgbClr val="61738E"/>
                </a:solidFill>
                <a:latin typeface="KaTeX_Main"/>
              </a:rPr>
              <a:t>wn</a:t>
            </a:r>
            <a:r>
              <a:rPr lang="en-US" dirty="0">
                <a:solidFill>
                  <a:srgbClr val="61738E"/>
                </a:solidFill>
                <a:latin typeface="KaTeX_Main"/>
              </a:rPr>
              <a:t>−2​) </a:t>
            </a:r>
            <a:r>
              <a:rPr lang="en-US" dirty="0" smtClean="0">
                <a:solidFill>
                  <a:srgbClr val="61738E"/>
                </a:solidFill>
                <a:latin typeface="KaTeX_Main"/>
              </a:rPr>
              <a:t>trigram</a:t>
            </a:r>
          </a:p>
          <a:p>
            <a:r>
              <a:rPr lang="en-US" dirty="0">
                <a:solidFill>
                  <a:srgbClr val="61738E"/>
                </a:solidFill>
                <a:latin typeface="KaTeX_Main"/>
              </a:rPr>
              <a:t> </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w1</a:t>
            </a:r>
            <a:r>
              <a:rPr lang="en-US" dirty="0">
                <a:solidFill>
                  <a:srgbClr val="61738E"/>
                </a:solidFill>
                <a:latin typeface="KaTeX_Main"/>
              </a:rPr>
              <a:t>​…</a:t>
            </a:r>
            <a:r>
              <a:rPr lang="en-US" b="1" dirty="0">
                <a:solidFill>
                  <a:srgbClr val="61738E"/>
                </a:solidFill>
                <a:latin typeface="KaTeX_Main"/>
              </a:rPr>
              <a:t>wn</a:t>
            </a:r>
            <a:r>
              <a:rPr lang="en-US" dirty="0">
                <a:solidFill>
                  <a:srgbClr val="61738E"/>
                </a:solidFill>
                <a:latin typeface="KaTeX_Main"/>
              </a:rPr>
              <a:t>−1​)≈</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wn</a:t>
            </a:r>
            <a:r>
              <a:rPr lang="en-US" dirty="0">
                <a:solidFill>
                  <a:srgbClr val="61738E"/>
                </a:solidFill>
                <a:latin typeface="KaTeX_Main"/>
              </a:rPr>
              <a:t>−1​</a:t>
            </a:r>
            <a:r>
              <a:rPr lang="en-US" b="1" dirty="0">
                <a:solidFill>
                  <a:srgbClr val="61738E"/>
                </a:solidFill>
                <a:latin typeface="KaTeX_Main"/>
              </a:rPr>
              <a:t>wn</a:t>
            </a:r>
            <a:r>
              <a:rPr lang="en-US" dirty="0">
                <a:solidFill>
                  <a:srgbClr val="61738E"/>
                </a:solidFill>
                <a:latin typeface="KaTeX_Main"/>
              </a:rPr>
              <a:t>−2​</a:t>
            </a:r>
            <a:r>
              <a:rPr lang="en-US" b="1" dirty="0">
                <a:solidFill>
                  <a:srgbClr val="61738E"/>
                </a:solidFill>
                <a:latin typeface="KaTeX_Main"/>
              </a:rPr>
              <a:t>wn</a:t>
            </a:r>
            <a:r>
              <a:rPr lang="en-US" dirty="0">
                <a:solidFill>
                  <a:srgbClr val="61738E"/>
                </a:solidFill>
                <a:latin typeface="KaTeX_Main"/>
              </a:rPr>
              <a:t>−3​) </a:t>
            </a:r>
            <a:endParaRPr lang="en-US" dirty="0" smtClean="0">
              <a:solidFill>
                <a:srgbClr val="61738E"/>
              </a:solidFill>
              <a:latin typeface="KaTeX_Main"/>
            </a:endParaRPr>
          </a:p>
          <a:p>
            <a:r>
              <a:rPr lang="en-US" dirty="0" smtClean="0">
                <a:solidFill>
                  <a:srgbClr val="61738E"/>
                </a:solidFill>
                <a:latin typeface="KaTeX_Main"/>
              </a:rPr>
              <a:t>4gram</a:t>
            </a:r>
            <a:r>
              <a:rPr lang="en-US" dirty="0">
                <a:solidFill>
                  <a:srgbClr val="61738E"/>
                </a:solidFill>
                <a:latin typeface="KaTeX_Main"/>
              </a:rPr>
              <a:t> </a:t>
            </a:r>
            <a:endParaRPr lang="en-US" dirty="0" smtClean="0">
              <a:solidFill>
                <a:srgbClr val="61738E"/>
              </a:solidFill>
              <a:latin typeface="KaTeX_Main"/>
            </a:endParaRPr>
          </a:p>
          <a:p>
            <a:r>
              <a:rPr lang="en-US" b="1" dirty="0" smtClean="0">
                <a:solidFill>
                  <a:srgbClr val="61738E"/>
                </a:solidFill>
                <a:latin typeface="KaTeX_Main"/>
              </a:rPr>
              <a:t>P</a:t>
            </a:r>
            <a:r>
              <a:rPr lang="en-US" dirty="0" smtClean="0">
                <a:solidFill>
                  <a:srgbClr val="61738E"/>
                </a:solidFill>
                <a:latin typeface="KaTeX_Main"/>
              </a:rPr>
              <a:t>(</a:t>
            </a:r>
            <a:r>
              <a:rPr lang="en-US" b="1" dirty="0" err="1" smtClean="0">
                <a:solidFill>
                  <a:srgbClr val="61738E"/>
                </a:solidFill>
                <a:latin typeface="KaTeX_Main"/>
              </a:rPr>
              <a:t>wn</a:t>
            </a:r>
            <a:r>
              <a:rPr lang="en-US" dirty="0">
                <a:solidFill>
                  <a:srgbClr val="61738E"/>
                </a:solidFill>
                <a:latin typeface="KaTeX_Main"/>
              </a:rPr>
              <a:t>​∣</a:t>
            </a:r>
            <a:r>
              <a:rPr lang="en-US" b="1" dirty="0">
                <a:solidFill>
                  <a:srgbClr val="61738E"/>
                </a:solidFill>
                <a:latin typeface="KaTeX_Main"/>
              </a:rPr>
              <a:t>w</a:t>
            </a:r>
            <a:r>
              <a:rPr lang="en-US" dirty="0">
                <a:solidFill>
                  <a:srgbClr val="61738E"/>
                </a:solidFill>
                <a:latin typeface="KaTeX_Main"/>
              </a:rPr>
              <a:t>1​…</a:t>
            </a:r>
            <a:r>
              <a:rPr lang="en-US" b="1" dirty="0">
                <a:solidFill>
                  <a:srgbClr val="61738E"/>
                </a:solidFill>
                <a:latin typeface="KaTeX_Main"/>
              </a:rPr>
              <a:t>w</a:t>
            </a:r>
            <a:r>
              <a:rPr lang="en-US" dirty="0">
                <a:solidFill>
                  <a:srgbClr val="61738E"/>
                </a:solidFill>
                <a:latin typeface="KaTeX_Main"/>
              </a:rPr>
              <a:t>n−1​)≈</a:t>
            </a:r>
            <a:r>
              <a:rPr lang="en-US" b="1" dirty="0">
                <a:solidFill>
                  <a:srgbClr val="61738E"/>
                </a:solidFill>
                <a:latin typeface="KaTeX_Main"/>
              </a:rPr>
              <a:t>P</a:t>
            </a:r>
            <a:r>
              <a:rPr lang="en-US" dirty="0">
                <a:solidFill>
                  <a:srgbClr val="61738E"/>
                </a:solidFill>
                <a:latin typeface="KaTeX_Main"/>
              </a:rPr>
              <a:t>(</a:t>
            </a:r>
            <a:r>
              <a:rPr lang="en-US" b="1" dirty="0" err="1">
                <a:solidFill>
                  <a:srgbClr val="61738E"/>
                </a:solidFill>
                <a:latin typeface="KaTeX_Main"/>
              </a:rPr>
              <a:t>w</a:t>
            </a:r>
            <a:r>
              <a:rPr lang="en-US" dirty="0" err="1">
                <a:solidFill>
                  <a:srgbClr val="61738E"/>
                </a:solidFill>
                <a:latin typeface="KaTeX_Main"/>
              </a:rPr>
              <a:t>n</a:t>
            </a:r>
            <a:r>
              <a:rPr lang="en-US" dirty="0">
                <a:solidFill>
                  <a:srgbClr val="61738E"/>
                </a:solidFill>
                <a:latin typeface="KaTeX_Main"/>
              </a:rPr>
              <a:t>​∣</a:t>
            </a:r>
            <a:r>
              <a:rPr lang="en-US" b="1" dirty="0">
                <a:solidFill>
                  <a:srgbClr val="61738E"/>
                </a:solidFill>
                <a:latin typeface="KaTeX_Main"/>
              </a:rPr>
              <a:t>w</a:t>
            </a:r>
            <a:r>
              <a:rPr lang="en-US" dirty="0">
                <a:solidFill>
                  <a:srgbClr val="61738E"/>
                </a:solidFill>
                <a:latin typeface="KaTeX_Main"/>
              </a:rPr>
              <a:t>n−1​</a:t>
            </a:r>
            <a:r>
              <a:rPr lang="en-US" b="1" dirty="0">
                <a:solidFill>
                  <a:srgbClr val="61738E"/>
                </a:solidFill>
                <a:latin typeface="KaTeX_Main"/>
              </a:rPr>
              <a:t>w</a:t>
            </a:r>
            <a:r>
              <a:rPr lang="en-US" dirty="0">
                <a:solidFill>
                  <a:srgbClr val="61738E"/>
                </a:solidFill>
                <a:latin typeface="KaTeX_Main"/>
              </a:rPr>
              <a:t>n−2​</a:t>
            </a:r>
            <a:r>
              <a:rPr lang="en-US" b="1" dirty="0">
                <a:solidFill>
                  <a:srgbClr val="61738E"/>
                </a:solidFill>
                <a:latin typeface="KaTeX_Main"/>
              </a:rPr>
              <a:t>w</a:t>
            </a:r>
            <a:r>
              <a:rPr lang="en-US" dirty="0">
                <a:solidFill>
                  <a:srgbClr val="61738E"/>
                </a:solidFill>
                <a:latin typeface="KaTeX_Main"/>
              </a:rPr>
              <a:t>n−3​</a:t>
            </a:r>
            <a:r>
              <a:rPr lang="en-US" b="1" dirty="0">
                <a:solidFill>
                  <a:srgbClr val="61738E"/>
                </a:solidFill>
                <a:latin typeface="KaTeX_Main"/>
              </a:rPr>
              <a:t>w</a:t>
            </a:r>
            <a:r>
              <a:rPr lang="en-US" dirty="0">
                <a:solidFill>
                  <a:srgbClr val="61738E"/>
                </a:solidFill>
                <a:latin typeface="KaTeX_Main"/>
              </a:rPr>
              <a:t>n−4​</a:t>
            </a:r>
            <a:r>
              <a:rPr lang="en-US" dirty="0" smtClean="0">
                <a:solidFill>
                  <a:srgbClr val="61738E"/>
                </a:solidFill>
                <a:latin typeface="KaTeX_Main"/>
              </a:rPr>
              <a:t>)</a:t>
            </a:r>
          </a:p>
          <a:p>
            <a:r>
              <a:rPr lang="en-US" dirty="0" smtClean="0">
                <a:solidFill>
                  <a:srgbClr val="61738E"/>
                </a:solidFill>
                <a:latin typeface="KaTeX_Main"/>
              </a:rPr>
              <a:t>5-gram</a:t>
            </a:r>
            <a:r>
              <a:rPr lang="en-US" dirty="0">
                <a:solidFill>
                  <a:srgbClr val="61738E"/>
                </a:solidFill>
                <a:latin typeface="KaTeX_Main"/>
              </a:rPr>
              <a:t> ​</a:t>
            </a:r>
            <a:br>
              <a:rPr lang="en-US" dirty="0">
                <a:solidFill>
                  <a:srgbClr val="61738E"/>
                </a:solidFill>
                <a:latin typeface="KaTeX_Main"/>
              </a:rPr>
            </a:br>
            <a:endParaRPr lang="en-US" dirty="0"/>
          </a:p>
        </p:txBody>
      </p:sp>
    </p:spTree>
    <p:extLst>
      <p:ext uri="{BB962C8B-B14F-4D97-AF65-F5344CB8AC3E}">
        <p14:creationId xmlns:p14="http://schemas.microsoft.com/office/powerpoint/2010/main" val="329762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Choice of N in N-Gram models:</a:t>
            </a:r>
            <a:r>
              <a:rPr lang="en-US" dirty="0"/>
              <a:t> The accuracy of the model increases with an increase in N.</a:t>
            </a:r>
          </a:p>
          <a:p>
            <a:pPr lvl="1"/>
            <a:r>
              <a:rPr lang="en-US" dirty="0"/>
              <a:t>But with bigger N values, we run into the risk that we may not get good estimates for N-Gram probabilities, and the N-Gram tables will be more sparse.</a:t>
            </a:r>
          </a:p>
          <a:p>
            <a:pPr lvl="1"/>
            <a:r>
              <a:rPr lang="en-US" dirty="0"/>
              <a:t>Smaller the N, the model will be less accurate. But we may get better estimates for N-Gram probabilities, and The N-Gram tables will be less sparse.</a:t>
            </a:r>
          </a:p>
          <a:p>
            <a:endParaRPr lang="en-US" dirty="0"/>
          </a:p>
        </p:txBody>
      </p:sp>
    </p:spTree>
    <p:extLst>
      <p:ext uri="{BB962C8B-B14F-4D97-AF65-F5344CB8AC3E}">
        <p14:creationId xmlns:p14="http://schemas.microsoft.com/office/powerpoint/2010/main" val="366254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Bi-gram Model</a:t>
            </a:r>
          </a:p>
          <a:p>
            <a:r>
              <a:rPr lang="en-US" dirty="0"/>
              <a:t>The bigram model approximates the probability of a word given all the previous words by </a:t>
            </a:r>
            <a:r>
              <a:rPr lang="en-US" b="1" dirty="0"/>
              <a:t>using only the conditional probability of one preceding word</a:t>
            </a:r>
            <a:r>
              <a:rPr lang="en-US" dirty="0"/>
              <a:t>.</a:t>
            </a:r>
          </a:p>
          <a:p>
            <a:r>
              <a:rPr lang="en-US" dirty="0"/>
              <a:t>So, the prediction for the next word is dependent on the previous word alone.</a:t>
            </a:r>
          </a:p>
          <a:p>
            <a:r>
              <a:rPr lang="en-US" dirty="0"/>
              <a:t>It is also one of the </a:t>
            </a:r>
            <a:r>
              <a:rPr lang="en-US" b="1" dirty="0"/>
              <a:t>widely used models</a:t>
            </a:r>
            <a:r>
              <a:rPr lang="en-US" dirty="0"/>
              <a:t>.</a:t>
            </a:r>
          </a:p>
        </p:txBody>
      </p:sp>
    </p:spTree>
    <p:extLst>
      <p:ext uri="{BB962C8B-B14F-4D97-AF65-F5344CB8AC3E}">
        <p14:creationId xmlns:p14="http://schemas.microsoft.com/office/powerpoint/2010/main" val="379773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Probability Estimation</a:t>
            </a:r>
          </a:p>
          <a:p>
            <a:r>
              <a:rPr lang="en-US" dirty="0"/>
              <a:t>There are two main steps generally in building a machine learning model: </a:t>
            </a:r>
            <a:r>
              <a:rPr lang="en-US" b="1" dirty="0"/>
              <a:t>Defining the model</a:t>
            </a:r>
            <a:r>
              <a:rPr lang="en-US" dirty="0"/>
              <a:t> and </a:t>
            </a:r>
            <a:r>
              <a:rPr lang="en-US" b="1" dirty="0"/>
              <a:t>Estimating the model’s parameters</a:t>
            </a:r>
            <a:r>
              <a:rPr lang="en-US" dirty="0"/>
              <a:t>, which is called the training or the learning step. For language models, the definition depends on the model we choose.</a:t>
            </a:r>
          </a:p>
          <a:p>
            <a:r>
              <a:rPr lang="en-US" dirty="0"/>
              <a:t>There are also </a:t>
            </a:r>
            <a:r>
              <a:rPr lang="en-US" b="1" dirty="0"/>
              <a:t>two quantities we need to estimate for developing the language models</a:t>
            </a:r>
            <a:r>
              <a:rPr lang="en-US" dirty="0"/>
              <a:t> for all words in the vocabulary of the language for which we are working with:</a:t>
            </a:r>
          </a:p>
          <a:p>
            <a:pPr lvl="1"/>
            <a:r>
              <a:rPr lang="en-US" dirty="0"/>
              <a:t>The Probability of observing a sequence of words from a language. For example, </a:t>
            </a:r>
            <a:r>
              <a:rPr lang="en-US" dirty="0" err="1"/>
              <a:t>Pr</a:t>
            </a:r>
            <a:r>
              <a:rPr lang="en-US" dirty="0"/>
              <a:t>(Colorless green ideas sleep furiously)</a:t>
            </a:r>
          </a:p>
          <a:p>
            <a:endParaRPr lang="en-US" dirty="0"/>
          </a:p>
        </p:txBody>
      </p:sp>
    </p:spTree>
    <p:extLst>
      <p:ext uri="{BB962C8B-B14F-4D97-AF65-F5344CB8AC3E}">
        <p14:creationId xmlns:p14="http://schemas.microsoft.com/office/powerpoint/2010/main" val="2603625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pPr>
            <a:r>
              <a:rPr lang="en-US" dirty="0">
                <a:solidFill>
                  <a:srgbClr val="61738E"/>
                </a:solidFill>
                <a:latin typeface="__Source_Sans_Pro_fea366"/>
              </a:rPr>
              <a:t>The Probability of observing a sequence of words from a language. For example, </a:t>
            </a:r>
            <a:r>
              <a:rPr lang="en-US" dirty="0" err="1">
                <a:solidFill>
                  <a:srgbClr val="61738E"/>
                </a:solidFill>
                <a:latin typeface="__Source_Sans_Pro_fea366"/>
              </a:rPr>
              <a:t>Pr</a:t>
            </a:r>
            <a:r>
              <a:rPr lang="en-US" dirty="0">
                <a:solidFill>
                  <a:srgbClr val="61738E"/>
                </a:solidFill>
                <a:latin typeface="__Source_Sans_Pro_fea366"/>
              </a:rPr>
              <a:t>(Colorless green ideas sleep furiously)</a:t>
            </a:r>
          </a:p>
          <a:p>
            <a:pPr marL="742950" lvl="1" indent="-285750">
              <a:buFont typeface="Arial"/>
              <a:buChar char="•"/>
            </a:pPr>
            <a:r>
              <a:rPr lang="en-US" dirty="0">
                <a:solidFill>
                  <a:srgbClr val="61738E"/>
                </a:solidFill>
                <a:latin typeface="__Source_Sans_Pro_fea366"/>
              </a:rPr>
              <a:t>This is the probability of a sentence or sequence </a:t>
            </a:r>
            <a:r>
              <a:rPr lang="en-US" i="1" dirty="0" err="1" smtClean="0">
                <a:solidFill>
                  <a:srgbClr val="61738E"/>
                </a:solidFill>
                <a:latin typeface="KaTeX_Main"/>
              </a:rPr>
              <a:t>Pr</a:t>
            </a:r>
            <a:r>
              <a:rPr lang="en-US" dirty="0" smtClean="0">
                <a:solidFill>
                  <a:srgbClr val="61738E"/>
                </a:solidFill>
                <a:latin typeface="KaTeX_Main"/>
              </a:rPr>
              <a:t>(</a:t>
            </a:r>
            <a:r>
              <a:rPr lang="en-US" i="1" dirty="0" smtClean="0">
                <a:solidFill>
                  <a:srgbClr val="61738E"/>
                </a:solidFill>
                <a:latin typeface="KaTeX_Main"/>
              </a:rPr>
              <a:t>w</a:t>
            </a:r>
            <a:r>
              <a:rPr lang="en-US" dirty="0" smtClean="0">
                <a:solidFill>
                  <a:srgbClr val="61738E"/>
                </a:solidFill>
                <a:latin typeface="KaTeX_Main"/>
              </a:rPr>
              <a:t>1,</a:t>
            </a:r>
            <a:r>
              <a:rPr lang="en-US" i="1" dirty="0" smtClean="0">
                <a:solidFill>
                  <a:srgbClr val="61738E"/>
                </a:solidFill>
                <a:latin typeface="KaTeX_Main"/>
              </a:rPr>
              <a:t>w</a:t>
            </a:r>
            <a:r>
              <a:rPr lang="en-US" dirty="0" smtClean="0">
                <a:solidFill>
                  <a:srgbClr val="61738E"/>
                </a:solidFill>
                <a:latin typeface="KaTeX_Main"/>
              </a:rPr>
              <a:t>2</a:t>
            </a:r>
            <a:r>
              <a:rPr lang="en-US" dirty="0">
                <a:solidFill>
                  <a:srgbClr val="61738E"/>
                </a:solidFill>
                <a:latin typeface="KaTeX_Main"/>
              </a:rPr>
              <a:t>,…,</a:t>
            </a:r>
            <a:r>
              <a:rPr lang="en-US" i="1" dirty="0" err="1">
                <a:solidFill>
                  <a:srgbClr val="61738E"/>
                </a:solidFill>
                <a:latin typeface="KaTeX_Main"/>
              </a:rPr>
              <a:t>wn</a:t>
            </a:r>
            <a:r>
              <a:rPr lang="en-US" dirty="0" smtClean="0">
                <a:solidFill>
                  <a:srgbClr val="61738E"/>
                </a:solidFill>
                <a:latin typeface="KaTeX_Main"/>
              </a:rPr>
              <a:t>)</a:t>
            </a:r>
          </a:p>
          <a:p>
            <a:pPr marL="742950" lvl="1" indent="-285750">
              <a:buFont typeface="Arial"/>
              <a:buChar char="•"/>
            </a:pPr>
            <a:r>
              <a:rPr lang="en-US" dirty="0">
                <a:solidFill>
                  <a:srgbClr val="61738E"/>
                </a:solidFill>
                <a:latin typeface="__Source_Sans_Pro_fea366"/>
              </a:rPr>
              <a:t>The Probability of observing a word having observed a sequence. For example, </a:t>
            </a:r>
            <a:r>
              <a:rPr lang="en-US" dirty="0" err="1">
                <a:solidFill>
                  <a:srgbClr val="61738E"/>
                </a:solidFill>
                <a:latin typeface="__Source_Sans_Pro_fea366"/>
              </a:rPr>
              <a:t>Pr</a:t>
            </a:r>
            <a:r>
              <a:rPr lang="en-US" dirty="0">
                <a:solidFill>
                  <a:srgbClr val="61738E"/>
                </a:solidFill>
                <a:latin typeface="__Source_Sans_Pro_fea366"/>
              </a:rPr>
              <a:t>(furiously | Colorless green ideas)</a:t>
            </a:r>
            <a:endParaRPr lang="en-US" b="0" i="0" dirty="0">
              <a:solidFill>
                <a:srgbClr val="61738E"/>
              </a:solidFill>
              <a:effectLst/>
              <a:latin typeface="__Source_Sans_Pro_fea366"/>
            </a:endParaRPr>
          </a:p>
        </p:txBody>
      </p:sp>
    </p:spTree>
    <p:extLst>
      <p:ext uri="{BB962C8B-B14F-4D97-AF65-F5344CB8AC3E}">
        <p14:creationId xmlns:p14="http://schemas.microsoft.com/office/powerpoint/2010/main" val="351387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the modern world, the innumerable arsenal of languages helps us express our feelings and thoughts, which is </a:t>
            </a:r>
            <a:r>
              <a:rPr lang="en-US" b="1" dirty="0"/>
              <a:t>unique to the human species</a:t>
            </a:r>
            <a:r>
              <a:rPr lang="en-US" dirty="0"/>
              <a:t> because it is a way to express unique ideas and customs within different cultures and societies.</a:t>
            </a:r>
          </a:p>
          <a:p>
            <a:pPr lvl="1"/>
            <a:r>
              <a:rPr lang="en-US" dirty="0"/>
              <a:t>Humans also have the capacity to use complex language far more than any other species on Earth.</a:t>
            </a:r>
          </a:p>
          <a:p>
            <a:r>
              <a:rPr lang="en-US" dirty="0"/>
              <a:t>AI systems that </a:t>
            </a:r>
            <a:r>
              <a:rPr lang="en-US" b="1" dirty="0"/>
              <a:t>understand these languages and generate text</a:t>
            </a:r>
            <a:r>
              <a:rPr lang="en-US" dirty="0"/>
              <a:t> are known as language models and are the latest and trending software technology in this decade.</a:t>
            </a:r>
          </a:p>
          <a:p>
            <a:endParaRPr lang="en-US" dirty="0"/>
          </a:p>
        </p:txBody>
      </p:sp>
    </p:spTree>
    <p:extLst>
      <p:ext uri="{BB962C8B-B14F-4D97-AF65-F5344CB8AC3E}">
        <p14:creationId xmlns:p14="http://schemas.microsoft.com/office/powerpoint/2010/main" val="230891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a:p>
          <a:p>
            <a:pPr lvl="1"/>
            <a:r>
              <a:rPr lang="en-US" dirty="0"/>
              <a:t>This is the probability of a sentence or </a:t>
            </a:r>
            <a:r>
              <a:rPr lang="en-US" dirty="0" smtClean="0"/>
              <a:t>sequence </a:t>
            </a:r>
            <a:r>
              <a:rPr lang="en-US" i="1" dirty="0" err="1" smtClean="0"/>
              <a:t>Pr</a:t>
            </a:r>
            <a:r>
              <a:rPr lang="en-US" dirty="0" smtClean="0"/>
              <a:t>(</a:t>
            </a:r>
            <a:r>
              <a:rPr lang="en-US" i="1" dirty="0" smtClean="0"/>
              <a:t>w</a:t>
            </a:r>
            <a:r>
              <a:rPr lang="en-US" dirty="0" smtClean="0"/>
              <a:t>1,</a:t>
            </a:r>
            <a:r>
              <a:rPr lang="en-US" i="1" dirty="0" smtClean="0"/>
              <a:t>w</a:t>
            </a:r>
            <a:r>
              <a:rPr lang="en-US" dirty="0" smtClean="0"/>
              <a:t>2</a:t>
            </a:r>
            <a:r>
              <a:rPr lang="en-US" dirty="0"/>
              <a:t>,…,</a:t>
            </a:r>
            <a:r>
              <a:rPr lang="en-US" i="1" dirty="0" err="1"/>
              <a:t>wn</a:t>
            </a:r>
            <a:r>
              <a:rPr lang="en-US" dirty="0" smtClean="0"/>
              <a:t>)</a:t>
            </a:r>
          </a:p>
          <a:p>
            <a:pPr lvl="1"/>
            <a:endParaRPr lang="en-US" dirty="0"/>
          </a:p>
          <a:p>
            <a:r>
              <a:rPr lang="en-US" dirty="0"/>
              <a:t>The Probability of observing a word having observed a sequence. For example, </a:t>
            </a:r>
            <a:r>
              <a:rPr lang="en-US" dirty="0" err="1"/>
              <a:t>Pr</a:t>
            </a:r>
            <a:r>
              <a:rPr lang="en-US" dirty="0"/>
              <a:t>(furiously | Colorless green ideas</a:t>
            </a:r>
            <a:r>
              <a:rPr lang="en-US" dirty="0" smtClean="0"/>
              <a:t>)</a:t>
            </a:r>
          </a:p>
          <a:p>
            <a:endParaRPr lang="en-US" dirty="0"/>
          </a:p>
          <a:p>
            <a:pPr lvl="1"/>
            <a:r>
              <a:rPr lang="en-US" dirty="0"/>
              <a:t>This is the probability of the next word in a sequence </a:t>
            </a:r>
            <a:r>
              <a:rPr lang="en-US" i="1" dirty="0" err="1" smtClean="0"/>
              <a:t>Pr</a:t>
            </a:r>
            <a:r>
              <a:rPr lang="en-US" dirty="0" smtClean="0"/>
              <a:t>(</a:t>
            </a:r>
            <a:r>
              <a:rPr lang="en-US" i="1" dirty="0" smtClean="0"/>
              <a:t>wk</a:t>
            </a:r>
            <a:r>
              <a:rPr lang="en-US" dirty="0" smtClean="0"/>
              <a:t>+1</a:t>
            </a:r>
            <a:r>
              <a:rPr lang="en-US" dirty="0"/>
              <a:t>∣</a:t>
            </a:r>
            <a:r>
              <a:rPr lang="en-US" i="1" dirty="0"/>
              <a:t>w</a:t>
            </a:r>
            <a:r>
              <a:rPr lang="en-US" dirty="0"/>
              <a:t>1,…,</a:t>
            </a:r>
            <a:r>
              <a:rPr lang="en-US" i="1" dirty="0" err="1"/>
              <a:t>wk</a:t>
            </a:r>
            <a:r>
              <a:rPr lang="en-US" dirty="0"/>
              <a:t>)</a:t>
            </a:r>
          </a:p>
          <a:p>
            <a:pPr lvl="1"/>
            <a:endParaRPr lang="en-US" dirty="0"/>
          </a:p>
          <a:p>
            <a:r>
              <a:rPr lang="en-US" dirty="0"/>
              <a:t/>
            </a:r>
            <a:br>
              <a:rPr lang="en-US" dirty="0"/>
            </a:br>
            <a:endParaRPr lang="en-US" dirty="0"/>
          </a:p>
        </p:txBody>
      </p:sp>
    </p:spTree>
    <p:extLst>
      <p:ext uri="{BB962C8B-B14F-4D97-AF65-F5344CB8AC3E}">
        <p14:creationId xmlns:p14="http://schemas.microsoft.com/office/powerpoint/2010/main" val="15629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pl-PL" dirty="0"/>
              <a:t>Pr(w1, w2, …, wn) is short </a:t>
            </a:r>
            <a:r>
              <a:rPr lang="pl-PL" dirty="0" smtClean="0"/>
              <a:t>fo</a:t>
            </a:r>
            <a:r>
              <a:rPr lang="en-US" dirty="0" smtClean="0"/>
              <a:t>r </a:t>
            </a:r>
            <a:r>
              <a:rPr lang="pl-PL" i="1" dirty="0" smtClean="0"/>
              <a:t>Pr</a:t>
            </a:r>
            <a:r>
              <a:rPr lang="pl-PL" dirty="0" smtClean="0"/>
              <a:t>(</a:t>
            </a:r>
            <a:r>
              <a:rPr lang="pl-PL" i="1" dirty="0" smtClean="0"/>
              <a:t>W</a:t>
            </a:r>
            <a:r>
              <a:rPr lang="pl-PL" dirty="0" smtClean="0"/>
              <a:t>1=</a:t>
            </a:r>
            <a:r>
              <a:rPr lang="pl-PL" i="1" dirty="0" smtClean="0"/>
              <a:t>w</a:t>
            </a:r>
            <a:r>
              <a:rPr lang="pl-PL" dirty="0" smtClean="0"/>
              <a:t>1,</a:t>
            </a:r>
            <a:r>
              <a:rPr lang="pl-PL" i="1" dirty="0" smtClean="0"/>
              <a:t>W</a:t>
            </a:r>
            <a:r>
              <a:rPr lang="pl-PL" dirty="0" smtClean="0"/>
              <a:t>1=</a:t>
            </a:r>
            <a:r>
              <a:rPr lang="pl-PL" i="1" dirty="0" smtClean="0"/>
              <a:t>w</a:t>
            </a:r>
            <a:r>
              <a:rPr lang="pl-PL" dirty="0" smtClean="0"/>
              <a:t>2</a:t>
            </a:r>
            <a:r>
              <a:rPr lang="pl-PL" dirty="0"/>
              <a:t>,…,</a:t>
            </a:r>
            <a:r>
              <a:rPr lang="pl-PL" i="1" dirty="0"/>
              <a:t>Wn</a:t>
            </a:r>
            <a:r>
              <a:rPr lang="pl-PL" dirty="0"/>
              <a:t>=</a:t>
            </a:r>
            <a:r>
              <a:rPr lang="pl-PL" i="1" dirty="0"/>
              <a:t>wn</a:t>
            </a:r>
            <a:r>
              <a:rPr lang="pl-PL" dirty="0" smtClean="0"/>
              <a:t>)</a:t>
            </a:r>
            <a:endParaRPr lang="en-US" dirty="0" smtClean="0"/>
          </a:p>
          <a:p>
            <a:endParaRPr lang="en-US" dirty="0"/>
          </a:p>
          <a:p>
            <a:r>
              <a:rPr lang="pl-PL" dirty="0"/>
              <a:t>Pr(w1, w2, …, wn) is short for </a:t>
            </a:r>
            <a:r>
              <a:rPr lang="pl-PL" i="1" dirty="0" smtClean="0"/>
              <a:t>Pr</a:t>
            </a:r>
            <a:r>
              <a:rPr lang="pl-PL" dirty="0" smtClean="0"/>
              <a:t>(</a:t>
            </a:r>
            <a:r>
              <a:rPr lang="pl-PL" i="1" dirty="0" smtClean="0"/>
              <a:t>W</a:t>
            </a:r>
            <a:r>
              <a:rPr lang="pl-PL" dirty="0" smtClean="0"/>
              <a:t>1=</a:t>
            </a:r>
            <a:r>
              <a:rPr lang="pl-PL" i="1" dirty="0" smtClean="0"/>
              <a:t>w</a:t>
            </a:r>
            <a:r>
              <a:rPr lang="pl-PL" dirty="0" smtClean="0"/>
              <a:t>1,</a:t>
            </a:r>
            <a:r>
              <a:rPr lang="pl-PL" i="1" dirty="0" smtClean="0"/>
              <a:t>W</a:t>
            </a:r>
            <a:r>
              <a:rPr lang="pl-PL" dirty="0" smtClean="0"/>
              <a:t>1=</a:t>
            </a:r>
            <a:r>
              <a:rPr lang="pl-PL" i="1" dirty="0" smtClean="0"/>
              <a:t>w</a:t>
            </a:r>
            <a:r>
              <a:rPr lang="pl-PL" dirty="0" smtClean="0"/>
              <a:t>2</a:t>
            </a:r>
            <a:r>
              <a:rPr lang="pl-PL" dirty="0"/>
              <a:t>,…,</a:t>
            </a:r>
            <a:r>
              <a:rPr lang="pl-PL" i="1" dirty="0"/>
              <a:t>Wn</a:t>
            </a:r>
            <a:r>
              <a:rPr lang="pl-PL" dirty="0"/>
              <a:t>=</a:t>
            </a:r>
            <a:r>
              <a:rPr lang="pl-PL" i="1" dirty="0"/>
              <a:t>wn</a:t>
            </a:r>
            <a:r>
              <a:rPr lang="pl-PL" dirty="0" smtClean="0"/>
              <a:t>)</a:t>
            </a:r>
            <a:endParaRPr lang="en-US" dirty="0" smtClean="0"/>
          </a:p>
          <a:p>
            <a:r>
              <a:rPr lang="en-US" dirty="0"/>
              <a:t>The </a:t>
            </a:r>
            <a:r>
              <a:rPr lang="en-US" b="1" dirty="0"/>
              <a:t>w notation denotes that the random variable</a:t>
            </a:r>
            <a:r>
              <a:rPr lang="en-US" dirty="0"/>
              <a:t> W1 takes on value w1 and so on. e.g., </a:t>
            </a:r>
            <a:r>
              <a:rPr lang="en-US" i="1" dirty="0" err="1" smtClean="0"/>
              <a:t>Pr</a:t>
            </a:r>
            <a:r>
              <a:rPr lang="en-US" dirty="0" smtClean="0"/>
              <a:t>(</a:t>
            </a:r>
            <a:r>
              <a:rPr lang="en-US" i="1" dirty="0" err="1" smtClean="0"/>
              <a:t>I</a:t>
            </a:r>
            <a:r>
              <a:rPr lang="en-US" dirty="0" err="1" smtClean="0"/>
              <a:t>,</a:t>
            </a:r>
            <a:r>
              <a:rPr lang="en-US" i="1" dirty="0" err="1" smtClean="0"/>
              <a:t>love</a:t>
            </a:r>
            <a:r>
              <a:rPr lang="en-US" dirty="0" err="1" smtClean="0"/>
              <a:t>,</a:t>
            </a:r>
            <a:r>
              <a:rPr lang="en-US" i="1" dirty="0" err="1" smtClean="0"/>
              <a:t>fish</a:t>
            </a:r>
            <a:r>
              <a:rPr lang="en-US" dirty="0"/>
              <a:t>)=</a:t>
            </a:r>
            <a:r>
              <a:rPr lang="en-US" i="1" dirty="0" err="1"/>
              <a:t>Pr</a:t>
            </a:r>
            <a:r>
              <a:rPr lang="en-US" dirty="0"/>
              <a:t>(</a:t>
            </a:r>
            <a:r>
              <a:rPr lang="en-US" i="1" dirty="0"/>
              <a:t>W</a:t>
            </a:r>
            <a:r>
              <a:rPr lang="en-US" dirty="0"/>
              <a:t>1=</a:t>
            </a:r>
            <a:r>
              <a:rPr lang="en-US" i="1" dirty="0"/>
              <a:t>I</a:t>
            </a:r>
            <a:r>
              <a:rPr lang="en-US" dirty="0"/>
              <a:t>,</a:t>
            </a:r>
            <a:r>
              <a:rPr lang="en-US" i="1" dirty="0"/>
              <a:t>W</a:t>
            </a:r>
            <a:r>
              <a:rPr lang="en-US" dirty="0"/>
              <a:t>2=</a:t>
            </a:r>
            <a:r>
              <a:rPr lang="en-US" i="1" dirty="0"/>
              <a:t>love</a:t>
            </a:r>
            <a:r>
              <a:rPr lang="en-US" dirty="0"/>
              <a:t>,</a:t>
            </a:r>
            <a:r>
              <a:rPr lang="en-US" i="1" dirty="0"/>
              <a:t>W</a:t>
            </a:r>
            <a:r>
              <a:rPr lang="en-US" dirty="0"/>
              <a:t>3=</a:t>
            </a:r>
            <a:r>
              <a:rPr lang="en-US" i="1" dirty="0"/>
              <a:t>fish</a:t>
            </a:r>
            <a:r>
              <a:rPr lang="en-US" dirty="0"/>
              <a:t>)</a:t>
            </a:r>
          </a:p>
          <a:p>
            <a:endParaRPr lang="pl-PL" dirty="0"/>
          </a:p>
          <a:p>
            <a:endParaRPr lang="pl-PL" dirty="0"/>
          </a:p>
          <a:p>
            <a:endParaRPr lang="en-US" dirty="0"/>
          </a:p>
        </p:txBody>
      </p:sp>
    </p:spTree>
    <p:extLst>
      <p:ext uri="{BB962C8B-B14F-4D97-AF65-F5344CB8AC3E}">
        <p14:creationId xmlns:p14="http://schemas.microsoft.com/office/powerpoint/2010/main" val="246259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Arial"/>
              <a:buChar char="•"/>
            </a:pPr>
            <a:r>
              <a:rPr lang="en-US" b="1" dirty="0">
                <a:solidFill>
                  <a:srgbClr val="61738E"/>
                </a:solidFill>
                <a:latin typeface="__Source_Sans_Pro_fea366"/>
              </a:rPr>
              <a:t>Typical assumptions made in probability estimation methods:</a:t>
            </a:r>
            <a:r>
              <a:rPr lang="en-US" dirty="0">
                <a:solidFill>
                  <a:srgbClr val="61738E"/>
                </a:solidFill>
                <a:latin typeface="__Source_Sans_Pro_fea366"/>
              </a:rPr>
              <a:t> Probability models almost always make independence assumptions.</a:t>
            </a:r>
          </a:p>
          <a:p>
            <a:pPr marL="742950" lvl="1" indent="-285750">
              <a:buFont typeface="Arial"/>
              <a:buChar char="•"/>
            </a:pPr>
            <a:r>
              <a:rPr lang="en-US" dirty="0">
                <a:solidFill>
                  <a:srgbClr val="61738E"/>
                </a:solidFill>
                <a:latin typeface="__Source_Sans_Pro_fea366"/>
              </a:rPr>
              <a:t>Even though two variables, X and Y, are not actually independent, the model may treat them as independent, which can drastically reduce the number of parameters to be estimated.</a:t>
            </a:r>
          </a:p>
          <a:p>
            <a:pPr marL="742950" lvl="1" indent="-285750">
              <a:buFont typeface="Arial"/>
              <a:buChar char="•"/>
            </a:pPr>
            <a:r>
              <a:rPr lang="en-US" dirty="0">
                <a:solidFill>
                  <a:srgbClr val="61738E"/>
                </a:solidFill>
                <a:latin typeface="__Source_Sans_Pro_fea366"/>
              </a:rPr>
              <a:t>Models without independence assumptions have way too many parameters to estimate reliably from the data we may have and are intractable.</a:t>
            </a:r>
          </a:p>
          <a:p>
            <a:pPr marL="742950" lvl="1" indent="-285750">
              <a:buFont typeface="Arial"/>
              <a:buChar char="•"/>
            </a:pPr>
            <a:r>
              <a:rPr lang="en-US" dirty="0">
                <a:solidFill>
                  <a:srgbClr val="61738E"/>
                </a:solidFill>
                <a:latin typeface="__Source_Sans_Pro_fea366"/>
              </a:rPr>
              <a:t>Sometimes, the independence assumptions may not be correct, and these models, when relying on those incorrect formulations, may often be incorrect as well as they may assign probability mass to events that cannot occur.</a:t>
            </a:r>
          </a:p>
          <a:p>
            <a:endParaRPr lang="en-US" dirty="0"/>
          </a:p>
        </p:txBody>
      </p:sp>
    </p:spTree>
    <p:extLst>
      <p:ext uri="{BB962C8B-B14F-4D97-AF65-F5344CB8AC3E}">
        <p14:creationId xmlns:p14="http://schemas.microsoft.com/office/powerpoint/2010/main" val="414494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Probability estimation without independence assumption</a:t>
            </a:r>
            <a:r>
              <a:rPr lang="en-US" dirty="0"/>
              <a:t>: If there are no independence assumptions about the sequence, then one way to estimate is the fraction of times we see it. </a:t>
            </a:r>
            <a:r>
              <a:rPr lang="en-US" dirty="0" err="1"/>
              <a:t>Pr</a:t>
            </a:r>
            <a:r>
              <a:rPr lang="en-US" dirty="0"/>
              <a:t>(w1, w2, …, </a:t>
            </a:r>
            <a:r>
              <a:rPr lang="en-US" dirty="0" err="1"/>
              <a:t>wn</a:t>
            </a:r>
            <a:r>
              <a:rPr lang="en-US" dirty="0"/>
              <a:t>) = #(w1, w2, …, </a:t>
            </a:r>
            <a:r>
              <a:rPr lang="en-US" dirty="0" err="1"/>
              <a:t>wn</a:t>
            </a:r>
            <a:r>
              <a:rPr lang="en-US" dirty="0"/>
              <a:t>) / N where N is the total number of sequences.</a:t>
            </a:r>
          </a:p>
          <a:p>
            <a:pPr lvl="1"/>
            <a:r>
              <a:rPr lang="en-US" dirty="0"/>
              <a:t>Estimating using frequency </a:t>
            </a:r>
            <a:r>
              <a:rPr lang="en-US" dirty="0" err="1"/>
              <a:t>fractionals</a:t>
            </a:r>
            <a:r>
              <a:rPr lang="en-US" dirty="0"/>
              <a:t> is problematic because we need to have seen the particular sentence many times to have to assign a good probability for </a:t>
            </a:r>
            <a:r>
              <a:rPr lang="en-US" dirty="0" err="1"/>
              <a:t>Pr</a:t>
            </a:r>
            <a:r>
              <a:rPr lang="en-US" dirty="0"/>
              <a:t>(w1, w2, …, </a:t>
            </a:r>
            <a:r>
              <a:rPr lang="en-US" dirty="0" err="1"/>
              <a:t>wn</a:t>
            </a:r>
            <a:r>
              <a:rPr lang="en-US" dirty="0"/>
              <a:t>) = #(w1, w2, …, </a:t>
            </a:r>
            <a:r>
              <a:rPr lang="en-US" dirty="0" err="1"/>
              <a:t>wn</a:t>
            </a:r>
            <a:r>
              <a:rPr lang="en-US" dirty="0"/>
              <a:t>) / N.</a:t>
            </a:r>
          </a:p>
          <a:p>
            <a:pPr lvl="1"/>
            <a:r>
              <a:rPr lang="en-US" dirty="0"/>
              <a:t>Also, estimating from sparse observations is unreliable, and we won't have a solution for new sequences.</a:t>
            </a:r>
          </a:p>
          <a:p>
            <a:endParaRPr lang="en-US" dirty="0"/>
          </a:p>
        </p:txBody>
      </p:sp>
    </p:spTree>
    <p:extLst>
      <p:ext uri="{BB962C8B-B14F-4D97-AF65-F5344CB8AC3E}">
        <p14:creationId xmlns:p14="http://schemas.microsoft.com/office/powerpoint/2010/main" val="300050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b="1" dirty="0"/>
              <a:t>Maximum Likelihood estimation</a:t>
            </a:r>
            <a:r>
              <a:rPr lang="en-US" dirty="0"/>
              <a:t>: The most basic parameter estimation technique is the relative frequency estimation (frequencies are counts) which is also called the method of Maximum Likelihood Estimation (MLE).</a:t>
            </a:r>
          </a:p>
          <a:p>
            <a:pPr lvl="1"/>
            <a:r>
              <a:rPr lang="en-US" dirty="0"/>
              <a:t>The estimation simply works by counting the number of times the word appears conditioned on the sentence and then normalizing the probabilities. We also need some source text corpora.</a:t>
            </a:r>
          </a:p>
          <a:p>
            <a:pPr lvl="1"/>
            <a:r>
              <a:rPr lang="en-US" b="1" dirty="0"/>
              <a:t>Chain rule of probability in estimation</a:t>
            </a:r>
            <a:r>
              <a:rPr lang="en-US" dirty="0"/>
              <a:t>: To estimate the probabilities, we usually rely on the Chain Rule of Probability, where we decompose the joint probability into a product of conditional probabilities using the independence assumption.</a:t>
            </a:r>
          </a:p>
          <a:p>
            <a:pPr lvl="2"/>
            <a:r>
              <a:rPr lang="en-US" dirty="0"/>
              <a:t>It is also to be kept in mind that estimating conditional probabilities with </a:t>
            </a:r>
            <a:r>
              <a:rPr lang="en-US" b="1" dirty="0"/>
              <a:t>long contexts is usually difficult</a:t>
            </a:r>
            <a:r>
              <a:rPr lang="en-US" dirty="0"/>
              <a:t>, and for example, conditioning on 4 or more words itself is very hard.</a:t>
            </a:r>
          </a:p>
          <a:p>
            <a:endParaRPr lang="en-US" dirty="0"/>
          </a:p>
        </p:txBody>
      </p:sp>
    </p:spTree>
    <p:extLst>
      <p:ext uri="{BB962C8B-B14F-4D97-AF65-F5344CB8AC3E}">
        <p14:creationId xmlns:p14="http://schemas.microsoft.com/office/powerpoint/2010/main" val="1871093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Markov assumption in probability estimation</a:t>
            </a:r>
            <a:r>
              <a:rPr lang="en-US" dirty="0"/>
              <a:t>: The use of Markov assumption in probability estimation </a:t>
            </a:r>
            <a:r>
              <a:rPr lang="en-US" b="1" dirty="0"/>
              <a:t>solves</a:t>
            </a:r>
            <a:r>
              <a:rPr lang="en-US" dirty="0"/>
              <a:t> a lot of problems we encounter with data </a:t>
            </a:r>
            <a:r>
              <a:rPr lang="en-US" dirty="0" err="1"/>
              <a:t>sparsity</a:t>
            </a:r>
            <a:r>
              <a:rPr lang="en-US" dirty="0"/>
              <a:t> and conditional probability calculations.</a:t>
            </a:r>
          </a:p>
          <a:p>
            <a:pPr lvl="1"/>
            <a:r>
              <a:rPr lang="en-US" dirty="0"/>
              <a:t>The assumption is that the probability of a word </a:t>
            </a:r>
            <a:r>
              <a:rPr lang="en-US" b="1" dirty="0"/>
              <a:t>depends only on the previous word</a:t>
            </a:r>
            <a:r>
              <a:rPr lang="en-US" dirty="0"/>
              <a:t>(s). It is like saying the next event in a sequence depends only on its immediate past context.</a:t>
            </a:r>
          </a:p>
          <a:p>
            <a:pPr lvl="1"/>
            <a:r>
              <a:rPr lang="en-US" dirty="0"/>
              <a:t>Markov models are the class of probabilistic models that assume that we can predict the probability of some future unit without looking too far into the past.</a:t>
            </a:r>
          </a:p>
          <a:p>
            <a:endParaRPr lang="en-US" dirty="0"/>
          </a:p>
        </p:txBody>
      </p:sp>
    </p:spTree>
    <p:extLst>
      <p:ext uri="{BB962C8B-B14F-4D97-AF65-F5344CB8AC3E}">
        <p14:creationId xmlns:p14="http://schemas.microsoft.com/office/powerpoint/2010/main" val="171044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Challenges of Probability Estimation</a:t>
            </a:r>
          </a:p>
          <a:p>
            <a:r>
              <a:rPr lang="en-US" b="1" dirty="0"/>
              <a:t>Reliable Generalization</a:t>
            </a:r>
            <a:r>
              <a:rPr lang="en-US" dirty="0"/>
              <a:t>: The main problem to tackle with estimating parameters or probabilities is to do it reliably so that the models generalize well to unseen data.</a:t>
            </a:r>
          </a:p>
          <a:p>
            <a:pPr lvl="1"/>
            <a:r>
              <a:rPr lang="en-US" dirty="0"/>
              <a:t>We can estimate </a:t>
            </a:r>
            <a:r>
              <a:rPr lang="en-US" b="1" dirty="0"/>
              <a:t>unigrams</a:t>
            </a:r>
            <a:r>
              <a:rPr lang="en-US" dirty="0"/>
              <a:t> quite reliably, but they are often not a good model**.</a:t>
            </a:r>
          </a:p>
          <a:p>
            <a:pPr lvl="1"/>
            <a:r>
              <a:rPr lang="en-US" dirty="0"/>
              <a:t>Higher order n-grams require </a:t>
            </a:r>
            <a:r>
              <a:rPr lang="en-US" b="1" dirty="0"/>
              <a:t>large amounts of data</a:t>
            </a:r>
            <a:r>
              <a:rPr lang="en-US" dirty="0"/>
              <a:t> but are better models but also have a </a:t>
            </a:r>
            <a:r>
              <a:rPr lang="en-US" b="1" dirty="0"/>
              <a:t>tendency to </a:t>
            </a:r>
            <a:r>
              <a:rPr lang="en-US" b="1" dirty="0" err="1"/>
              <a:t>overfit</a:t>
            </a:r>
            <a:r>
              <a:rPr lang="en-US" b="1" dirty="0"/>
              <a:t> the data</a:t>
            </a:r>
            <a:r>
              <a:rPr lang="en-US" dirty="0"/>
              <a:t>.</a:t>
            </a:r>
          </a:p>
          <a:p>
            <a:r>
              <a:rPr lang="en-US" dirty="0"/>
              <a:t>General Challenges of building a good language model</a:t>
            </a:r>
          </a:p>
          <a:p>
            <a:pPr lvl="1"/>
            <a:r>
              <a:rPr lang="en-US" dirty="0"/>
              <a:t>It is difficult to build a language model that does well on the task we want to use it for, as it takes a huge amount of time for both development and training.</a:t>
            </a:r>
          </a:p>
          <a:p>
            <a:pPr lvl="1"/>
            <a:r>
              <a:rPr lang="en-US" dirty="0"/>
              <a:t>A </a:t>
            </a:r>
            <a:r>
              <a:rPr lang="en-US" b="1" dirty="0"/>
              <a:t>good language model</a:t>
            </a:r>
            <a:r>
              <a:rPr lang="en-US" dirty="0"/>
              <a:t> should also model the language well where if we ask questions of the model, it should provide reasonable answers, and also, it should be able to do it a bit recursively depending on our further responses.</a:t>
            </a:r>
          </a:p>
          <a:p>
            <a:endParaRPr lang="en-US" dirty="0"/>
          </a:p>
        </p:txBody>
      </p:sp>
    </p:spTree>
    <p:extLst>
      <p:ext uri="{BB962C8B-B14F-4D97-AF65-F5344CB8AC3E}">
        <p14:creationId xmlns:p14="http://schemas.microsoft.com/office/powerpoint/2010/main" val="1239016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428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Language modeling is a </a:t>
            </a:r>
            <a:r>
              <a:rPr lang="en-US" b="1" dirty="0"/>
              <a:t>crucial element in modern NLP applications</a:t>
            </a:r>
            <a:r>
              <a:rPr lang="en-US" dirty="0"/>
              <a:t> and makes the machines understand qualitative information. Each language model type, in one way or another, turns the qualitative information generated by humans into quantitative information, which in turn allows people to communicate with machines as they do with each other to a limited extent.</a:t>
            </a:r>
          </a:p>
          <a:p>
            <a:endParaRPr lang="en-US" dirty="0"/>
          </a:p>
        </p:txBody>
      </p:sp>
    </p:spTree>
    <p:extLst>
      <p:ext uri="{BB962C8B-B14F-4D97-AF65-F5344CB8AC3E}">
        <p14:creationId xmlns:p14="http://schemas.microsoft.com/office/powerpoint/2010/main" val="399906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Language </a:t>
            </a:r>
            <a:r>
              <a:rPr lang="en-US" b="1" dirty="0" smtClean="0"/>
              <a:t>Modeling</a:t>
            </a:r>
          </a:p>
          <a:p>
            <a:r>
              <a:rPr lang="en-US" dirty="0"/>
              <a:t>Language models are </a:t>
            </a:r>
            <a:r>
              <a:rPr lang="en-US" b="1" dirty="0"/>
              <a:t>useful for a vast number of NLP applications</a:t>
            </a:r>
            <a:r>
              <a:rPr lang="en-US" dirty="0"/>
              <a:t> such as next word prediction, machine translation, spelling correction, authorship Identification, and natural language generation.</a:t>
            </a:r>
          </a:p>
          <a:p>
            <a:r>
              <a:rPr lang="en-US" dirty="0"/>
              <a:t>The central idea in language models is to use probability distributions over word sequences that describe how often the </a:t>
            </a:r>
            <a:r>
              <a:rPr lang="en-US" b="1" dirty="0"/>
              <a:t>sequence occurs as a sentence</a:t>
            </a:r>
            <a:r>
              <a:rPr lang="en-US" dirty="0"/>
              <a:t> in some domain of interest.</a:t>
            </a:r>
          </a:p>
          <a:p>
            <a:endParaRPr lang="en-US" b="1" dirty="0"/>
          </a:p>
          <a:p>
            <a:endParaRPr lang="en-US" dirty="0"/>
          </a:p>
        </p:txBody>
      </p:sp>
    </p:spTree>
    <p:extLst>
      <p:ext uri="{BB962C8B-B14F-4D97-AF65-F5344CB8AC3E}">
        <p14:creationId xmlns:p14="http://schemas.microsoft.com/office/powerpoint/2010/main" val="209958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Language models estimate the </a:t>
            </a:r>
            <a:r>
              <a:rPr lang="en-US" b="1" dirty="0"/>
              <a:t>likelihood of texts belonging to a language</a:t>
            </a:r>
            <a:r>
              <a:rPr lang="en-US" dirty="0"/>
              <a:t>. The sequences are divided into multiple elements, and the language model models the probability of an element given the previous elements.</a:t>
            </a:r>
          </a:p>
          <a:p>
            <a:pPr lvl="1"/>
            <a:r>
              <a:rPr lang="en-US" dirty="0"/>
              <a:t>The elements can be </a:t>
            </a:r>
            <a:r>
              <a:rPr lang="en-US" b="1" dirty="0"/>
              <a:t>bytes, characters, </a:t>
            </a:r>
            <a:r>
              <a:rPr lang="en-US" b="1" dirty="0" err="1"/>
              <a:t>subwords</a:t>
            </a:r>
            <a:r>
              <a:rPr lang="en-US" b="1" dirty="0"/>
              <a:t> or tokens</a:t>
            </a:r>
            <a:r>
              <a:rPr lang="en-US" dirty="0"/>
              <a:t>. Then, the sequence likelihood is the product of the elements’ probabilities.</a:t>
            </a:r>
          </a:p>
          <a:p>
            <a:r>
              <a:rPr lang="en-US" dirty="0"/>
              <a:t>Language models are primarily of two kinds: N-Gram language models and Grammar-based language models such as probabilistic context-free grammar</a:t>
            </a:r>
          </a:p>
          <a:p>
            <a:endParaRPr lang="en-US" dirty="0"/>
          </a:p>
        </p:txBody>
      </p:sp>
    </p:spTree>
    <p:extLst>
      <p:ext uri="{BB962C8B-B14F-4D97-AF65-F5344CB8AC3E}">
        <p14:creationId xmlns:p14="http://schemas.microsoft.com/office/powerpoint/2010/main" val="150918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Language models can also be classified into Statistical Language Models and Neural language models.</a:t>
            </a:r>
          </a:p>
          <a:p>
            <a:r>
              <a:rPr lang="en-US" dirty="0"/>
              <a:t>Utility of </a:t>
            </a:r>
            <a:r>
              <a:rPr lang="en-US" b="1" dirty="0"/>
              <a:t>generating language text</a:t>
            </a:r>
            <a:r>
              <a:rPr lang="en-US" dirty="0"/>
              <a:t> using language modeling: Independently of any application, we could use a language model as a random sentence generator where we sample sentences according to their language model probability.</a:t>
            </a:r>
          </a:p>
          <a:p>
            <a:endParaRPr lang="en-US" dirty="0"/>
          </a:p>
        </p:txBody>
      </p:sp>
    </p:spTree>
    <p:extLst>
      <p:ext uri="{BB962C8B-B14F-4D97-AF65-F5344CB8AC3E}">
        <p14:creationId xmlns:p14="http://schemas.microsoft.com/office/powerpoint/2010/main" val="328684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Statistical Language </a:t>
            </a:r>
            <a:r>
              <a:rPr lang="en-US" b="1" dirty="0" smtClean="0"/>
              <a:t>Modeling</a:t>
            </a:r>
          </a:p>
          <a:p>
            <a:endParaRPr lang="en-US" b="1" dirty="0"/>
          </a:p>
          <a:p>
            <a:r>
              <a:rPr lang="en-US" dirty="0"/>
              <a:t>A statistical language model is </a:t>
            </a:r>
            <a:r>
              <a:rPr lang="en-US" b="1" dirty="0"/>
              <a:t>simply a probability distribution</a:t>
            </a:r>
            <a:r>
              <a:rPr lang="en-US" dirty="0"/>
              <a:t> over all possible sentences. Statistical language models learn the probability of word occurrence based on examples of text.</a:t>
            </a:r>
          </a:p>
          <a:p>
            <a:endParaRPr lang="en-US" dirty="0"/>
          </a:p>
        </p:txBody>
      </p:sp>
    </p:spTree>
    <p:extLst>
      <p:ext uri="{BB962C8B-B14F-4D97-AF65-F5344CB8AC3E}">
        <p14:creationId xmlns:p14="http://schemas.microsoft.com/office/powerpoint/2010/main" val="186958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While simpler models may look at a context of a short sequence of words, </a:t>
            </a:r>
            <a:r>
              <a:rPr lang="en-US" b="1" dirty="0"/>
              <a:t>larger</a:t>
            </a:r>
            <a:r>
              <a:rPr lang="en-US" dirty="0"/>
              <a:t> statistical language models may </a:t>
            </a:r>
            <a:r>
              <a:rPr lang="en-US" b="1" dirty="0"/>
              <a:t>function at the level of sentences</a:t>
            </a:r>
            <a:r>
              <a:rPr lang="en-US" dirty="0"/>
              <a:t> or paragraphs.</a:t>
            </a:r>
          </a:p>
          <a:p>
            <a:pPr lvl="1"/>
            <a:r>
              <a:rPr lang="en-US" dirty="0"/>
              <a:t>Typically, most commonly used statistical language models operate </a:t>
            </a:r>
            <a:r>
              <a:rPr lang="en-US" b="1" dirty="0"/>
              <a:t>at the level of words</a:t>
            </a:r>
            <a:r>
              <a:rPr lang="en-US" dirty="0"/>
              <a:t>.</a:t>
            </a:r>
          </a:p>
          <a:p>
            <a:pPr lvl="1"/>
            <a:r>
              <a:rPr lang="en-US" dirty="0"/>
              <a:t>Also, almost all language models </a:t>
            </a:r>
            <a:r>
              <a:rPr lang="en-US" b="1" dirty="0"/>
              <a:t>decompose the probability</a:t>
            </a:r>
            <a:r>
              <a:rPr lang="en-US" dirty="0"/>
              <a:t> of a sentence into a product of </a:t>
            </a:r>
            <a:r>
              <a:rPr lang="en-US" b="1" dirty="0"/>
              <a:t>conditional probabilities</a:t>
            </a:r>
            <a:r>
              <a:rPr lang="en-US" dirty="0"/>
              <a:t>.</a:t>
            </a:r>
          </a:p>
          <a:p>
            <a:endParaRPr lang="en-US" dirty="0"/>
          </a:p>
        </p:txBody>
      </p:sp>
    </p:spTree>
    <p:extLst>
      <p:ext uri="{BB962C8B-B14F-4D97-AF65-F5344CB8AC3E}">
        <p14:creationId xmlns:p14="http://schemas.microsoft.com/office/powerpoint/2010/main" val="99400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Statistical language models use traditional statistical techniques like N-grams, Hidden Markov Models (HMM), and certain linguistic rules to learn the probability distribution of words.</a:t>
            </a:r>
          </a:p>
          <a:p>
            <a:pPr lvl="1"/>
            <a:r>
              <a:rPr lang="en-US" dirty="0"/>
              <a:t>Out of all these models, the most popular and easily implementable are </a:t>
            </a:r>
            <a:r>
              <a:rPr lang="en-US" b="1" dirty="0"/>
              <a:t>N-gram language models</a:t>
            </a:r>
            <a:r>
              <a:rPr lang="en-US" dirty="0"/>
              <a:t>.</a:t>
            </a:r>
          </a:p>
          <a:p>
            <a:endParaRPr lang="en-US" dirty="0"/>
          </a:p>
        </p:txBody>
      </p:sp>
    </p:spTree>
    <p:extLst>
      <p:ext uri="{BB962C8B-B14F-4D97-AF65-F5344CB8AC3E}">
        <p14:creationId xmlns:p14="http://schemas.microsoft.com/office/powerpoint/2010/main" val="3515520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276</TotalTime>
  <Words>426</Words>
  <Application>Microsoft Office PowerPoint</Application>
  <PresentationFormat>On-screen Show (4:3)</PresentationFormat>
  <Paragraphs>93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Aspect</vt:lpstr>
      <vt:lpstr>NGRAM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NGRAM MODEL</dc:title>
  <dc:creator>cw</dc:creator>
  <cp:lastModifiedBy>cw</cp:lastModifiedBy>
  <cp:revision>22</cp:revision>
  <dcterms:created xsi:type="dcterms:W3CDTF">2023-08-13T12:05:18Z</dcterms:created>
  <dcterms:modified xsi:type="dcterms:W3CDTF">2023-08-13T16:41:22Z</dcterms:modified>
</cp:coreProperties>
</file>