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A2758AE3-8694-4FD2-92E9-A4100E4D4EEC}" type="slidenum">
              <a:rPr lang="en-US" smtClean="0"/>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758AE3-8694-4FD2-92E9-A4100E4D4EE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758AE3-8694-4FD2-92E9-A4100E4D4EE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758AE3-8694-4FD2-92E9-A4100E4D4EE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758AE3-8694-4FD2-92E9-A4100E4D4EEC}" type="slidenum">
              <a:rPr lang="en-US" smtClean="0"/>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758AE3-8694-4FD2-92E9-A4100E4D4EE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758AE3-8694-4FD2-92E9-A4100E4D4EE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758AE3-8694-4FD2-92E9-A4100E4D4EE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758AE3-8694-4FD2-92E9-A4100E4D4EE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758AE3-8694-4FD2-92E9-A4100E4D4EEC}" type="slidenum">
              <a:rPr lang="en-US" smtClean="0"/>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9C0E4AB9-7475-4BCA-BB29-AECFAD0BC43D}" type="datetimeFigureOut">
              <a:rPr lang="en-US" smtClean="0"/>
              <a:t>07/08/2023</a:t>
            </a:fld>
            <a:endParaRPr lang="en-US" dirty="0"/>
          </a:p>
        </p:txBody>
      </p:sp>
      <p:sp>
        <p:nvSpPr>
          <p:cNvPr id="7" name="Slide Number Placeholder 6"/>
          <p:cNvSpPr>
            <a:spLocks noGrp="1"/>
          </p:cNvSpPr>
          <p:nvPr>
            <p:ph type="sldNum" sz="quarter" idx="12"/>
          </p:nvPr>
        </p:nvSpPr>
        <p:spPr/>
        <p:txBody>
          <a:bodyPr/>
          <a:lstStyle/>
          <a:p>
            <a:fld id="{A2758AE3-8694-4FD2-92E9-A4100E4D4EEC}" type="slidenum">
              <a:rPr lang="en-US" smtClean="0"/>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9C0E4AB9-7475-4BCA-BB29-AECFAD0BC43D}" type="datetimeFigureOut">
              <a:rPr lang="en-US" smtClean="0"/>
              <a:t>07/08/2023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2758AE3-8694-4FD2-92E9-A4100E4D4EEC}" type="slidenum">
              <a:rPr lang="en-US" smtClean="0"/>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30757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abbcde</a:t>
            </a:r>
            <a:endParaRPr lang="en-US" dirty="0" smtClean="0"/>
          </a:p>
          <a:p>
            <a:endParaRPr lang="en-US" dirty="0" smtClean="0"/>
          </a:p>
          <a:p>
            <a:r>
              <a:rPr lang="en-US" dirty="0"/>
              <a:t>generate a input string from the grammar for top down approach.</a:t>
            </a:r>
          </a:p>
        </p:txBody>
      </p:sp>
    </p:spTree>
    <p:extLst>
      <p:ext uri="{BB962C8B-B14F-4D97-AF65-F5344CB8AC3E}">
        <p14:creationId xmlns:p14="http://schemas.microsoft.com/office/powerpoint/2010/main" val="401433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First, you can start with S -&gt; a </a:t>
            </a:r>
            <a:r>
              <a:rPr lang="en-US" dirty="0" err="1"/>
              <a:t>A</a:t>
            </a:r>
            <a:r>
              <a:rPr lang="en-US" dirty="0"/>
              <a:t> B e and then you will see input string a in the beginning and e in the end. </a:t>
            </a:r>
          </a:p>
          <a:p>
            <a:r>
              <a:rPr lang="en-US" dirty="0"/>
              <a:t> </a:t>
            </a:r>
          </a:p>
          <a:p>
            <a:r>
              <a:rPr lang="en-US" dirty="0"/>
              <a:t>Now, you need to generate </a:t>
            </a:r>
            <a:r>
              <a:rPr lang="en-US" dirty="0" err="1"/>
              <a:t>abbcde</a:t>
            </a:r>
            <a:r>
              <a:rPr lang="en-US" dirty="0"/>
              <a:t> . </a:t>
            </a:r>
          </a:p>
          <a:p>
            <a:r>
              <a:rPr lang="en-US" dirty="0"/>
              <a:t> </a:t>
            </a:r>
          </a:p>
          <a:p>
            <a:r>
              <a:rPr lang="en-US" dirty="0"/>
              <a:t>Expand A-&gt; </a:t>
            </a:r>
            <a:r>
              <a:rPr lang="en-US" dirty="0" err="1"/>
              <a:t>Abc</a:t>
            </a:r>
            <a:r>
              <a:rPr lang="en-US" dirty="0"/>
              <a:t> and Expand B-&gt; d. </a:t>
            </a:r>
          </a:p>
        </p:txBody>
      </p:sp>
    </p:spTree>
    <p:extLst>
      <p:ext uri="{BB962C8B-B14F-4D97-AF65-F5344CB8AC3E}">
        <p14:creationId xmlns:p14="http://schemas.microsoft.com/office/powerpoint/2010/main" val="393922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You have string like </a:t>
            </a:r>
            <a:r>
              <a:rPr lang="en-US" dirty="0" err="1"/>
              <a:t>aAbcde</a:t>
            </a:r>
            <a:r>
              <a:rPr lang="en-US" dirty="0"/>
              <a:t> and your input string is </a:t>
            </a:r>
            <a:r>
              <a:rPr lang="en-US" dirty="0" err="1"/>
              <a:t>abbcde</a:t>
            </a:r>
            <a:r>
              <a:rPr lang="en-US" dirty="0"/>
              <a:t>. </a:t>
            </a:r>
          </a:p>
          <a:p>
            <a:r>
              <a:rPr lang="en-US" dirty="0"/>
              <a:t> </a:t>
            </a:r>
          </a:p>
          <a:p>
            <a:r>
              <a:rPr lang="en-US" dirty="0"/>
              <a:t>Expand A-&gt;b. </a:t>
            </a:r>
          </a:p>
          <a:p>
            <a:r>
              <a:rPr lang="en-US" dirty="0"/>
              <a:t> </a:t>
            </a:r>
          </a:p>
          <a:p>
            <a:r>
              <a:rPr lang="en-US" dirty="0"/>
              <a:t>Final string, you will get </a:t>
            </a:r>
            <a:r>
              <a:rPr lang="en-US" dirty="0" err="1"/>
              <a:t>abbcde</a:t>
            </a:r>
            <a:r>
              <a:rPr lang="en-US" dirty="0"/>
              <a:t>. </a:t>
            </a:r>
          </a:p>
        </p:txBody>
      </p:sp>
    </p:spTree>
    <p:extLst>
      <p:ext uri="{BB962C8B-B14F-4D97-AF65-F5344CB8AC3E}">
        <p14:creationId xmlns:p14="http://schemas.microsoft.com/office/powerpoint/2010/main" val="153418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601979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745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Parser</a:t>
            </a:r>
          </a:p>
          <a:p>
            <a:r>
              <a:rPr lang="en-US" dirty="0"/>
              <a:t>Parser is a compiler that is used to break the data into smaller elements coming from lexical analysis phase.</a:t>
            </a:r>
          </a:p>
          <a:p>
            <a:r>
              <a:rPr lang="en-US" dirty="0"/>
              <a:t>A parser takes input in the form of sequence of tokens and produces output in the form of parse tree.</a:t>
            </a:r>
          </a:p>
          <a:p>
            <a:r>
              <a:rPr lang="en-US" dirty="0"/>
              <a:t>Parsing is of two types: top down parsing and bottom up parsing.</a:t>
            </a:r>
          </a:p>
          <a:p>
            <a:endParaRPr lang="en-US" dirty="0"/>
          </a:p>
        </p:txBody>
      </p:sp>
    </p:spTree>
    <p:extLst>
      <p:ext uri="{BB962C8B-B14F-4D97-AF65-F5344CB8AC3E}">
        <p14:creationId xmlns:p14="http://schemas.microsoft.com/office/powerpoint/2010/main" val="104632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78179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84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solidFill>
                  <a:srgbClr val="610B38"/>
                </a:solidFill>
                <a:latin typeface="erdana"/>
              </a:rPr>
              <a:t>Top down paring</a:t>
            </a:r>
          </a:p>
          <a:p>
            <a:pPr algn="just">
              <a:buFont typeface="Arial"/>
              <a:buChar char="•"/>
            </a:pPr>
            <a:r>
              <a:rPr lang="en-US" dirty="0">
                <a:solidFill>
                  <a:srgbClr val="000000"/>
                </a:solidFill>
                <a:latin typeface="inter-regular"/>
              </a:rPr>
              <a:t>The top down parsing is known as recursive parsing or predictive parsing.</a:t>
            </a:r>
          </a:p>
          <a:p>
            <a:pPr algn="just">
              <a:buFont typeface="Arial"/>
              <a:buChar char="•"/>
            </a:pPr>
            <a:r>
              <a:rPr lang="en-US" dirty="0">
                <a:solidFill>
                  <a:srgbClr val="000000"/>
                </a:solidFill>
                <a:latin typeface="inter-regular"/>
              </a:rPr>
              <a:t>Bottom up parsing is used to construct a parse tree for an input string.</a:t>
            </a:r>
          </a:p>
          <a:p>
            <a:pPr algn="just">
              <a:buFont typeface="Arial"/>
              <a:buChar char="•"/>
            </a:pPr>
            <a:r>
              <a:rPr lang="en-US" dirty="0">
                <a:solidFill>
                  <a:srgbClr val="000000"/>
                </a:solidFill>
                <a:latin typeface="inter-regular"/>
              </a:rPr>
              <a:t>In the top down parsing, the parsing starts from the start symbol and transform it into the input symbol.</a:t>
            </a:r>
          </a:p>
          <a:p>
            <a:endParaRPr lang="en-US" dirty="0"/>
          </a:p>
        </p:txBody>
      </p:sp>
    </p:spTree>
    <p:extLst>
      <p:ext uri="{BB962C8B-B14F-4D97-AF65-F5344CB8AC3E}">
        <p14:creationId xmlns:p14="http://schemas.microsoft.com/office/powerpoint/2010/main" val="425732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Parse Tree representation of input string "</a:t>
            </a:r>
            <a:r>
              <a:rPr lang="en-US" dirty="0" err="1"/>
              <a:t>acdb</a:t>
            </a:r>
            <a:r>
              <a:rPr lang="en-US" dirty="0"/>
              <a:t>" is as follows</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13" y="2819400"/>
            <a:ext cx="26193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91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base"/>
            <a:r>
              <a:rPr lang="en-US" b="1" dirty="0">
                <a:solidFill>
                  <a:srgbClr val="273239"/>
                </a:solidFill>
                <a:latin typeface="Source Sans 3"/>
              </a:rPr>
              <a:t>Working of top down parser</a:t>
            </a:r>
            <a:endParaRPr lang="en-US" b="1" i="0" dirty="0">
              <a:solidFill>
                <a:srgbClr val="273239"/>
              </a:solidFill>
              <a:effectLst/>
              <a:latin typeface="Source Sans 3"/>
            </a:endParaRPr>
          </a:p>
        </p:txBody>
      </p:sp>
      <p:sp>
        <p:nvSpPr>
          <p:cNvPr id="3" name="Content Placeholder 2"/>
          <p:cNvSpPr>
            <a:spLocks noGrp="1"/>
          </p:cNvSpPr>
          <p:nvPr>
            <p:ph idx="1"/>
          </p:nvPr>
        </p:nvSpPr>
        <p:spPr/>
        <p:txBody>
          <a:bodyPr/>
          <a:lstStyle/>
          <a:p>
            <a:r>
              <a:rPr lang="en-US" dirty="0">
                <a:solidFill>
                  <a:srgbClr val="273239"/>
                </a:solidFill>
                <a:latin typeface="Nunito"/>
              </a:rPr>
              <a:t>In top down technique parse tree constructs from top and input will read from left to right. In top down, In top down parser, It will start symbol from proceed to string. </a:t>
            </a:r>
            <a:endParaRPr lang="en-US" dirty="0" smtClean="0">
              <a:solidFill>
                <a:srgbClr val="273239"/>
              </a:solidFill>
              <a:latin typeface="Nunito"/>
            </a:endParaRPr>
          </a:p>
          <a:p>
            <a:pPr fontAlgn="base">
              <a:buFont typeface="Arial"/>
              <a:buChar char="•"/>
            </a:pPr>
            <a:r>
              <a:rPr lang="en-US" dirty="0">
                <a:solidFill>
                  <a:srgbClr val="273239"/>
                </a:solidFill>
                <a:latin typeface="Nunito"/>
              </a:rPr>
              <a:t>It follows left most derivation. </a:t>
            </a:r>
            <a:br>
              <a:rPr lang="en-US" dirty="0">
                <a:solidFill>
                  <a:srgbClr val="273239"/>
                </a:solidFill>
                <a:latin typeface="Nunito"/>
              </a:rPr>
            </a:br>
            <a:r>
              <a:rPr lang="en-US" dirty="0">
                <a:solidFill>
                  <a:srgbClr val="273239"/>
                </a:solidFill>
                <a:latin typeface="Nunito"/>
              </a:rPr>
              <a:t> </a:t>
            </a:r>
          </a:p>
          <a:p>
            <a:pPr fontAlgn="base">
              <a:buFont typeface="Arial"/>
              <a:buChar char="•"/>
            </a:pPr>
            <a:r>
              <a:rPr lang="en-US" dirty="0">
                <a:solidFill>
                  <a:srgbClr val="273239"/>
                </a:solidFill>
                <a:latin typeface="Nunito"/>
              </a:rPr>
              <a:t>In top down parser, difficulty with top down parser is if variable contain more than one possibility selecting 1 is difficult. </a:t>
            </a:r>
          </a:p>
          <a:p>
            <a:endParaRPr lang="en-US" dirty="0"/>
          </a:p>
        </p:txBody>
      </p:sp>
    </p:spTree>
    <p:extLst>
      <p:ext uri="{BB962C8B-B14F-4D97-AF65-F5344CB8AC3E}">
        <p14:creationId xmlns:p14="http://schemas.microsoft.com/office/powerpoint/2010/main" val="303114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rgbClr val="273239"/>
                </a:solidFill>
                <a:latin typeface="Nunito"/>
              </a:rPr>
              <a:t>Working of Top Down Parser :</a:t>
            </a:r>
            <a:r>
              <a:rPr lang="en-US" dirty="0">
                <a:solidFill>
                  <a:srgbClr val="273239"/>
                </a:solidFill>
                <a:latin typeface="Nunito"/>
              </a:rPr>
              <a:t> </a:t>
            </a:r>
            <a:r>
              <a:rPr lang="en-US" dirty="0"/>
              <a:t/>
            </a:r>
            <a:br>
              <a:rPr lang="en-US" dirty="0"/>
            </a:br>
            <a:r>
              <a:rPr lang="en-US" dirty="0">
                <a:solidFill>
                  <a:srgbClr val="273239"/>
                </a:solidFill>
                <a:latin typeface="Nunito"/>
              </a:rPr>
              <a:t>Let’s consider an example where grammar is given and you need to construct a parse tree by using top down parser technique. </a:t>
            </a:r>
            <a:endParaRPr lang="en-US" dirty="0" smtClean="0">
              <a:solidFill>
                <a:srgbClr val="273239"/>
              </a:solidFill>
              <a:latin typeface="Nunito"/>
            </a:endParaRPr>
          </a:p>
          <a:p>
            <a:endParaRPr lang="en-US" dirty="0">
              <a:solidFill>
                <a:srgbClr val="273239"/>
              </a:solidFill>
              <a:latin typeface="Nunito"/>
            </a:endParaRPr>
          </a:p>
          <a:p>
            <a:endParaRPr lang="en-US" dirty="0"/>
          </a:p>
        </p:txBody>
      </p:sp>
    </p:spTree>
    <p:extLst>
      <p:ext uri="{BB962C8B-B14F-4D97-AF65-F5344CB8AC3E}">
        <p14:creationId xmlns:p14="http://schemas.microsoft.com/office/powerpoint/2010/main" val="166432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 </a:t>
            </a:r>
          </a:p>
          <a:p>
            <a:r>
              <a:rPr lang="en-US" dirty="0"/>
              <a:t> </a:t>
            </a:r>
          </a:p>
          <a:p>
            <a:endParaRPr lang="en-US" dirty="0"/>
          </a:p>
          <a:p>
            <a:r>
              <a:rPr lang="en-US" dirty="0"/>
              <a:t>S -&gt; </a:t>
            </a:r>
            <a:r>
              <a:rPr lang="en-US" dirty="0" err="1"/>
              <a:t>aABe</a:t>
            </a:r>
            <a:endParaRPr lang="en-US" dirty="0"/>
          </a:p>
          <a:p>
            <a:r>
              <a:rPr lang="en-US" dirty="0"/>
              <a:t>A -&gt; </a:t>
            </a:r>
            <a:r>
              <a:rPr lang="en-US" dirty="0" err="1"/>
              <a:t>Abc</a:t>
            </a:r>
            <a:r>
              <a:rPr lang="en-US" dirty="0"/>
              <a:t> | b</a:t>
            </a:r>
          </a:p>
          <a:p>
            <a:r>
              <a:rPr lang="en-US" dirty="0"/>
              <a:t>B -&gt; d</a:t>
            </a:r>
          </a:p>
        </p:txBody>
      </p:sp>
    </p:spTree>
    <p:extLst>
      <p:ext uri="{BB962C8B-B14F-4D97-AF65-F5344CB8AC3E}">
        <p14:creationId xmlns:p14="http://schemas.microsoft.com/office/powerpoint/2010/main" val="12991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Now, let’s consider the input to read and to construct a parse tree with top down approach. </a:t>
            </a:r>
          </a:p>
          <a:p>
            <a:endParaRPr lang="en-US" dirty="0"/>
          </a:p>
          <a:p>
            <a:r>
              <a:rPr lang="en-US" dirty="0"/>
              <a:t> </a:t>
            </a:r>
          </a:p>
          <a:p>
            <a:endParaRPr lang="en-US" dirty="0"/>
          </a:p>
          <a:p>
            <a:r>
              <a:rPr lang="en-US" dirty="0"/>
              <a:t>Input – </a:t>
            </a:r>
          </a:p>
        </p:txBody>
      </p:sp>
    </p:spTree>
    <p:extLst>
      <p:ext uri="{BB962C8B-B14F-4D97-AF65-F5344CB8AC3E}">
        <p14:creationId xmlns:p14="http://schemas.microsoft.com/office/powerpoint/2010/main" val="4290489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49</TotalTime>
  <Words>295</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Apothecary</vt:lpstr>
      <vt:lpstr>PowerPoint Presentation</vt:lpstr>
      <vt:lpstr>PowerPoint Presentation</vt:lpstr>
      <vt:lpstr>PowerPoint Presentation</vt:lpstr>
      <vt:lpstr>PowerPoint Presentation</vt:lpstr>
      <vt:lpstr>PowerPoint Presentation</vt:lpstr>
      <vt:lpstr>Working of top down parser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cw</dc:creator>
  <cp:lastModifiedBy>cw</cp:lastModifiedBy>
  <cp:revision>5</cp:revision>
  <dcterms:created xsi:type="dcterms:W3CDTF">2023-08-07T16:36:27Z</dcterms:created>
  <dcterms:modified xsi:type="dcterms:W3CDTF">2023-08-07T17:25:38Z</dcterms:modified>
</cp:coreProperties>
</file>