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4600" y="2514598"/>
            <a:ext cx="281940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32859"/>
            <a:ext cx="2438400" cy="3025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9167" y="461899"/>
            <a:ext cx="41856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3263874"/>
            <a:ext cx="4033520" cy="283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119"/>
            <a:ext cx="91440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62484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5" dirty="0">
                <a:solidFill>
                  <a:srgbClr val="FFC000"/>
                </a:solidFill>
                <a:latin typeface="Gabriola"/>
                <a:cs typeface="Gabriola"/>
              </a:rPr>
              <a:t>Ethical Issues </a:t>
            </a:r>
            <a:r>
              <a:rPr sz="7200" spc="25" dirty="0">
                <a:solidFill>
                  <a:srgbClr val="FFC000"/>
                </a:solidFill>
                <a:latin typeface="Gabriola"/>
                <a:cs typeface="Gabriola"/>
              </a:rPr>
              <a:t>In</a:t>
            </a:r>
            <a:r>
              <a:rPr sz="7200" spc="-275" dirty="0">
                <a:solidFill>
                  <a:srgbClr val="FFC000"/>
                </a:solidFill>
                <a:latin typeface="Gabriola"/>
                <a:cs typeface="Gabriola"/>
              </a:rPr>
              <a:t> </a:t>
            </a:r>
            <a:r>
              <a:rPr sz="7200" spc="25" dirty="0">
                <a:solidFill>
                  <a:srgbClr val="FFC000"/>
                </a:solidFill>
                <a:latin typeface="Gabriola"/>
                <a:cs typeface="Gabriola"/>
              </a:rPr>
              <a:t>HR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01787-63E1-FD87-9827-5FF6794CD61C}"/>
              </a:ext>
            </a:extLst>
          </p:cNvPr>
          <p:cNvSpPr txBox="1"/>
          <p:nvPr/>
        </p:nvSpPr>
        <p:spPr>
          <a:xfrm>
            <a:off x="1524000" y="6294078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Cdr Vijay Pratap Singh, Adjunct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8998"/>
            <a:ext cx="9143999" cy="34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696978"/>
            <a:ext cx="659168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Appraisal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411" y="1345466"/>
            <a:ext cx="8836659" cy="188333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62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  <a:tab pos="1685925" algn="l"/>
                <a:tab pos="3434079" algn="l"/>
                <a:tab pos="4293870" algn="l"/>
                <a:tab pos="5481320" algn="l"/>
                <a:tab pos="6674484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	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endenc</a:t>
            </a:r>
            <a:r>
              <a:rPr sz="2400" spc="-229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	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ect,	mi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	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sonality 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appraisal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Superfluous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reporting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his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traits to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is 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unfair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unjust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4161" y="761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2690" y="46736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7560" y="3468835"/>
            <a:ext cx="4036440" cy="310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5385" y="579120"/>
            <a:ext cx="6793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Salary and </a:t>
            </a:r>
            <a:r>
              <a:rPr sz="4000" spc="-50" dirty="0"/>
              <a:t>Wage</a:t>
            </a:r>
            <a:r>
              <a:rPr sz="4000" spc="-15" dirty="0"/>
              <a:t> Administration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92848" y="1214120"/>
            <a:ext cx="8302625" cy="23461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7620" indent="-342900" algn="just"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Paying </a:t>
            </a:r>
            <a:r>
              <a:rPr sz="2800" spc="-5" dirty="0">
                <a:latin typeface="Calibri"/>
                <a:cs typeface="Calibri"/>
              </a:rPr>
              <a:t>same </a:t>
            </a:r>
            <a:r>
              <a:rPr sz="2800" spc="-15" dirty="0">
                <a:latin typeface="Calibri"/>
                <a:cs typeface="Calibri"/>
              </a:rPr>
              <a:t>remuneration to </a:t>
            </a:r>
            <a:r>
              <a:rPr sz="2800" spc="-5" dirty="0">
                <a:latin typeface="Calibri"/>
                <a:cs typeface="Calibri"/>
              </a:rPr>
              <a:t>one who is serious,  </a:t>
            </a:r>
            <a:r>
              <a:rPr sz="2800" spc="-15" dirty="0">
                <a:latin typeface="Calibri"/>
                <a:cs typeface="Calibri"/>
              </a:rPr>
              <a:t>sincere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hardworking </a:t>
            </a:r>
            <a:r>
              <a:rPr sz="2800" dirty="0">
                <a:latin typeface="Calibri"/>
                <a:cs typeface="Calibri"/>
              </a:rPr>
              <a:t>and also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whose  </a:t>
            </a:r>
            <a:r>
              <a:rPr sz="2800" spc="-10" dirty="0">
                <a:latin typeface="Calibri"/>
                <a:cs typeface="Calibri"/>
              </a:rPr>
              <a:t>contribution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least.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Loss </a:t>
            </a:r>
            <a:r>
              <a:rPr sz="2800" spc="-20" dirty="0">
                <a:latin typeface="Calibri"/>
                <a:cs typeface="Calibri"/>
              </a:rPr>
              <a:t>suffering </a:t>
            </a:r>
            <a:r>
              <a:rPr sz="2800" spc="-15" dirty="0">
                <a:latin typeface="Calibri"/>
                <a:cs typeface="Calibri"/>
              </a:rPr>
              <a:t>company </a:t>
            </a:r>
            <a:r>
              <a:rPr sz="2800" spc="-5" dirty="0">
                <a:latin typeface="Calibri"/>
                <a:cs typeface="Calibri"/>
              </a:rPr>
              <a:t>being </a:t>
            </a:r>
            <a:r>
              <a:rPr sz="2800" spc="-20" dirty="0">
                <a:latin typeface="Calibri"/>
                <a:cs typeface="Calibri"/>
              </a:rPr>
              <a:t>expected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declare  </a:t>
            </a:r>
            <a:r>
              <a:rPr sz="2800" spc="-5" dirty="0">
                <a:latin typeface="Calibri"/>
                <a:cs typeface="Calibri"/>
              </a:rPr>
              <a:t>bonus.</a:t>
            </a:r>
            <a:endParaRPr lang="en-IN" sz="2800" spc="-5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4161" y="761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2690" y="46736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80090-6C21-F123-1CAC-DC0D5A6B9A67}"/>
              </a:ext>
            </a:extLst>
          </p:cNvPr>
          <p:cNvSpPr txBox="1"/>
          <p:nvPr/>
        </p:nvSpPr>
        <p:spPr>
          <a:xfrm>
            <a:off x="111287" y="3572211"/>
            <a:ext cx="499627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2800" spc="-25" dirty="0">
                <a:latin typeface="Calibri"/>
                <a:cs typeface="Calibri"/>
              </a:rPr>
              <a:t>Paying </a:t>
            </a:r>
            <a:r>
              <a:rPr lang="en-US" sz="2800" spc="-15" dirty="0">
                <a:latin typeface="Calibri"/>
                <a:cs typeface="Calibri"/>
              </a:rPr>
              <a:t>at </a:t>
            </a:r>
            <a:r>
              <a:rPr lang="en-US" sz="2800" spc="-25" dirty="0">
                <a:latin typeface="Calibri"/>
                <a:cs typeface="Calibri"/>
              </a:rPr>
              <a:t>different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rate </a:t>
            </a:r>
            <a:r>
              <a:rPr lang="en-US" sz="2800" spc="-15" dirty="0">
                <a:latin typeface="Calibri"/>
                <a:cs typeface="Calibri"/>
              </a:rPr>
              <a:t>to </a:t>
            </a:r>
            <a:r>
              <a:rPr lang="en-US" sz="2800" dirty="0">
                <a:latin typeface="Calibri"/>
                <a:cs typeface="Calibri"/>
              </a:rPr>
              <a:t>man and a </a:t>
            </a:r>
            <a:r>
              <a:rPr lang="en-US" sz="2800" spc="-5" dirty="0">
                <a:latin typeface="Calibri"/>
                <a:cs typeface="Calibri"/>
              </a:rPr>
              <a:t>woman</a:t>
            </a:r>
            <a:r>
              <a:rPr lang="en-US" sz="2800" spc="-114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doing  </a:t>
            </a:r>
            <a:r>
              <a:rPr lang="en-US" sz="2800" dirty="0">
                <a:latin typeface="Calibri"/>
                <a:cs typeface="Calibri"/>
              </a:rPr>
              <a:t>the same kind of</a:t>
            </a:r>
            <a:r>
              <a:rPr lang="en-US" sz="2800" spc="-7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work.</a:t>
            </a: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endParaRPr lang="en-US" sz="1400" spc="-1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2800" spc="-10" dirty="0">
                <a:latin typeface="Calibri"/>
                <a:cs typeface="Calibri"/>
              </a:rPr>
              <a:t>Getting </a:t>
            </a:r>
            <a:r>
              <a:rPr lang="en-US" sz="2800" dirty="0">
                <a:latin typeface="Calibri"/>
                <a:cs typeface="Calibri"/>
              </a:rPr>
              <a:t>an </a:t>
            </a:r>
            <a:r>
              <a:rPr lang="en-US" sz="2800" spc="-10" dirty="0">
                <a:latin typeface="Calibri"/>
                <a:cs typeface="Calibri"/>
              </a:rPr>
              <a:t>employee signed </a:t>
            </a:r>
            <a:r>
              <a:rPr lang="en-US" sz="2800" dirty="0">
                <a:latin typeface="Calibri"/>
                <a:cs typeface="Calibri"/>
              </a:rPr>
              <a:t>on </a:t>
            </a:r>
            <a:r>
              <a:rPr lang="en-US" sz="2800" spc="-10" dirty="0">
                <a:latin typeface="Calibri"/>
                <a:cs typeface="Calibri"/>
              </a:rPr>
              <a:t>full </a:t>
            </a:r>
            <a:r>
              <a:rPr lang="en-US" sz="2800" spc="-25" dirty="0">
                <a:latin typeface="Calibri"/>
                <a:cs typeface="Calibri"/>
              </a:rPr>
              <a:t>pay </a:t>
            </a:r>
            <a:r>
              <a:rPr lang="en-US" sz="2800" dirty="0">
                <a:latin typeface="Calibri"/>
                <a:cs typeface="Calibri"/>
              </a:rPr>
              <a:t>and  </a:t>
            </a:r>
            <a:r>
              <a:rPr lang="en-US" sz="2800" spc="-5" dirty="0">
                <a:latin typeface="Calibri"/>
                <a:cs typeface="Calibri"/>
              </a:rPr>
              <a:t>actually </a:t>
            </a:r>
            <a:r>
              <a:rPr lang="en-US" sz="2800" spc="-15" dirty="0">
                <a:latin typeface="Calibri"/>
                <a:cs typeface="Calibri"/>
              </a:rPr>
              <a:t>paying </a:t>
            </a:r>
            <a:r>
              <a:rPr lang="en-US" sz="2800" spc="-10" dirty="0">
                <a:latin typeface="Calibri"/>
                <a:cs typeface="Calibri"/>
              </a:rPr>
              <a:t>him less  </a:t>
            </a:r>
            <a:r>
              <a:rPr lang="en-US" sz="2800" dirty="0">
                <a:latin typeface="Calibri"/>
                <a:cs typeface="Calibri"/>
              </a:rPr>
              <a:t>than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that.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795" y="609600"/>
            <a:ext cx="1691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Privacy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1658"/>
            <a:ext cx="7513955" cy="383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It is </a:t>
            </a:r>
            <a:r>
              <a:rPr sz="3200" spc="-10" dirty="0">
                <a:latin typeface="Calibri"/>
                <a:cs typeface="Calibri"/>
              </a:rPr>
              <a:t>ethical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HR manager do not disclose  publically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Background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Drug/Medical </a:t>
            </a: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Monitoring </a:t>
            </a:r>
            <a:r>
              <a:rPr sz="2800" spc="-20" dirty="0">
                <a:latin typeface="Calibri"/>
                <a:cs typeface="Calibri"/>
              </a:rPr>
              <a:t>on/off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20" dirty="0"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4161" y="761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12690" y="46736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057398"/>
            <a:ext cx="3657599" cy="4800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148" y="450849"/>
            <a:ext cx="386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Effective</a:t>
            </a:r>
            <a:r>
              <a:rPr sz="4000" spc="-20" dirty="0"/>
              <a:t> </a:t>
            </a:r>
            <a:r>
              <a:rPr sz="4000" spc="-5" dirty="0"/>
              <a:t>dismissal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80685"/>
            <a:ext cx="5220970" cy="4691380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R="342900" algn="ctr">
              <a:lnSpc>
                <a:spcPct val="100000"/>
              </a:lnSpc>
              <a:spcBef>
                <a:spcPts val="1864"/>
              </a:spcBef>
            </a:pPr>
            <a:r>
              <a:rPr sz="2800" b="1" spc="-5" dirty="0">
                <a:latin typeface="Calibri"/>
                <a:cs typeface="Calibri"/>
              </a:rPr>
              <a:t>It is not </a:t>
            </a:r>
            <a:r>
              <a:rPr sz="2800" b="1" spc="-10" dirty="0">
                <a:latin typeface="Calibri"/>
                <a:cs typeface="Calibri"/>
              </a:rPr>
              <a:t>unethical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when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700" b="1" spc="-20" dirty="0">
                <a:latin typeface="Calibri"/>
                <a:cs typeface="Calibri"/>
              </a:rPr>
              <a:t>(Factors)</a:t>
            </a:r>
            <a:endParaRPr sz="27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Legal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valid reasons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dismissal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Explain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reasons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firm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b="1" spc="-5" dirty="0">
                <a:latin typeface="Calibri"/>
                <a:cs typeface="Calibri"/>
              </a:rPr>
              <a:t>(Process)</a:t>
            </a:r>
            <a:endParaRPr sz="2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Calibri"/>
                <a:cs typeface="Calibri"/>
              </a:rPr>
              <a:t>—Informal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—Disciplinary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meeting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—First </a:t>
            </a:r>
            <a:r>
              <a:rPr sz="2400" spc="-10" dirty="0">
                <a:latin typeface="Calibri"/>
                <a:cs typeface="Calibri"/>
              </a:rPr>
              <a:t>written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warning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—Second </a:t>
            </a:r>
            <a:r>
              <a:rPr sz="2400" spc="-10" dirty="0">
                <a:latin typeface="Calibri"/>
                <a:cs typeface="Calibri"/>
              </a:rPr>
              <a:t>written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4161" y="761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2700" y="45465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0675" y="3124187"/>
            <a:ext cx="3476625" cy="233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324357"/>
            <a:ext cx="6170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To </a:t>
            </a:r>
            <a:r>
              <a:rPr spc="-30" dirty="0"/>
              <a:t>Create </a:t>
            </a:r>
            <a:r>
              <a:rPr spc="-15" dirty="0"/>
              <a:t>Ethical</a:t>
            </a:r>
            <a:r>
              <a:rPr spc="135" dirty="0"/>
              <a:t> </a:t>
            </a:r>
            <a:r>
              <a:rPr dirty="0"/>
              <a:t>discipline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61959" cy="22701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Job </a:t>
            </a:r>
            <a:r>
              <a:rPr sz="3200" spc="-5" dirty="0">
                <a:latin typeface="Calibri"/>
                <a:cs typeface="Calibri"/>
              </a:rPr>
              <a:t>description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clear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”What </a:t>
            </a:r>
            <a:r>
              <a:rPr sz="3200" b="1" spc="-15" dirty="0">
                <a:latin typeface="Calibri"/>
                <a:cs typeface="Calibri"/>
              </a:rPr>
              <a:t>to </a:t>
            </a:r>
            <a:r>
              <a:rPr sz="3200" b="1" dirty="0">
                <a:latin typeface="Calibri"/>
                <a:cs typeface="Calibri"/>
              </a:rPr>
              <a:t>do ” </a:t>
            </a:r>
            <a:r>
              <a:rPr sz="3200" spc="-10" dirty="0">
                <a:latin typeface="Calibri"/>
                <a:cs typeface="Calibri"/>
              </a:rPr>
              <a:t>attitude compared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”Don’t </a:t>
            </a:r>
            <a:r>
              <a:rPr sz="3200" b="1" dirty="0">
                <a:latin typeface="Calibri"/>
                <a:cs typeface="Calibri"/>
              </a:rPr>
              <a:t>do  this”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attitude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Calibri"/>
                <a:cs typeface="Calibri"/>
              </a:rPr>
              <a:t>Top </a:t>
            </a:r>
            <a:r>
              <a:rPr sz="3200" spc="-10" dirty="0">
                <a:latin typeface="Calibri"/>
                <a:cs typeface="Calibri"/>
              </a:rPr>
              <a:t>managers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4114813"/>
            <a:ext cx="2057400" cy="2048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971800"/>
            <a:ext cx="3069336" cy="320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" y="914400"/>
            <a:ext cx="8382000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144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83185" algn="just">
              <a:lnSpc>
                <a:spcPct val="100000"/>
              </a:lnSpc>
              <a:spcBef>
                <a:spcPts val="240"/>
              </a:spcBef>
            </a:pPr>
            <a:r>
              <a:rPr sz="1800" spc="-4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senior officer </a:t>
            </a:r>
            <a:r>
              <a:rPr sz="1800" dirty="0">
                <a:latin typeface="Calibri"/>
                <a:cs typeface="Calibri"/>
              </a:rPr>
              <a:t>highly </a:t>
            </a:r>
            <a:r>
              <a:rPr sz="1800" spc="-5" dirty="0">
                <a:latin typeface="Calibri"/>
                <a:cs typeface="Calibri"/>
              </a:rPr>
              <a:t>recommend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person </a:t>
            </a:r>
            <a:r>
              <a:rPr sz="1800" spc="-5" dirty="0">
                <a:latin typeface="Calibri"/>
                <a:cs typeface="Calibri"/>
              </a:rPr>
              <a:t>during selection process,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that  </a:t>
            </a:r>
            <a:r>
              <a:rPr sz="1800" spc="-10" dirty="0">
                <a:latin typeface="Calibri"/>
                <a:cs typeface="Calibri"/>
              </a:rPr>
              <a:t>person </a:t>
            </a:r>
            <a:r>
              <a:rPr lang="en-IN" sz="1800" spc="-1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unfit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that job, what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</a:p>
          <a:p>
            <a:pPr marL="434340" marR="206121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Will you </a:t>
            </a:r>
            <a:r>
              <a:rPr sz="1800" spc="-5" dirty="0">
                <a:latin typeface="Calibri"/>
                <a:cs typeface="Calibri"/>
              </a:rPr>
              <a:t>select that </a:t>
            </a:r>
            <a:r>
              <a:rPr sz="1800" spc="-10" dirty="0">
                <a:latin typeface="Calibri"/>
                <a:cs typeface="Calibri"/>
              </a:rPr>
              <a:t>person directly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happiness of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dirty="0">
                <a:latin typeface="Calibri"/>
                <a:cs typeface="Calibri"/>
              </a:rPr>
              <a:t>?  </a:t>
            </a:r>
            <a:r>
              <a:rPr sz="1800" spc="-5" dirty="0">
                <a:latin typeface="Calibri"/>
                <a:cs typeface="Calibri"/>
              </a:rPr>
              <a:t>OR Put that </a:t>
            </a:r>
            <a:r>
              <a:rPr sz="1800" spc="-10" dirty="0">
                <a:latin typeface="Calibri"/>
                <a:cs typeface="Calibri"/>
              </a:rPr>
              <a:t>person </a:t>
            </a:r>
            <a:r>
              <a:rPr sz="1800" spc="-5" dirty="0">
                <a:latin typeface="Calibri"/>
                <a:cs typeface="Calibri"/>
              </a:rPr>
              <a:t>in recruitment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others</a:t>
            </a:r>
            <a:r>
              <a:rPr sz="1800" dirty="0">
                <a:latin typeface="Calibri"/>
                <a:cs typeface="Calibri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7632" y="162255"/>
            <a:ext cx="366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Some </a:t>
            </a:r>
            <a:r>
              <a:rPr sz="2800" spc="-10" dirty="0"/>
              <a:t>Practical</a:t>
            </a:r>
            <a:r>
              <a:rPr sz="2800" spc="-25" dirty="0"/>
              <a:t> </a:t>
            </a:r>
            <a:r>
              <a:rPr sz="2800" spc="-10" dirty="0"/>
              <a:t>Examples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457200" y="2409190"/>
            <a:ext cx="8382000" cy="1139414"/>
          </a:xfrm>
          <a:prstGeom prst="rect">
            <a:avLst/>
          </a:prstGeom>
          <a:solidFill>
            <a:schemeClr val="bg2">
              <a:lumMod val="90000"/>
            </a:schemeClr>
          </a:solidFill>
          <a:ln w="9144">
            <a:solidFill>
              <a:srgbClr val="97B85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Solution:</a:t>
            </a:r>
            <a:endParaRPr sz="1800" dirty="0">
              <a:latin typeface="Calibri"/>
              <a:cs typeface="Calibri"/>
            </a:endParaRPr>
          </a:p>
          <a:p>
            <a:pPr marL="91440" marR="8318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the </a:t>
            </a:r>
            <a:r>
              <a:rPr sz="1800" spc="-10" dirty="0">
                <a:latin typeface="Calibri"/>
                <a:cs typeface="Calibri"/>
              </a:rPr>
              <a:t>candidate </a:t>
            </a:r>
            <a:r>
              <a:rPr sz="1800" spc="-5" dirty="0">
                <a:latin typeface="Calibri"/>
                <a:cs typeface="Calibri"/>
              </a:rPr>
              <a:t>does not </a:t>
            </a:r>
            <a:r>
              <a:rPr sz="1800" dirty="0">
                <a:latin typeface="Calibri"/>
                <a:cs typeface="Calibri"/>
              </a:rPr>
              <a:t>meet the minimum </a:t>
            </a:r>
            <a:r>
              <a:rPr sz="1800" spc="-10" dirty="0">
                <a:latin typeface="Calibri"/>
                <a:cs typeface="Calibri"/>
              </a:rPr>
              <a:t>criteria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selection go back </a:t>
            </a:r>
            <a:r>
              <a:rPr sz="1800" spc="-10" dirty="0">
                <a:latin typeface="Calibri"/>
                <a:cs typeface="Calibri"/>
              </a:rPr>
              <a:t>to your  </a:t>
            </a:r>
            <a:r>
              <a:rPr sz="1800" spc="-30" dirty="0">
                <a:latin typeface="Calibri"/>
                <a:cs typeface="Calibri"/>
              </a:rPr>
              <a:t>senior,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spc="-5" dirty="0">
                <a:latin typeface="Calibri"/>
                <a:cs typeface="Calibri"/>
              </a:rPr>
              <a:t>evidence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selection </a:t>
            </a:r>
            <a:r>
              <a:rPr sz="1800" spc="-10" dirty="0">
                <a:latin typeface="Calibri"/>
                <a:cs typeface="Calibri"/>
              </a:rPr>
              <a:t>scores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feedback, </a:t>
            </a:r>
            <a:r>
              <a:rPr sz="1800" spc="-20" dirty="0">
                <a:latin typeface="Calibri"/>
                <a:cs typeface="Calibri"/>
              </a:rPr>
              <a:t>state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reasons  </a:t>
            </a:r>
            <a:r>
              <a:rPr sz="1800" spc="-15" dirty="0">
                <a:latin typeface="Calibri"/>
                <a:cs typeface="Calibri"/>
              </a:rPr>
              <a:t>why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candidate </a:t>
            </a:r>
            <a:r>
              <a:rPr sz="1800" spc="-5" dirty="0">
                <a:latin typeface="Calibri"/>
                <a:cs typeface="Calibri"/>
              </a:rPr>
              <a:t>cannot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recruited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ask </a:t>
            </a:r>
            <a:r>
              <a:rPr sz="1800" spc="-5" dirty="0">
                <a:latin typeface="Calibri"/>
                <a:cs typeface="Calibri"/>
              </a:rPr>
              <a:t>him/her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propose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alternative  candidate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" y="4191000"/>
            <a:ext cx="8305800" cy="585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144">
            <a:solidFill>
              <a:srgbClr val="497DB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83820">
              <a:lnSpc>
                <a:spcPct val="100000"/>
              </a:lnSpc>
              <a:spcBef>
                <a:spcPts val="245"/>
              </a:spcBef>
            </a:pPr>
            <a:r>
              <a:rPr sz="1800" b="1" spc="-55" dirty="0">
                <a:latin typeface="Calibri"/>
                <a:cs typeface="Calibri"/>
              </a:rPr>
              <a:t>You </a:t>
            </a:r>
            <a:r>
              <a:rPr sz="1800" b="1" spc="-10" dirty="0">
                <a:latin typeface="Calibri"/>
                <a:cs typeface="Calibri"/>
              </a:rPr>
              <a:t>are </a:t>
            </a:r>
            <a:r>
              <a:rPr sz="1800" b="1" spc="-15" dirty="0">
                <a:latin typeface="Calibri"/>
                <a:cs typeface="Calibri"/>
              </a:rPr>
              <a:t>told to </a:t>
            </a:r>
            <a:r>
              <a:rPr lang="en-IN" sz="1800" b="1" spc="-15" dirty="0">
                <a:latin typeface="Calibri"/>
                <a:cs typeface="Calibri"/>
              </a:rPr>
              <a:t>use </a:t>
            </a:r>
            <a:r>
              <a:rPr sz="1800" b="1" spc="-20" dirty="0">
                <a:latin typeface="Calibri"/>
                <a:cs typeface="Calibri"/>
              </a:rPr>
              <a:t>fake </a:t>
            </a:r>
            <a:r>
              <a:rPr sz="1800" b="1" spc="-10" dirty="0">
                <a:latin typeface="Calibri"/>
                <a:cs typeface="Calibri"/>
              </a:rPr>
              <a:t>appraisal documents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help someone </a:t>
            </a:r>
            <a:r>
              <a:rPr sz="1800" b="1" spc="-20" dirty="0">
                <a:latin typeface="Calibri"/>
                <a:cs typeface="Calibri"/>
              </a:rPr>
              <a:t>get </a:t>
            </a:r>
            <a:r>
              <a:rPr sz="1800" b="1" spc="-10" dirty="0">
                <a:latin typeface="Calibri"/>
                <a:cs typeface="Calibri"/>
              </a:rPr>
              <a:t>promoted. What </a:t>
            </a:r>
            <a:r>
              <a:rPr lang="en-IN" sz="1800" b="1" spc="-10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o  you </a:t>
            </a:r>
            <a:r>
              <a:rPr sz="1800" b="1" dirty="0">
                <a:latin typeface="Calibri"/>
                <a:cs typeface="Calibri"/>
              </a:rPr>
              <a:t>do?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200" y="5275580"/>
            <a:ext cx="8305800" cy="1139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144">
            <a:solidFill>
              <a:srgbClr val="97B85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Solution:</a:t>
            </a:r>
            <a:endParaRPr sz="1800" dirty="0">
              <a:latin typeface="Calibri"/>
              <a:cs typeface="Calibri"/>
            </a:endParaRPr>
          </a:p>
          <a:p>
            <a:pPr marL="91440" marR="85090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Introduce </a:t>
            </a:r>
            <a:r>
              <a:rPr sz="1800" spc="-5" dirty="0">
                <a:latin typeface="Calibri"/>
                <a:cs typeface="Calibri"/>
              </a:rPr>
              <a:t>stringent </a:t>
            </a:r>
            <a:r>
              <a:rPr sz="1800" spc="-10" dirty="0">
                <a:latin typeface="Calibri"/>
                <a:cs typeface="Calibri"/>
              </a:rPr>
              <a:t>procedures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require </a:t>
            </a:r>
            <a:r>
              <a:rPr sz="1800" spc="-5" dirty="0">
                <a:latin typeface="Calibri"/>
                <a:cs typeface="Calibri"/>
              </a:rPr>
              <a:t>documents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approved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  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different </a:t>
            </a:r>
            <a:r>
              <a:rPr sz="1800" spc="-15" dirty="0">
                <a:latin typeface="Calibri"/>
                <a:cs typeface="Calibri"/>
              </a:rPr>
              <a:t>stakeholders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documents cannot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altered </a:t>
            </a:r>
            <a:r>
              <a:rPr sz="1800" spc="-5" dirty="0">
                <a:latin typeface="Calibri"/>
                <a:cs typeface="Calibri"/>
              </a:rPr>
              <a:t>without  questions being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asked.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9418" y="235965"/>
            <a:ext cx="6741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Measures </a:t>
            </a:r>
            <a:r>
              <a:rPr sz="3200" spc="-140" dirty="0"/>
              <a:t>To </a:t>
            </a:r>
            <a:r>
              <a:rPr sz="3200" spc="-10" dirty="0"/>
              <a:t>control </a:t>
            </a:r>
            <a:r>
              <a:rPr sz="3200" spc="-5" dirty="0"/>
              <a:t>Unethical</a:t>
            </a:r>
            <a:r>
              <a:rPr sz="3200" spc="80" dirty="0"/>
              <a:t> </a:t>
            </a:r>
            <a:r>
              <a:rPr sz="3200" spc="-10" dirty="0"/>
              <a:t>Practices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39" y="2272664"/>
            <a:ext cx="8071484" cy="394915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establishment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ethics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codes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Improved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remuneration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Administrative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reform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Compulsory disclosure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assets and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gifts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Policy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programme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rationalisation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Introduction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core values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competencies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Ethical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conduct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public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servants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Senior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managers increasing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enforcing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ethical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awareness 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taking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action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against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unethical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conduct.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1676400"/>
            <a:ext cx="26670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797" y="190500"/>
            <a:ext cx="628840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4005" marR="5080" indent="-155194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The </a:t>
            </a:r>
            <a:r>
              <a:rPr sz="3600" spc="-20" dirty="0"/>
              <a:t>Retrenchment Drama, </a:t>
            </a:r>
            <a:r>
              <a:rPr sz="3600" spc="-15" dirty="0"/>
              <a:t>Jet  </a:t>
            </a:r>
            <a:r>
              <a:rPr sz="3600" spc="-25" dirty="0"/>
              <a:t>Airways</a:t>
            </a:r>
            <a:r>
              <a:rPr sz="3600" spc="25" dirty="0"/>
              <a:t> </a:t>
            </a:r>
            <a:r>
              <a:rPr sz="3600" spc="-5" dirty="0"/>
              <a:t>(India)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5102860" cy="418383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73050" indent="-2603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case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retrenchment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drama </a:t>
            </a:r>
            <a:r>
              <a:rPr sz="2400" spc="-15" dirty="0">
                <a:latin typeface="Calibri"/>
                <a:cs typeface="Calibri"/>
              </a:rPr>
              <a:t>that unfolded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spc="-30" dirty="0">
                <a:latin typeface="Calibri"/>
                <a:cs typeface="Calibri"/>
              </a:rPr>
              <a:t>India’s  </a:t>
            </a:r>
            <a:r>
              <a:rPr sz="2400" dirty="0">
                <a:latin typeface="Calibri"/>
                <a:cs typeface="Calibri"/>
              </a:rPr>
              <a:t>leading </a:t>
            </a:r>
            <a:r>
              <a:rPr sz="2400" spc="-10" dirty="0">
                <a:latin typeface="Calibri"/>
                <a:cs typeface="Calibri"/>
              </a:rPr>
              <a:t>aviation companies, Jet  </a:t>
            </a:r>
            <a:r>
              <a:rPr sz="2400" spc="-15" dirty="0">
                <a:latin typeface="Calibri"/>
                <a:cs typeface="Calibri"/>
              </a:rPr>
              <a:t>Airways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(India) Limited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spc="-5" dirty="0">
                <a:latin typeface="Calibri"/>
                <a:cs typeface="Calibri"/>
              </a:rPr>
              <a:t>Oct  2008.</a:t>
            </a:r>
            <a:r>
              <a:rPr lang="en-US" sz="2400" dirty="0">
                <a:cs typeface="Calibri"/>
              </a:rPr>
              <a:t> </a:t>
            </a:r>
          </a:p>
          <a:p>
            <a:pPr marL="273050" indent="-2603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IN" sz="2400" dirty="0">
              <a:cs typeface="Calibri"/>
            </a:endParaRPr>
          </a:p>
          <a:p>
            <a:pPr marL="273050" indent="-2603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cs typeface="Calibri"/>
              </a:rPr>
              <a:t>Mo</a:t>
            </a:r>
            <a:r>
              <a:rPr lang="en-IN" sz="2400" spc="-45" dirty="0">
                <a:cs typeface="Calibri"/>
              </a:rPr>
              <a:t>r</a:t>
            </a:r>
            <a:r>
              <a:rPr lang="en-IN" sz="2400" dirty="0">
                <a:cs typeface="Calibri"/>
              </a:rPr>
              <a:t>e than thous</a:t>
            </a:r>
            <a:r>
              <a:rPr lang="en-IN" sz="2400" spc="-15" dirty="0">
                <a:cs typeface="Calibri"/>
              </a:rPr>
              <a:t>a</a:t>
            </a:r>
            <a:r>
              <a:rPr lang="en-IN" sz="2400" spc="-5" dirty="0">
                <a:cs typeface="Calibri"/>
              </a:rPr>
              <a:t>nd</a:t>
            </a:r>
            <a:r>
              <a:rPr lang="en-US" sz="2400" spc="-5" dirty="0">
                <a:cs typeface="Calibri"/>
              </a:rPr>
              <a:t> employees </a:t>
            </a:r>
            <a:r>
              <a:rPr lang="en-US" sz="2400" spc="-20" dirty="0">
                <a:cs typeface="Calibri"/>
              </a:rPr>
              <a:t>were </a:t>
            </a:r>
            <a:r>
              <a:rPr lang="en-US" sz="2400" dirty="0">
                <a:cs typeface="Calibri"/>
              </a:rPr>
              <a:t>laid</a:t>
            </a:r>
            <a:r>
              <a:rPr lang="en-US" sz="2400" spc="-50" dirty="0">
                <a:cs typeface="Calibri"/>
              </a:rPr>
              <a:t> off.</a:t>
            </a:r>
            <a:endParaRPr lang="en-US" sz="2400" dirty="0">
              <a:cs typeface="Calibri"/>
            </a:endParaRPr>
          </a:p>
          <a:p>
            <a:pPr marL="273050" marR="5080" indent="-260350" algn="just">
              <a:buFont typeface="Wingdings" panose="05000000000000000000" pitchFamily="2" charset="2"/>
              <a:buChar char="§"/>
            </a:pPr>
            <a:endParaRPr lang="en-US" sz="2400" dirty="0">
              <a:cs typeface="Calibri"/>
            </a:endParaRPr>
          </a:p>
          <a:p>
            <a:pPr marL="273050" marR="5080" indent="-260350" algn="just">
              <a:buFont typeface="Wingdings" panose="05000000000000000000" pitchFamily="2" charset="2"/>
              <a:buChar char="§"/>
            </a:pPr>
            <a:r>
              <a:rPr lang="en-US" sz="2400" dirty="0">
                <a:cs typeface="Calibri"/>
              </a:rPr>
              <a:t>It </a:t>
            </a:r>
            <a:r>
              <a:rPr lang="en-US" sz="2400" spc="-15" dirty="0">
                <a:cs typeface="Calibri"/>
              </a:rPr>
              <a:t>was </a:t>
            </a:r>
            <a:r>
              <a:rPr lang="en-US" sz="2400" dirty="0">
                <a:cs typeface="Calibri"/>
              </a:rPr>
              <a:t>a </a:t>
            </a:r>
            <a:r>
              <a:rPr lang="en-US" sz="2400" spc="-5" dirty="0">
                <a:cs typeface="Calibri"/>
              </a:rPr>
              <a:t>part </a:t>
            </a:r>
            <a:r>
              <a:rPr lang="en-US" sz="2400" dirty="0">
                <a:cs typeface="Calibri"/>
              </a:rPr>
              <a:t>of </a:t>
            </a:r>
            <a:r>
              <a:rPr lang="en-US" sz="2400" spc="-5" dirty="0">
                <a:cs typeface="Calibri"/>
              </a:rPr>
              <a:t>major </a:t>
            </a:r>
            <a:r>
              <a:rPr lang="en-US" sz="2400" spc="-10" dirty="0">
                <a:cs typeface="Calibri"/>
              </a:rPr>
              <a:t>Cost-  cutting </a:t>
            </a:r>
            <a:r>
              <a:rPr lang="en-US" sz="2400" spc="-25" dirty="0">
                <a:cs typeface="Calibri"/>
              </a:rPr>
              <a:t>exercise to </a:t>
            </a:r>
            <a:r>
              <a:rPr lang="en-US" sz="2400" spc="-10" dirty="0">
                <a:cs typeface="Calibri"/>
              </a:rPr>
              <a:t>tackle  </a:t>
            </a:r>
            <a:r>
              <a:rPr lang="en-US" sz="2400" spc="-5" dirty="0">
                <a:cs typeface="Calibri"/>
              </a:rPr>
              <a:t>Global </a:t>
            </a:r>
            <a:r>
              <a:rPr lang="en-US" sz="2400" spc="-10" dirty="0">
                <a:cs typeface="Calibri"/>
              </a:rPr>
              <a:t>slowdown </a:t>
            </a:r>
            <a:r>
              <a:rPr lang="en-US" sz="2400" dirty="0">
                <a:cs typeface="Calibri"/>
              </a:rPr>
              <a:t>and </a:t>
            </a:r>
            <a:r>
              <a:rPr lang="en-US" sz="2400" spc="-10" dirty="0">
                <a:cs typeface="Calibri"/>
              </a:rPr>
              <a:t>price  </a:t>
            </a:r>
            <a:r>
              <a:rPr lang="en-US" sz="2400" spc="-25" dirty="0">
                <a:cs typeface="Calibri"/>
              </a:rPr>
              <a:t>hike </a:t>
            </a:r>
            <a:r>
              <a:rPr lang="en-US" sz="2400" dirty="0">
                <a:cs typeface="Calibri"/>
              </a:rPr>
              <a:t>of </a:t>
            </a:r>
            <a:r>
              <a:rPr lang="en-US" sz="2400" spc="-10" dirty="0">
                <a:cs typeface="Calibri"/>
              </a:rPr>
              <a:t>Aviation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fuel.</a:t>
            </a:r>
            <a:endParaRPr lang="en-US" sz="2400" dirty="0"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2057400"/>
            <a:ext cx="3429000" cy="321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836407" y="0"/>
            <a:ext cx="1312545" cy="523240"/>
            <a:chOff x="7836407" y="0"/>
            <a:chExt cx="1312545" cy="523240"/>
          </a:xfrm>
        </p:grpSpPr>
        <p:sp>
          <p:nvSpPr>
            <p:cNvPr id="9" name="object 9"/>
            <p:cNvSpPr/>
            <p:nvPr/>
          </p:nvSpPr>
          <p:spPr>
            <a:xfrm>
              <a:off x="7877555" y="0"/>
              <a:ext cx="1266444" cy="44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6407" y="0"/>
              <a:ext cx="1307592" cy="518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4799" y="0"/>
              <a:ext cx="12192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799" y="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381000"/>
                  </a:moveTo>
                  <a:lnTo>
                    <a:pt x="1219200" y="3810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29371" y="17780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Case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680" y="387621"/>
            <a:ext cx="3342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Events </a:t>
            </a:r>
            <a:r>
              <a:rPr dirty="0"/>
              <a:t>of</a:t>
            </a:r>
            <a:r>
              <a:rPr spc="-85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371600"/>
            <a:ext cx="8421501" cy="467563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8255" indent="-342900" algn="just">
              <a:spcBef>
                <a:spcPts val="62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Oct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16, 2008,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Jet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announced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would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lay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off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nearly 1,100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its 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staffs to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streamline</a:t>
            </a:r>
            <a:r>
              <a:rPr sz="2400" i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operation.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marR="8890" indent="-342900" algn="just">
              <a:spcBef>
                <a:spcPts val="530"/>
              </a:spcBef>
              <a:buFont typeface="Wingdings" panose="05000000000000000000" pitchFamily="2" charset="2"/>
              <a:buChar char="Ø"/>
              <a:tabLst>
                <a:tab pos="418465" algn="l"/>
              </a:tabLst>
            </a:pP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7030A0"/>
                </a:solidFill>
                <a:latin typeface="Calibri"/>
                <a:cs typeface="Calibri"/>
              </a:rPr>
              <a:t>day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after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had already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laid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off around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800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its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cabin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crew 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members.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698500" marR="5080" indent="-342900" algn="just">
              <a:spcBef>
                <a:spcPts val="525"/>
              </a:spcBef>
              <a:buFont typeface="Wingdings" panose="05000000000000000000" pitchFamily="2" charset="2"/>
              <a:buChar char="§"/>
            </a:pPr>
            <a:r>
              <a:rPr sz="2200" spc="-10" dirty="0">
                <a:latin typeface="Calibri"/>
                <a:cs typeface="Calibri"/>
              </a:rPr>
              <a:t>Simultaneously </a:t>
            </a:r>
            <a:r>
              <a:rPr sz="2200" spc="-5" dirty="0">
                <a:latin typeface="Calibri"/>
                <a:cs typeface="Calibri"/>
              </a:rPr>
              <a:t>announced </a:t>
            </a:r>
            <a:r>
              <a:rPr sz="2200" spc="-10" dirty="0">
                <a:latin typeface="Calibri"/>
                <a:cs typeface="Calibri"/>
              </a:rPr>
              <a:t>second </a:t>
            </a:r>
            <a:r>
              <a:rPr sz="2200" spc="-5" dirty="0">
                <a:latin typeface="Calibri"/>
                <a:cs typeface="Calibri"/>
              </a:rPr>
              <a:t>phase of </a:t>
            </a:r>
            <a:r>
              <a:rPr sz="2200" spc="-10" dirty="0">
                <a:latin typeface="Calibri"/>
                <a:cs typeface="Calibri"/>
              </a:rPr>
              <a:t>lay-off </a:t>
            </a:r>
            <a:r>
              <a:rPr sz="2200" spc="-5" dirty="0">
                <a:latin typeface="Calibri"/>
                <a:cs typeface="Calibri"/>
              </a:rPr>
              <a:t>of 1100  employees, mainly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departments </a:t>
            </a:r>
            <a:r>
              <a:rPr sz="2200" spc="-25" dirty="0">
                <a:latin typeface="Calibri"/>
                <a:cs typeface="Calibri"/>
              </a:rPr>
              <a:t>like </a:t>
            </a:r>
            <a:r>
              <a:rPr sz="2200" spc="-10" dirty="0">
                <a:latin typeface="Calibri"/>
                <a:cs typeface="Calibri"/>
              </a:rPr>
              <a:t>flight </a:t>
            </a:r>
            <a:r>
              <a:rPr sz="2200" spc="-15" dirty="0">
                <a:latin typeface="Calibri"/>
                <a:cs typeface="Calibri"/>
              </a:rPr>
              <a:t>attendant, </a:t>
            </a:r>
            <a:r>
              <a:rPr sz="2200" spc="-10" dirty="0">
                <a:latin typeface="Calibri"/>
                <a:cs typeface="Calibri"/>
              </a:rPr>
              <a:t>cockpit  </a:t>
            </a:r>
            <a:r>
              <a:rPr sz="2200" spc="-15" dirty="0">
                <a:latin typeface="Calibri"/>
                <a:cs typeface="Calibri"/>
              </a:rPr>
              <a:t>crew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 dirty="0">
              <a:latin typeface="Calibri"/>
              <a:cs typeface="Calibri"/>
            </a:endParaRPr>
          </a:p>
          <a:p>
            <a:pPr marL="355600" marR="6985" indent="-342900" algn="just">
              <a:spcBef>
                <a:spcPts val="515"/>
              </a:spcBef>
              <a:buFont typeface="Wingdings" panose="05000000000000000000" pitchFamily="2" charset="2"/>
              <a:buChar char="Ø"/>
              <a:tabLst>
                <a:tab pos="418465" algn="l"/>
              </a:tabLst>
            </a:pP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Amidst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great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furor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and opposition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by various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organizations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and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political parties,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Naresh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Goyal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, chairman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Jet,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reinstated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the  employees a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day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later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great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emotional</a:t>
            </a:r>
            <a:r>
              <a:rPr sz="2400" spc="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drama.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55600" marR="7620" indent="-342900" algn="just">
              <a:spcBef>
                <a:spcPts val="535"/>
              </a:spcBef>
              <a:buFont typeface="Wingdings" panose="05000000000000000000" pitchFamily="2" charset="2"/>
              <a:buChar char="Ø"/>
              <a:tabLst>
                <a:tab pos="418465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November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2008,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Jet decided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20%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cut in the salaries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of its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pilots,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engineers,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and some other</a:t>
            </a:r>
            <a:r>
              <a:rPr sz="24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staffs.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6407" y="0"/>
            <a:ext cx="1312545" cy="523240"/>
            <a:chOff x="7836407" y="0"/>
            <a:chExt cx="1312545" cy="523240"/>
          </a:xfrm>
        </p:grpSpPr>
        <p:sp>
          <p:nvSpPr>
            <p:cNvPr id="6" name="object 6"/>
            <p:cNvSpPr/>
            <p:nvPr/>
          </p:nvSpPr>
          <p:spPr>
            <a:xfrm>
              <a:off x="7877555" y="0"/>
              <a:ext cx="1266444" cy="448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6407" y="0"/>
              <a:ext cx="1307592" cy="518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24799" y="0"/>
              <a:ext cx="1219200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799" y="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381000"/>
                  </a:moveTo>
                  <a:lnTo>
                    <a:pt x="1219200" y="3810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29371" y="17780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Case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485" y="461899"/>
            <a:ext cx="4434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Unethical</a:t>
            </a:r>
            <a:r>
              <a:rPr spc="-85" dirty="0"/>
              <a:t> </a:t>
            </a:r>
            <a:r>
              <a:rPr spc="-15" dirty="0"/>
              <a:t>Practices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8220"/>
            <a:ext cx="807402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Employees </a:t>
            </a:r>
            <a:r>
              <a:rPr sz="3200" spc="-15" dirty="0">
                <a:latin typeface="Calibri"/>
                <a:cs typeface="Calibri"/>
              </a:rPr>
              <a:t>were </a:t>
            </a:r>
            <a:r>
              <a:rPr sz="3200" spc="-5" dirty="0">
                <a:latin typeface="Calibri"/>
                <a:cs typeface="Calibri"/>
              </a:rPr>
              <a:t>FIRED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dirty="0">
                <a:latin typeface="Calibri"/>
                <a:cs typeface="Calibri"/>
              </a:rPr>
              <a:t>PRIOR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NOTICE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entire </a:t>
            </a:r>
            <a:r>
              <a:rPr sz="3200" spc="-25" dirty="0">
                <a:latin typeface="Calibri"/>
                <a:cs typeface="Calibri"/>
              </a:rPr>
              <a:t>force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unconfirmed </a:t>
            </a:r>
            <a:r>
              <a:rPr sz="3200" spc="-30" dirty="0">
                <a:latin typeface="Calibri"/>
                <a:cs typeface="Calibri"/>
              </a:rPr>
              <a:t>staff </a:t>
            </a:r>
            <a:r>
              <a:rPr sz="3200" spc="-10" dirty="0">
                <a:latin typeface="Calibri"/>
                <a:cs typeface="Calibri"/>
              </a:rPr>
              <a:t>was  </a:t>
            </a:r>
            <a:r>
              <a:rPr sz="3200" spc="-5" dirty="0">
                <a:latin typeface="Calibri"/>
                <a:cs typeface="Calibri"/>
              </a:rPr>
              <a:t>being </a:t>
            </a:r>
            <a:r>
              <a:rPr sz="3200" dirty="0">
                <a:latin typeface="Calibri"/>
                <a:cs typeface="Calibri"/>
              </a:rPr>
              <a:t>laid </a:t>
            </a:r>
            <a:r>
              <a:rPr sz="3200" spc="-10" dirty="0">
                <a:latin typeface="Calibri"/>
                <a:cs typeface="Calibri"/>
              </a:rPr>
              <a:t>off </a:t>
            </a:r>
            <a:r>
              <a:rPr sz="3200" dirty="0">
                <a:latin typeface="Calibri"/>
                <a:cs typeface="Calibri"/>
              </a:rPr>
              <a:t>on a </a:t>
            </a:r>
            <a:r>
              <a:rPr sz="3200" spc="-10" dirty="0">
                <a:latin typeface="Calibri"/>
                <a:cs typeface="Calibri"/>
              </a:rPr>
              <a:t>30-day compensation  </a:t>
            </a:r>
            <a:r>
              <a:rPr sz="3200" spc="-15" dirty="0">
                <a:latin typeface="Calibri"/>
                <a:cs typeface="Calibri"/>
              </a:rPr>
              <a:t>package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Company </a:t>
            </a:r>
            <a:r>
              <a:rPr sz="3200" spc="-15" dirty="0">
                <a:latin typeface="Calibri"/>
                <a:cs typeface="Calibri"/>
              </a:rPr>
              <a:t>took </a:t>
            </a:r>
            <a:r>
              <a:rPr sz="3200" dirty="0">
                <a:latin typeface="Calibri"/>
                <a:cs typeface="Calibri"/>
              </a:rPr>
              <a:t>action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spc="-15" dirty="0">
                <a:latin typeface="Calibri"/>
                <a:cs typeface="Calibri"/>
              </a:rPr>
              <a:t>against </a:t>
            </a:r>
            <a:r>
              <a:rPr sz="3200" spc="-10" dirty="0">
                <a:latin typeface="Calibri"/>
                <a:cs typeface="Calibri"/>
              </a:rPr>
              <a:t>lower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staffs.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6407" y="0"/>
            <a:ext cx="1312545" cy="523240"/>
            <a:chOff x="7836407" y="0"/>
            <a:chExt cx="1312545" cy="523240"/>
          </a:xfrm>
        </p:grpSpPr>
        <p:sp>
          <p:nvSpPr>
            <p:cNvPr id="6" name="object 6"/>
            <p:cNvSpPr/>
            <p:nvPr/>
          </p:nvSpPr>
          <p:spPr>
            <a:xfrm>
              <a:off x="7877555" y="0"/>
              <a:ext cx="1266444" cy="44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6407" y="0"/>
              <a:ext cx="1307592" cy="518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24799" y="0"/>
              <a:ext cx="12192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799" y="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381000"/>
                  </a:moveTo>
                  <a:lnTo>
                    <a:pt x="1219200" y="3810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29371" y="17780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Case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877" y="286212"/>
            <a:ext cx="29756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65" dirty="0"/>
              <a:t>E</a:t>
            </a:r>
            <a:r>
              <a:rPr sz="6000" dirty="0"/>
              <a:t>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2013"/>
            <a:ext cx="830326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370330" algn="l"/>
                <a:tab pos="2005964" algn="l"/>
                <a:tab pos="3014980" algn="l"/>
                <a:tab pos="4578985" algn="l"/>
                <a:tab pos="5340985" algn="l"/>
                <a:tab pos="6503670" algn="l"/>
                <a:tab pos="6845934" algn="l"/>
              </a:tabLst>
            </a:pP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principle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ern</a:t>
            </a:r>
            <a:r>
              <a:rPr lang="en-IN" sz="2800" spc="-5" dirty="0">
                <a:latin typeface="Calibri"/>
                <a:cs typeface="Calibri"/>
              </a:rPr>
              <a:t> </a:t>
            </a:r>
            <a:r>
              <a:rPr lang="en-IN" sz="2800" spc="-10" dirty="0">
                <a:latin typeface="Calibri"/>
                <a:cs typeface="Calibri"/>
              </a:rPr>
              <a:t>individual’s </a:t>
            </a:r>
            <a:r>
              <a:rPr sz="2800" spc="-15" dirty="0" err="1">
                <a:latin typeface="Calibri"/>
                <a:cs typeface="Calibri"/>
              </a:rPr>
              <a:t>behavio</a:t>
            </a:r>
            <a:r>
              <a:rPr lang="en-IN" sz="2800" spc="-1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r </a:t>
            </a:r>
            <a:r>
              <a:rPr lang="en-IN" sz="2800" spc="-5" dirty="0">
                <a:latin typeface="Calibri"/>
                <a:cs typeface="Calibri"/>
              </a:rPr>
              <a:t>while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working in any organisation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lang="en-IN" sz="2800" spc="-5" dirty="0">
                <a:latin typeface="Calibri"/>
                <a:cs typeface="Calibri"/>
              </a:rPr>
              <a:t> </a:t>
            </a:r>
            <a:r>
              <a:rPr lang="en-IN" sz="2800" spc="-5" dirty="0" err="1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 about </a:t>
            </a:r>
            <a:r>
              <a:rPr sz="2800" spc="-10" dirty="0">
                <a:latin typeface="Calibri"/>
                <a:cs typeface="Calibri"/>
              </a:rPr>
              <a:t>being </a:t>
            </a:r>
            <a:r>
              <a:rPr sz="2800" spc="-20" dirty="0">
                <a:latin typeface="Calibri"/>
                <a:cs typeface="Calibri"/>
              </a:rPr>
              <a:t>loyal towards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45" dirty="0">
                <a:latin typeface="Calibri"/>
                <a:cs typeface="Calibri"/>
              </a:rPr>
              <a:t>duty, </a:t>
            </a:r>
            <a:r>
              <a:rPr sz="2800" spc="-20" dirty="0">
                <a:latin typeface="Calibri"/>
                <a:cs typeface="Calibri"/>
              </a:rPr>
              <a:t>organization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society </a:t>
            </a:r>
            <a:r>
              <a:rPr lang="en-IN" sz="2800" spc="-10" dirty="0">
                <a:latin typeface="Calibri"/>
                <a:cs typeface="Calibri"/>
              </a:rPr>
              <a:t>as per the rules and policy guidelines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1" y="3875787"/>
            <a:ext cx="3809999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3886200"/>
            <a:ext cx="5029200" cy="259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Why </a:t>
            </a:r>
            <a:r>
              <a:rPr dirty="0"/>
              <a:t>it </a:t>
            </a:r>
            <a:r>
              <a:rPr spc="-20" dirty="0"/>
              <a:t>was</a:t>
            </a:r>
            <a:r>
              <a:rPr spc="-30" dirty="0"/>
              <a:t> </a:t>
            </a:r>
            <a:r>
              <a:rPr spc="-15" dirty="0"/>
              <a:t>wrong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12747"/>
            <a:ext cx="8075295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very </a:t>
            </a:r>
            <a:r>
              <a:rPr sz="3200" spc="-15" dirty="0">
                <a:latin typeface="Calibri"/>
                <a:cs typeface="Calibri"/>
              </a:rPr>
              <a:t>existence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company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because 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its </a:t>
            </a:r>
            <a:r>
              <a:rPr sz="3200" spc="-10" dirty="0">
                <a:latin typeface="Calibri"/>
                <a:cs typeface="Calibri"/>
              </a:rPr>
              <a:t>employees.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Company </a:t>
            </a:r>
            <a:r>
              <a:rPr sz="3200" spc="-25" dirty="0">
                <a:latin typeface="Calibri"/>
                <a:cs typeface="Calibri"/>
              </a:rPr>
              <a:t>keeps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5" dirty="0">
                <a:latin typeface="Calibri"/>
                <a:cs typeface="Calibri"/>
              </a:rPr>
              <a:t>focusing 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customer  satisfaction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its own people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so highly  </a:t>
            </a:r>
            <a:r>
              <a:rPr sz="3200" spc="-10" dirty="0">
                <a:latin typeface="Calibri"/>
                <a:cs typeface="Calibri"/>
              </a:rPr>
              <a:t>dissatisfied.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Employees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just-a-resource.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6407" y="0"/>
            <a:ext cx="1312545" cy="523240"/>
            <a:chOff x="7836407" y="0"/>
            <a:chExt cx="1312545" cy="523240"/>
          </a:xfrm>
        </p:grpSpPr>
        <p:sp>
          <p:nvSpPr>
            <p:cNvPr id="6" name="object 6"/>
            <p:cNvSpPr/>
            <p:nvPr/>
          </p:nvSpPr>
          <p:spPr>
            <a:xfrm>
              <a:off x="7877555" y="0"/>
              <a:ext cx="1266444" cy="44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6407" y="0"/>
              <a:ext cx="1307592" cy="518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24799" y="0"/>
              <a:ext cx="12192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799" y="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381000"/>
                  </a:moveTo>
                  <a:lnTo>
                    <a:pt x="1219200" y="3810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29371" y="17780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Case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9911" y="3525011"/>
            <a:ext cx="4514087" cy="3332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637" y="552958"/>
            <a:ext cx="8265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Calibri"/>
                <a:cs typeface="Calibri"/>
              </a:rPr>
              <a:t>Some </a:t>
            </a:r>
            <a:r>
              <a:rPr sz="3600" i="1" spc="-15" dirty="0">
                <a:latin typeface="Calibri"/>
                <a:cs typeface="Calibri"/>
              </a:rPr>
              <a:t>most </a:t>
            </a:r>
            <a:r>
              <a:rPr sz="3600" i="1" spc="-5" dirty="0">
                <a:latin typeface="Calibri"/>
                <a:cs typeface="Calibri"/>
              </a:rPr>
              <a:t>crucial </a:t>
            </a:r>
            <a:r>
              <a:rPr sz="3600" i="1" spc="-10" dirty="0">
                <a:latin typeface="Calibri"/>
                <a:cs typeface="Calibri"/>
              </a:rPr>
              <a:t>questions</a:t>
            </a:r>
            <a:r>
              <a:rPr sz="3600" i="1" spc="25" dirty="0">
                <a:latin typeface="Calibri"/>
                <a:cs typeface="Calibri"/>
              </a:rPr>
              <a:t> </a:t>
            </a:r>
            <a:r>
              <a:rPr sz="3600" i="1" spc="-10" dirty="0">
                <a:latin typeface="Calibri"/>
                <a:cs typeface="Calibri"/>
              </a:rPr>
              <a:t>unanswered….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05458"/>
            <a:ext cx="8073390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Where </a:t>
            </a:r>
            <a:r>
              <a:rPr sz="3200" spc="-10" dirty="0">
                <a:latin typeface="Calibri"/>
                <a:cs typeface="Calibri"/>
              </a:rPr>
              <a:t>would </a:t>
            </a:r>
            <a:r>
              <a:rPr sz="3200" dirty="0">
                <a:latin typeface="Calibri"/>
                <a:cs typeface="Calibri"/>
              </a:rPr>
              <a:t>those </a:t>
            </a:r>
            <a:r>
              <a:rPr sz="3200" spc="-5" dirty="0">
                <a:latin typeface="Calibri"/>
                <a:cs typeface="Calibri"/>
              </a:rPr>
              <a:t>1900 employees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go?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346200" algn="l"/>
                <a:tab pos="2329180" algn="l"/>
                <a:tab pos="3592829" algn="l"/>
                <a:tab pos="4536440" algn="l"/>
                <a:tab pos="5947410" algn="l"/>
                <a:tab pos="7124700" algn="l"/>
              </a:tabLst>
            </a:pPr>
            <a:r>
              <a:rPr sz="3200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k	action	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lo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30" dirty="0">
                <a:latin typeface="Calibri"/>
                <a:cs typeface="Calibri"/>
              </a:rPr>
              <a:t>staffs?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961258"/>
            <a:ext cx="8074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456055" algn="l"/>
                <a:tab pos="2856865" algn="l"/>
                <a:tab pos="5398770" algn="l"/>
                <a:tab pos="6388100" algn="l"/>
                <a:tab pos="7446009" algn="l"/>
              </a:tabLst>
            </a:pPr>
            <a:r>
              <a:rPr sz="3200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Senio</a:t>
            </a:r>
            <a:r>
              <a:rPr sz="3200" dirty="0">
                <a:latin typeface="Calibri"/>
                <a:cs typeface="Calibri"/>
              </a:rPr>
              <a:t>r	mana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as	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	less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560"/>
              </a:spcBef>
            </a:pPr>
            <a:r>
              <a:rPr spc="-25" dirty="0"/>
              <a:t>affected?</a:t>
            </a:r>
          </a:p>
          <a:p>
            <a:pPr marL="12700" marR="508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7650" algn="l"/>
              </a:tabLst>
            </a:pPr>
            <a:r>
              <a:rPr spc="-5" dirty="0"/>
              <a:t>What </a:t>
            </a:r>
            <a:r>
              <a:rPr spc="-10" dirty="0"/>
              <a:t>would </a:t>
            </a:r>
            <a:r>
              <a:rPr spc="-5" dirty="0"/>
              <a:t>be </a:t>
            </a:r>
            <a:r>
              <a:rPr dirty="0"/>
              <a:t>the  </a:t>
            </a:r>
            <a:r>
              <a:rPr spc="-10" dirty="0"/>
              <a:t>future </a:t>
            </a:r>
            <a:r>
              <a:rPr dirty="0"/>
              <a:t>of </a:t>
            </a:r>
            <a:r>
              <a:rPr spc="-5" dirty="0"/>
              <a:t>those </a:t>
            </a:r>
            <a:r>
              <a:rPr spc="-10" dirty="0"/>
              <a:t>students  currently taking </a:t>
            </a:r>
            <a:r>
              <a:rPr spc="-15" dirty="0"/>
              <a:t>courses  </a:t>
            </a:r>
            <a:r>
              <a:rPr spc="-5" dirty="0"/>
              <a:t>in cabin </a:t>
            </a:r>
            <a:r>
              <a:rPr spc="-15" dirty="0"/>
              <a:t>crew etc?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836407" y="0"/>
            <a:ext cx="1312545" cy="523240"/>
            <a:chOff x="7836407" y="0"/>
            <a:chExt cx="1312545" cy="523240"/>
          </a:xfrm>
        </p:grpSpPr>
        <p:sp>
          <p:nvSpPr>
            <p:cNvPr id="8" name="object 8"/>
            <p:cNvSpPr/>
            <p:nvPr/>
          </p:nvSpPr>
          <p:spPr>
            <a:xfrm>
              <a:off x="7877555" y="0"/>
              <a:ext cx="1266444" cy="44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6407" y="0"/>
              <a:ext cx="1307592" cy="518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4799" y="0"/>
              <a:ext cx="12192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4799" y="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381000"/>
                  </a:moveTo>
                  <a:lnTo>
                    <a:pt x="1219200" y="3810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29371" y="17780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Case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8246"/>
            <a:ext cx="3735704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b="0" spc="5" dirty="0">
                <a:solidFill>
                  <a:srgbClr val="FFC000"/>
                </a:solidFill>
                <a:latin typeface="Gabriola"/>
                <a:cs typeface="Gabriola"/>
              </a:rPr>
              <a:t>Thank</a:t>
            </a:r>
            <a:r>
              <a:rPr sz="8900" b="0" spc="-70" dirty="0">
                <a:solidFill>
                  <a:srgbClr val="FFC000"/>
                </a:solidFill>
                <a:latin typeface="Gabriola"/>
                <a:cs typeface="Gabriola"/>
              </a:rPr>
              <a:t> </a:t>
            </a:r>
            <a:r>
              <a:rPr sz="8900" b="0" spc="-5" dirty="0">
                <a:solidFill>
                  <a:srgbClr val="FFC000"/>
                </a:solidFill>
                <a:latin typeface="Gabriola"/>
                <a:cs typeface="Gabriola"/>
              </a:rPr>
              <a:t>you</a:t>
            </a:r>
            <a:endParaRPr sz="8900">
              <a:latin typeface="Gabriola"/>
              <a:cs typeface="Gabriol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3810000"/>
            <a:ext cx="3307079" cy="2778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976" y="1370012"/>
            <a:ext cx="5169023" cy="474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370012"/>
            <a:ext cx="3185160" cy="44164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106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4000" spc="-15" dirty="0">
                <a:latin typeface="Calibri"/>
                <a:cs typeface="Calibri"/>
              </a:rPr>
              <a:t>Leadership</a:t>
            </a:r>
            <a:endParaRPr sz="40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4000" spc="-45" dirty="0">
                <a:latin typeface="Calibri"/>
                <a:cs typeface="Calibri"/>
              </a:rPr>
              <a:t>Values</a:t>
            </a:r>
            <a:endParaRPr sz="40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960"/>
              </a:spcBef>
              <a:buSzPct val="90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4000" spc="-15" dirty="0">
                <a:latin typeface="Calibri"/>
                <a:cs typeface="Calibri"/>
              </a:rPr>
              <a:t>Integrity</a:t>
            </a:r>
            <a:endParaRPr sz="40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960"/>
              </a:spcBef>
              <a:buSzPct val="90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4000" spc="-15" dirty="0">
                <a:latin typeface="Calibri"/>
                <a:cs typeface="Calibri"/>
              </a:rPr>
              <a:t>Respect</a:t>
            </a:r>
            <a:endParaRPr sz="40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960"/>
              </a:spcBef>
              <a:buSzPct val="90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4000" spc="-15" dirty="0">
                <a:latin typeface="Calibri"/>
                <a:cs typeface="Calibri"/>
              </a:rPr>
              <a:t>Loyalty</a:t>
            </a:r>
            <a:endParaRPr sz="40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960"/>
              </a:spcBef>
              <a:buSzPct val="90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4000" spc="-10" dirty="0">
                <a:latin typeface="Calibri"/>
                <a:cs typeface="Calibri"/>
              </a:rPr>
              <a:t>Concern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4137" y="320716"/>
            <a:ext cx="64357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r>
              <a:rPr sz="48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sz="4800" spc="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</a:t>
            </a:r>
            <a:endParaRPr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1447800"/>
            <a:ext cx="3513819" cy="321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435665"/>
            <a:ext cx="701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Ethical </a:t>
            </a:r>
            <a:r>
              <a:rPr sz="48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culture </a:t>
            </a:r>
            <a:r>
              <a:rPr sz="48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sz="48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sz="4800" spc="8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</a:t>
            </a:r>
            <a:endParaRPr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672459"/>
            <a:ext cx="6248400" cy="407098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Honest communication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Fair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treatment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Special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consideration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Fair</a:t>
            </a:r>
            <a:r>
              <a:rPr sz="3200" spc="-10" dirty="0">
                <a:latin typeface="Calibri"/>
                <a:cs typeface="Calibri"/>
              </a:rPr>
              <a:t> competition</a:t>
            </a:r>
            <a:endParaRPr sz="4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Responsibility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organization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Corporate </a:t>
            </a:r>
            <a:r>
              <a:rPr sz="3200" spc="-5" dirty="0">
                <a:latin typeface="Calibri"/>
                <a:cs typeface="Calibri"/>
              </a:rPr>
              <a:t>social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responsibility</a:t>
            </a:r>
            <a:r>
              <a:rPr lang="en-IN" sz="3200" spc="-10" dirty="0">
                <a:latin typeface="Calibri"/>
                <a:cs typeface="Calibri"/>
              </a:rPr>
              <a:t>(CSR)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Respect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law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298" y="245110"/>
            <a:ext cx="424510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</a:t>
            </a:r>
            <a:r>
              <a:rPr spc="-5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Dilemmas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6991"/>
            <a:ext cx="8302625" cy="47809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Right </a:t>
            </a:r>
            <a:r>
              <a:rPr lang="en-IN" sz="3000" spc="-120" dirty="0">
                <a:latin typeface="Calibri"/>
                <a:cs typeface="Calibri"/>
              </a:rPr>
              <a:t>Vs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Right </a:t>
            </a:r>
            <a:r>
              <a:rPr sz="3000" spc="-5" dirty="0">
                <a:latin typeface="Calibri"/>
                <a:cs typeface="Calibri"/>
              </a:rPr>
              <a:t>“Selecting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best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option”.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It’s </a:t>
            </a:r>
            <a:r>
              <a:rPr sz="3000" spc="-10" dirty="0">
                <a:latin typeface="Calibri"/>
                <a:cs typeface="Calibri"/>
              </a:rPr>
              <a:t>right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5" dirty="0">
                <a:latin typeface="Calibri"/>
                <a:cs typeface="Calibri"/>
              </a:rPr>
              <a:t>tell </a:t>
            </a:r>
            <a:r>
              <a:rPr sz="3000" dirty="0">
                <a:latin typeface="Calibri"/>
                <a:cs typeface="Calibri"/>
              </a:rPr>
              <a:t>the truth, </a:t>
            </a:r>
            <a:r>
              <a:rPr sz="3000" spc="-10" dirty="0">
                <a:latin typeface="Calibri"/>
                <a:cs typeface="Calibri"/>
              </a:rPr>
              <a:t>but it </a:t>
            </a:r>
            <a:r>
              <a:rPr sz="3000" spc="-5" dirty="0">
                <a:latin typeface="Calibri"/>
                <a:cs typeface="Calibri"/>
              </a:rPr>
              <a:t>is also </a:t>
            </a:r>
            <a:r>
              <a:rPr sz="3000" spc="-10" dirty="0">
                <a:latin typeface="Calibri"/>
                <a:cs typeface="Calibri"/>
              </a:rPr>
              <a:t>right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be  </a:t>
            </a:r>
            <a:r>
              <a:rPr sz="3000" dirty="0">
                <a:latin typeface="Calibri"/>
                <a:cs typeface="Calibri"/>
              </a:rPr>
              <a:t>kind and </a:t>
            </a:r>
            <a:r>
              <a:rPr sz="3000" spc="-20" dirty="0">
                <a:latin typeface="Calibri"/>
                <a:cs typeface="Calibri"/>
              </a:rPr>
              <a:t>considerate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peoples’ </a:t>
            </a:r>
            <a:r>
              <a:rPr sz="3000" spc="-15" dirty="0">
                <a:latin typeface="Calibri"/>
                <a:cs typeface="Calibri"/>
              </a:rPr>
              <a:t>feelings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 emotions.</a:t>
            </a:r>
            <a:endParaRPr sz="3000" dirty="0">
              <a:latin typeface="Calibri"/>
              <a:cs typeface="Calibri"/>
            </a:endParaRPr>
          </a:p>
          <a:p>
            <a:pPr marL="355600" marR="7620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It’s </a:t>
            </a:r>
            <a:r>
              <a:rPr sz="3000" spc="-10" dirty="0">
                <a:latin typeface="Calibri"/>
                <a:cs typeface="Calibri"/>
              </a:rPr>
              <a:t>right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apply rules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procedures </a:t>
            </a:r>
            <a:r>
              <a:rPr sz="3000" spc="-35" dirty="0">
                <a:latin typeface="Calibri"/>
                <a:cs typeface="Calibri"/>
              </a:rPr>
              <a:t>equally,  </a:t>
            </a:r>
            <a:r>
              <a:rPr sz="3000" dirty="0">
                <a:latin typeface="Calibri"/>
                <a:cs typeface="Calibri"/>
              </a:rPr>
              <a:t>without </a:t>
            </a:r>
            <a:r>
              <a:rPr sz="3000" spc="-20" dirty="0" err="1">
                <a:latin typeface="Calibri"/>
                <a:cs typeface="Calibri"/>
              </a:rPr>
              <a:t>favo</a:t>
            </a:r>
            <a:r>
              <a:rPr lang="en-IN" sz="3000" spc="-20" dirty="0">
                <a:latin typeface="Calibri"/>
                <a:cs typeface="Calibri"/>
              </a:rPr>
              <a:t>u</a:t>
            </a:r>
            <a:r>
              <a:rPr sz="3000" spc="-20" dirty="0" err="1">
                <a:latin typeface="Calibri"/>
                <a:cs typeface="Calibri"/>
              </a:rPr>
              <a:t>ritism</a:t>
            </a:r>
            <a:r>
              <a:rPr sz="3000" spc="-20" dirty="0">
                <a:latin typeface="Calibri"/>
                <a:cs typeface="Calibri"/>
              </a:rPr>
              <a:t>, </a:t>
            </a:r>
            <a:r>
              <a:rPr sz="3000" spc="-10" dirty="0">
                <a:latin typeface="Calibri"/>
                <a:cs typeface="Calibri"/>
              </a:rPr>
              <a:t>but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</a:t>
            </a:r>
            <a:endParaRPr sz="3000" dirty="0">
              <a:latin typeface="Calibri"/>
              <a:cs typeface="Calibri"/>
            </a:endParaRPr>
          </a:p>
          <a:p>
            <a:pPr marL="355600" marR="3590290">
              <a:lnSpc>
                <a:spcPts val="3960"/>
              </a:lnSpc>
              <a:spcBef>
                <a:spcPts val="145"/>
              </a:spcBef>
            </a:pP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also </a:t>
            </a:r>
            <a:r>
              <a:rPr sz="3000" spc="-10" dirty="0">
                <a:latin typeface="Calibri"/>
                <a:cs typeface="Calibri"/>
              </a:rPr>
              <a:t>right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give </a:t>
            </a:r>
            <a:r>
              <a:rPr sz="3000" spc="-5" dirty="0">
                <a:latin typeface="Calibri"/>
                <a:cs typeface="Calibri"/>
              </a:rPr>
              <a:t>special  </a:t>
            </a:r>
            <a:r>
              <a:rPr sz="3000" spc="-15" dirty="0">
                <a:latin typeface="Calibri"/>
                <a:cs typeface="Calibri"/>
              </a:rPr>
              <a:t>treatment to </a:t>
            </a:r>
            <a:r>
              <a:rPr sz="3000" spc="-10" dirty="0">
                <a:latin typeface="Calibri"/>
                <a:cs typeface="Calibri"/>
              </a:rPr>
              <a:t>hard-working,  dependable,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productive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sz="3000" spc="-10" dirty="0">
                <a:latin typeface="Calibri"/>
                <a:cs typeface="Calibri"/>
              </a:rPr>
              <a:t>employees.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289" y="3663889"/>
            <a:ext cx="3517076" cy="2333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8" y="1962826"/>
            <a:ext cx="4572001" cy="399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813655"/>
            <a:ext cx="4267199" cy="639598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Public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image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Values: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cementing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force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Facilitates decision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making</a:t>
            </a:r>
            <a:endParaRPr sz="2400" b="1" dirty="0">
              <a:latin typeface="Times New Roman"/>
              <a:cs typeface="Times New Roman"/>
            </a:endParaRPr>
          </a:p>
          <a:p>
            <a:pPr marL="355600" marR="13271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Ethics and profits </a:t>
            </a:r>
            <a:r>
              <a:rPr sz="2400" b="1" spc="-5" dirty="0">
                <a:latin typeface="Times New Roman"/>
                <a:cs typeface="Times New Roman"/>
              </a:rPr>
              <a:t>walk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hand  in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hand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Low </a:t>
            </a:r>
            <a:r>
              <a:rPr sz="2400" b="1" spc="-5" dirty="0">
                <a:latin typeface="Times New Roman"/>
                <a:cs typeface="Times New Roman"/>
              </a:rPr>
              <a:t>limits, </a:t>
            </a:r>
            <a:r>
              <a:rPr sz="2400" b="1" dirty="0">
                <a:latin typeface="Times New Roman"/>
                <a:cs typeface="Times New Roman"/>
              </a:rPr>
              <a:t>Ethics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stimulate</a:t>
            </a:r>
            <a:endParaRPr sz="2400" b="1" dirty="0">
              <a:latin typeface="Times New Roman"/>
              <a:cs typeface="Times New Roman"/>
            </a:endParaRPr>
          </a:p>
          <a:p>
            <a:pPr marL="355600" marR="84645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Contribution to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human  welfare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Protection of social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interest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Recognition of neighbors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competitions</a:t>
            </a:r>
          </a:p>
          <a:p>
            <a:pPr marL="355600" indent="-342900"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Respect to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Employees</a:t>
            </a:r>
            <a:endParaRPr lang="en-IN" sz="2400" b="1" spc="-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Balancing all </a:t>
            </a:r>
            <a:r>
              <a:rPr lang="en-IN" sz="2400" b="1" spc="-5" dirty="0">
                <a:latin typeface="Times New Roman"/>
                <a:cs typeface="Times New Roman"/>
              </a:rPr>
              <a:t>stake</a:t>
            </a:r>
            <a:r>
              <a:rPr lang="en-IN" sz="2400" b="1" spc="-105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holders’  </a:t>
            </a:r>
            <a:r>
              <a:rPr lang="en-IN" sz="2400" b="1" dirty="0">
                <a:latin typeface="Times New Roman"/>
                <a:cs typeface="Times New Roman"/>
              </a:rPr>
              <a:t>interests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7256" y="161036"/>
            <a:ext cx="533514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</a:t>
            </a:r>
            <a:r>
              <a:rPr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 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30026"/>
            <a:ext cx="3470275" cy="21539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30" dirty="0">
                <a:latin typeface="Calibri"/>
                <a:cs typeface="Calibri"/>
              </a:rPr>
              <a:t>Types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corruption:-</a:t>
            </a:r>
            <a:endParaRPr sz="32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Nepotism</a:t>
            </a:r>
            <a:endParaRPr sz="2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Conformity</a:t>
            </a:r>
            <a:endParaRPr sz="2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Bribery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2041954"/>
            <a:ext cx="5912610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Embezzlement</a:t>
            </a:r>
            <a:r>
              <a:rPr lang="en-IN" sz="2800" spc="-15" dirty="0">
                <a:latin typeface="Calibri"/>
                <a:cs typeface="Calibri"/>
              </a:rPr>
              <a:t>  (financial irregularity)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Kickbacks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Godfatherism.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1804" y="25475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5" name="object 5"/>
          <p:cNvSpPr txBox="1"/>
          <p:nvPr/>
        </p:nvSpPr>
        <p:spPr>
          <a:xfrm>
            <a:off x="4388610" y="46737"/>
            <a:ext cx="48006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1200" y="671205"/>
            <a:ext cx="487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Corruption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3739" y="3874761"/>
            <a:ext cx="8962697" cy="287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3800"/>
            <a:ext cx="9144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7970" y="1330324"/>
            <a:ext cx="8608060" cy="39350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Placing misleading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advertisements </a:t>
            </a:r>
            <a:r>
              <a:rPr sz="2700" spc="-25" dirty="0">
                <a:solidFill>
                  <a:srgbClr val="500000"/>
                </a:solidFill>
                <a:latin typeface="Calibri"/>
                <a:cs typeface="Calibri"/>
              </a:rPr>
              <a:t>for</a:t>
            </a:r>
            <a:r>
              <a:rPr sz="2700" spc="-70" dirty="0">
                <a:solidFill>
                  <a:srgbClr val="5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jobs.</a:t>
            </a:r>
            <a:endParaRPr sz="27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Misrepresenting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the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requirements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of a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particular</a:t>
            </a:r>
            <a:r>
              <a:rPr sz="2700" spc="-105" dirty="0">
                <a:solidFill>
                  <a:srgbClr val="5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position.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Responding </a:t>
            </a:r>
            <a:r>
              <a:rPr sz="2700" spc="-15" dirty="0">
                <a:solidFill>
                  <a:srgbClr val="500000"/>
                </a:solidFill>
                <a:latin typeface="Calibri"/>
                <a:cs typeface="Calibri"/>
              </a:rPr>
              <a:t>to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a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hiring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manager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who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has </a:t>
            </a:r>
            <a:r>
              <a:rPr sz="2700" spc="-25" dirty="0">
                <a:solidFill>
                  <a:srgbClr val="500000"/>
                </a:solidFill>
                <a:latin typeface="Calibri"/>
                <a:cs typeface="Calibri"/>
              </a:rPr>
              <a:t>asked </a:t>
            </a:r>
            <a:r>
              <a:rPr sz="2700" spc="-15" dirty="0">
                <a:solidFill>
                  <a:srgbClr val="500000"/>
                </a:solidFill>
                <a:latin typeface="Calibri"/>
                <a:cs typeface="Calibri"/>
              </a:rPr>
              <a:t>you </a:t>
            </a:r>
            <a:r>
              <a:rPr sz="2700" spc="-25" dirty="0">
                <a:solidFill>
                  <a:srgbClr val="500000"/>
                </a:solidFill>
                <a:latin typeface="Calibri"/>
                <a:cs typeface="Calibri"/>
              </a:rPr>
              <a:t>to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find 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a </a:t>
            </a:r>
            <a:r>
              <a:rPr sz="2700" spc="-30" dirty="0">
                <a:solidFill>
                  <a:srgbClr val="500000"/>
                </a:solidFill>
                <a:latin typeface="Calibri"/>
                <a:cs typeface="Calibri"/>
              </a:rPr>
              <a:t>way </a:t>
            </a:r>
            <a:r>
              <a:rPr sz="2700" spc="-20" dirty="0">
                <a:solidFill>
                  <a:srgbClr val="500000"/>
                </a:solidFill>
                <a:latin typeface="Calibri"/>
                <a:cs typeface="Calibri"/>
              </a:rPr>
              <a:t>“around”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not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hiring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a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qualified </a:t>
            </a:r>
            <a:r>
              <a:rPr sz="2700" spc="-15" dirty="0">
                <a:solidFill>
                  <a:srgbClr val="500000"/>
                </a:solidFill>
                <a:latin typeface="Calibri"/>
                <a:cs typeface="Calibri"/>
              </a:rPr>
              <a:t>candidate  </a:t>
            </a:r>
            <a:r>
              <a:rPr sz="2700" spc="-25" dirty="0">
                <a:solidFill>
                  <a:srgbClr val="500000"/>
                </a:solidFill>
                <a:latin typeface="Calibri"/>
                <a:cs typeface="Calibri"/>
              </a:rPr>
              <a:t>for 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discriminatory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 purposes.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Not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reviewing candidates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based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on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their</a:t>
            </a:r>
            <a:r>
              <a:rPr sz="2700" spc="-105" dirty="0">
                <a:solidFill>
                  <a:srgbClr val="5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merits.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Matching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a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job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with </a:t>
            </a:r>
            <a:r>
              <a:rPr sz="2700" spc="-15" dirty="0">
                <a:solidFill>
                  <a:srgbClr val="500000"/>
                </a:solidFill>
                <a:latin typeface="Calibri"/>
                <a:cs typeface="Calibri"/>
              </a:rPr>
              <a:t>person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or</a:t>
            </a:r>
            <a:r>
              <a:rPr sz="2700" spc="-20" dirty="0">
                <a:solidFill>
                  <a:srgbClr val="50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vice-versa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solidFill>
                  <a:srgbClr val="500000"/>
                </a:solidFill>
                <a:latin typeface="Calibri"/>
                <a:cs typeface="Calibri"/>
              </a:rPr>
              <a:t>Role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of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out side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pressures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in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selection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of </a:t>
            </a:r>
            <a:r>
              <a:rPr sz="2700" spc="-15" dirty="0">
                <a:solidFill>
                  <a:srgbClr val="500000"/>
                </a:solidFill>
                <a:latin typeface="Calibri"/>
                <a:cs typeface="Calibri"/>
              </a:rPr>
              <a:t>wrong</a:t>
            </a:r>
            <a:r>
              <a:rPr sz="2700" spc="-60" dirty="0">
                <a:solidFill>
                  <a:srgbClr val="5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ones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Selecting </a:t>
            </a:r>
            <a:r>
              <a:rPr sz="2700" spc="-10" dirty="0">
                <a:solidFill>
                  <a:srgbClr val="500000"/>
                </a:solidFill>
                <a:latin typeface="Calibri"/>
                <a:cs typeface="Calibri"/>
              </a:rPr>
              <a:t>more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than </a:t>
            </a:r>
            <a:r>
              <a:rPr sz="2700" spc="-15" dirty="0">
                <a:solidFill>
                  <a:srgbClr val="500000"/>
                </a:solidFill>
                <a:latin typeface="Calibri"/>
                <a:cs typeface="Calibri"/>
              </a:rPr>
              <a:t>required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number </a:t>
            </a:r>
            <a:r>
              <a:rPr sz="2700" dirty="0">
                <a:solidFill>
                  <a:srgbClr val="500000"/>
                </a:solidFill>
                <a:latin typeface="Calibri"/>
                <a:cs typeface="Calibri"/>
              </a:rPr>
              <a:t>of</a:t>
            </a:r>
            <a:r>
              <a:rPr sz="2700" spc="-55" dirty="0">
                <a:solidFill>
                  <a:srgbClr val="5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00000"/>
                </a:solidFill>
                <a:latin typeface="Calibri"/>
                <a:cs typeface="Calibri"/>
              </a:rPr>
              <a:t>people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4451" y="576072"/>
            <a:ext cx="516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Recruitment </a:t>
            </a:r>
            <a:r>
              <a:rPr sz="4000" spc="-5" dirty="0"/>
              <a:t>&amp;</a:t>
            </a:r>
            <a:r>
              <a:rPr sz="4000" spc="-25" dirty="0"/>
              <a:t> </a:t>
            </a:r>
            <a:r>
              <a:rPr sz="4000" spc="-5" dirty="0"/>
              <a:t>Selection</a:t>
            </a:r>
            <a:endParaRPr sz="4000" dirty="0"/>
          </a:p>
        </p:txBody>
      </p:sp>
      <p:sp>
        <p:nvSpPr>
          <p:cNvPr id="5" name="object 5"/>
          <p:cNvSpPr/>
          <p:nvPr/>
        </p:nvSpPr>
        <p:spPr>
          <a:xfrm>
            <a:off x="4344161" y="761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2690" y="46736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097" y="0"/>
            <a:ext cx="1876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718159"/>
            <a:ext cx="4367530" cy="5939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80"/>
              </a:spcBef>
              <a:tabLst>
                <a:tab pos="4264660" algn="l"/>
              </a:tabLst>
            </a:pP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thi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al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ses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	</a:t>
            </a: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When training need of employee is  identified on the basis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dirty="0">
                <a:latin typeface="Arial"/>
                <a:cs typeface="Arial"/>
              </a:rPr>
              <a:t>•  </a:t>
            </a:r>
            <a:r>
              <a:rPr sz="2000" dirty="0">
                <a:latin typeface="Calibri"/>
                <a:cs typeface="Calibri"/>
              </a:rPr>
              <a:t>nebulous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factor.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  <a:tab pos="1556385" algn="l"/>
                <a:tab pos="2638425" algn="l"/>
                <a:tab pos="3876040" algn="l"/>
              </a:tabLst>
            </a:pPr>
            <a:r>
              <a:rPr sz="2000" spc="-5" dirty="0">
                <a:latin typeface="Calibri"/>
                <a:cs typeface="Calibri"/>
              </a:rPr>
              <a:t>When there is absence of relativity  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	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aining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ose</a:t>
            </a:r>
            <a:r>
              <a:rPr sz="2000" dirty="0">
                <a:latin typeface="Calibri"/>
                <a:cs typeface="Calibri"/>
              </a:rPr>
              <a:t>s	an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dirty="0">
                <a:latin typeface="Arial"/>
                <a:cs typeface="Arial"/>
              </a:rPr>
              <a:t>• 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  <a:tab pos="1266825" algn="l"/>
                <a:tab pos="1336675" algn="l"/>
                <a:tab pos="1824355" algn="l"/>
                <a:tab pos="2117090" algn="l"/>
                <a:tab pos="2832100" algn="l"/>
                <a:tab pos="3146425" algn="l"/>
                <a:tab pos="3525520" algn="l"/>
                <a:tab pos="3736340" algn="l"/>
                <a:tab pos="4144645" algn="l"/>
              </a:tabLst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trainees consider </a:t>
            </a:r>
            <a:r>
              <a:rPr sz="2000" spc="-10" dirty="0">
                <a:latin typeface="Calibri"/>
                <a:cs typeface="Calibri"/>
              </a:rPr>
              <a:t>attending 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nin</a:t>
            </a:r>
            <a:r>
              <a:rPr sz="2000" dirty="0">
                <a:latin typeface="Calibri"/>
                <a:cs typeface="Calibri"/>
              </a:rPr>
              <a:t>g	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el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Arial"/>
                <a:cs typeface="Arial"/>
              </a:rPr>
              <a:t>•  </a:t>
            </a:r>
            <a:r>
              <a:rPr sz="2000" spc="-5" dirty="0">
                <a:latin typeface="Calibri"/>
                <a:cs typeface="Calibri"/>
              </a:rPr>
              <a:t>change	</a:t>
            </a:r>
            <a:r>
              <a:rPr sz="2000" dirty="0">
                <a:latin typeface="Calibri"/>
                <a:cs typeface="Calibri"/>
              </a:rPr>
              <a:t>and	a	</a:t>
            </a:r>
            <a:r>
              <a:rPr sz="2000" spc="-5" dirty="0">
                <a:latin typeface="Calibri"/>
                <a:cs typeface="Calibri"/>
              </a:rPr>
              <a:t>medium	of	</a:t>
            </a:r>
            <a:r>
              <a:rPr sz="2000" spc="-10" dirty="0">
                <a:latin typeface="Calibri"/>
                <a:cs typeface="Calibri"/>
              </a:rPr>
              <a:t>gaining  </a:t>
            </a:r>
            <a:r>
              <a:rPr sz="2000" spc="-5" dirty="0">
                <a:latin typeface="Calibri"/>
                <a:cs typeface="Calibri"/>
              </a:rPr>
              <a:t>pleasure.</a:t>
            </a:r>
            <a:endParaRPr sz="2000">
              <a:latin typeface="Calibri"/>
              <a:cs typeface="Calibri"/>
            </a:endParaRPr>
          </a:p>
          <a:p>
            <a:pPr marL="355600" marR="92075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When there is absence of feedback  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endParaRPr sz="2000">
              <a:latin typeface="Calibri"/>
              <a:cs typeface="Calibri"/>
            </a:endParaRPr>
          </a:p>
          <a:p>
            <a:pPr marL="355600" marR="94615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training </a:t>
            </a:r>
            <a:r>
              <a:rPr sz="2000" spc="-5" dirty="0">
                <a:latin typeface="Calibri"/>
                <a:cs typeface="Calibri"/>
              </a:rPr>
              <a:t>is considered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an  instrument of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0" dirty="0">
                <a:latin typeface="Calibri"/>
                <a:cs typeface="Calibri"/>
              </a:rPr>
              <a:t>growth </a:t>
            </a:r>
            <a:r>
              <a:rPr sz="2000" spc="-25" dirty="0">
                <a:latin typeface="Calibri"/>
                <a:cs typeface="Calibri"/>
              </a:rPr>
              <a:t>by  </a:t>
            </a:r>
            <a:r>
              <a:rPr sz="2000" spc="-5" dirty="0">
                <a:latin typeface="Calibri"/>
                <a:cs typeface="Calibri"/>
              </a:rPr>
              <a:t>employees.</a:t>
            </a:r>
            <a:endParaRPr sz="2000">
              <a:latin typeface="Calibri"/>
              <a:cs typeface="Calibri"/>
            </a:endParaRPr>
          </a:p>
          <a:p>
            <a:pPr marL="355600" marR="93345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When training </a:t>
            </a:r>
            <a:r>
              <a:rPr sz="2000" spc="-15" dirty="0">
                <a:latin typeface="Calibri"/>
                <a:cs typeface="Calibri"/>
              </a:rPr>
              <a:t>programme </a:t>
            </a:r>
            <a:r>
              <a:rPr sz="2000" spc="-5" dirty="0">
                <a:latin typeface="Calibri"/>
                <a:cs typeface="Calibri"/>
              </a:rPr>
              <a:t>has been  </a:t>
            </a:r>
            <a:r>
              <a:rPr sz="2000" dirty="0">
                <a:latin typeface="Calibri"/>
                <a:cs typeface="Calibri"/>
              </a:rPr>
              <a:t>‘finished’ and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‘completed’.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634" y="778509"/>
            <a:ext cx="393700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training infrastructure </a:t>
            </a:r>
            <a:r>
              <a:rPr sz="2000" spc="-5" dirty="0">
                <a:latin typeface="Calibri"/>
                <a:cs typeface="Calibri"/>
              </a:rPr>
              <a:t>is not  fully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utilised.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trainer comes unprepared 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completes </a:t>
            </a:r>
            <a:r>
              <a:rPr sz="2000" spc="-5" dirty="0">
                <a:latin typeface="Calibri"/>
                <a:cs typeface="Calibri"/>
              </a:rPr>
              <a:t>his task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hampy  </a:t>
            </a:r>
            <a:r>
              <a:rPr sz="2000" spc="-5" dirty="0">
                <a:latin typeface="Calibri"/>
                <a:cs typeface="Calibri"/>
              </a:rPr>
              <a:t>campy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manner.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trainers are </a:t>
            </a:r>
            <a:r>
              <a:rPr sz="2000" spc="-5" dirty="0">
                <a:latin typeface="Calibri"/>
                <a:cs typeface="Calibri"/>
              </a:rPr>
              <a:t>selected </a:t>
            </a:r>
            <a:r>
              <a:rPr sz="2000" spc="-20" dirty="0">
                <a:latin typeface="Calibri"/>
                <a:cs typeface="Calibri"/>
              </a:rPr>
              <a:t>for 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spc="-15" dirty="0">
                <a:latin typeface="Calibri"/>
                <a:cs typeface="Calibri"/>
              </a:rPr>
              <a:t>programme </a:t>
            </a:r>
            <a:r>
              <a:rPr sz="2000" dirty="0">
                <a:latin typeface="Calibri"/>
                <a:cs typeface="Calibri"/>
              </a:rPr>
              <a:t>under </a:t>
            </a:r>
            <a:r>
              <a:rPr sz="2000" spc="-10" dirty="0">
                <a:latin typeface="Calibri"/>
                <a:cs typeface="Calibri"/>
              </a:rPr>
              <a:t>pressure 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favoritism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nepotism.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634" y="3399866"/>
            <a:ext cx="1254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6619" algn="l"/>
              </a:tabLst>
            </a:pPr>
            <a:r>
              <a:rPr sz="2000" spc="-5" dirty="0">
                <a:latin typeface="Calibri"/>
                <a:cs typeface="Calibri"/>
              </a:rPr>
              <a:t>Whe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7360" y="3399866"/>
            <a:ext cx="963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feedback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634" y="3705225"/>
            <a:ext cx="2507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8375" algn="l"/>
                <a:tab pos="233680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aining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361" y="3399866"/>
            <a:ext cx="12934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  <a:tabLst>
                <a:tab pos="93599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57910" algn="l"/>
              </a:tabLst>
            </a:pP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	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6634" y="4010025"/>
            <a:ext cx="34436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‘dull’ </a:t>
            </a:r>
            <a:r>
              <a:rPr sz="2000" spc="-5" dirty="0">
                <a:latin typeface="Calibri"/>
                <a:cs typeface="Calibri"/>
              </a:rPr>
              <a:t>‘monotonous’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‘useless’.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4161" y="761"/>
            <a:ext cx="4800600" cy="487680"/>
          </a:xfrm>
          <a:custGeom>
            <a:avLst/>
            <a:gdLst/>
            <a:ahLst/>
            <a:cxnLst/>
            <a:rect l="l" t="t" r="r" b="b"/>
            <a:pathLst>
              <a:path w="4800600" h="487680">
                <a:moveTo>
                  <a:pt x="0" y="487680"/>
                </a:moveTo>
                <a:lnTo>
                  <a:pt x="4800599" y="487680"/>
                </a:lnTo>
                <a:lnTo>
                  <a:pt x="480059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12690" y="46736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Ethical Issues (Unethical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Practices) in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HR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3000" y="4419599"/>
            <a:ext cx="4190999" cy="243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1220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Gabriola</vt:lpstr>
      <vt:lpstr>Times New Roman</vt:lpstr>
      <vt:lpstr>Wingdings</vt:lpstr>
      <vt:lpstr>Office Theme</vt:lpstr>
      <vt:lpstr>Ethical Issues In HR</vt:lpstr>
      <vt:lpstr>Ethics</vt:lpstr>
      <vt:lpstr>Characteristics of Ethics</vt:lpstr>
      <vt:lpstr>Ethical culture in work life</vt:lpstr>
      <vt:lpstr>HR Dilemmas</vt:lpstr>
      <vt:lpstr>Need of Ethics in HR</vt:lpstr>
      <vt:lpstr>Corruption</vt:lpstr>
      <vt:lpstr>Recruitment &amp; Selection</vt:lpstr>
      <vt:lpstr>Training</vt:lpstr>
      <vt:lpstr>Performance Appraisal</vt:lpstr>
      <vt:lpstr>Salary and Wage Administration</vt:lpstr>
      <vt:lpstr>Privacy</vt:lpstr>
      <vt:lpstr>Effective dismissal</vt:lpstr>
      <vt:lpstr>To Create Ethical discipline</vt:lpstr>
      <vt:lpstr>Some Practical Examples</vt:lpstr>
      <vt:lpstr>Measures To control Unethical Practices</vt:lpstr>
      <vt:lpstr>The Retrenchment Drama, Jet  Airways (India)</vt:lpstr>
      <vt:lpstr>Events of Case</vt:lpstr>
      <vt:lpstr>Unethical Practices</vt:lpstr>
      <vt:lpstr>Why it was wrong</vt:lpstr>
      <vt:lpstr>Some most crucial questions unanswered….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Issues In HR</dc:title>
  <dc:creator>Vijay Pratap Singh</dc:creator>
  <cp:lastModifiedBy>Vijay Pratap Singh</cp:lastModifiedBy>
  <cp:revision>9</cp:revision>
  <dcterms:created xsi:type="dcterms:W3CDTF">2021-01-06T14:21:34Z</dcterms:created>
  <dcterms:modified xsi:type="dcterms:W3CDTF">2023-07-31T07:13:27Z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2021-01-06T00:00:00Z</vt:filetime>
  </property>
</Properties>
</file>