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56" r:id="rId3"/>
    <p:sldId id="262" r:id="rId4"/>
    <p:sldId id="258" r:id="rId5"/>
    <p:sldId id="259" r:id="rId6"/>
    <p:sldId id="264" r:id="rId7"/>
    <p:sldId id="257" r:id="rId8"/>
    <p:sldId id="263" r:id="rId9"/>
    <p:sldId id="261" r:id="rId10"/>
    <p:sldId id="276" r:id="rId11"/>
    <p:sldId id="278" r:id="rId12"/>
    <p:sldId id="317" r:id="rId13"/>
    <p:sldId id="303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136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4EBC-5981-8EA8-A84A-BCD518A3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900" y="304800"/>
            <a:ext cx="7772400" cy="1066800"/>
          </a:xfrm>
        </p:spPr>
        <p:txBody>
          <a:bodyPr/>
          <a:lstStyle/>
          <a:p>
            <a:pPr algn="ctr"/>
            <a:r>
              <a:rPr lang="en-US" dirty="0"/>
              <a:t>HR Management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10628-5F04-8315-E895-70A56FEA1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2362200"/>
            <a:ext cx="77724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HR Functions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0F22F-3E95-029D-5581-E03BD4EFEECF}"/>
              </a:ext>
            </a:extLst>
          </p:cNvPr>
          <p:cNvSpPr txBox="1"/>
          <p:nvPr/>
        </p:nvSpPr>
        <p:spPr>
          <a:xfrm>
            <a:off x="2514600" y="4191001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Cdr</a:t>
            </a:r>
            <a:r>
              <a:rPr lang="en-US" sz="2400" dirty="0"/>
              <a:t> Vijay Pratap Singh, Adjunct Professor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0352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901A3E3-031C-4700-B3EB-96093B54F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255399"/>
            <a:ext cx="7886700" cy="80152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>
                <a:solidFill>
                  <a:srgbClr val="FF0000"/>
                </a:solidFill>
                <a:latin typeface="+mn-lt"/>
              </a:rPr>
              <a:t>Summary of HRM Functions</a:t>
            </a:r>
          </a:p>
        </p:txBody>
      </p:sp>
      <p:sp>
        <p:nvSpPr>
          <p:cNvPr id="368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D12A70C-9492-4460-8D29-C7DA31F8EA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36868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4C98827-F160-4224-8583-2AC8F60AA21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1113280"/>
            <a:ext cx="8431160" cy="55923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700" b="1" dirty="0">
                <a:solidFill>
                  <a:srgbClr val="0070C0"/>
                </a:solidFill>
              </a:rPr>
              <a:t>Societal</a:t>
            </a:r>
            <a:r>
              <a:rPr lang="en-US" altLang="en-US" sz="2700" b="1" dirty="0">
                <a:solidFill>
                  <a:srgbClr val="FFFF00"/>
                </a:solidFill>
              </a:rPr>
              <a:t> </a:t>
            </a:r>
            <a:r>
              <a:rPr lang="en-US" altLang="en-US" sz="2700" b="1" dirty="0"/>
              <a:t>	</a:t>
            </a:r>
            <a:r>
              <a:rPr lang="en-US" altLang="en-US" sz="2700" dirty="0"/>
              <a:t>		</a:t>
            </a:r>
          </a:p>
          <a:p>
            <a:pPr marL="803275" indent="0" defTabSz="90170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sz="2700" dirty="0"/>
              <a:t> </a:t>
            </a:r>
            <a:r>
              <a:rPr lang="en-US" altLang="en-US" sz="2700" dirty="0">
                <a:solidFill>
                  <a:schemeClr val="bg2"/>
                </a:solidFill>
              </a:rPr>
              <a:t>Legal Compliance</a:t>
            </a:r>
          </a:p>
          <a:p>
            <a:pPr marL="803275" indent="0" defTabSz="90170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sz="2700" dirty="0">
                <a:solidFill>
                  <a:schemeClr val="bg2"/>
                </a:solidFill>
              </a:rPr>
              <a:t> Benefits</a:t>
            </a:r>
          </a:p>
          <a:p>
            <a:pPr marL="803275" indent="0" defTabSz="90170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sz="2700" dirty="0">
                <a:solidFill>
                  <a:schemeClr val="bg2"/>
                </a:solidFill>
              </a:rPr>
              <a:t> Union management relationship</a:t>
            </a:r>
          </a:p>
          <a:p>
            <a:pPr>
              <a:spcBef>
                <a:spcPts val="0"/>
              </a:spcBef>
              <a:buNone/>
            </a:pPr>
            <a:endParaRPr lang="en-US" altLang="en-US" sz="1600" dirty="0"/>
          </a:p>
          <a:p>
            <a:pPr>
              <a:spcBef>
                <a:spcPts val="0"/>
              </a:spcBef>
              <a:buNone/>
            </a:pPr>
            <a:r>
              <a:rPr lang="en-US" altLang="en-US" sz="2700" b="1" dirty="0">
                <a:solidFill>
                  <a:srgbClr val="0070C0"/>
                </a:solidFill>
              </a:rPr>
              <a:t>Organisational</a:t>
            </a:r>
            <a:r>
              <a:rPr lang="en-US" altLang="en-US" sz="2700" dirty="0">
                <a:solidFill>
                  <a:srgbClr val="0070C0"/>
                </a:solidFill>
              </a:rPr>
              <a:t>	</a:t>
            </a:r>
            <a:r>
              <a:rPr lang="en-US" altLang="en-US" sz="2700" dirty="0"/>
              <a:t>	</a:t>
            </a:r>
          </a:p>
          <a:p>
            <a:pPr marL="1260475" indent="-45720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sz="2700" dirty="0">
                <a:solidFill>
                  <a:schemeClr val="bg1"/>
                </a:solidFill>
              </a:rPr>
              <a:t>Human Resource Planning</a:t>
            </a:r>
          </a:p>
          <a:p>
            <a:pPr marL="1260475" indent="-45720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sz="2700" dirty="0">
                <a:solidFill>
                  <a:schemeClr val="bg1"/>
                </a:solidFill>
              </a:rPr>
              <a:t>Employee Relations</a:t>
            </a:r>
          </a:p>
          <a:p>
            <a:pPr marL="1260475" indent="-45720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sz="2700" dirty="0">
                <a:solidFill>
                  <a:schemeClr val="bg1"/>
                </a:solidFill>
              </a:rPr>
              <a:t>Selection</a:t>
            </a:r>
          </a:p>
          <a:p>
            <a:pPr marL="1260475" indent="-45720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sz="2700" dirty="0">
                <a:solidFill>
                  <a:schemeClr val="bg1"/>
                </a:solidFill>
              </a:rPr>
              <a:t>Training &amp; Development</a:t>
            </a:r>
          </a:p>
          <a:p>
            <a:pPr marL="1260475" indent="-45720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sz="2700" dirty="0">
                <a:solidFill>
                  <a:schemeClr val="bg1"/>
                </a:solidFill>
              </a:rPr>
              <a:t>Appraisal</a:t>
            </a:r>
          </a:p>
          <a:p>
            <a:pPr marL="1260475" indent="-45720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sz="2700" dirty="0">
                <a:solidFill>
                  <a:schemeClr val="bg1"/>
                </a:solidFill>
              </a:rPr>
              <a:t>Placement in correct job</a:t>
            </a:r>
          </a:p>
          <a:p>
            <a:pPr marL="1260475" indent="-457200">
              <a:spcBef>
                <a:spcPts val="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sz="2700" dirty="0">
                <a:solidFill>
                  <a:schemeClr val="bg1"/>
                </a:solidFill>
              </a:rPr>
              <a:t>Assessment</a:t>
            </a:r>
          </a:p>
          <a:p>
            <a:pPr>
              <a:spcBef>
                <a:spcPts val="0"/>
              </a:spcBef>
              <a:buNone/>
            </a:pPr>
            <a:endParaRPr lang="en-US" altLang="en-US" sz="2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C92F1FC-1A29-4BC8-8BB8-9C8F2E636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07951"/>
            <a:ext cx="7772400" cy="11112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>
                <a:solidFill>
                  <a:srgbClr val="FF0000"/>
                </a:solidFill>
                <a:latin typeface="+mn-lt"/>
              </a:rPr>
              <a:t>Summary of HRM Functions</a:t>
            </a:r>
          </a:p>
        </p:txBody>
      </p:sp>
      <p:sp>
        <p:nvSpPr>
          <p:cNvPr id="38916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41ED35E-AD0F-49FE-A539-AEA4C956AB2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362200" y="1219200"/>
            <a:ext cx="7772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Functional</a:t>
            </a:r>
          </a:p>
          <a:p>
            <a:pPr marL="1978025" indent="-447675"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bg1"/>
                </a:solidFill>
              </a:rPr>
              <a:t>Appraisal</a:t>
            </a:r>
          </a:p>
          <a:p>
            <a:pPr marL="1978025" indent="-447675"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bg1"/>
                </a:solidFill>
              </a:rPr>
              <a:t>Placement</a:t>
            </a:r>
          </a:p>
          <a:p>
            <a:pPr marL="1978025" indent="-447675"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bg1"/>
                </a:solidFill>
              </a:rPr>
              <a:t>Assessment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Personal</a:t>
            </a:r>
          </a:p>
          <a:p>
            <a:pPr marL="1978025" indent="-457200"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bg1"/>
                </a:solidFill>
              </a:rPr>
              <a:t>Training &amp; Development</a:t>
            </a:r>
          </a:p>
          <a:p>
            <a:pPr marL="1978025" indent="-457200"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bg1"/>
                </a:solidFill>
              </a:rPr>
              <a:t>Placement</a:t>
            </a:r>
          </a:p>
          <a:p>
            <a:pPr marL="1978025" indent="-457200"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bg1"/>
                </a:solidFill>
              </a:rPr>
              <a:t>Assessment</a:t>
            </a:r>
          </a:p>
          <a:p>
            <a:pPr marL="1978025" indent="-457200"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bg1"/>
                </a:solidFill>
              </a:rPr>
              <a:t>Compensation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will do your human resource work and design documents and do hr  consultancy for $20 - SEOClerks">
            <a:extLst>
              <a:ext uri="{FF2B5EF4-FFF2-40B4-BE49-F238E27FC236}">
                <a16:creationId xmlns:a16="http://schemas.microsoft.com/office/drawing/2014/main" id="{5244DCA0-7F64-4B56-9BB3-87FF1FC20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58889"/>
          <a:stretch/>
        </p:blipFill>
        <p:spPr bwMode="auto">
          <a:xfrm>
            <a:off x="0" y="-41190"/>
            <a:ext cx="12268200" cy="278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 will do your human resource work and design documents and do hr  consultancy for $20 - SEOClerks">
            <a:extLst>
              <a:ext uri="{FF2B5EF4-FFF2-40B4-BE49-F238E27FC236}">
                <a16:creationId xmlns:a16="http://schemas.microsoft.com/office/drawing/2014/main" id="{9A6B4F30-54A3-AC73-5029-68F788389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" t="47778" r="2499" b="4445"/>
          <a:stretch/>
        </p:blipFill>
        <p:spPr bwMode="auto">
          <a:xfrm>
            <a:off x="0" y="2743200"/>
            <a:ext cx="12192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6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8D87-132D-4B11-983D-E95DB61E5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76199"/>
            <a:ext cx="8290034" cy="838201"/>
          </a:xfrm>
        </p:spPr>
        <p:txBody>
          <a:bodyPr>
            <a:noAutofit/>
          </a:bodyPr>
          <a:lstStyle/>
          <a:p>
            <a:pPr algn="ctr"/>
            <a:r>
              <a:rPr lang="en-IN" sz="4400" dirty="0">
                <a:latin typeface="+mn-lt"/>
              </a:rPr>
              <a:t>HRM Process flow Diagram</a:t>
            </a:r>
          </a:p>
        </p:txBody>
      </p:sp>
      <p:pic>
        <p:nvPicPr>
          <p:cNvPr id="1026" name="Picture 2" descr="Image result for relationship of HRM with other sciences ppt">
            <a:extLst>
              <a:ext uri="{FF2B5EF4-FFF2-40B4-BE49-F238E27FC236}">
                <a16:creationId xmlns:a16="http://schemas.microsoft.com/office/drawing/2014/main" id="{9221CA25-6F38-4395-A9F5-F9FB6ABAB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20644" b="3237"/>
          <a:stretch/>
        </p:blipFill>
        <p:spPr bwMode="auto">
          <a:xfrm>
            <a:off x="838200" y="762000"/>
            <a:ext cx="10744200" cy="60136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23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BC67BA-5BEE-24C5-1249-47A360C8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				</a:t>
            </a:r>
            <a:r>
              <a:rPr lang="en-IN" sz="4400" dirty="0"/>
              <a:t>Q &amp; A Session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8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9753600" cy="5257800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US" sz="2800" b="1" u="sng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Talent Acquisition</a:t>
            </a:r>
            <a:r>
              <a:rPr lang="en-US" sz="28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concerned with procuring and employing people who possess necessary skills.</a:t>
            </a:r>
          </a:p>
          <a:p>
            <a:pPr marL="109728" indent="0" algn="just">
              <a:buNone/>
            </a:pPr>
            <a:endParaRPr lang="en-US" sz="105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Job Analysis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Collecting information relating to operations and responsibilities of a specific job.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Human Resources Planning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process of determining and assuring that the organisation will have an adequate number of qualified person.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Recruitment &amp; Selection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Searching for prospective employees and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process of ascertaining suitability.</a:t>
            </a:r>
          </a:p>
          <a:p>
            <a:pPr marL="109728" indent="0" algn="just"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/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HRM-Functions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365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371600"/>
            <a:ext cx="9220200" cy="452596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15963" lvl="1" indent="-32385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Job Distribution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: It ensures a 360 degree fit, matching the employee’s qualifications with the job on offer.</a:t>
            </a:r>
          </a:p>
          <a:p>
            <a:pPr marL="715963" indent="-323850" algn="just">
              <a:buFont typeface="Wingdings" panose="05000000000000000000" pitchFamily="2" charset="2"/>
              <a:buChar char="§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15963" lvl="1" indent="-32385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Induction and orientation Training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: a new employee is rehabilitated in his new surroundings.</a:t>
            </a:r>
          </a:p>
          <a:p>
            <a:pPr marL="715963" indent="-323850" algn="just">
              <a:buFont typeface="Wingdings" panose="05000000000000000000" pitchFamily="2" charset="2"/>
              <a:buChar char="§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15963" lvl="1" indent="-32385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Internal Mobility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: movement of employees from one job to another through transfers and promotions.ve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DF5829-48F1-4874-8067-9AA3D19B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HRM-Functions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20916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3900" y="1066800"/>
            <a:ext cx="10744200" cy="5791200"/>
          </a:xfrm>
        </p:spPr>
        <p:txBody>
          <a:bodyPr>
            <a:noAutofit/>
          </a:bodyPr>
          <a:lstStyle/>
          <a:p>
            <a:pPr marL="109728" indent="0" algn="just">
              <a:spcBef>
                <a:spcPts val="0"/>
              </a:spcBef>
              <a:buNone/>
            </a:pPr>
            <a:r>
              <a:rPr lang="en-US" sz="2800" b="1" u="sng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Motivation and Compensation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: inspires people to give their best.</a:t>
            </a:r>
          </a:p>
          <a:p>
            <a:pPr algn="just">
              <a:spcBef>
                <a:spcPts val="0"/>
              </a:spcBef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</a:rPr>
              <a:t>Job design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: Organizing tasks and responsibilities towards having a productive unit of work.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0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</a:rPr>
              <a:t>Work scheduling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: Organisation must realize the importance of scheduling work to motivate employees. 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eg.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Flexi-time etc.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0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</a:rPr>
              <a:t>Motivation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: Increase their inner urge to perform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0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</a:rPr>
              <a:t>Job evaluation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: Determining worth of the job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</a:rPr>
              <a:t>Performance appraisal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: evaluating employees performance.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</a:rPr>
              <a:t>Compensation, Incentives and benefits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0"/>
              </a:spcBef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FB46D4-B49A-4254-9437-148E6857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HRM-Functions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8442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219200"/>
            <a:ext cx="10058400" cy="4419600"/>
          </a:xfrm>
        </p:spPr>
        <p:txBody>
          <a:bodyPr>
            <a:noAutofit/>
          </a:bodyPr>
          <a:lstStyle/>
          <a:p>
            <a:pPr marL="109728" indent="0" algn="just"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Integration Functions</a:t>
            </a:r>
          </a:p>
          <a:p>
            <a:pPr marL="109728" indent="0" algn="just">
              <a:spcBef>
                <a:spcPts val="600"/>
              </a:spcBef>
              <a:buNone/>
            </a:pPr>
            <a:endParaRPr lang="en-US" sz="1600" b="1" dirty="0"/>
          </a:p>
          <a:p>
            <a:pPr lvl="1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Grievance redressal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: Complaint against the employer</a:t>
            </a:r>
          </a:p>
          <a:p>
            <a:pPr lvl="1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Discipline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: follow rules and regulations</a:t>
            </a:r>
          </a:p>
          <a:p>
            <a:pPr lvl="1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Teams and Teamwork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: Enhance employee involvement and have the potential to create positive energy.</a:t>
            </a:r>
          </a:p>
          <a:p>
            <a:pPr lvl="1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Collective bargaining</a:t>
            </a:r>
          </a:p>
          <a:p>
            <a:pPr lvl="1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Employee participation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and empowerment</a:t>
            </a:r>
          </a:p>
          <a:p>
            <a:pPr lvl="1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Trade unions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and employer’s associations</a:t>
            </a:r>
          </a:p>
          <a:p>
            <a:pPr lvl="1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Industrial relations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5FBE12-9512-41EE-B181-D5A55696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304800"/>
            <a:ext cx="4648200" cy="487362"/>
          </a:xfrm>
        </p:spPr>
        <p:txBody>
          <a:bodyPr>
            <a:noAutofit/>
          </a:bodyPr>
          <a:lstStyle/>
          <a:p>
            <a:pPr algn="ctr"/>
            <a:b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HRM-Functions</a:t>
            </a:r>
            <a:br>
              <a:rPr lang="en-US" sz="3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3354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828800"/>
            <a:ext cx="10058400" cy="3624072"/>
          </a:xfrm>
        </p:spPr>
        <p:txBody>
          <a:bodyPr/>
          <a:lstStyle/>
          <a:p>
            <a:pPr marL="109728" indent="0" algn="just">
              <a:buNone/>
            </a:pPr>
            <a:r>
              <a:rPr lang="en-US" sz="28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Maintenance Function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: Protecting and preserving the physical and psychological health of employees.</a:t>
            </a:r>
          </a:p>
          <a:p>
            <a:pPr marL="109728" indent="0" algn="just">
              <a:buNone/>
            </a:pPr>
            <a:endParaRPr lang="en-US" sz="10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08660" lvl="1" indent="-34290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Health and safety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Standards have to be maintained. Protect employees from physical hazards.</a:t>
            </a:r>
          </a:p>
          <a:p>
            <a:pPr marL="537210" lvl="1" indent="-171450" algn="just">
              <a:buFont typeface="Wingdings" panose="05000000000000000000" pitchFamily="2" charset="2"/>
              <a:buChar char="§"/>
            </a:pPr>
            <a:endParaRPr lang="en-US" sz="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08660" lvl="1" indent="-34290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Employee welfare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Benefits like, sickness, Disablement, Retirement etc.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C42647-DA64-4D95-AF67-3CB8743F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508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HRM-Functions</a:t>
            </a:r>
            <a:b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94589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600200"/>
            <a:ext cx="10363200" cy="4525963"/>
          </a:xfrm>
        </p:spPr>
        <p:txBody>
          <a:bodyPr>
            <a:normAutofit/>
          </a:bodyPr>
          <a:lstStyle/>
          <a:p>
            <a:pPr marL="109537" indent="0" algn="just">
              <a:buSzPct val="100000"/>
              <a:buNone/>
            </a:pPr>
            <a:r>
              <a:rPr lang="en-US" b="1" u="sng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Training &amp; Development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Employees learn skills, knowledge, abilities and attitudes. Improving, changing and developing skills are provided on progressive basis as and when required.</a:t>
            </a:r>
          </a:p>
          <a:p>
            <a:pPr marL="542925" indent="-433388" algn="just">
              <a:buSzPct val="100000"/>
              <a:buFont typeface="Wingdings" panose="05000000000000000000" pitchFamily="2" charset="2"/>
              <a:buChar char="Ø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42925" indent="0" algn="just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e.g.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Executive development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process of  developing managerial skills and capabilities.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FB9ACA-09AB-4D23-831E-2B8F4AB9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HRM-Functions</a:t>
            </a:r>
            <a:b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5956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algn="just">
              <a:buSzPct val="100000"/>
              <a:buNone/>
            </a:pPr>
            <a:r>
              <a:rPr lang="en-US" b="1" u="sng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Career planning and development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planning of one’s career and implementation of career plans </a:t>
            </a:r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</a:rPr>
              <a:t>by means of education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etc.</a:t>
            </a:r>
          </a:p>
          <a:p>
            <a:pPr marL="630238" indent="-520700" algn="just">
              <a:buSzPct val="100000"/>
              <a:buFont typeface="Wingdings" panose="05000000000000000000" pitchFamily="2" charset="2"/>
              <a:buChar char="Ø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09538" indent="0" algn="just">
              <a:buSzPct val="100000"/>
              <a:buNone/>
            </a:pPr>
            <a:r>
              <a:rPr lang="en-US" b="1" u="sng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Human resource development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HRD creates a climate that enables every employee to develop and use his capabilities to optimize his/her performance.</a:t>
            </a: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5A29C7-84B5-413B-831B-4FF52EBB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HRM-Functions</a:t>
            </a:r>
            <a:b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8082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219200"/>
            <a:ext cx="9448800" cy="4876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Emerging Issues</a:t>
            </a:r>
          </a:p>
          <a:p>
            <a:pPr marL="109728" indent="0">
              <a:buNone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3275" lvl="1" indent="-411163">
              <a:buFont typeface="Wingdings" panose="05000000000000000000" pitchFamily="2" charset="2"/>
              <a:buChar char="§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Personnel Records</a:t>
            </a:r>
          </a:p>
          <a:p>
            <a:pPr marL="803275" lvl="1" indent="-411163">
              <a:buFont typeface="Wingdings" panose="05000000000000000000" pitchFamily="2" charset="2"/>
              <a:buChar char="§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Human Resource Audit</a:t>
            </a:r>
          </a:p>
          <a:p>
            <a:pPr marL="803275" lvl="1" indent="-411163">
              <a:buFont typeface="Wingdings" panose="05000000000000000000" pitchFamily="2" charset="2"/>
              <a:buChar char="§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Human Resources Research</a:t>
            </a:r>
          </a:p>
          <a:p>
            <a:pPr marL="803275" lvl="1" indent="-411163">
              <a:buFont typeface="Wingdings" panose="05000000000000000000" pitchFamily="2" charset="2"/>
              <a:buChar char="§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Human Resources Accounting</a:t>
            </a:r>
          </a:p>
          <a:p>
            <a:pPr marL="803275" lvl="1" indent="-411163">
              <a:buFont typeface="Wingdings" panose="05000000000000000000" pitchFamily="2" charset="2"/>
              <a:buChar char="§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Human Resource Information System(HRIS)</a:t>
            </a:r>
          </a:p>
          <a:p>
            <a:pPr marL="803275" lvl="1" indent="-411163">
              <a:buFont typeface="Wingdings" panose="05000000000000000000" pitchFamily="2" charset="2"/>
              <a:buChar char="§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Stress &amp; Counseling</a:t>
            </a:r>
          </a:p>
          <a:p>
            <a:pPr marL="803275" lvl="1" indent="-411163">
              <a:buFont typeface="Wingdings" panose="05000000000000000000" pitchFamily="2" charset="2"/>
              <a:buChar char="§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International Human Resource Management</a:t>
            </a:r>
          </a:p>
          <a:p>
            <a:pPr marL="803275" lvl="1" indent="-411163">
              <a:buFont typeface="Wingdings" panose="05000000000000000000" pitchFamily="2" charset="2"/>
              <a:buChar char="§"/>
            </a:pP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Other Issues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: Empowerment, Workforce Diversity, Downsizing.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59CEC6-F8BC-4636-A181-401D86C7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304800"/>
            <a:ext cx="4648200" cy="487362"/>
          </a:xfrm>
        </p:spPr>
        <p:txBody>
          <a:bodyPr>
            <a:noAutofit/>
          </a:bodyPr>
          <a:lstStyle/>
          <a:p>
            <a:pPr algn="ctr"/>
            <a:b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HRM-Functions</a:t>
            </a:r>
            <a:br>
              <a:rPr lang="en-US" sz="3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21033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402</TotalTime>
  <Words>517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Lucida Sans Unicode</vt:lpstr>
      <vt:lpstr>Verdana</vt:lpstr>
      <vt:lpstr>Wingdings</vt:lpstr>
      <vt:lpstr>Wingdings 2</vt:lpstr>
      <vt:lpstr>Wingdings 3</vt:lpstr>
      <vt:lpstr>Concourse</vt:lpstr>
      <vt:lpstr>HR Management</vt:lpstr>
      <vt:lpstr> HRM-Functions   </vt:lpstr>
      <vt:lpstr> HRM-Functions   </vt:lpstr>
      <vt:lpstr> HRM-Functions   </vt:lpstr>
      <vt:lpstr> HRM-Functions   </vt:lpstr>
      <vt:lpstr> HRM-Functions   </vt:lpstr>
      <vt:lpstr> HRM-Functions   </vt:lpstr>
      <vt:lpstr> HRM-Functions   </vt:lpstr>
      <vt:lpstr> HRM-Functions   </vt:lpstr>
      <vt:lpstr>Summary of HRM Functions</vt:lpstr>
      <vt:lpstr>Summary of HRM Functions</vt:lpstr>
      <vt:lpstr>PowerPoint Presentation</vt:lpstr>
      <vt:lpstr>HRM Process flow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Operative Functions   </dc:title>
  <dc:creator>dell</dc:creator>
  <cp:lastModifiedBy>Vijay Pratap Singh</cp:lastModifiedBy>
  <cp:revision>23</cp:revision>
  <dcterms:created xsi:type="dcterms:W3CDTF">2006-08-16T00:00:00Z</dcterms:created>
  <dcterms:modified xsi:type="dcterms:W3CDTF">2023-07-19T05:24:48Z</dcterms:modified>
</cp:coreProperties>
</file>