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628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 u="heavy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8763" y="197561"/>
            <a:ext cx="7186472" cy="124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3389" y="2250770"/>
            <a:ext cx="8237220" cy="3244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 u="heavy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2653" y="6047933"/>
            <a:ext cx="89154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165" algn="ctr">
              <a:lnSpc>
                <a:spcPct val="100000"/>
              </a:lnSpc>
              <a:spcBef>
                <a:spcPts val="100"/>
              </a:spcBef>
            </a:pPr>
            <a:r>
              <a:rPr lang="en-IN" sz="3200" b="1" dirty="0">
                <a:solidFill>
                  <a:srgbClr val="002060"/>
                </a:solidFill>
                <a:latin typeface="Times New Roman"/>
                <a:cs typeface="Times New Roman"/>
              </a:rPr>
              <a:t>Cdr Vijay Pratap </a:t>
            </a:r>
            <a:r>
              <a:rPr lang="en-IN" sz="2800" b="1" dirty="0">
                <a:solidFill>
                  <a:srgbClr val="002060"/>
                </a:solidFill>
                <a:latin typeface="Times New Roman"/>
                <a:cs typeface="Times New Roman"/>
              </a:rPr>
              <a:t>Singh, Adjunct</a:t>
            </a:r>
            <a:r>
              <a:rPr lang="en-IN" sz="3200" b="1" dirty="0">
                <a:solidFill>
                  <a:srgbClr val="002060"/>
                </a:solidFill>
                <a:latin typeface="Times New Roman"/>
                <a:cs typeface="Times New Roman"/>
              </a:rPr>
              <a:t> Professor, E&amp;TC</a:t>
            </a:r>
            <a:endParaRPr sz="3200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7693" y="1216888"/>
            <a:ext cx="7448107" cy="43457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F7DA8D4-B1FF-4C68-9BB1-6ACAA6BBE704}"/>
              </a:ext>
            </a:extLst>
          </p:cNvPr>
          <p:cNvSpPr/>
          <p:nvPr/>
        </p:nvSpPr>
        <p:spPr>
          <a:xfrm rot="1137627">
            <a:off x="4280761" y="1933484"/>
            <a:ext cx="3879395" cy="1200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Employee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170B77-2AD0-6F24-BD9E-5D914C49F92B}"/>
              </a:ext>
            </a:extLst>
          </p:cNvPr>
          <p:cNvSpPr txBox="1"/>
          <p:nvPr/>
        </p:nvSpPr>
        <p:spPr>
          <a:xfrm>
            <a:off x="381000" y="235803"/>
            <a:ext cx="8438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Human Resource Management</a:t>
            </a:r>
            <a:endParaRPr lang="en-IN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533400"/>
            <a:ext cx="366903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800" b="1" spc="-15" dirty="0">
                <a:solidFill>
                  <a:srgbClr val="C00000"/>
                </a:solidFill>
                <a:latin typeface="Calibri"/>
                <a:cs typeface="Calibri"/>
              </a:rPr>
              <a:t>Disadvantage</a:t>
            </a:r>
            <a:r>
              <a:rPr lang="en-IN" sz="4800" b="1" spc="-1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endParaRPr sz="4800" b="1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28800" y="2133600"/>
            <a:ext cx="6594793" cy="2783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sz="3600" b="1" spc="-5" dirty="0">
                <a:latin typeface="Calibri"/>
                <a:cs typeface="Calibri"/>
              </a:rPr>
              <a:t>Increased</a:t>
            </a:r>
            <a:r>
              <a:rPr sz="3600" b="1" spc="-45" dirty="0">
                <a:latin typeface="Calibri"/>
                <a:cs typeface="Calibri"/>
              </a:rPr>
              <a:t> </a:t>
            </a:r>
            <a:r>
              <a:rPr sz="3600" b="1" spc="-15" dirty="0">
                <a:latin typeface="Calibri"/>
                <a:cs typeface="Calibri"/>
              </a:rPr>
              <a:t>arrogance</a:t>
            </a:r>
            <a:endParaRPr sz="3600" b="1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00" b="1" dirty="0">
              <a:latin typeface="Calibri"/>
              <a:cs typeface="Calibri"/>
            </a:endParaRPr>
          </a:p>
          <a:p>
            <a:pPr marL="584200" indent="-57150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sz="3600" b="1" spc="-10" dirty="0">
                <a:latin typeface="Calibri"/>
                <a:cs typeface="Calibri"/>
              </a:rPr>
              <a:t>Confidential</a:t>
            </a:r>
            <a:r>
              <a:rPr sz="3600" b="1" spc="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&amp;</a:t>
            </a:r>
            <a:r>
              <a:rPr sz="3600" b="1" spc="-25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security</a:t>
            </a:r>
            <a:r>
              <a:rPr sz="3600" b="1" spc="-1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risk</a:t>
            </a:r>
          </a:p>
          <a:p>
            <a:pPr marL="571500" indent="-57150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Ø"/>
            </a:pPr>
            <a:endParaRPr sz="3600" b="1" dirty="0">
              <a:latin typeface="Calibri"/>
              <a:cs typeface="Calibri"/>
            </a:endParaRPr>
          </a:p>
          <a:p>
            <a:pPr marL="584200" indent="-57150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sz="3600" b="1" spc="-5" dirty="0">
                <a:latin typeface="Calibri"/>
                <a:cs typeface="Calibri"/>
              </a:rPr>
              <a:t>Lack</a:t>
            </a:r>
            <a:r>
              <a:rPr sz="3600" b="1" spc="-40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of</a:t>
            </a:r>
            <a:r>
              <a:rPr sz="3600" b="1" spc="-20" dirty="0">
                <a:latin typeface="Calibri"/>
                <a:cs typeface="Calibri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experience</a:t>
            </a:r>
            <a:endParaRPr sz="3600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304800"/>
            <a:ext cx="667893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400" b="1" spc="-10" dirty="0">
                <a:solidFill>
                  <a:srgbClr val="C00000"/>
                </a:solidFill>
                <a:latin typeface="Calibri"/>
                <a:cs typeface="Calibri"/>
              </a:rPr>
              <a:t>Process</a:t>
            </a:r>
            <a:r>
              <a:rPr sz="44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4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400" b="1" spc="-10" dirty="0">
                <a:solidFill>
                  <a:srgbClr val="C00000"/>
                </a:solidFill>
                <a:latin typeface="Calibri"/>
                <a:cs typeface="Calibri"/>
              </a:rPr>
              <a:t>Empowerment</a:t>
            </a:r>
            <a:endParaRPr sz="4400" b="1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800" y="1524000"/>
            <a:ext cx="7543800" cy="4444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3200" b="1" spc="-30" dirty="0">
                <a:latin typeface="Calibri"/>
                <a:cs typeface="Calibri"/>
              </a:rPr>
              <a:t>Valuing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employees</a:t>
            </a:r>
            <a:endParaRPr sz="3200" b="1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Calibri"/>
                <a:cs typeface="Calibri"/>
              </a:rPr>
              <a:t>Sharing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vision</a:t>
            </a:r>
            <a:endParaRPr sz="3200" b="1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3200" b="1" spc="-45" dirty="0">
                <a:latin typeface="Calibri"/>
                <a:cs typeface="Calibri"/>
              </a:rPr>
              <a:t>Trust</a:t>
            </a:r>
            <a:endParaRPr sz="3200" b="1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3200" b="1" spc="-10" dirty="0">
                <a:latin typeface="Calibri"/>
                <a:cs typeface="Calibri"/>
              </a:rPr>
              <a:t>Provision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of decision </a:t>
            </a:r>
            <a:r>
              <a:rPr sz="3200" b="1" dirty="0">
                <a:latin typeface="Calibri"/>
                <a:cs typeface="Calibri"/>
              </a:rPr>
              <a:t>making </a:t>
            </a:r>
            <a:r>
              <a:rPr sz="3200" b="1" spc="-15" dirty="0">
                <a:latin typeface="Calibri"/>
                <a:cs typeface="Calibri"/>
              </a:rPr>
              <a:t>information</a:t>
            </a:r>
            <a:endParaRPr sz="3200" b="1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3200" b="1" spc="-15" dirty="0">
                <a:latin typeface="Calibri"/>
                <a:cs typeface="Calibri"/>
              </a:rPr>
              <a:t>Feedback</a:t>
            </a:r>
            <a:endParaRPr sz="3200" b="1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Calibri"/>
                <a:cs typeface="Calibri"/>
              </a:rPr>
              <a:t>Solving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problem</a:t>
            </a:r>
            <a:endParaRPr sz="3200" b="1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Calibri"/>
                <a:cs typeface="Calibri"/>
              </a:rPr>
              <a:t>Social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reinforcement</a:t>
            </a:r>
            <a:endParaRPr sz="3200" b="1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3200" b="1" spc="-35" dirty="0">
                <a:latin typeface="Calibri"/>
                <a:cs typeface="Calibri"/>
              </a:rPr>
              <a:t>Training</a:t>
            </a:r>
            <a:endParaRPr sz="3200" b="1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Calibri"/>
                <a:cs typeface="Calibri"/>
              </a:rPr>
              <a:t>Emotional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support</a:t>
            </a:r>
            <a:endParaRPr sz="3200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2480" y="478358"/>
            <a:ext cx="643852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C00000"/>
                </a:solidFill>
                <a:latin typeface="Times New Roman"/>
                <a:cs typeface="Times New Roman"/>
              </a:rPr>
              <a:t>Benefits</a:t>
            </a:r>
            <a:r>
              <a:rPr sz="4400" b="1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sz="44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C00000"/>
                </a:solidFill>
                <a:latin typeface="Times New Roman"/>
                <a:cs typeface="Times New Roman"/>
              </a:rPr>
              <a:t>Empowerment</a:t>
            </a:r>
            <a:endParaRPr sz="4400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612137"/>
            <a:ext cx="8150860" cy="4444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All</a:t>
            </a:r>
            <a:r>
              <a:rPr sz="3200" i="1" spc="-15" dirty="0">
                <a:latin typeface="Times New Roman"/>
                <a:cs typeface="Times New Roman"/>
              </a:rPr>
              <a:t> </a:t>
            </a:r>
            <a:r>
              <a:rPr lang="en-US" sz="3200" i="1" spc="-15" dirty="0">
                <a:latin typeface="Times New Roman"/>
                <a:cs typeface="Times New Roman"/>
              </a:rPr>
              <a:t>employ</a:t>
            </a:r>
            <a:r>
              <a:rPr sz="3200" i="1" spc="-10" dirty="0">
                <a:latin typeface="Times New Roman"/>
                <a:cs typeface="Times New Roman"/>
              </a:rPr>
              <a:t>ees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view</a:t>
            </a:r>
            <a:r>
              <a:rPr sz="3200" i="1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themselves</a:t>
            </a:r>
            <a:r>
              <a:rPr sz="3200" i="1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as</a:t>
            </a:r>
            <a:r>
              <a:rPr sz="3200" i="1" spc="5" dirty="0">
                <a:latin typeface="Times New Roman"/>
                <a:cs typeface="Times New Roman"/>
              </a:rPr>
              <a:t> </a:t>
            </a:r>
            <a:r>
              <a:rPr lang="en-US" sz="3200" i="1" spc="-160" dirty="0">
                <a:latin typeface="Times New Roman"/>
                <a:cs typeface="Times New Roman"/>
              </a:rPr>
              <a:t>"</a:t>
            </a:r>
            <a:r>
              <a:rPr sz="3200" i="1" spc="-160" dirty="0">
                <a:latin typeface="Times New Roman"/>
                <a:cs typeface="Times New Roman"/>
              </a:rPr>
              <a:t>Owners</a:t>
            </a:r>
            <a:r>
              <a:rPr lang="en-US" sz="3200" i="1" spc="-160" dirty="0">
                <a:latin typeface="Times New Roman"/>
                <a:cs typeface="Times New Roman"/>
              </a:rPr>
              <a:t>"</a:t>
            </a:r>
            <a:r>
              <a:rPr sz="3200" i="1" spc="-30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of </a:t>
            </a:r>
            <a:r>
              <a:rPr sz="3200" i="1" dirty="0">
                <a:latin typeface="Times New Roman"/>
                <a:cs typeface="Times New Roman"/>
              </a:rPr>
              <a:t>the</a:t>
            </a:r>
            <a:r>
              <a:rPr sz="3200" i="1" spc="-5" dirty="0">
                <a:latin typeface="Times New Roman"/>
                <a:cs typeface="Times New Roman"/>
              </a:rPr>
              <a:t> business</a:t>
            </a:r>
            <a:endParaRPr sz="3200" dirty="0">
              <a:latin typeface="Times New Roman"/>
              <a:cs typeface="Times New Roman"/>
            </a:endParaRPr>
          </a:p>
          <a:p>
            <a:pPr marL="469900" indent="-457200" algn="just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3200" i="1" spc="-15" dirty="0">
                <a:latin typeface="Times New Roman"/>
                <a:cs typeface="Times New Roman"/>
              </a:rPr>
              <a:t>Improved</a:t>
            </a:r>
            <a:r>
              <a:rPr sz="3200" i="1" spc="-5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latin typeface="Times New Roman"/>
                <a:cs typeface="Times New Roman"/>
              </a:rPr>
              <a:t>productivity</a:t>
            </a:r>
            <a:endParaRPr sz="3200" dirty="0">
              <a:latin typeface="Times New Roman"/>
              <a:cs typeface="Times New Roman"/>
            </a:endParaRPr>
          </a:p>
          <a:p>
            <a:pPr marL="469900" indent="-457200" algn="just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3200" i="1" spc="-15" dirty="0">
                <a:latin typeface="Times New Roman"/>
                <a:cs typeface="Times New Roman"/>
              </a:rPr>
              <a:t>Creativity</a:t>
            </a:r>
            <a:r>
              <a:rPr sz="3200" i="1" spc="-4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&amp;</a:t>
            </a:r>
            <a:r>
              <a:rPr sz="3200" i="1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Innovation</a:t>
            </a:r>
            <a:endParaRPr sz="3200" dirty="0">
              <a:latin typeface="Times New Roman"/>
              <a:cs typeface="Times New Roman"/>
            </a:endParaRPr>
          </a:p>
          <a:p>
            <a:pPr marL="469900" indent="-457200" algn="just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3200" i="1" spc="-10" dirty="0">
                <a:latin typeface="Times New Roman"/>
                <a:cs typeface="Times New Roman"/>
              </a:rPr>
              <a:t>Customer-focus</a:t>
            </a:r>
            <a:endParaRPr sz="3200" dirty="0">
              <a:latin typeface="Times New Roman"/>
              <a:cs typeface="Times New Roman"/>
            </a:endParaRPr>
          </a:p>
          <a:p>
            <a:pPr marL="469900" indent="-457200" algn="just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Faster</a:t>
            </a:r>
            <a:r>
              <a:rPr sz="3200" i="1" spc="-2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decision-making</a:t>
            </a:r>
            <a:endParaRPr sz="3200" dirty="0">
              <a:latin typeface="Times New Roman"/>
              <a:cs typeface="Times New Roman"/>
            </a:endParaRPr>
          </a:p>
          <a:p>
            <a:pPr marL="469900" indent="-457200" algn="just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3200" i="1" spc="-10" dirty="0">
                <a:latin typeface="Times New Roman"/>
                <a:cs typeface="Times New Roman"/>
              </a:rPr>
              <a:t>Organizational</a:t>
            </a:r>
            <a:r>
              <a:rPr sz="3200" i="1" spc="-2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learning</a:t>
            </a:r>
            <a:endParaRPr sz="3200" dirty="0">
              <a:latin typeface="Times New Roman"/>
              <a:cs typeface="Times New Roman"/>
            </a:endParaRPr>
          </a:p>
          <a:p>
            <a:pPr marL="469900" indent="-457200" algn="just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Making full</a:t>
            </a:r>
            <a:r>
              <a:rPr sz="3200" i="1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use</a:t>
            </a:r>
            <a:r>
              <a:rPr sz="3200" i="1" spc="-2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of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Human</a:t>
            </a:r>
            <a:r>
              <a:rPr sz="3200" i="1" spc="10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latin typeface="Times New Roman"/>
                <a:cs typeface="Times New Roman"/>
              </a:rPr>
              <a:t>resources-</a:t>
            </a:r>
            <a:endParaRPr sz="3200" dirty="0">
              <a:latin typeface="Times New Roman"/>
              <a:cs typeface="Times New Roman"/>
            </a:endParaRPr>
          </a:p>
          <a:p>
            <a:pPr marL="469900" indent="-457200" algn="just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“Engaging</a:t>
            </a:r>
            <a:r>
              <a:rPr sz="3200" i="1" spc="-3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the</a:t>
            </a:r>
            <a:r>
              <a:rPr sz="3200" i="1" spc="-1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latin typeface="Times New Roman"/>
                <a:cs typeface="Times New Roman"/>
              </a:rPr>
              <a:t>mind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of</a:t>
            </a:r>
            <a:r>
              <a:rPr sz="3200" i="1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every employee”</a:t>
            </a:r>
            <a:endParaRPr lang="en-IN" sz="3200" i="1" spc="-5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7400" y="2483368"/>
            <a:ext cx="2747739" cy="224103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304800"/>
            <a:ext cx="649954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C00000"/>
                </a:solidFill>
                <a:latin typeface="Times New Roman"/>
                <a:cs typeface="Times New Roman"/>
              </a:rPr>
              <a:t>Degrees</a:t>
            </a:r>
            <a:r>
              <a:rPr sz="4400" b="1" spc="-5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sz="4400" b="1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C00000"/>
                </a:solidFill>
                <a:latin typeface="Times New Roman"/>
                <a:cs typeface="Times New Roman"/>
              </a:rPr>
              <a:t>Empowerment</a:t>
            </a:r>
            <a:endParaRPr sz="4400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7992" y="1371600"/>
            <a:ext cx="8391208" cy="5382243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770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sz="3200" b="1" spc="-55" dirty="0">
                <a:latin typeface="Times New Roman"/>
                <a:cs typeface="Times New Roman"/>
              </a:rPr>
              <a:t>Total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management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Times New Roman"/>
                <a:cs typeface="Times New Roman"/>
              </a:rPr>
              <a:t>control-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No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employee </a:t>
            </a:r>
            <a:r>
              <a:rPr sz="3200" spc="-15" dirty="0">
                <a:latin typeface="Times New Roman"/>
                <a:cs typeface="Times New Roman"/>
              </a:rPr>
              <a:t>discretion</a:t>
            </a:r>
            <a:r>
              <a:rPr lang="en-US" sz="3200" spc="-1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675"/>
              </a:spcBef>
              <a:tabLst>
                <a:tab pos="354965" algn="l"/>
                <a:tab pos="355600" algn="l"/>
              </a:tabLst>
            </a:pPr>
            <a:endParaRPr lang="en-IN" sz="1200" dirty="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675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sz="3200" b="1" dirty="0">
                <a:latin typeface="Times New Roman"/>
                <a:cs typeface="Times New Roman"/>
              </a:rPr>
              <a:t>Participatory</a:t>
            </a:r>
            <a:r>
              <a:rPr lang="en-US" sz="3200" b="1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management- </a:t>
            </a:r>
            <a:r>
              <a:rPr lang="en-US" sz="3200" spc="-5" dirty="0">
                <a:latin typeface="Times New Roman"/>
                <a:cs typeface="Times New Roman"/>
              </a:rPr>
              <a:t>M</a:t>
            </a:r>
            <a:r>
              <a:rPr sz="3200" spc="-5" dirty="0">
                <a:latin typeface="Times New Roman"/>
                <a:cs typeface="Times New Roman"/>
              </a:rPr>
              <a:t>anagement generally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controls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work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&amp;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context,but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allow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lang="en-IN" sz="3200" spc="10" dirty="0">
                <a:latin typeface="Times New Roman"/>
                <a:cs typeface="Times New Roman"/>
              </a:rPr>
              <a:t>EES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make </a:t>
            </a:r>
            <a:r>
              <a:rPr sz="3200" spc="-6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some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decisions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(typically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minor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ones)</a:t>
            </a:r>
            <a:r>
              <a:rPr lang="en-US" sz="3200" spc="-5" dirty="0">
                <a:latin typeface="Times New Roman"/>
                <a:cs typeface="Times New Roman"/>
              </a:rPr>
              <a:t>.</a:t>
            </a:r>
            <a:endParaRPr lang="en-IN" sz="32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675"/>
              </a:spcBef>
              <a:tabLst>
                <a:tab pos="354965" algn="l"/>
                <a:tab pos="355600" algn="l"/>
              </a:tabLst>
            </a:pPr>
            <a:endParaRPr lang="en-IN" sz="1200" spc="-5" dirty="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675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Self-management</a:t>
            </a:r>
            <a:r>
              <a:rPr sz="3200" spc="-5" dirty="0">
                <a:latin typeface="Times New Roman"/>
                <a:cs typeface="Times New Roman"/>
              </a:rPr>
              <a:t>-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IN" sz="3200" spc="-20" dirty="0">
                <a:latin typeface="Times New Roman"/>
                <a:cs typeface="Times New Roman"/>
              </a:rPr>
              <a:t>EES (Employee Efforts Score) </a:t>
            </a:r>
            <a:r>
              <a:rPr sz="3200" spc="-5" dirty="0">
                <a:latin typeface="Times New Roman"/>
                <a:cs typeface="Times New Roman"/>
              </a:rPr>
              <a:t>make</a:t>
            </a:r>
            <a:r>
              <a:rPr lang="en-IN" sz="3200" spc="-5" dirty="0">
                <a:latin typeface="Times New Roman"/>
                <a:cs typeface="Times New Roman"/>
              </a:rPr>
              <a:t>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most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decisions </a:t>
            </a:r>
            <a:r>
              <a:rPr sz="3200" spc="-6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pertaining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their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work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work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setting</a:t>
            </a:r>
            <a:r>
              <a:rPr lang="en-US"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83058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2700" algn="ctr">
              <a:lnSpc>
                <a:spcPct val="100000"/>
              </a:lnSpc>
              <a:spcBef>
                <a:spcPts val="100"/>
              </a:spcBef>
            </a:pPr>
            <a:r>
              <a:rPr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Organizational</a:t>
            </a:r>
            <a:r>
              <a:rPr b="1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improvement</a:t>
            </a:r>
            <a:r>
              <a:rPr b="1" i="1" spc="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through </a:t>
            </a:r>
            <a:r>
              <a:rPr b="1" i="1" spc="-8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employee empowerment</a:t>
            </a:r>
            <a:endParaRPr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752600"/>
            <a:ext cx="8305800" cy="45339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2788" marR="5080" indent="-700088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q"/>
            </a:pPr>
            <a:r>
              <a:rPr sz="3200" i="1" spc="-5" dirty="0">
                <a:latin typeface="Times New Roman"/>
                <a:cs typeface="Times New Roman"/>
              </a:rPr>
              <a:t>First, empowerment </a:t>
            </a:r>
            <a:r>
              <a:rPr sz="3200" i="1" spc="-10" dirty="0">
                <a:latin typeface="Times New Roman"/>
                <a:cs typeface="Times New Roman"/>
              </a:rPr>
              <a:t>can </a:t>
            </a:r>
            <a:r>
              <a:rPr sz="3200" i="1" spc="-15" dirty="0">
                <a:latin typeface="Times New Roman"/>
                <a:cs typeface="Times New Roman"/>
              </a:rPr>
              <a:t>strengthen </a:t>
            </a:r>
            <a:r>
              <a:rPr sz="3200" i="1" spc="-5" dirty="0">
                <a:latin typeface="Times New Roman"/>
                <a:cs typeface="Times New Roman"/>
              </a:rPr>
              <a:t>motivation by 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providing </a:t>
            </a:r>
            <a:r>
              <a:rPr sz="3200" i="1" spc="-5" dirty="0">
                <a:latin typeface="Times New Roman"/>
                <a:cs typeface="Times New Roman"/>
              </a:rPr>
              <a:t>employees with the </a:t>
            </a:r>
            <a:r>
              <a:rPr sz="3200" i="1" dirty="0">
                <a:latin typeface="Times New Roman"/>
                <a:cs typeface="Times New Roman"/>
              </a:rPr>
              <a:t>opportunity </a:t>
            </a:r>
            <a:r>
              <a:rPr sz="3200" i="1" spc="-5" dirty="0">
                <a:latin typeface="Times New Roman"/>
                <a:cs typeface="Times New Roman"/>
              </a:rPr>
              <a:t>to </a:t>
            </a:r>
            <a:r>
              <a:rPr sz="3200" i="1" dirty="0">
                <a:latin typeface="Times New Roman"/>
                <a:cs typeface="Times New Roman"/>
              </a:rPr>
              <a:t>attain </a:t>
            </a:r>
            <a:r>
              <a:rPr sz="3200" i="1" spc="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intrinsic </a:t>
            </a:r>
            <a:r>
              <a:rPr sz="3200" i="1" spc="-35" dirty="0">
                <a:latin typeface="Times New Roman"/>
                <a:cs typeface="Times New Roman"/>
              </a:rPr>
              <a:t>rewards </a:t>
            </a:r>
            <a:r>
              <a:rPr sz="3200" i="1" spc="-30" dirty="0">
                <a:latin typeface="Times New Roman"/>
                <a:cs typeface="Times New Roman"/>
              </a:rPr>
              <a:t>from </a:t>
            </a:r>
            <a:r>
              <a:rPr sz="3200" i="1" spc="-5" dirty="0">
                <a:latin typeface="Times New Roman"/>
                <a:cs typeface="Times New Roman"/>
              </a:rPr>
              <a:t>their work, such as a </a:t>
            </a:r>
            <a:r>
              <a:rPr sz="3200" i="1" spc="-20" dirty="0">
                <a:latin typeface="Times New Roman"/>
                <a:cs typeface="Times New Roman"/>
              </a:rPr>
              <a:t>greater </a:t>
            </a:r>
            <a:r>
              <a:rPr sz="3200" i="1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sense</a:t>
            </a:r>
            <a:r>
              <a:rPr sz="3200" i="1" spc="-3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of</a:t>
            </a:r>
            <a:r>
              <a:rPr sz="3200" i="1" spc="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accomplishment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and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a</a:t>
            </a:r>
            <a:r>
              <a:rPr sz="3200" i="1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feeling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of</a:t>
            </a:r>
            <a:r>
              <a:rPr sz="3200" i="1" spc="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importance.</a:t>
            </a:r>
            <a:endParaRPr sz="3200" dirty="0">
              <a:latin typeface="Times New Roman"/>
              <a:cs typeface="Times New Roman"/>
            </a:endParaRPr>
          </a:p>
          <a:p>
            <a:pPr marL="712788" marR="52705" indent="-700088" algn="just">
              <a:lnSpc>
                <a:spcPct val="100000"/>
              </a:lnSpc>
              <a:spcBef>
                <a:spcPts val="675"/>
              </a:spcBef>
              <a:buFont typeface="Wingdings" panose="05000000000000000000" pitchFamily="2" charset="2"/>
              <a:buChar char="q"/>
            </a:pPr>
            <a:r>
              <a:rPr sz="3200" i="1" dirty="0">
                <a:latin typeface="Times New Roman"/>
                <a:cs typeface="Times New Roman"/>
              </a:rPr>
              <a:t>Intrinsic</a:t>
            </a:r>
            <a:r>
              <a:rPr sz="3200" i="1" spc="-50" dirty="0">
                <a:latin typeface="Times New Roman"/>
                <a:cs typeface="Times New Roman"/>
              </a:rPr>
              <a:t> </a:t>
            </a:r>
            <a:r>
              <a:rPr sz="3200" i="1" spc="-35" dirty="0">
                <a:latin typeface="Times New Roman"/>
                <a:cs typeface="Times New Roman"/>
              </a:rPr>
              <a:t>rewards</a:t>
            </a:r>
            <a:r>
              <a:rPr sz="3200" i="1" spc="-5" dirty="0">
                <a:latin typeface="Times New Roman"/>
                <a:cs typeface="Times New Roman"/>
              </a:rPr>
              <a:t> such</a:t>
            </a:r>
            <a:r>
              <a:rPr sz="3200" i="1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as job</a:t>
            </a:r>
            <a:r>
              <a:rPr sz="3200" i="1" spc="-1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satisfaction</a:t>
            </a:r>
            <a:r>
              <a:rPr sz="3200" i="1" spc="-5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and</a:t>
            </a:r>
            <a:r>
              <a:rPr sz="3200" i="1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a</a:t>
            </a:r>
            <a:r>
              <a:rPr sz="3200" i="1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sense </a:t>
            </a:r>
            <a:r>
              <a:rPr sz="3200" i="1" spc="-68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of purposeful work </a:t>
            </a:r>
            <a:r>
              <a:rPr sz="3200" i="1" spc="-10" dirty="0">
                <a:latin typeface="Times New Roman"/>
                <a:cs typeface="Times New Roman"/>
              </a:rPr>
              <a:t>can </a:t>
            </a:r>
            <a:r>
              <a:rPr sz="3200" i="1" spc="-5" dirty="0">
                <a:latin typeface="Times New Roman"/>
                <a:cs typeface="Times New Roman"/>
              </a:rPr>
              <a:t>be </a:t>
            </a:r>
            <a:r>
              <a:rPr sz="3200" i="1" spc="-30" dirty="0">
                <a:latin typeface="Times New Roman"/>
                <a:cs typeface="Times New Roman"/>
              </a:rPr>
              <a:t>more </a:t>
            </a:r>
            <a:r>
              <a:rPr sz="3200" i="1" spc="-5" dirty="0">
                <a:latin typeface="Times New Roman"/>
                <a:cs typeface="Times New Roman"/>
              </a:rPr>
              <a:t>powerful than 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extrinsic</a:t>
            </a:r>
            <a:r>
              <a:rPr sz="3200" i="1" spc="-45" dirty="0">
                <a:latin typeface="Times New Roman"/>
                <a:cs typeface="Times New Roman"/>
              </a:rPr>
              <a:t> </a:t>
            </a:r>
            <a:r>
              <a:rPr sz="3200" i="1" spc="-35" dirty="0">
                <a:latin typeface="Times New Roman"/>
                <a:cs typeface="Times New Roman"/>
              </a:rPr>
              <a:t>rewards</a:t>
            </a:r>
            <a:r>
              <a:rPr sz="3200" i="1" spc="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such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as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higher</a:t>
            </a:r>
            <a:r>
              <a:rPr sz="3200" i="1" spc="-2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wages or</a:t>
            </a:r>
            <a:r>
              <a:rPr sz="3200" i="1" spc="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bonuses.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945581"/>
            <a:ext cx="7888605" cy="29668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2788" marR="5080" indent="-700088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q"/>
            </a:pPr>
            <a:r>
              <a:rPr sz="3200" i="1" spc="-5" dirty="0">
                <a:latin typeface="Times New Roman"/>
                <a:cs typeface="Times New Roman"/>
              </a:rPr>
              <a:t>The second means by which employee empowerment </a:t>
            </a:r>
            <a:r>
              <a:rPr sz="3200" i="1" spc="-68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can</a:t>
            </a:r>
            <a:r>
              <a:rPr sz="3200" i="1" spc="-15" dirty="0">
                <a:latin typeface="Times New Roman"/>
                <a:cs typeface="Times New Roman"/>
              </a:rPr>
              <a:t> increase </a:t>
            </a:r>
            <a:r>
              <a:rPr sz="3200" i="1" spc="-10" dirty="0">
                <a:latin typeface="Times New Roman"/>
                <a:cs typeface="Times New Roman"/>
              </a:rPr>
              <a:t>productivity</a:t>
            </a:r>
            <a:r>
              <a:rPr sz="3200" i="1" spc="-3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is</a:t>
            </a:r>
            <a:r>
              <a:rPr sz="3200" i="1" spc="-1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through</a:t>
            </a:r>
            <a:r>
              <a:rPr sz="3200" i="1" spc="-2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better</a:t>
            </a:r>
            <a:r>
              <a:rPr sz="3200" i="1" spc="-2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decisions. </a:t>
            </a:r>
            <a:r>
              <a:rPr sz="3200" i="1" spc="-68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Especially when decisions </a:t>
            </a:r>
            <a:r>
              <a:rPr sz="3200" i="1" spc="-35" dirty="0">
                <a:latin typeface="Times New Roman"/>
                <a:cs typeface="Times New Roman"/>
              </a:rPr>
              <a:t>require </a:t>
            </a:r>
            <a:r>
              <a:rPr sz="3200" i="1" spc="-5" dirty="0">
                <a:latin typeface="Times New Roman"/>
                <a:cs typeface="Times New Roman"/>
              </a:rPr>
              <a:t>task-specific 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knowledge, </a:t>
            </a:r>
            <a:r>
              <a:rPr sz="3200" i="1" dirty="0">
                <a:latin typeface="Times New Roman"/>
                <a:cs typeface="Times New Roman"/>
              </a:rPr>
              <a:t>those </a:t>
            </a:r>
            <a:r>
              <a:rPr sz="3200" i="1" spc="-5" dirty="0">
                <a:latin typeface="Times New Roman"/>
                <a:cs typeface="Times New Roman"/>
              </a:rPr>
              <a:t>on </a:t>
            </a:r>
            <a:r>
              <a:rPr sz="3200" i="1" dirty="0">
                <a:latin typeface="Times New Roman"/>
                <a:cs typeface="Times New Roman"/>
              </a:rPr>
              <a:t>the </a:t>
            </a:r>
            <a:r>
              <a:rPr sz="3200" i="1" spc="-25" dirty="0">
                <a:latin typeface="Times New Roman"/>
                <a:cs typeface="Times New Roman"/>
              </a:rPr>
              <a:t>front </a:t>
            </a:r>
            <a:r>
              <a:rPr sz="3200" i="1" spc="-5" dirty="0">
                <a:latin typeface="Times New Roman"/>
                <a:cs typeface="Times New Roman"/>
              </a:rPr>
              <a:t>line can often better 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identify</a:t>
            </a:r>
            <a:r>
              <a:rPr sz="3200" i="1" spc="-5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problems.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FFFDBAAE-0862-EE2B-7908-1414CA85238B}"/>
              </a:ext>
            </a:extLst>
          </p:cNvPr>
          <p:cNvSpPr txBox="1">
            <a:spLocks/>
          </p:cNvSpPr>
          <p:nvPr/>
        </p:nvSpPr>
        <p:spPr>
          <a:xfrm>
            <a:off x="609600" y="228600"/>
            <a:ext cx="80772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R="5080" indent="12700" algn="ctr">
              <a:spcBef>
                <a:spcPts val="100"/>
              </a:spcBef>
            </a:pPr>
            <a:r>
              <a:rPr lang="en-US" sz="4000" b="1" i="1" kern="0" spc="-5" dirty="0">
                <a:solidFill>
                  <a:srgbClr val="C00000"/>
                </a:solidFill>
                <a:latin typeface="Times New Roman"/>
                <a:cs typeface="Times New Roman"/>
              </a:rPr>
              <a:t>Organizational</a:t>
            </a:r>
            <a:r>
              <a:rPr lang="en-US" sz="4000" b="1" i="1" kern="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4000" b="1" i="1" kern="0" spc="-5" dirty="0">
                <a:solidFill>
                  <a:srgbClr val="C00000"/>
                </a:solidFill>
                <a:latin typeface="Times New Roman"/>
                <a:cs typeface="Times New Roman"/>
              </a:rPr>
              <a:t>improvement</a:t>
            </a:r>
            <a:r>
              <a:rPr lang="en-US" sz="4000" b="1" i="1" kern="0" spc="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4000" b="1" i="1" kern="0" spc="-5" dirty="0">
                <a:solidFill>
                  <a:srgbClr val="C00000"/>
                </a:solidFill>
                <a:latin typeface="Times New Roman"/>
                <a:cs typeface="Times New Roman"/>
              </a:rPr>
              <a:t>through </a:t>
            </a:r>
            <a:r>
              <a:rPr lang="en-US" sz="4000" b="1" i="1" kern="0" spc="-8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4000" b="1" i="1" kern="0" spc="-5" dirty="0">
                <a:solidFill>
                  <a:srgbClr val="C00000"/>
                </a:solidFill>
                <a:latin typeface="Times New Roman"/>
                <a:cs typeface="Times New Roman"/>
              </a:rPr>
              <a:t>employee empowerment</a:t>
            </a:r>
            <a:endParaRPr lang="en-US" sz="4000" kern="0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4306" y="461594"/>
            <a:ext cx="77031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i="1" spc="-15" dirty="0">
                <a:solidFill>
                  <a:srgbClr val="C00000"/>
                </a:solidFill>
                <a:latin typeface="Calibri"/>
                <a:cs typeface="Calibri"/>
              </a:rPr>
              <a:t>Randolph’s</a:t>
            </a:r>
            <a:r>
              <a:rPr sz="4400" b="1" i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400" b="1" i="1" spc="-10" dirty="0">
                <a:solidFill>
                  <a:srgbClr val="C00000"/>
                </a:solidFill>
                <a:latin typeface="Calibri"/>
                <a:cs typeface="Calibri"/>
              </a:rPr>
              <a:t>Empowerment</a:t>
            </a:r>
            <a:r>
              <a:rPr sz="4400" b="1" i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400" b="1" i="1" dirty="0">
                <a:solidFill>
                  <a:srgbClr val="C00000"/>
                </a:solidFill>
                <a:latin typeface="Calibri"/>
                <a:cs typeface="Calibri"/>
              </a:rPr>
              <a:t>model</a:t>
            </a:r>
            <a:endParaRPr sz="44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3F8ADB3-95CB-FD3C-82ED-48E14F595428}"/>
              </a:ext>
            </a:extLst>
          </p:cNvPr>
          <p:cNvGrpSpPr/>
          <p:nvPr/>
        </p:nvGrpSpPr>
        <p:grpSpPr>
          <a:xfrm>
            <a:off x="304800" y="1841500"/>
            <a:ext cx="8674100" cy="4828411"/>
            <a:chOff x="469900" y="1826261"/>
            <a:chExt cx="8674100" cy="4828411"/>
          </a:xfrm>
        </p:grpSpPr>
        <p:sp>
          <p:nvSpPr>
            <p:cNvPr id="5" name="object 5"/>
            <p:cNvSpPr/>
            <p:nvPr/>
          </p:nvSpPr>
          <p:spPr>
            <a:xfrm>
              <a:off x="794386" y="1826261"/>
              <a:ext cx="2077248" cy="2047239"/>
            </a:xfrm>
            <a:custGeom>
              <a:avLst/>
              <a:gdLst/>
              <a:ahLst/>
              <a:cxnLst/>
              <a:rect l="l" t="t" r="r" b="b"/>
              <a:pathLst>
                <a:path w="1783714" h="2047239">
                  <a:moveTo>
                    <a:pt x="1605192" y="0"/>
                  </a:moveTo>
                  <a:lnTo>
                    <a:pt x="178360" y="0"/>
                  </a:lnTo>
                  <a:lnTo>
                    <a:pt x="130946" y="6372"/>
                  </a:lnTo>
                  <a:lnTo>
                    <a:pt x="88340" y="24355"/>
                  </a:lnTo>
                  <a:lnTo>
                    <a:pt x="52242" y="52244"/>
                  </a:lnTo>
                  <a:lnTo>
                    <a:pt x="24352" y="88335"/>
                  </a:lnTo>
                  <a:lnTo>
                    <a:pt x="6371" y="130924"/>
                  </a:lnTo>
                  <a:lnTo>
                    <a:pt x="0" y="178308"/>
                  </a:lnTo>
                  <a:lnTo>
                    <a:pt x="0" y="1868551"/>
                  </a:lnTo>
                  <a:lnTo>
                    <a:pt x="6371" y="1915934"/>
                  </a:lnTo>
                  <a:lnTo>
                    <a:pt x="24352" y="1958523"/>
                  </a:lnTo>
                  <a:lnTo>
                    <a:pt x="52242" y="1994614"/>
                  </a:lnTo>
                  <a:lnTo>
                    <a:pt x="88340" y="2022503"/>
                  </a:lnTo>
                  <a:lnTo>
                    <a:pt x="130946" y="2040486"/>
                  </a:lnTo>
                  <a:lnTo>
                    <a:pt x="178360" y="2046858"/>
                  </a:lnTo>
                  <a:lnTo>
                    <a:pt x="1605192" y="2046858"/>
                  </a:lnTo>
                  <a:lnTo>
                    <a:pt x="1652629" y="2040486"/>
                  </a:lnTo>
                  <a:lnTo>
                    <a:pt x="1695254" y="2022503"/>
                  </a:lnTo>
                  <a:lnTo>
                    <a:pt x="1731366" y="1994614"/>
                  </a:lnTo>
                  <a:lnTo>
                    <a:pt x="1759266" y="1958523"/>
                  </a:lnTo>
                  <a:lnTo>
                    <a:pt x="1777253" y="1915934"/>
                  </a:lnTo>
                  <a:lnTo>
                    <a:pt x="1783627" y="1868551"/>
                  </a:lnTo>
                  <a:lnTo>
                    <a:pt x="1783627" y="178308"/>
                  </a:lnTo>
                  <a:lnTo>
                    <a:pt x="1777253" y="130924"/>
                  </a:lnTo>
                  <a:lnTo>
                    <a:pt x="1759266" y="88335"/>
                  </a:lnTo>
                  <a:lnTo>
                    <a:pt x="1731366" y="52244"/>
                  </a:lnTo>
                  <a:lnTo>
                    <a:pt x="1695254" y="24355"/>
                  </a:lnTo>
                  <a:lnTo>
                    <a:pt x="1652629" y="6372"/>
                  </a:lnTo>
                  <a:lnTo>
                    <a:pt x="160519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914400" y="1998641"/>
              <a:ext cx="1529001" cy="1225079"/>
            </a:xfrm>
            <a:prstGeom prst="rect">
              <a:avLst/>
            </a:prstGeom>
          </p:spPr>
          <p:txBody>
            <a:bodyPr vert="horz" wrap="square" lIns="0" tIns="35560" rIns="0" bIns="0" rtlCol="0">
              <a:spAutoFit/>
            </a:bodyPr>
            <a:lstStyle/>
            <a:p>
              <a:pPr marL="12065" marR="5080" algn="ctr">
                <a:lnSpc>
                  <a:spcPct val="91700"/>
                </a:lnSpc>
                <a:spcBef>
                  <a:spcPts val="280"/>
                </a:spcBef>
              </a:pPr>
              <a:r>
                <a:rPr sz="1800" b="1" u="heavy" spc="-10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cs typeface="Calibri"/>
                </a:rPr>
                <a:t>Remove </a:t>
              </a:r>
              <a:r>
                <a:rPr sz="1800" b="1" spc="-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800" b="1" u="heavy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cs typeface="Calibri"/>
                </a:rPr>
                <a:t>conditions of </a:t>
              </a:r>
              <a:r>
                <a:rPr sz="1800" b="1" spc="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800" b="1" u="heavy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cs typeface="Calibri"/>
                </a:rPr>
                <a:t>po</a:t>
              </a:r>
              <a:r>
                <a:rPr sz="1800" b="1" u="heavy" spc="-5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cs typeface="Calibri"/>
                </a:rPr>
                <a:t>w</a:t>
              </a:r>
              <a:r>
                <a:rPr sz="1800" b="1" u="heavy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cs typeface="Calibri"/>
                </a:rPr>
                <a:t>e</a:t>
              </a:r>
              <a:r>
                <a:rPr sz="1800" b="1" u="heavy" spc="-5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cs typeface="Calibri"/>
                </a:rPr>
                <a:t>rle</a:t>
              </a:r>
              <a:r>
                <a:rPr sz="1800" b="1" u="heavy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cs typeface="Calibri"/>
                </a:rPr>
                <a:t>ss</a:t>
              </a:r>
              <a:r>
                <a:rPr sz="1800" b="1" u="heavy" spc="5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cs typeface="Calibri"/>
                </a:rPr>
                <a:t>n</a:t>
              </a:r>
              <a:r>
                <a:rPr sz="1800" b="1" u="heavy" spc="-10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cs typeface="Calibri"/>
                </a:rPr>
                <a:t>e</a:t>
              </a:r>
              <a:r>
                <a:rPr sz="1800" b="1" u="heavy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cs typeface="Calibri"/>
                </a:rPr>
                <a:t>ss </a:t>
              </a:r>
              <a:r>
                <a:rPr sz="1800" b="1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500" spc="-5" dirty="0">
                  <a:solidFill>
                    <a:srgbClr val="FFFFFF"/>
                  </a:solidFill>
                  <a:latin typeface="Calibri"/>
                  <a:cs typeface="Calibri"/>
                </a:rPr>
                <a:t>(change </a:t>
              </a:r>
              <a:r>
                <a:rPr sz="150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500" spc="-5" dirty="0">
                  <a:solidFill>
                    <a:srgbClr val="FFFFFF"/>
                  </a:solidFill>
                  <a:latin typeface="Calibri"/>
                  <a:cs typeface="Calibri"/>
                </a:rPr>
                <a:t>leadership </a:t>
              </a:r>
              <a:r>
                <a:rPr sz="150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500" spc="-15" dirty="0">
                  <a:solidFill>
                    <a:srgbClr val="FFFFFF"/>
                  </a:solidFill>
                  <a:latin typeface="Calibri"/>
                  <a:cs typeface="Calibri"/>
                </a:rPr>
                <a:t>reward system </a:t>
              </a:r>
              <a:r>
                <a:rPr sz="1500" spc="-1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500" spc="-5" dirty="0">
                  <a:solidFill>
                    <a:srgbClr val="FFFFFF"/>
                  </a:solidFill>
                  <a:latin typeface="Calibri"/>
                  <a:cs typeface="Calibri"/>
                </a:rPr>
                <a:t>job)</a:t>
              </a:r>
              <a:endParaRPr sz="1500" dirty="0">
                <a:latin typeface="Calibri"/>
                <a:cs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871634" y="3200401"/>
              <a:ext cx="677533" cy="321242"/>
            </a:xfrm>
            <a:custGeom>
              <a:avLst/>
              <a:gdLst/>
              <a:ahLst/>
              <a:cxnLst/>
              <a:rect l="l" t="t" r="r" b="b"/>
              <a:pathLst>
                <a:path w="628650" h="372744">
                  <a:moveTo>
                    <a:pt x="54356" y="0"/>
                  </a:moveTo>
                  <a:lnTo>
                    <a:pt x="0" y="154812"/>
                  </a:lnTo>
                  <a:lnTo>
                    <a:pt x="472059" y="320548"/>
                  </a:lnTo>
                  <a:lnTo>
                    <a:pt x="454025" y="372237"/>
                  </a:lnTo>
                  <a:lnTo>
                    <a:pt x="628269" y="288417"/>
                  </a:lnTo>
                  <a:lnTo>
                    <a:pt x="544576" y="114173"/>
                  </a:lnTo>
                  <a:lnTo>
                    <a:pt x="526415" y="165735"/>
                  </a:lnTo>
                  <a:lnTo>
                    <a:pt x="54356" y="0"/>
                  </a:lnTo>
                  <a:close/>
                </a:path>
              </a:pathLst>
            </a:custGeom>
            <a:solidFill>
              <a:srgbClr val="B1C1D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9" name="object 9"/>
            <p:cNvGrpSpPr/>
            <p:nvPr/>
          </p:nvGrpSpPr>
          <p:grpSpPr>
            <a:xfrm>
              <a:off x="3468468" y="2143885"/>
              <a:ext cx="2673554" cy="3614420"/>
              <a:chOff x="3065272" y="1994789"/>
              <a:chExt cx="2597785" cy="3614420"/>
            </a:xfrm>
          </p:grpSpPr>
          <p:sp>
            <p:nvSpPr>
              <p:cNvPr id="10" name="object 10"/>
              <p:cNvSpPr/>
              <p:nvPr/>
            </p:nvSpPr>
            <p:spPr>
              <a:xfrm>
                <a:off x="3077972" y="2007489"/>
                <a:ext cx="2572385" cy="3589020"/>
              </a:xfrm>
              <a:custGeom>
                <a:avLst/>
                <a:gdLst/>
                <a:ahLst/>
                <a:cxnLst/>
                <a:rect l="l" t="t" r="r" b="b"/>
                <a:pathLst>
                  <a:path w="2572385" h="3589020">
                    <a:moveTo>
                      <a:pt x="2314702" y="0"/>
                    </a:moveTo>
                    <a:lnTo>
                      <a:pt x="257175" y="0"/>
                    </a:lnTo>
                    <a:lnTo>
                      <a:pt x="210926" y="4140"/>
                    </a:lnTo>
                    <a:lnTo>
                      <a:pt x="167406" y="16080"/>
                    </a:lnTo>
                    <a:lnTo>
                      <a:pt x="127338" y="35094"/>
                    </a:lnTo>
                    <a:lnTo>
                      <a:pt x="91447" y="60458"/>
                    </a:lnTo>
                    <a:lnTo>
                      <a:pt x="60458" y="91447"/>
                    </a:lnTo>
                    <a:lnTo>
                      <a:pt x="35094" y="127338"/>
                    </a:lnTo>
                    <a:lnTo>
                      <a:pt x="16080" y="167406"/>
                    </a:lnTo>
                    <a:lnTo>
                      <a:pt x="4140" y="210926"/>
                    </a:lnTo>
                    <a:lnTo>
                      <a:pt x="0" y="257175"/>
                    </a:lnTo>
                    <a:lnTo>
                      <a:pt x="0" y="3331591"/>
                    </a:lnTo>
                    <a:lnTo>
                      <a:pt x="4140" y="3377841"/>
                    </a:lnTo>
                    <a:lnTo>
                      <a:pt x="16080" y="3421366"/>
                    </a:lnTo>
                    <a:lnTo>
                      <a:pt x="35094" y="3461440"/>
                    </a:lnTo>
                    <a:lnTo>
                      <a:pt x="60458" y="3497339"/>
                    </a:lnTo>
                    <a:lnTo>
                      <a:pt x="91447" y="3528337"/>
                    </a:lnTo>
                    <a:lnTo>
                      <a:pt x="127338" y="3553709"/>
                    </a:lnTo>
                    <a:lnTo>
                      <a:pt x="167406" y="3572729"/>
                    </a:lnTo>
                    <a:lnTo>
                      <a:pt x="210926" y="3584674"/>
                    </a:lnTo>
                    <a:lnTo>
                      <a:pt x="257175" y="3588816"/>
                    </a:lnTo>
                    <a:lnTo>
                      <a:pt x="2314702" y="3588816"/>
                    </a:lnTo>
                    <a:lnTo>
                      <a:pt x="2360954" y="3584674"/>
                    </a:lnTo>
                    <a:lnTo>
                      <a:pt x="2404486" y="3572729"/>
                    </a:lnTo>
                    <a:lnTo>
                      <a:pt x="2444571" y="3553709"/>
                    </a:lnTo>
                    <a:lnTo>
                      <a:pt x="2480482" y="3528337"/>
                    </a:lnTo>
                    <a:lnTo>
                      <a:pt x="2511492" y="3497339"/>
                    </a:lnTo>
                    <a:lnTo>
                      <a:pt x="2536876" y="3461440"/>
                    </a:lnTo>
                    <a:lnTo>
                      <a:pt x="2555907" y="3421366"/>
                    </a:lnTo>
                    <a:lnTo>
                      <a:pt x="2567858" y="3377841"/>
                    </a:lnTo>
                    <a:lnTo>
                      <a:pt x="2572004" y="3331591"/>
                    </a:lnTo>
                    <a:lnTo>
                      <a:pt x="2571877" y="257175"/>
                    </a:lnTo>
                    <a:lnTo>
                      <a:pt x="2567769" y="210926"/>
                    </a:lnTo>
                    <a:lnTo>
                      <a:pt x="2555847" y="167406"/>
                    </a:lnTo>
                    <a:lnTo>
                      <a:pt x="2536839" y="127338"/>
                    </a:lnTo>
                    <a:lnTo>
                      <a:pt x="2511470" y="91447"/>
                    </a:lnTo>
                    <a:lnTo>
                      <a:pt x="2480470" y="60458"/>
                    </a:lnTo>
                    <a:lnTo>
                      <a:pt x="2444566" y="35094"/>
                    </a:lnTo>
                    <a:lnTo>
                      <a:pt x="2404485" y="16080"/>
                    </a:lnTo>
                    <a:lnTo>
                      <a:pt x="2360954" y="4140"/>
                    </a:lnTo>
                    <a:lnTo>
                      <a:pt x="2314702" y="0"/>
                    </a:lnTo>
                    <a:close/>
                  </a:path>
                </a:pathLst>
              </a:custGeom>
              <a:solidFill>
                <a:srgbClr val="4F81BC"/>
              </a:solidFill>
            </p:spPr>
            <p:txBody>
              <a:bodyPr wrap="square" lIns="0" tIns="0" rIns="0" bIns="0" rtlCol="0"/>
              <a:lstStyle/>
              <a:p>
                <a:pPr algn="ctr"/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3077972" y="2007489"/>
                <a:ext cx="2572385" cy="3589020"/>
              </a:xfrm>
              <a:custGeom>
                <a:avLst/>
                <a:gdLst/>
                <a:ahLst/>
                <a:cxnLst/>
                <a:rect l="l" t="t" r="r" b="b"/>
                <a:pathLst>
                  <a:path w="2572385" h="3589020">
                    <a:moveTo>
                      <a:pt x="0" y="257175"/>
                    </a:moveTo>
                    <a:lnTo>
                      <a:pt x="4140" y="210926"/>
                    </a:lnTo>
                    <a:lnTo>
                      <a:pt x="16080" y="167406"/>
                    </a:lnTo>
                    <a:lnTo>
                      <a:pt x="35094" y="127338"/>
                    </a:lnTo>
                    <a:lnTo>
                      <a:pt x="60458" y="91447"/>
                    </a:lnTo>
                    <a:lnTo>
                      <a:pt x="91447" y="60458"/>
                    </a:lnTo>
                    <a:lnTo>
                      <a:pt x="127338" y="35094"/>
                    </a:lnTo>
                    <a:lnTo>
                      <a:pt x="167406" y="16080"/>
                    </a:lnTo>
                    <a:lnTo>
                      <a:pt x="210926" y="4140"/>
                    </a:lnTo>
                    <a:lnTo>
                      <a:pt x="257175" y="0"/>
                    </a:lnTo>
                    <a:lnTo>
                      <a:pt x="2314702" y="0"/>
                    </a:lnTo>
                    <a:lnTo>
                      <a:pt x="2360954" y="4140"/>
                    </a:lnTo>
                    <a:lnTo>
                      <a:pt x="2404485" y="16080"/>
                    </a:lnTo>
                    <a:lnTo>
                      <a:pt x="2444566" y="35094"/>
                    </a:lnTo>
                    <a:lnTo>
                      <a:pt x="2480470" y="60458"/>
                    </a:lnTo>
                    <a:lnTo>
                      <a:pt x="2511470" y="91447"/>
                    </a:lnTo>
                    <a:lnTo>
                      <a:pt x="2536839" y="127338"/>
                    </a:lnTo>
                    <a:lnTo>
                      <a:pt x="2555847" y="167406"/>
                    </a:lnTo>
                    <a:lnTo>
                      <a:pt x="2567769" y="210926"/>
                    </a:lnTo>
                    <a:lnTo>
                      <a:pt x="2571877" y="257175"/>
                    </a:lnTo>
                    <a:lnTo>
                      <a:pt x="2572004" y="3331591"/>
                    </a:lnTo>
                    <a:lnTo>
                      <a:pt x="2567858" y="3377841"/>
                    </a:lnTo>
                    <a:lnTo>
                      <a:pt x="2555907" y="3421366"/>
                    </a:lnTo>
                    <a:lnTo>
                      <a:pt x="2536876" y="3461440"/>
                    </a:lnTo>
                    <a:lnTo>
                      <a:pt x="2511492" y="3497339"/>
                    </a:lnTo>
                    <a:lnTo>
                      <a:pt x="2480482" y="3528337"/>
                    </a:lnTo>
                    <a:lnTo>
                      <a:pt x="2444571" y="3553709"/>
                    </a:lnTo>
                    <a:lnTo>
                      <a:pt x="2404486" y="3572729"/>
                    </a:lnTo>
                    <a:lnTo>
                      <a:pt x="2360954" y="3584674"/>
                    </a:lnTo>
                    <a:lnTo>
                      <a:pt x="2314702" y="3588816"/>
                    </a:lnTo>
                    <a:lnTo>
                      <a:pt x="257175" y="3588816"/>
                    </a:lnTo>
                    <a:lnTo>
                      <a:pt x="210926" y="3584674"/>
                    </a:lnTo>
                    <a:lnTo>
                      <a:pt x="167406" y="3572729"/>
                    </a:lnTo>
                    <a:lnTo>
                      <a:pt x="127338" y="3553709"/>
                    </a:lnTo>
                    <a:lnTo>
                      <a:pt x="91447" y="3528337"/>
                    </a:lnTo>
                    <a:lnTo>
                      <a:pt x="60458" y="3497339"/>
                    </a:lnTo>
                    <a:lnTo>
                      <a:pt x="35094" y="3461440"/>
                    </a:lnTo>
                    <a:lnTo>
                      <a:pt x="16080" y="3421366"/>
                    </a:lnTo>
                    <a:lnTo>
                      <a:pt x="4140" y="3377841"/>
                    </a:lnTo>
                    <a:lnTo>
                      <a:pt x="0" y="3331591"/>
                    </a:lnTo>
                    <a:lnTo>
                      <a:pt x="0" y="257175"/>
                    </a:lnTo>
                    <a:close/>
                  </a:path>
                </a:pathLst>
              </a:custGeom>
              <a:ln w="25400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pPr algn="ctr"/>
                <a:endParaRPr/>
              </a:p>
            </p:txBody>
          </p:sp>
        </p:grpSp>
        <p:sp>
          <p:nvSpPr>
            <p:cNvPr id="12" name="object 12"/>
            <p:cNvSpPr txBox="1"/>
            <p:nvPr/>
          </p:nvSpPr>
          <p:spPr>
            <a:xfrm>
              <a:off x="3875480" y="2816169"/>
              <a:ext cx="1991920" cy="226985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635" algn="ctr">
                <a:lnSpc>
                  <a:spcPts val="2760"/>
                </a:lnSpc>
                <a:spcBef>
                  <a:spcPts val="100"/>
                </a:spcBef>
              </a:pPr>
              <a:r>
                <a:rPr sz="2400" b="1" u="heavy" spc="-15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cs typeface="Calibri"/>
                </a:rPr>
                <a:t>Perception</a:t>
              </a:r>
              <a:r>
                <a:rPr sz="2400" b="1" u="heavy" spc="-25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cs typeface="Calibri"/>
                </a:rPr>
                <a:t> </a:t>
              </a:r>
              <a:r>
                <a:rPr sz="2400" b="1" u="heavy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cs typeface="Calibri"/>
                </a:rPr>
                <a:t>of</a:t>
              </a:r>
              <a:endParaRPr sz="2400" dirty="0">
                <a:latin typeface="Calibri"/>
                <a:cs typeface="Calibri"/>
              </a:endParaRPr>
            </a:p>
            <a:p>
              <a:pPr algn="ctr">
                <a:lnSpc>
                  <a:spcPts val="2710"/>
                </a:lnSpc>
              </a:pPr>
              <a:r>
                <a:rPr sz="2400" b="1" u="heavy" spc="-10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cs typeface="Calibri"/>
                </a:rPr>
                <a:t>empowerment</a:t>
              </a:r>
              <a:endParaRPr sz="2400" dirty="0">
                <a:latin typeface="Calibri"/>
                <a:cs typeface="Calibri"/>
              </a:endParaRPr>
            </a:p>
            <a:p>
              <a:pPr marR="437515"/>
              <a:r>
                <a:rPr sz="2000" spc="-5" dirty="0">
                  <a:solidFill>
                    <a:srgbClr val="FFFFFF"/>
                  </a:solidFill>
                  <a:latin typeface="Calibri"/>
                  <a:cs typeface="Calibri"/>
                </a:rPr>
                <a:t>(</a:t>
              </a:r>
              <a:r>
                <a:rPr sz="2000" spc="-10" dirty="0">
                  <a:solidFill>
                    <a:srgbClr val="FFFFFF"/>
                  </a:solidFill>
                  <a:latin typeface="Calibri"/>
                  <a:cs typeface="Calibri"/>
                </a:rPr>
                <a:t>c</a:t>
              </a:r>
              <a:r>
                <a:rPr sz="2000" spc="-5" dirty="0">
                  <a:solidFill>
                    <a:srgbClr val="FFFFFF"/>
                  </a:solidFill>
                  <a:latin typeface="Calibri"/>
                  <a:cs typeface="Calibri"/>
                </a:rPr>
                <a:t>om</a:t>
              </a:r>
              <a:r>
                <a:rPr sz="2000" spc="5" dirty="0">
                  <a:solidFill>
                    <a:srgbClr val="FFFFFF"/>
                  </a:solidFill>
                  <a:latin typeface="Calibri"/>
                  <a:cs typeface="Calibri"/>
                </a:rPr>
                <a:t>p</a:t>
              </a:r>
              <a:r>
                <a:rPr sz="2000" spc="-15" dirty="0">
                  <a:solidFill>
                    <a:srgbClr val="FFFFFF"/>
                  </a:solidFill>
                  <a:latin typeface="Calibri"/>
                  <a:cs typeface="Calibri"/>
                </a:rPr>
                <a:t>et</a:t>
              </a:r>
              <a:r>
                <a:rPr sz="2000" dirty="0">
                  <a:solidFill>
                    <a:srgbClr val="FFFFFF"/>
                  </a:solidFill>
                  <a:latin typeface="Calibri"/>
                  <a:cs typeface="Calibri"/>
                </a:rPr>
                <a:t>ence</a:t>
              </a:r>
              <a:r>
                <a:rPr lang="en-US" sz="2000" dirty="0">
                  <a:solidFill>
                    <a:srgbClr val="FFFFFF"/>
                  </a:solidFill>
                  <a:latin typeface="Calibri"/>
                  <a:cs typeface="Calibri"/>
                </a:rPr>
                <a:t>,</a:t>
              </a:r>
              <a:r>
                <a:rPr sz="200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lang="en-US" sz="2000" dirty="0">
                  <a:solidFill>
                    <a:srgbClr val="FFFFFF"/>
                  </a:solidFill>
                  <a:latin typeface="Calibri"/>
                  <a:cs typeface="Calibri"/>
                </a:rPr>
                <a:t>h</a:t>
              </a:r>
              <a:r>
                <a:rPr sz="2000" dirty="0">
                  <a:solidFill>
                    <a:srgbClr val="FFFFFF"/>
                  </a:solidFill>
                  <a:latin typeface="Calibri"/>
                  <a:cs typeface="Calibri"/>
                </a:rPr>
                <a:t>igh </a:t>
              </a:r>
              <a:r>
                <a:rPr lang="en-US" sz="2000" spc="-10" dirty="0">
                  <a:solidFill>
                    <a:srgbClr val="FFFFFF"/>
                  </a:solidFill>
                  <a:latin typeface="Calibri"/>
                  <a:cs typeface="Calibri"/>
                </a:rPr>
                <a:t> v</a:t>
              </a:r>
              <a:r>
                <a:rPr sz="2000" spc="-10" dirty="0">
                  <a:solidFill>
                    <a:srgbClr val="FFFFFF"/>
                  </a:solidFill>
                  <a:latin typeface="Calibri"/>
                  <a:cs typeface="Calibri"/>
                </a:rPr>
                <a:t>alue </a:t>
              </a:r>
              <a:r>
                <a:rPr sz="2000" spc="-5" dirty="0">
                  <a:solidFill>
                    <a:srgbClr val="FFFFFF"/>
                  </a:solidFill>
                  <a:latin typeface="Calibri"/>
                  <a:cs typeface="Calibri"/>
                </a:rPr>
                <a:t> job</a:t>
              </a:r>
              <a:r>
                <a:rPr lang="en-US" sz="2000" spc="-5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</a:p>
            <a:p>
              <a:pPr marR="437515"/>
              <a:r>
                <a:rPr sz="2000" dirty="0">
                  <a:solidFill>
                    <a:srgbClr val="FFFFFF"/>
                  </a:solidFill>
                  <a:latin typeface="Calibri"/>
                  <a:cs typeface="Calibri"/>
                </a:rPr>
                <a:t>meaning</a:t>
              </a:r>
              <a:r>
                <a:rPr lang="en-US" sz="2000" dirty="0">
                  <a:solidFill>
                    <a:srgbClr val="FFFFFF"/>
                  </a:solidFill>
                  <a:latin typeface="Calibri"/>
                  <a:cs typeface="Calibri"/>
                </a:rPr>
                <a:t>,</a:t>
              </a:r>
              <a:endParaRPr sz="2000" dirty="0">
                <a:latin typeface="Calibri"/>
                <a:cs typeface="Calibri"/>
              </a:endParaRPr>
            </a:p>
            <a:p>
              <a:r>
                <a:rPr sz="2000" spc="-5" dirty="0">
                  <a:solidFill>
                    <a:srgbClr val="FFFFFF"/>
                  </a:solidFill>
                  <a:latin typeface="Calibri"/>
                  <a:cs typeface="Calibri"/>
                </a:rPr>
                <a:t>increased</a:t>
              </a:r>
              <a:r>
                <a:rPr sz="2000" spc="-4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2000" spc="-5" dirty="0">
                  <a:solidFill>
                    <a:srgbClr val="FFFFFF"/>
                  </a:solidFill>
                  <a:latin typeface="Calibri"/>
                  <a:cs typeface="Calibri"/>
                </a:rPr>
                <a:t>use</a:t>
              </a:r>
              <a:r>
                <a:rPr sz="2000" spc="-1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2000" spc="-5" dirty="0">
                  <a:solidFill>
                    <a:srgbClr val="FFFFFF"/>
                  </a:solidFill>
                  <a:latin typeface="Calibri"/>
                  <a:cs typeface="Calibri"/>
                </a:rPr>
                <a:t>of</a:t>
              </a:r>
              <a:r>
                <a:rPr sz="2000" spc="-1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2000" spc="-5" dirty="0">
                  <a:solidFill>
                    <a:srgbClr val="FFFFFF"/>
                  </a:solidFill>
                  <a:latin typeface="Calibri"/>
                  <a:cs typeface="Calibri"/>
                </a:rPr>
                <a:t>talent)</a:t>
              </a:r>
              <a:endParaRPr sz="2000" dirty="0">
                <a:latin typeface="Calibri"/>
                <a:cs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6107686" y="3521643"/>
              <a:ext cx="1283714" cy="429452"/>
            </a:xfrm>
            <a:custGeom>
              <a:avLst/>
              <a:gdLst/>
              <a:ahLst/>
              <a:cxnLst/>
              <a:rect l="l" t="t" r="r" b="b"/>
              <a:pathLst>
                <a:path w="974725" h="283210">
                  <a:moveTo>
                    <a:pt x="827278" y="0"/>
                  </a:moveTo>
                  <a:lnTo>
                    <a:pt x="831595" y="54610"/>
                  </a:lnTo>
                  <a:lnTo>
                    <a:pt x="0" y="119125"/>
                  </a:lnTo>
                  <a:lnTo>
                    <a:pt x="12700" y="282702"/>
                  </a:lnTo>
                  <a:lnTo>
                    <a:pt x="844295" y="218186"/>
                  </a:lnTo>
                  <a:lnTo>
                    <a:pt x="848487" y="272796"/>
                  </a:lnTo>
                  <a:lnTo>
                    <a:pt x="974216" y="125857"/>
                  </a:lnTo>
                  <a:lnTo>
                    <a:pt x="827278" y="0"/>
                  </a:lnTo>
                  <a:close/>
                </a:path>
              </a:pathLst>
            </a:custGeom>
            <a:solidFill>
              <a:srgbClr val="B1C1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4" name="object 14"/>
            <p:cNvGrpSpPr/>
            <p:nvPr/>
          </p:nvGrpSpPr>
          <p:grpSpPr>
            <a:xfrm>
              <a:off x="7370135" y="2740593"/>
              <a:ext cx="1693545" cy="2161540"/>
              <a:chOff x="7463535" y="2415285"/>
              <a:chExt cx="1693545" cy="2161540"/>
            </a:xfrm>
          </p:grpSpPr>
          <p:sp>
            <p:nvSpPr>
              <p:cNvPr id="15" name="object 15"/>
              <p:cNvSpPr/>
              <p:nvPr/>
            </p:nvSpPr>
            <p:spPr>
              <a:xfrm>
                <a:off x="7476235" y="2427985"/>
                <a:ext cx="1668145" cy="2136140"/>
              </a:xfrm>
              <a:custGeom>
                <a:avLst/>
                <a:gdLst/>
                <a:ahLst/>
                <a:cxnLst/>
                <a:rect l="l" t="t" r="r" b="b"/>
                <a:pathLst>
                  <a:path w="1668145" h="2136140">
                    <a:moveTo>
                      <a:pt x="1501013" y="0"/>
                    </a:moveTo>
                    <a:lnTo>
                      <a:pt x="166750" y="0"/>
                    </a:lnTo>
                    <a:lnTo>
                      <a:pt x="122428" y="5957"/>
                    </a:lnTo>
                    <a:lnTo>
                      <a:pt x="82597" y="22770"/>
                    </a:lnTo>
                    <a:lnTo>
                      <a:pt x="48847" y="48847"/>
                    </a:lnTo>
                    <a:lnTo>
                      <a:pt x="22770" y="82597"/>
                    </a:lnTo>
                    <a:lnTo>
                      <a:pt x="5957" y="122428"/>
                    </a:lnTo>
                    <a:lnTo>
                      <a:pt x="0" y="166750"/>
                    </a:lnTo>
                    <a:lnTo>
                      <a:pt x="0" y="1969008"/>
                    </a:lnTo>
                    <a:lnTo>
                      <a:pt x="5957" y="2013330"/>
                    </a:lnTo>
                    <a:lnTo>
                      <a:pt x="22770" y="2053161"/>
                    </a:lnTo>
                    <a:lnTo>
                      <a:pt x="48847" y="2086911"/>
                    </a:lnTo>
                    <a:lnTo>
                      <a:pt x="82597" y="2112988"/>
                    </a:lnTo>
                    <a:lnTo>
                      <a:pt x="122428" y="2129801"/>
                    </a:lnTo>
                    <a:lnTo>
                      <a:pt x="166750" y="2135759"/>
                    </a:lnTo>
                    <a:lnTo>
                      <a:pt x="1501013" y="2135759"/>
                    </a:lnTo>
                    <a:lnTo>
                      <a:pt x="1545335" y="2129801"/>
                    </a:lnTo>
                    <a:lnTo>
                      <a:pt x="1585166" y="2112988"/>
                    </a:lnTo>
                    <a:lnTo>
                      <a:pt x="1618916" y="2086911"/>
                    </a:lnTo>
                    <a:lnTo>
                      <a:pt x="1644993" y="2053161"/>
                    </a:lnTo>
                    <a:lnTo>
                      <a:pt x="1661806" y="2013330"/>
                    </a:lnTo>
                    <a:lnTo>
                      <a:pt x="1667764" y="1969008"/>
                    </a:lnTo>
                    <a:lnTo>
                      <a:pt x="1667764" y="166750"/>
                    </a:lnTo>
                    <a:lnTo>
                      <a:pt x="1661806" y="122428"/>
                    </a:lnTo>
                    <a:lnTo>
                      <a:pt x="1644993" y="82597"/>
                    </a:lnTo>
                    <a:lnTo>
                      <a:pt x="1618916" y="48847"/>
                    </a:lnTo>
                    <a:lnTo>
                      <a:pt x="1585166" y="22770"/>
                    </a:lnTo>
                    <a:lnTo>
                      <a:pt x="1545335" y="5957"/>
                    </a:lnTo>
                    <a:lnTo>
                      <a:pt x="1501013" y="0"/>
                    </a:lnTo>
                    <a:close/>
                  </a:path>
                </a:pathLst>
              </a:custGeom>
              <a:solidFill>
                <a:srgbClr val="4F81B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6"/>
              <p:cNvSpPr/>
              <p:nvPr/>
            </p:nvSpPr>
            <p:spPr>
              <a:xfrm>
                <a:off x="7476235" y="2427985"/>
                <a:ext cx="1668145" cy="2136140"/>
              </a:xfrm>
              <a:custGeom>
                <a:avLst/>
                <a:gdLst/>
                <a:ahLst/>
                <a:cxnLst/>
                <a:rect l="l" t="t" r="r" b="b"/>
                <a:pathLst>
                  <a:path w="1668145" h="2136140">
                    <a:moveTo>
                      <a:pt x="0" y="166750"/>
                    </a:moveTo>
                    <a:lnTo>
                      <a:pt x="5957" y="122428"/>
                    </a:lnTo>
                    <a:lnTo>
                      <a:pt x="22770" y="82597"/>
                    </a:lnTo>
                    <a:lnTo>
                      <a:pt x="48847" y="48847"/>
                    </a:lnTo>
                    <a:lnTo>
                      <a:pt x="82597" y="22770"/>
                    </a:lnTo>
                    <a:lnTo>
                      <a:pt x="122428" y="5957"/>
                    </a:lnTo>
                    <a:lnTo>
                      <a:pt x="166750" y="0"/>
                    </a:lnTo>
                    <a:lnTo>
                      <a:pt x="1501013" y="0"/>
                    </a:lnTo>
                    <a:lnTo>
                      <a:pt x="1545335" y="5957"/>
                    </a:lnTo>
                    <a:lnTo>
                      <a:pt x="1585166" y="22770"/>
                    </a:lnTo>
                    <a:lnTo>
                      <a:pt x="1618916" y="48847"/>
                    </a:lnTo>
                    <a:lnTo>
                      <a:pt x="1644993" y="82597"/>
                    </a:lnTo>
                    <a:lnTo>
                      <a:pt x="1661806" y="122428"/>
                    </a:lnTo>
                    <a:lnTo>
                      <a:pt x="1667764" y="166750"/>
                    </a:lnTo>
                    <a:lnTo>
                      <a:pt x="1667764" y="1969008"/>
                    </a:lnTo>
                    <a:lnTo>
                      <a:pt x="1661806" y="2013330"/>
                    </a:lnTo>
                    <a:lnTo>
                      <a:pt x="1644993" y="2053161"/>
                    </a:lnTo>
                    <a:lnTo>
                      <a:pt x="1618916" y="2086911"/>
                    </a:lnTo>
                    <a:lnTo>
                      <a:pt x="1585166" y="2112988"/>
                    </a:lnTo>
                    <a:lnTo>
                      <a:pt x="1545335" y="2129801"/>
                    </a:lnTo>
                    <a:lnTo>
                      <a:pt x="1501013" y="2135759"/>
                    </a:lnTo>
                    <a:lnTo>
                      <a:pt x="166750" y="2135759"/>
                    </a:lnTo>
                    <a:lnTo>
                      <a:pt x="122428" y="2129801"/>
                    </a:lnTo>
                    <a:lnTo>
                      <a:pt x="82597" y="2112988"/>
                    </a:lnTo>
                    <a:lnTo>
                      <a:pt x="48847" y="2086911"/>
                    </a:lnTo>
                    <a:lnTo>
                      <a:pt x="22770" y="2053161"/>
                    </a:lnTo>
                    <a:lnTo>
                      <a:pt x="5957" y="2013330"/>
                    </a:lnTo>
                    <a:lnTo>
                      <a:pt x="0" y="1969008"/>
                    </a:lnTo>
                    <a:lnTo>
                      <a:pt x="0" y="166750"/>
                    </a:lnTo>
                    <a:close/>
                  </a:path>
                </a:pathLst>
              </a:custGeom>
              <a:ln w="25400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7" name="object 17"/>
            <p:cNvSpPr txBox="1"/>
            <p:nvPr/>
          </p:nvSpPr>
          <p:spPr>
            <a:xfrm>
              <a:off x="7544766" y="3200401"/>
              <a:ext cx="1599234" cy="321242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000" b="1" spc="-5" dirty="0">
                  <a:solidFill>
                    <a:srgbClr val="FFFFFF"/>
                  </a:solidFill>
                  <a:latin typeface="Calibri"/>
                  <a:cs typeface="Calibri"/>
                </a:rPr>
                <a:t>performance</a:t>
              </a:r>
              <a:endParaRPr sz="2000" dirty="0">
                <a:latin typeface="Calibri"/>
                <a:cs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816700" y="4828309"/>
              <a:ext cx="677533" cy="566652"/>
            </a:xfrm>
            <a:custGeom>
              <a:avLst/>
              <a:gdLst/>
              <a:ahLst/>
              <a:cxnLst/>
              <a:rect l="l" t="t" r="r" b="b"/>
              <a:pathLst>
                <a:path w="806450" h="599439">
                  <a:moveTo>
                    <a:pt x="617093" y="0"/>
                  </a:moveTo>
                  <a:lnTo>
                    <a:pt x="646683" y="46100"/>
                  </a:lnTo>
                  <a:lnTo>
                    <a:pt x="0" y="460755"/>
                  </a:lnTo>
                  <a:lnTo>
                    <a:pt x="88645" y="598855"/>
                  </a:lnTo>
                  <a:lnTo>
                    <a:pt x="735203" y="184276"/>
                  </a:lnTo>
                  <a:lnTo>
                    <a:pt x="764794" y="230250"/>
                  </a:lnTo>
                  <a:lnTo>
                    <a:pt x="806069" y="41401"/>
                  </a:lnTo>
                  <a:lnTo>
                    <a:pt x="617093" y="0"/>
                  </a:lnTo>
                  <a:close/>
                </a:path>
              </a:pathLst>
            </a:custGeom>
            <a:solidFill>
              <a:srgbClr val="B1C1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469900" y="4759197"/>
              <a:ext cx="1206500" cy="1895475"/>
            </a:xfrm>
            <a:prstGeom prst="rect">
              <a:avLst/>
            </a:prstGeom>
          </p:spPr>
          <p:txBody>
            <a:bodyPr vert="horz" wrap="square" lIns="0" tIns="35560" rIns="0" bIns="0" rtlCol="0">
              <a:spAutoFit/>
            </a:bodyPr>
            <a:lstStyle/>
            <a:p>
              <a:pPr marL="12700" marR="5080" algn="ctr">
                <a:lnSpc>
                  <a:spcPct val="91500"/>
                </a:lnSpc>
                <a:spcBef>
                  <a:spcPts val="280"/>
                </a:spcBef>
              </a:pPr>
              <a:r>
                <a:rPr sz="1800" b="1" u="heavy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cs typeface="Calibri"/>
                </a:rPr>
                <a:t>Enhance </a:t>
              </a:r>
              <a:r>
                <a:rPr sz="1800" b="1" u="heavy" spc="-5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cs typeface="Calibri"/>
                </a:rPr>
                <a:t>job </a:t>
              </a:r>
              <a:r>
                <a:rPr sz="1800" b="1" spc="-39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800" b="1" u="heavy" spc="-10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cs typeface="Calibri"/>
                </a:rPr>
                <a:t>related</a:t>
              </a:r>
              <a:r>
                <a:rPr sz="1800" b="1" u="heavy" spc="-70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cs typeface="Calibri"/>
                </a:rPr>
                <a:t> </a:t>
              </a:r>
              <a:r>
                <a:rPr sz="1800" b="1" u="heavy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cs typeface="Calibri"/>
                </a:rPr>
                <a:t>self</a:t>
              </a:r>
              <a:r>
                <a:rPr sz="1800" b="1" u="heavy" spc="-60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cs typeface="Calibri"/>
                </a:rPr>
                <a:t> </a:t>
              </a:r>
              <a:r>
                <a:rPr sz="1800" b="1" u="heavy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cs typeface="Calibri"/>
                </a:rPr>
                <a:t>- </a:t>
              </a:r>
              <a:r>
                <a:rPr sz="1800" b="1" spc="-39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800" b="1" u="heavy" spc="-5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cs typeface="Calibri"/>
                </a:rPr>
                <a:t>efficacy</a:t>
              </a:r>
              <a:endParaRPr sz="1800" dirty="0">
                <a:latin typeface="Calibri"/>
                <a:cs typeface="Calibri"/>
              </a:endParaRPr>
            </a:p>
            <a:p>
              <a:pPr marL="125095" marR="116205" indent="-1270" algn="ctr">
                <a:lnSpc>
                  <a:spcPct val="91700"/>
                </a:lnSpc>
                <a:spcBef>
                  <a:spcPts val="30"/>
                </a:spcBef>
              </a:pPr>
              <a:r>
                <a:rPr sz="1300" dirty="0">
                  <a:solidFill>
                    <a:srgbClr val="FFFFFF"/>
                  </a:solidFill>
                  <a:latin typeface="Calibri"/>
                  <a:cs typeface="Calibri"/>
                </a:rPr>
                <a:t>(job </a:t>
              </a:r>
              <a:r>
                <a:rPr sz="1300" spc="-5" dirty="0">
                  <a:solidFill>
                    <a:srgbClr val="FFFFFF"/>
                  </a:solidFill>
                  <a:latin typeface="Calibri"/>
                  <a:cs typeface="Calibri"/>
                </a:rPr>
                <a:t>mastery </a:t>
              </a:r>
              <a:r>
                <a:rPr sz="130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300" spc="-10" dirty="0">
                  <a:solidFill>
                    <a:srgbClr val="FFFFFF"/>
                  </a:solidFill>
                  <a:latin typeface="Calibri"/>
                  <a:cs typeface="Calibri"/>
                </a:rPr>
                <a:t>control </a:t>
              </a:r>
              <a:r>
                <a:rPr sz="1300" spc="-5" dirty="0">
                  <a:solidFill>
                    <a:srgbClr val="FFFFFF"/>
                  </a:solidFill>
                  <a:latin typeface="Calibri"/>
                  <a:cs typeface="Calibri"/>
                </a:rPr>
                <a:t>&amp; </a:t>
              </a:r>
              <a:r>
                <a:rPr sz="130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300" spc="-5" dirty="0">
                  <a:solidFill>
                    <a:srgbClr val="FFFFFF"/>
                  </a:solidFill>
                  <a:latin typeface="Calibri"/>
                  <a:cs typeface="Calibri"/>
                </a:rPr>
                <a:t>accountability </a:t>
              </a:r>
              <a:r>
                <a:rPr sz="1300" spc="-28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300" spc="-15" dirty="0">
                  <a:solidFill>
                    <a:srgbClr val="FFFFFF"/>
                  </a:solidFill>
                  <a:latin typeface="Calibri"/>
                  <a:cs typeface="Calibri"/>
                </a:rPr>
                <a:t>role </a:t>
              </a:r>
              <a:r>
                <a:rPr sz="1300" spc="-5" dirty="0">
                  <a:solidFill>
                    <a:srgbClr val="FFFFFF"/>
                  </a:solidFill>
                  <a:latin typeface="Calibri"/>
                  <a:cs typeface="Calibri"/>
                </a:rPr>
                <a:t>models </a:t>
              </a:r>
              <a:r>
                <a:rPr sz="130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300" spc="-15" dirty="0">
                  <a:solidFill>
                    <a:srgbClr val="FFFFFF"/>
                  </a:solidFill>
                  <a:latin typeface="Calibri"/>
                  <a:cs typeface="Calibri"/>
                </a:rPr>
                <a:t>r</a:t>
              </a:r>
              <a:r>
                <a:rPr sz="1300" spc="-5" dirty="0">
                  <a:solidFill>
                    <a:srgbClr val="FFFFFF"/>
                  </a:solidFill>
                  <a:latin typeface="Calibri"/>
                  <a:cs typeface="Calibri"/>
                </a:rPr>
                <a:t>ei</a:t>
              </a:r>
              <a:r>
                <a:rPr sz="1300" spc="-15" dirty="0">
                  <a:solidFill>
                    <a:srgbClr val="FFFFFF"/>
                  </a:solidFill>
                  <a:latin typeface="Calibri"/>
                  <a:cs typeface="Calibri"/>
                </a:rPr>
                <a:t>n</a:t>
              </a:r>
              <a:r>
                <a:rPr sz="1300" spc="-30" dirty="0">
                  <a:solidFill>
                    <a:srgbClr val="FFFFFF"/>
                  </a:solidFill>
                  <a:latin typeface="Calibri"/>
                  <a:cs typeface="Calibri"/>
                </a:rPr>
                <a:t>f</a:t>
              </a:r>
              <a:r>
                <a:rPr sz="1300" spc="-10" dirty="0">
                  <a:solidFill>
                    <a:srgbClr val="FFFFFF"/>
                  </a:solidFill>
                  <a:latin typeface="Calibri"/>
                  <a:cs typeface="Calibri"/>
                </a:rPr>
                <a:t>o</a:t>
              </a:r>
              <a:r>
                <a:rPr sz="1300" spc="-25" dirty="0">
                  <a:solidFill>
                    <a:srgbClr val="FFFFFF"/>
                  </a:solidFill>
                  <a:latin typeface="Calibri"/>
                  <a:cs typeface="Calibri"/>
                </a:rPr>
                <a:t>r</a:t>
              </a:r>
              <a:r>
                <a:rPr sz="1300" spc="-5" dirty="0">
                  <a:solidFill>
                    <a:srgbClr val="FFFFFF"/>
                  </a:solidFill>
                  <a:latin typeface="Calibri"/>
                  <a:cs typeface="Calibri"/>
                </a:rPr>
                <a:t>c</a:t>
              </a:r>
              <a:r>
                <a:rPr sz="1300" dirty="0">
                  <a:solidFill>
                    <a:srgbClr val="FFFFFF"/>
                  </a:solidFill>
                  <a:latin typeface="Calibri"/>
                  <a:cs typeface="Calibri"/>
                </a:rPr>
                <a:t>e</a:t>
              </a:r>
              <a:r>
                <a:rPr sz="1300" spc="-5" dirty="0">
                  <a:solidFill>
                    <a:srgbClr val="FFFFFF"/>
                  </a:solidFill>
                  <a:latin typeface="Calibri"/>
                  <a:cs typeface="Calibri"/>
                </a:rPr>
                <a:t>me</a:t>
              </a:r>
              <a:r>
                <a:rPr sz="1300" spc="-15" dirty="0">
                  <a:solidFill>
                    <a:srgbClr val="FFFFFF"/>
                  </a:solidFill>
                  <a:latin typeface="Calibri"/>
                  <a:cs typeface="Calibri"/>
                </a:rPr>
                <a:t>n</a:t>
              </a:r>
              <a:r>
                <a:rPr sz="1300" spc="-5" dirty="0">
                  <a:solidFill>
                    <a:srgbClr val="FFFFFF"/>
                  </a:solidFill>
                  <a:latin typeface="Calibri"/>
                  <a:cs typeface="Calibri"/>
                </a:rPr>
                <a:t>t  support)</a:t>
              </a:r>
              <a:endParaRPr sz="1300" dirty="0">
                <a:latin typeface="Calibri"/>
                <a:cs typeface="Calibri"/>
              </a:endParaRPr>
            </a:p>
          </p:txBody>
        </p:sp>
        <p:sp>
          <p:nvSpPr>
            <p:cNvPr id="24" name="object 20">
              <a:extLst>
                <a:ext uri="{FF2B5EF4-FFF2-40B4-BE49-F238E27FC236}">
                  <a16:creationId xmlns:a16="http://schemas.microsoft.com/office/drawing/2014/main" id="{6875B76F-94F1-E657-4D66-ADFF4891E871}"/>
                </a:ext>
              </a:extLst>
            </p:cNvPr>
            <p:cNvSpPr/>
            <p:nvPr/>
          </p:nvSpPr>
          <p:spPr>
            <a:xfrm>
              <a:off x="698500" y="4386452"/>
              <a:ext cx="2093595" cy="2255520"/>
            </a:xfrm>
            <a:custGeom>
              <a:avLst/>
              <a:gdLst/>
              <a:ahLst/>
              <a:cxnLst/>
              <a:rect l="l" t="t" r="r" b="b"/>
              <a:pathLst>
                <a:path w="1781175" h="2255520">
                  <a:moveTo>
                    <a:pt x="1602994" y="0"/>
                  </a:moveTo>
                  <a:lnTo>
                    <a:pt x="178104" y="0"/>
                  </a:lnTo>
                  <a:lnTo>
                    <a:pt x="130757" y="6354"/>
                  </a:lnTo>
                  <a:lnTo>
                    <a:pt x="88212" y="24289"/>
                  </a:lnTo>
                  <a:lnTo>
                    <a:pt x="52165" y="52117"/>
                  </a:lnTo>
                  <a:lnTo>
                    <a:pt x="24316" y="88147"/>
                  </a:lnTo>
                  <a:lnTo>
                    <a:pt x="6362" y="130689"/>
                  </a:lnTo>
                  <a:lnTo>
                    <a:pt x="0" y="178054"/>
                  </a:lnTo>
                  <a:lnTo>
                    <a:pt x="0" y="2077288"/>
                  </a:lnTo>
                  <a:lnTo>
                    <a:pt x="6362" y="2124634"/>
                  </a:lnTo>
                  <a:lnTo>
                    <a:pt x="24316" y="2167179"/>
                  </a:lnTo>
                  <a:lnTo>
                    <a:pt x="52165" y="2203225"/>
                  </a:lnTo>
                  <a:lnTo>
                    <a:pt x="88212" y="2231074"/>
                  </a:lnTo>
                  <a:lnTo>
                    <a:pt x="130757" y="2249029"/>
                  </a:lnTo>
                  <a:lnTo>
                    <a:pt x="178104" y="2255391"/>
                  </a:lnTo>
                  <a:lnTo>
                    <a:pt x="1602994" y="2255391"/>
                  </a:lnTo>
                  <a:lnTo>
                    <a:pt x="1650314" y="2249029"/>
                  </a:lnTo>
                  <a:lnTo>
                    <a:pt x="1692844" y="2231074"/>
                  </a:lnTo>
                  <a:lnTo>
                    <a:pt x="1728882" y="2203225"/>
                  </a:lnTo>
                  <a:lnTo>
                    <a:pt x="1756729" y="2167179"/>
                  </a:lnTo>
                  <a:lnTo>
                    <a:pt x="1774685" y="2124634"/>
                  </a:lnTo>
                  <a:lnTo>
                    <a:pt x="1781048" y="2077288"/>
                  </a:lnTo>
                  <a:lnTo>
                    <a:pt x="1781048" y="178054"/>
                  </a:lnTo>
                  <a:lnTo>
                    <a:pt x="1774685" y="130689"/>
                  </a:lnTo>
                  <a:lnTo>
                    <a:pt x="1756729" y="88147"/>
                  </a:lnTo>
                  <a:lnTo>
                    <a:pt x="1728882" y="52117"/>
                  </a:lnTo>
                  <a:lnTo>
                    <a:pt x="1692844" y="24289"/>
                  </a:lnTo>
                  <a:lnTo>
                    <a:pt x="1650314" y="6354"/>
                  </a:lnTo>
                  <a:lnTo>
                    <a:pt x="160299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2">
              <a:extLst>
                <a:ext uri="{FF2B5EF4-FFF2-40B4-BE49-F238E27FC236}">
                  <a16:creationId xmlns:a16="http://schemas.microsoft.com/office/drawing/2014/main" id="{DC8F0662-C363-8973-145E-86392C8083E2}"/>
                </a:ext>
              </a:extLst>
            </p:cNvPr>
            <p:cNvSpPr txBox="1"/>
            <p:nvPr/>
          </p:nvSpPr>
          <p:spPr>
            <a:xfrm>
              <a:off x="763494" y="4556176"/>
              <a:ext cx="1997710" cy="1678152"/>
            </a:xfrm>
            <a:prstGeom prst="rect">
              <a:avLst/>
            </a:prstGeom>
          </p:spPr>
          <p:txBody>
            <a:bodyPr vert="horz" wrap="square" lIns="0" tIns="35560" rIns="0" bIns="0" rtlCol="0">
              <a:spAutoFit/>
            </a:bodyPr>
            <a:lstStyle/>
            <a:p>
              <a:pPr marL="12700" marR="5080" algn="ctr">
                <a:lnSpc>
                  <a:spcPct val="91500"/>
                </a:lnSpc>
                <a:spcBef>
                  <a:spcPts val="280"/>
                </a:spcBef>
              </a:pPr>
              <a:r>
                <a:rPr sz="2000" b="1" u="heavy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cs typeface="Calibri"/>
                </a:rPr>
                <a:t>Enhance </a:t>
              </a:r>
              <a:r>
                <a:rPr sz="2000" b="1" u="heavy" spc="-5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cs typeface="Calibri"/>
                </a:rPr>
                <a:t>job </a:t>
              </a:r>
              <a:r>
                <a:rPr sz="2000" b="1" spc="-39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2000" b="1" u="heavy" spc="-10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cs typeface="Calibri"/>
                </a:rPr>
                <a:t>related</a:t>
              </a:r>
              <a:r>
                <a:rPr sz="2000" b="1" u="heavy" spc="-70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cs typeface="Calibri"/>
                </a:rPr>
                <a:t> </a:t>
              </a:r>
              <a:r>
                <a:rPr sz="2000" b="1" u="heavy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cs typeface="Calibri"/>
                </a:rPr>
                <a:t>self</a:t>
              </a:r>
              <a:r>
                <a:rPr sz="2000" b="1" u="heavy" spc="-60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cs typeface="Calibri"/>
                </a:rPr>
                <a:t> </a:t>
              </a:r>
              <a:r>
                <a:rPr sz="2000" b="1" u="heavy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cs typeface="Calibri"/>
                </a:rPr>
                <a:t>- </a:t>
              </a:r>
              <a:r>
                <a:rPr sz="2000" b="1" spc="-39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2000" b="1" u="heavy" spc="-5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cs typeface="Calibri"/>
                </a:rPr>
                <a:t>efficacy</a:t>
              </a:r>
              <a:endParaRPr sz="2000" dirty="0">
                <a:latin typeface="Calibri"/>
                <a:cs typeface="Calibri"/>
              </a:endParaRPr>
            </a:p>
            <a:p>
              <a:pPr marL="125095" marR="116205" indent="-1270" algn="ctr">
                <a:lnSpc>
                  <a:spcPct val="91700"/>
                </a:lnSpc>
                <a:spcBef>
                  <a:spcPts val="30"/>
                </a:spcBef>
              </a:pPr>
              <a:r>
                <a:rPr sz="1400" dirty="0">
                  <a:solidFill>
                    <a:srgbClr val="FFFFFF"/>
                  </a:solidFill>
                  <a:latin typeface="Calibri"/>
                  <a:cs typeface="Calibri"/>
                </a:rPr>
                <a:t>(job </a:t>
              </a: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mastery </a:t>
              </a:r>
              <a:r>
                <a:rPr sz="140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400" spc="-10" dirty="0">
                  <a:solidFill>
                    <a:srgbClr val="FFFFFF"/>
                  </a:solidFill>
                  <a:latin typeface="Calibri"/>
                  <a:cs typeface="Calibri"/>
                </a:rPr>
                <a:t>control </a:t>
              </a: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&amp; </a:t>
              </a:r>
              <a:r>
                <a:rPr sz="140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accountability </a:t>
              </a:r>
              <a:r>
                <a:rPr sz="1400" spc="-28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400" spc="-15" dirty="0">
                  <a:solidFill>
                    <a:srgbClr val="FFFFFF"/>
                  </a:solidFill>
                  <a:latin typeface="Calibri"/>
                  <a:cs typeface="Calibri"/>
                </a:rPr>
                <a:t>role </a:t>
              </a: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models </a:t>
              </a:r>
              <a:r>
                <a:rPr sz="140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400" spc="-15" dirty="0">
                  <a:solidFill>
                    <a:srgbClr val="FFFFFF"/>
                  </a:solidFill>
                  <a:latin typeface="Calibri"/>
                  <a:cs typeface="Calibri"/>
                </a:rPr>
                <a:t>r</a:t>
              </a: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ei</a:t>
              </a:r>
              <a:r>
                <a:rPr sz="1400" spc="-15" dirty="0">
                  <a:solidFill>
                    <a:srgbClr val="FFFFFF"/>
                  </a:solidFill>
                  <a:latin typeface="Calibri"/>
                  <a:cs typeface="Calibri"/>
                </a:rPr>
                <a:t>n</a:t>
              </a:r>
              <a:r>
                <a:rPr sz="1400" spc="-30" dirty="0">
                  <a:solidFill>
                    <a:srgbClr val="FFFFFF"/>
                  </a:solidFill>
                  <a:latin typeface="Calibri"/>
                  <a:cs typeface="Calibri"/>
                </a:rPr>
                <a:t>f</a:t>
              </a:r>
              <a:r>
                <a:rPr sz="1400" spc="-10" dirty="0">
                  <a:solidFill>
                    <a:srgbClr val="FFFFFF"/>
                  </a:solidFill>
                  <a:latin typeface="Calibri"/>
                  <a:cs typeface="Calibri"/>
                </a:rPr>
                <a:t>o</a:t>
              </a:r>
              <a:r>
                <a:rPr sz="1400" spc="-25" dirty="0">
                  <a:solidFill>
                    <a:srgbClr val="FFFFFF"/>
                  </a:solidFill>
                  <a:latin typeface="Calibri"/>
                  <a:cs typeface="Calibri"/>
                </a:rPr>
                <a:t>r</a:t>
              </a: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c</a:t>
              </a:r>
              <a:r>
                <a:rPr sz="1400" dirty="0">
                  <a:solidFill>
                    <a:srgbClr val="FFFFFF"/>
                  </a:solidFill>
                  <a:latin typeface="Calibri"/>
                  <a:cs typeface="Calibri"/>
                </a:rPr>
                <a:t>e</a:t>
              </a: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me</a:t>
              </a:r>
              <a:r>
                <a:rPr sz="1400" spc="-15" dirty="0">
                  <a:solidFill>
                    <a:srgbClr val="FFFFFF"/>
                  </a:solidFill>
                  <a:latin typeface="Calibri"/>
                  <a:cs typeface="Calibri"/>
                </a:rPr>
                <a:t>n</a:t>
              </a: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t  support)</a:t>
              </a:r>
              <a:endParaRPr sz="1400" dirty="0"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248803"/>
            <a:ext cx="6408103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2700" algn="ctr">
              <a:lnSpc>
                <a:spcPct val="100000"/>
              </a:lnSpc>
              <a:spcBef>
                <a:spcPts val="100"/>
              </a:spcBef>
            </a:pPr>
            <a:r>
              <a:rPr sz="4400" b="1" i="1" dirty="0">
                <a:solidFill>
                  <a:srgbClr val="C00000"/>
                </a:solidFill>
                <a:latin typeface="Times New Roman"/>
                <a:cs typeface="Times New Roman"/>
              </a:rPr>
              <a:t>Issues</a:t>
            </a:r>
            <a:r>
              <a:rPr sz="4400" b="1" i="1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44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with</a:t>
            </a:r>
            <a:r>
              <a:rPr sz="4400" b="1" i="1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44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Empowerment </a:t>
            </a:r>
            <a:r>
              <a:rPr sz="4400" b="1" i="1" spc="-8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4400" b="1" i="1" dirty="0">
                <a:solidFill>
                  <a:srgbClr val="C00000"/>
                </a:solidFill>
                <a:latin typeface="Times New Roman"/>
                <a:cs typeface="Times New Roman"/>
              </a:rPr>
              <a:t>(Managers)</a:t>
            </a:r>
            <a:endParaRPr sz="4400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1828800"/>
            <a:ext cx="8074660" cy="3811299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55600" indent="-343535" algn="just">
              <a:spcBef>
                <a:spcPts val="6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Managers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misunderstand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it.</a:t>
            </a:r>
            <a:endParaRPr sz="2800" dirty="0">
              <a:latin typeface="Times New Roman"/>
              <a:cs typeface="Times New Roman"/>
            </a:endParaRPr>
          </a:p>
          <a:p>
            <a:pPr marL="355600" indent="-343535" algn="just">
              <a:spcBef>
                <a:spcPts val="6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Managers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only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pay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it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“Lip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Service”.</a:t>
            </a:r>
            <a:endParaRPr lang="en-US" sz="2800" i="1" spc="-5" dirty="0">
              <a:latin typeface="Times New Roman"/>
              <a:cs typeface="Times New Roman"/>
            </a:endParaRPr>
          </a:p>
          <a:p>
            <a:pPr marL="355600" indent="-343535" algn="just">
              <a:spcBef>
                <a:spcPts val="6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i="1" spc="-10" dirty="0">
                <a:latin typeface="Times New Roman"/>
                <a:cs typeface="Times New Roman"/>
              </a:rPr>
              <a:t>Organizations </a:t>
            </a:r>
            <a:r>
              <a:rPr sz="2800" i="1" spc="-40" dirty="0">
                <a:latin typeface="Times New Roman"/>
                <a:cs typeface="Times New Roman"/>
              </a:rPr>
              <a:t>are </a:t>
            </a:r>
            <a:r>
              <a:rPr sz="2800" i="1" dirty="0">
                <a:latin typeface="Times New Roman"/>
                <a:cs typeface="Times New Roman"/>
              </a:rPr>
              <a:t>not </a:t>
            </a:r>
            <a:r>
              <a:rPr sz="2800" i="1" spc="-30" dirty="0">
                <a:latin typeface="Times New Roman"/>
                <a:cs typeface="Times New Roman"/>
              </a:rPr>
              <a:t>prepared </a:t>
            </a:r>
            <a:r>
              <a:rPr sz="2800" i="1" spc="-5" dirty="0">
                <a:latin typeface="Times New Roman"/>
                <a:cs typeface="Times New Roman"/>
              </a:rPr>
              <a:t>in terms of</a:t>
            </a:r>
            <a:r>
              <a:rPr lang="en-US" sz="2800" i="1" spc="-5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Times New Roman"/>
                <a:cs typeface="Times New Roman"/>
              </a:rPr>
              <a:t>structure,</a:t>
            </a:r>
            <a:r>
              <a:rPr lang="en-US" sz="2800" i="1" spc="-15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Times New Roman"/>
                <a:cs typeface="Times New Roman"/>
              </a:rPr>
              <a:t>culture</a:t>
            </a:r>
            <a:r>
              <a:rPr sz="2800" i="1" spc="-6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&amp; </a:t>
            </a:r>
            <a:r>
              <a:rPr sz="2800" i="1" spc="-30" dirty="0">
                <a:latin typeface="Times New Roman"/>
                <a:cs typeface="Times New Roman"/>
              </a:rPr>
              <a:t>rewards.</a:t>
            </a:r>
            <a:endParaRPr sz="2800" dirty="0">
              <a:latin typeface="Times New Roman"/>
              <a:cs typeface="Times New Roman"/>
            </a:endParaRPr>
          </a:p>
          <a:p>
            <a:pPr marL="355600" marR="5080" indent="-343535" algn="just">
              <a:spcBef>
                <a:spcPts val="6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i="1" dirty="0">
                <a:latin typeface="Times New Roman"/>
                <a:cs typeface="Times New Roman"/>
              </a:rPr>
              <a:t>Managers </a:t>
            </a:r>
            <a:r>
              <a:rPr sz="2800" i="1" spc="-40" dirty="0">
                <a:latin typeface="Times New Roman"/>
                <a:cs typeface="Times New Roman"/>
              </a:rPr>
              <a:t>are </a:t>
            </a:r>
            <a:r>
              <a:rPr sz="2800" i="1" dirty="0">
                <a:latin typeface="Times New Roman"/>
                <a:cs typeface="Times New Roman"/>
              </a:rPr>
              <a:t>displeased </a:t>
            </a:r>
            <a:r>
              <a:rPr sz="2800" i="1" spc="-5" dirty="0">
                <a:latin typeface="Times New Roman"/>
                <a:cs typeface="Times New Roman"/>
              </a:rPr>
              <a:t>when </a:t>
            </a:r>
            <a:r>
              <a:rPr sz="2800" i="1" spc="-20" dirty="0">
                <a:latin typeface="Times New Roman"/>
                <a:cs typeface="Times New Roman"/>
              </a:rPr>
              <a:t>empowered </a:t>
            </a:r>
            <a:r>
              <a:rPr sz="2800" i="1" spc="-5" dirty="0">
                <a:latin typeface="Times New Roman"/>
                <a:cs typeface="Times New Roman"/>
              </a:rPr>
              <a:t>workers </a:t>
            </a:r>
            <a:r>
              <a:rPr sz="2800" i="1" spc="-68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make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decisions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that differ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30" dirty="0">
                <a:latin typeface="Times New Roman"/>
                <a:cs typeface="Times New Roman"/>
              </a:rPr>
              <a:t>from</a:t>
            </a:r>
            <a:r>
              <a:rPr sz="2800" i="1" spc="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their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expectations.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</a:p>
          <a:p>
            <a:pPr marL="355600" marR="5080" indent="-343535" algn="just">
              <a:spcBef>
                <a:spcPts val="6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Managers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expect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to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see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Times New Roman"/>
                <a:cs typeface="Times New Roman"/>
              </a:rPr>
              <a:t>results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without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having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to </a:t>
            </a:r>
            <a:r>
              <a:rPr sz="2800" i="1" spc="-68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make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a </a:t>
            </a:r>
            <a:r>
              <a:rPr sz="2800" i="1" spc="-20" dirty="0">
                <a:latin typeface="Times New Roman"/>
                <a:cs typeface="Times New Roman"/>
              </a:rPr>
              <a:t>strong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commitment or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taking risks.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254408"/>
            <a:ext cx="7061454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165" marR="5080" indent="-1308100">
              <a:lnSpc>
                <a:spcPct val="100000"/>
              </a:lnSpc>
              <a:spcBef>
                <a:spcPts val="100"/>
              </a:spcBef>
            </a:pPr>
            <a:r>
              <a:rPr b="1" i="1" dirty="0">
                <a:solidFill>
                  <a:srgbClr val="C00000"/>
                </a:solidFill>
                <a:latin typeface="Times New Roman"/>
                <a:cs typeface="Times New Roman"/>
              </a:rPr>
              <a:t>Issues</a:t>
            </a:r>
            <a:r>
              <a:rPr b="1" i="1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with</a:t>
            </a:r>
            <a:r>
              <a:rPr b="1" i="1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Empowerment </a:t>
            </a:r>
            <a:r>
              <a:rPr b="1" i="1" spc="-8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(Employees)</a:t>
            </a:r>
            <a:endParaRPr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2787" y="1828800"/>
            <a:ext cx="7974013" cy="363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97205" indent="-343535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320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EES</a:t>
            </a:r>
            <a:r>
              <a:rPr sz="3200" i="1" spc="-3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need</a:t>
            </a:r>
            <a:r>
              <a:rPr sz="3200" i="1" spc="-1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the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skills </a:t>
            </a:r>
            <a:r>
              <a:rPr sz="3200" i="1" spc="5" dirty="0">
                <a:latin typeface="Times New Roman"/>
                <a:cs typeface="Times New Roman"/>
              </a:rPr>
              <a:t>and</a:t>
            </a:r>
            <a:r>
              <a:rPr sz="3200" i="1" spc="-3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training</a:t>
            </a:r>
            <a:r>
              <a:rPr sz="3200" i="1" spc="-2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to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manage </a:t>
            </a:r>
            <a:r>
              <a:rPr sz="3200" i="1" spc="-78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risks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and</a:t>
            </a:r>
            <a:r>
              <a:rPr sz="3200" i="1" spc="-1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decision-making.</a:t>
            </a:r>
            <a:endParaRPr sz="3200" dirty="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i="1" dirty="0">
                <a:latin typeface="Times New Roman"/>
                <a:cs typeface="Times New Roman"/>
              </a:rPr>
              <a:t>Many</a:t>
            </a:r>
            <a:r>
              <a:rPr sz="3200" i="1" spc="-20" dirty="0">
                <a:latin typeface="Times New Roman"/>
                <a:cs typeface="Times New Roman"/>
              </a:rPr>
              <a:t> </a:t>
            </a:r>
            <a:r>
              <a:rPr lang="en-US" sz="3200" i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EES</a:t>
            </a:r>
            <a:r>
              <a:rPr sz="3200" i="1" spc="-1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d</a:t>
            </a:r>
            <a:r>
              <a:rPr sz="3200" i="1" spc="5" dirty="0">
                <a:latin typeface="Times New Roman"/>
                <a:cs typeface="Times New Roman"/>
              </a:rPr>
              <a:t>o</a:t>
            </a:r>
            <a:r>
              <a:rPr sz="3200" i="1" dirty="0">
                <a:latin typeface="Times New Roman"/>
                <a:cs typeface="Times New Roman"/>
              </a:rPr>
              <a:t>n</a:t>
            </a:r>
            <a:r>
              <a:rPr sz="3200" i="1" spc="-1070" dirty="0">
                <a:latin typeface="Times New Roman"/>
                <a:cs typeface="Times New Roman"/>
              </a:rPr>
              <a:t>‟</a:t>
            </a:r>
            <a:r>
              <a:rPr sz="3200" i="1" dirty="0">
                <a:latin typeface="Times New Roman"/>
                <a:cs typeface="Times New Roman"/>
              </a:rPr>
              <a:t>t</a:t>
            </a:r>
            <a:r>
              <a:rPr sz="3200" i="1" spc="-2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wa</a:t>
            </a:r>
            <a:r>
              <a:rPr sz="3200" i="1" spc="5" dirty="0">
                <a:latin typeface="Times New Roman"/>
                <a:cs typeface="Times New Roman"/>
              </a:rPr>
              <a:t>n</a:t>
            </a:r>
            <a:r>
              <a:rPr sz="3200" i="1" dirty="0">
                <a:latin typeface="Times New Roman"/>
                <a:cs typeface="Times New Roman"/>
              </a:rPr>
              <a:t>t</a:t>
            </a:r>
            <a:r>
              <a:rPr sz="3200" i="1" spc="-2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the a</a:t>
            </a:r>
            <a:r>
              <a:rPr sz="3200" i="1" spc="5" dirty="0">
                <a:latin typeface="Times New Roman"/>
                <a:cs typeface="Times New Roman"/>
              </a:rPr>
              <a:t>d</a:t>
            </a:r>
            <a:r>
              <a:rPr sz="3200" i="1" dirty="0">
                <a:latin typeface="Times New Roman"/>
                <a:cs typeface="Times New Roman"/>
              </a:rPr>
              <a:t>d</a:t>
            </a:r>
            <a:r>
              <a:rPr sz="3200" i="1" spc="5" dirty="0">
                <a:latin typeface="Times New Roman"/>
                <a:cs typeface="Times New Roman"/>
              </a:rPr>
              <a:t>e</a:t>
            </a:r>
            <a:r>
              <a:rPr sz="3200" i="1" dirty="0">
                <a:latin typeface="Times New Roman"/>
                <a:cs typeface="Times New Roman"/>
              </a:rPr>
              <a:t>d</a:t>
            </a:r>
            <a:r>
              <a:rPr sz="3200" i="1" spc="-25" dirty="0">
                <a:latin typeface="Times New Roman"/>
                <a:cs typeface="Times New Roman"/>
              </a:rPr>
              <a:t> </a:t>
            </a:r>
            <a:r>
              <a:rPr sz="3200" i="1" spc="-120" dirty="0">
                <a:latin typeface="Times New Roman"/>
                <a:cs typeface="Times New Roman"/>
              </a:rPr>
              <a:t>r</a:t>
            </a:r>
            <a:r>
              <a:rPr sz="3200" i="1" dirty="0">
                <a:latin typeface="Times New Roman"/>
                <a:cs typeface="Times New Roman"/>
              </a:rPr>
              <a:t>es</a:t>
            </a:r>
            <a:r>
              <a:rPr sz="3200" i="1" spc="10" dirty="0">
                <a:latin typeface="Times New Roman"/>
                <a:cs typeface="Times New Roman"/>
              </a:rPr>
              <a:t>p</a:t>
            </a:r>
            <a:r>
              <a:rPr sz="3200" i="1" dirty="0">
                <a:latin typeface="Times New Roman"/>
                <a:cs typeface="Times New Roman"/>
              </a:rPr>
              <a:t>o</a:t>
            </a:r>
            <a:r>
              <a:rPr sz="3200" i="1" spc="5" dirty="0">
                <a:latin typeface="Times New Roman"/>
                <a:cs typeface="Times New Roman"/>
              </a:rPr>
              <a:t>n</a:t>
            </a:r>
            <a:r>
              <a:rPr sz="3200" i="1" spc="-5" dirty="0">
                <a:latin typeface="Times New Roman"/>
                <a:cs typeface="Times New Roman"/>
              </a:rPr>
              <a:t>sibility  </a:t>
            </a:r>
            <a:r>
              <a:rPr sz="3200" i="1" dirty="0">
                <a:latin typeface="Times New Roman"/>
                <a:cs typeface="Times New Roman"/>
              </a:rPr>
              <a:t>and accountable &amp; </a:t>
            </a:r>
            <a:r>
              <a:rPr sz="3200" i="1" spc="-40" dirty="0">
                <a:latin typeface="Times New Roman"/>
                <a:cs typeface="Times New Roman"/>
              </a:rPr>
              <a:t>are </a:t>
            </a:r>
            <a:r>
              <a:rPr sz="3200" i="1" dirty="0">
                <a:latin typeface="Times New Roman"/>
                <a:cs typeface="Times New Roman"/>
              </a:rPr>
              <a:t>uncomfortable with </a:t>
            </a:r>
            <a:r>
              <a:rPr sz="3200" i="1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“putting</a:t>
            </a:r>
            <a:r>
              <a:rPr sz="3200" i="1" spc="-4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their necks</a:t>
            </a:r>
            <a:r>
              <a:rPr sz="3200" i="1" spc="-2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on</a:t>
            </a:r>
            <a:r>
              <a:rPr sz="3200" i="1" spc="-2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the line”.</a:t>
            </a:r>
            <a:endParaRPr sz="3200" dirty="0">
              <a:latin typeface="Times New Roman"/>
              <a:cs typeface="Times New Roman"/>
            </a:endParaRPr>
          </a:p>
          <a:p>
            <a:pPr marL="355600" marR="2103120" indent="-343535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i="1" dirty="0">
                <a:latin typeface="Times New Roman"/>
                <a:cs typeface="Times New Roman"/>
              </a:rPr>
              <a:t>Not</a:t>
            </a:r>
            <a:r>
              <a:rPr sz="3200" i="1" spc="-2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all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people</a:t>
            </a:r>
            <a:r>
              <a:rPr sz="3200" i="1" spc="-35" dirty="0">
                <a:latin typeface="Times New Roman"/>
                <a:cs typeface="Times New Roman"/>
              </a:rPr>
              <a:t> </a:t>
            </a:r>
            <a:r>
              <a:rPr sz="3200" i="1" spc="-40" dirty="0">
                <a:latin typeface="Times New Roman"/>
                <a:cs typeface="Times New Roman"/>
              </a:rPr>
              <a:t>are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conscientious </a:t>
            </a:r>
            <a:r>
              <a:rPr sz="3200" i="1" spc="-78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enough</a:t>
            </a:r>
            <a:r>
              <a:rPr sz="3200" i="1" spc="-5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to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be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latin typeface="Times New Roman"/>
                <a:cs typeface="Times New Roman"/>
              </a:rPr>
              <a:t>empowered.</a:t>
            </a:r>
            <a:endParaRPr sz="320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400800" y="4409173"/>
            <a:ext cx="2647315" cy="2465705"/>
            <a:chOff x="6096000" y="3823049"/>
            <a:chExt cx="2647315" cy="2465705"/>
          </a:xfrm>
        </p:grpSpPr>
        <p:sp>
          <p:nvSpPr>
            <p:cNvPr id="5" name="object 5"/>
            <p:cNvSpPr/>
            <p:nvPr/>
          </p:nvSpPr>
          <p:spPr>
            <a:xfrm>
              <a:off x="6830134" y="5889459"/>
              <a:ext cx="1913255" cy="399415"/>
            </a:xfrm>
            <a:custGeom>
              <a:avLst/>
              <a:gdLst/>
              <a:ahLst/>
              <a:cxnLst/>
              <a:rect l="l" t="t" r="r" b="b"/>
              <a:pathLst>
                <a:path w="1913254" h="399414">
                  <a:moveTo>
                    <a:pt x="1287466" y="0"/>
                  </a:moveTo>
                  <a:lnTo>
                    <a:pt x="0" y="123982"/>
                  </a:lnTo>
                  <a:lnTo>
                    <a:pt x="404062" y="399131"/>
                  </a:lnTo>
                  <a:lnTo>
                    <a:pt x="1912674" y="129417"/>
                  </a:lnTo>
                  <a:lnTo>
                    <a:pt x="1287466" y="0"/>
                  </a:lnTo>
                  <a:close/>
                </a:path>
              </a:pathLst>
            </a:custGeom>
            <a:solidFill>
              <a:srgbClr val="B9D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24940" y="4677953"/>
              <a:ext cx="2210435" cy="1153160"/>
            </a:xfrm>
            <a:custGeom>
              <a:avLst/>
              <a:gdLst/>
              <a:ahLst/>
              <a:cxnLst/>
              <a:rect l="l" t="t" r="r" b="b"/>
              <a:pathLst>
                <a:path w="2210434" h="1153160">
                  <a:moveTo>
                    <a:pt x="453117" y="0"/>
                  </a:moveTo>
                  <a:lnTo>
                    <a:pt x="0" y="1012478"/>
                  </a:lnTo>
                  <a:lnTo>
                    <a:pt x="1736260" y="1152773"/>
                  </a:lnTo>
                  <a:lnTo>
                    <a:pt x="2210064" y="177197"/>
                  </a:lnTo>
                  <a:lnTo>
                    <a:pt x="453117" y="0"/>
                  </a:lnTo>
                  <a:close/>
                </a:path>
              </a:pathLst>
            </a:custGeom>
            <a:solidFill>
              <a:srgbClr val="D2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0" y="3823049"/>
              <a:ext cx="2495404" cy="2312196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A1FC503-EE73-7719-4C46-13E7BB2CA8C3}"/>
              </a:ext>
            </a:extLst>
          </p:cNvPr>
          <p:cNvSpPr txBox="1"/>
          <p:nvPr/>
        </p:nvSpPr>
        <p:spPr>
          <a:xfrm>
            <a:off x="914400" y="60198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EES- Employees Effort Score</a:t>
            </a:r>
            <a:endParaRPr lang="en-IN" sz="24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7404" y="478358"/>
            <a:ext cx="49517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i="1" dirty="0">
                <a:solidFill>
                  <a:srgbClr val="C00000"/>
                </a:solidFill>
                <a:latin typeface="Times New Roman"/>
                <a:cs typeface="Times New Roman"/>
              </a:rPr>
              <a:t>On</a:t>
            </a:r>
            <a:r>
              <a:rPr sz="4400" b="1" i="1" spc="-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4400" b="1" i="1" dirty="0">
                <a:solidFill>
                  <a:srgbClr val="C00000"/>
                </a:solidFill>
                <a:latin typeface="Times New Roman"/>
                <a:cs typeface="Times New Roman"/>
              </a:rPr>
              <a:t>empowerment…..</a:t>
            </a:r>
            <a:endParaRPr sz="4400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1370" y="1952625"/>
            <a:ext cx="7541260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265" marR="5080" indent="-203200" algn="just">
              <a:lnSpc>
                <a:spcPct val="120000"/>
              </a:lnSpc>
              <a:spcBef>
                <a:spcPts val="100"/>
              </a:spcBef>
            </a:pPr>
            <a:r>
              <a:rPr sz="3200" i="1" dirty="0">
                <a:latin typeface="Times New Roman"/>
                <a:cs typeface="Times New Roman"/>
              </a:rPr>
              <a:t>“</a:t>
            </a:r>
            <a:r>
              <a:rPr sz="3200" i="1" spc="-7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A</a:t>
            </a:r>
            <a:r>
              <a:rPr sz="3200" i="1" spc="-6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funny</a:t>
            </a:r>
            <a:r>
              <a:rPr sz="3200" i="1" spc="-2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thing</a:t>
            </a:r>
            <a:r>
              <a:rPr sz="3200" i="1" spc="-1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happens</a:t>
            </a:r>
            <a:r>
              <a:rPr sz="3200" i="1" spc="-4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when you</a:t>
            </a:r>
            <a:r>
              <a:rPr sz="3200" i="1" spc="-1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take</a:t>
            </a:r>
            <a:r>
              <a:rPr sz="3200" i="1" spc="-1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the </a:t>
            </a:r>
            <a:r>
              <a:rPr sz="3200" i="1" spc="-78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time</a:t>
            </a:r>
            <a:r>
              <a:rPr sz="3200" i="1" spc="12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to</a:t>
            </a:r>
            <a:r>
              <a:rPr sz="3200" i="1" spc="14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educate</a:t>
            </a:r>
            <a:r>
              <a:rPr sz="3200" i="1" spc="11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your</a:t>
            </a:r>
            <a:r>
              <a:rPr sz="3200" i="1" spc="12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employees,</a:t>
            </a:r>
            <a:r>
              <a:rPr sz="3200" i="1" spc="11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pay </a:t>
            </a:r>
            <a:r>
              <a:rPr sz="3200" i="1" spc="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them well, and </a:t>
            </a:r>
            <a:r>
              <a:rPr sz="3200" i="1" spc="-25" dirty="0">
                <a:latin typeface="Times New Roman"/>
                <a:cs typeface="Times New Roman"/>
              </a:rPr>
              <a:t>treat </a:t>
            </a:r>
            <a:r>
              <a:rPr sz="3200" i="1" dirty="0">
                <a:latin typeface="Times New Roman"/>
                <a:cs typeface="Times New Roman"/>
              </a:rPr>
              <a:t>them as equals. </a:t>
            </a:r>
            <a:r>
              <a:rPr sz="3200" i="1" spc="-100" dirty="0">
                <a:latin typeface="Times New Roman"/>
                <a:cs typeface="Times New Roman"/>
              </a:rPr>
              <a:t>You </a:t>
            </a:r>
            <a:r>
              <a:rPr sz="3200" i="1" spc="-9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end</a:t>
            </a:r>
            <a:r>
              <a:rPr sz="3200" i="1" spc="-2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up with</a:t>
            </a:r>
            <a:r>
              <a:rPr sz="3200" i="1" spc="-15" dirty="0">
                <a:latin typeface="Times New Roman"/>
                <a:cs typeface="Times New Roman"/>
              </a:rPr>
              <a:t> extremely</a:t>
            </a:r>
            <a:r>
              <a:rPr sz="3200" i="1" spc="-2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motivated</a:t>
            </a:r>
            <a:r>
              <a:rPr sz="3200" i="1" spc="-3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and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enthusiastic</a:t>
            </a:r>
            <a:r>
              <a:rPr sz="3200" i="1" spc="-6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people.”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5791200"/>
            <a:ext cx="48494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5" dirty="0">
                <a:solidFill>
                  <a:srgbClr val="FFC000"/>
                </a:solidFill>
                <a:latin typeface="Arial Black"/>
                <a:cs typeface="Arial Black"/>
              </a:rPr>
              <a:t>Empowerment</a:t>
            </a:r>
            <a:endParaRPr sz="4800" dirty="0">
              <a:solidFill>
                <a:srgbClr val="FFC000"/>
              </a:solidFill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1575" y="1959461"/>
            <a:ext cx="7391400" cy="3764492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46088" indent="-433388">
              <a:lnSpc>
                <a:spcPct val="100000"/>
              </a:lnSpc>
              <a:spcBef>
                <a:spcPts val="795"/>
              </a:spcBef>
              <a:buClr>
                <a:srgbClr val="DD8046"/>
              </a:buClr>
              <a:buSzPct val="60344"/>
              <a:buFont typeface="Wingdings"/>
              <a:buChar char=""/>
            </a:pPr>
            <a:r>
              <a:rPr lang="en-US" sz="2900" dirty="0">
                <a:latin typeface="Arial MT"/>
                <a:cs typeface="Arial MT"/>
              </a:rPr>
              <a:t>What is Employee </a:t>
            </a:r>
            <a:r>
              <a:rPr sz="2900" dirty="0">
                <a:latin typeface="Arial MT"/>
                <a:cs typeface="Arial MT"/>
              </a:rPr>
              <a:t>Empowerment</a:t>
            </a:r>
          </a:p>
          <a:p>
            <a:pPr marL="446088" indent="-433388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60344"/>
              <a:buFont typeface="Wingdings"/>
              <a:buChar char=""/>
            </a:pPr>
            <a:r>
              <a:rPr sz="2900" dirty="0">
                <a:latin typeface="Arial MT"/>
                <a:cs typeface="Arial MT"/>
              </a:rPr>
              <a:t>Need</a:t>
            </a:r>
            <a:r>
              <a:rPr sz="2900" spc="-4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of</a:t>
            </a:r>
            <a:r>
              <a:rPr sz="2900" spc="-4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Empowerment</a:t>
            </a:r>
          </a:p>
          <a:p>
            <a:pPr marL="446088" indent="-433388">
              <a:lnSpc>
                <a:spcPct val="100000"/>
              </a:lnSpc>
              <a:spcBef>
                <a:spcPts val="705"/>
              </a:spcBef>
              <a:buClr>
                <a:srgbClr val="DD8046"/>
              </a:buClr>
              <a:buSzPct val="60344"/>
              <a:buFont typeface="Wingdings"/>
              <a:buChar char=""/>
            </a:pPr>
            <a:r>
              <a:rPr sz="2900" dirty="0">
                <a:latin typeface="Arial MT"/>
                <a:cs typeface="Arial MT"/>
              </a:rPr>
              <a:t>Approaches</a:t>
            </a:r>
            <a:r>
              <a:rPr sz="2900" spc="-7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to</a:t>
            </a:r>
            <a:r>
              <a:rPr sz="2900" spc="-2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Empowerment</a:t>
            </a:r>
          </a:p>
          <a:p>
            <a:pPr marL="446088" indent="-433388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</a:pPr>
            <a:r>
              <a:rPr sz="2900" dirty="0">
                <a:latin typeface="Arial MT"/>
                <a:cs typeface="Arial MT"/>
              </a:rPr>
              <a:t>Randolph</a:t>
            </a:r>
            <a:r>
              <a:rPr sz="2900" spc="-5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Empowerment</a:t>
            </a:r>
            <a:r>
              <a:rPr sz="2900" spc="-7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Model</a:t>
            </a:r>
          </a:p>
          <a:p>
            <a:pPr marL="446088" indent="-433388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60344"/>
              <a:buFont typeface="Wingdings"/>
              <a:buChar char=""/>
            </a:pPr>
            <a:r>
              <a:rPr sz="2900" dirty="0">
                <a:latin typeface="Arial MT"/>
                <a:cs typeface="Arial MT"/>
              </a:rPr>
              <a:t>Process</a:t>
            </a:r>
            <a:r>
              <a:rPr sz="2900" spc="-4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of</a:t>
            </a:r>
            <a:r>
              <a:rPr sz="2900" spc="-3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Employee</a:t>
            </a:r>
            <a:r>
              <a:rPr sz="2900" spc="-3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Empowerment</a:t>
            </a:r>
          </a:p>
          <a:p>
            <a:pPr marL="446088" indent="-433388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60344"/>
              <a:buFont typeface="Wingdings"/>
              <a:buChar char=""/>
            </a:pPr>
            <a:r>
              <a:rPr sz="2900" dirty="0">
                <a:latin typeface="Arial MT"/>
                <a:cs typeface="Arial MT"/>
              </a:rPr>
              <a:t>Significance</a:t>
            </a:r>
            <a:r>
              <a:rPr sz="2900" spc="-5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of</a:t>
            </a:r>
            <a:r>
              <a:rPr sz="2900" spc="-2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Empowerment</a:t>
            </a:r>
          </a:p>
          <a:p>
            <a:pPr marL="446088" indent="-433388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</a:pPr>
            <a:r>
              <a:rPr sz="2900" dirty="0">
                <a:latin typeface="Arial MT"/>
                <a:cs typeface="Arial MT"/>
              </a:rPr>
              <a:t>Characteristics</a:t>
            </a:r>
            <a:r>
              <a:rPr sz="2900" spc="-6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of</a:t>
            </a:r>
            <a:r>
              <a:rPr sz="2900" spc="-2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Empowered</a:t>
            </a:r>
            <a:r>
              <a:rPr sz="2900" spc="-5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F7D2A-7770-4878-90F0-257BF42E7E5D}"/>
              </a:ext>
            </a:extLst>
          </p:cNvPr>
          <p:cNvSpPr txBox="1"/>
          <p:nvPr/>
        </p:nvSpPr>
        <p:spPr>
          <a:xfrm>
            <a:off x="1323975" y="184180"/>
            <a:ext cx="6496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Empowerment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40201" y="437210"/>
            <a:ext cx="287337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5105400"/>
            <a:ext cx="8229600" cy="1010590"/>
          </a:xfrm>
          <a:prstGeom prst="rect">
            <a:avLst/>
          </a:prstGeom>
        </p:spPr>
        <p:txBody>
          <a:bodyPr vert="horz" wrap="square" lIns="0" tIns="184150" rIns="0" bIns="0" rtlCol="0" anchor="ctr" anchorCtr="0">
            <a:noAutofit/>
          </a:bodyPr>
          <a:lstStyle/>
          <a:p>
            <a:pPr marL="355600" marR="81280" indent="-342900" algn="just">
              <a:lnSpc>
                <a:spcPct val="81900"/>
              </a:lnSpc>
              <a:spcBef>
                <a:spcPts val="1450"/>
              </a:spcBef>
            </a:pPr>
            <a:r>
              <a:rPr sz="3600" spc="-10" dirty="0">
                <a:latin typeface="Calibri"/>
                <a:cs typeface="Calibri"/>
              </a:rPr>
              <a:t>“Empowerment</a:t>
            </a:r>
            <a:r>
              <a:rPr sz="3600" spc="-10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is </a:t>
            </a:r>
            <a:r>
              <a:rPr sz="3600" spc="-86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the </a:t>
            </a:r>
            <a:r>
              <a:rPr sz="3600" spc="-15" dirty="0">
                <a:latin typeface="Calibri"/>
                <a:cs typeface="Calibri"/>
              </a:rPr>
              <a:t>process </a:t>
            </a:r>
            <a:r>
              <a:rPr sz="3600" spc="-5" dirty="0">
                <a:latin typeface="Calibri"/>
                <a:cs typeface="Calibri"/>
              </a:rPr>
              <a:t>of 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sharing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power</a:t>
            </a:r>
            <a:r>
              <a:rPr lang="en-IN"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with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spc="-40" dirty="0">
                <a:latin typeface="Calibri"/>
                <a:cs typeface="Calibri"/>
              </a:rPr>
              <a:t>employees”.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0" y="1724821"/>
            <a:ext cx="3962400" cy="31519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300" y="533400"/>
            <a:ext cx="84582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Employee Empowerment ?</a:t>
            </a:r>
            <a:endParaRPr sz="4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300" y="1600200"/>
            <a:ext cx="8153400" cy="4305666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584199" marR="88900" indent="-571500" algn="just">
              <a:buFont typeface="Wingdings" panose="05000000000000000000" pitchFamily="2" charset="2"/>
              <a:buChar char="Ø"/>
            </a:pPr>
            <a:r>
              <a:rPr sz="3200" b="1" spc="-10" dirty="0">
                <a:latin typeface="Calibri"/>
                <a:cs typeface="Calibri"/>
              </a:rPr>
              <a:t>Empowerment </a:t>
            </a:r>
            <a:r>
              <a:rPr sz="3200" b="1" dirty="0">
                <a:latin typeface="Calibri"/>
                <a:cs typeface="Calibri"/>
              </a:rPr>
              <a:t>is the </a:t>
            </a:r>
            <a:r>
              <a:rPr sz="3200" b="1" spc="-10" dirty="0">
                <a:latin typeface="Calibri"/>
                <a:cs typeface="Calibri"/>
              </a:rPr>
              <a:t>process </a:t>
            </a:r>
            <a:r>
              <a:rPr sz="3200" b="1" spc="-5" dirty="0">
                <a:latin typeface="Calibri"/>
                <a:cs typeface="Calibri"/>
              </a:rPr>
              <a:t>of enabling employees </a:t>
            </a:r>
            <a:r>
              <a:rPr sz="3200" b="1" spc="-15" dirty="0">
                <a:latin typeface="Calibri"/>
                <a:cs typeface="Calibri"/>
              </a:rPr>
              <a:t>to 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set </a:t>
            </a:r>
            <a:r>
              <a:rPr sz="3200" b="1" dirty="0">
                <a:latin typeface="Calibri"/>
                <a:cs typeface="Calibri"/>
              </a:rPr>
              <a:t>their </a:t>
            </a:r>
            <a:r>
              <a:rPr sz="3200" b="1" spc="-5" dirty="0">
                <a:latin typeface="Calibri"/>
                <a:cs typeface="Calibri"/>
              </a:rPr>
              <a:t>own work-</a:t>
            </a:r>
            <a:r>
              <a:rPr sz="3200" b="1" spc="-15" dirty="0">
                <a:latin typeface="Calibri"/>
                <a:cs typeface="Calibri"/>
              </a:rPr>
              <a:t>related </a:t>
            </a:r>
            <a:r>
              <a:rPr sz="3200" b="1" spc="-5" dirty="0">
                <a:latin typeface="Calibri"/>
                <a:cs typeface="Calibri"/>
              </a:rPr>
              <a:t>goals, </a:t>
            </a:r>
            <a:r>
              <a:rPr sz="3200" b="1" spc="-25" dirty="0">
                <a:latin typeface="Calibri"/>
                <a:cs typeface="Calibri"/>
              </a:rPr>
              <a:t>make </a:t>
            </a:r>
            <a:r>
              <a:rPr sz="3200" b="1" spc="-5" dirty="0">
                <a:latin typeface="Calibri"/>
                <a:cs typeface="Calibri"/>
              </a:rPr>
              <a:t>decisions </a:t>
            </a:r>
            <a:r>
              <a:rPr sz="3200" b="1" dirty="0">
                <a:latin typeface="Calibri"/>
                <a:cs typeface="Calibri"/>
              </a:rPr>
              <a:t>and 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solve problems </a:t>
            </a:r>
            <a:r>
              <a:rPr sz="3200" b="1" dirty="0">
                <a:latin typeface="Calibri"/>
                <a:cs typeface="Calibri"/>
              </a:rPr>
              <a:t>within their </a:t>
            </a:r>
            <a:r>
              <a:rPr sz="3200" b="1" spc="-10" dirty="0">
                <a:latin typeface="Calibri"/>
                <a:cs typeface="Calibri"/>
              </a:rPr>
              <a:t>spheres </a:t>
            </a:r>
            <a:r>
              <a:rPr sz="3200" b="1" dirty="0">
                <a:latin typeface="Calibri"/>
                <a:cs typeface="Calibri"/>
              </a:rPr>
              <a:t>of responsibility and </a:t>
            </a:r>
            <a:r>
              <a:rPr sz="3200" b="1" spc="-580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authority.</a:t>
            </a:r>
            <a:endParaRPr lang="en-US" sz="3200" b="1" spc="-20" dirty="0">
              <a:latin typeface="Calibri"/>
              <a:cs typeface="Calibri"/>
            </a:endParaRPr>
          </a:p>
          <a:p>
            <a:pPr marL="12699" marR="88900" algn="just"/>
            <a:endParaRPr lang="en-IN" sz="2000" b="1" spc="-20" dirty="0">
              <a:latin typeface="Calibri"/>
              <a:cs typeface="Calibri"/>
            </a:endParaRPr>
          </a:p>
          <a:p>
            <a:pPr marL="584199" marR="88900" indent="-571500" algn="just">
              <a:buFont typeface="Wingdings" panose="05000000000000000000" pitchFamily="2" charset="2"/>
              <a:buChar char="Ø"/>
            </a:pPr>
            <a:r>
              <a:rPr lang="en-IN" sz="3200" b="1" spc="-20" dirty="0">
                <a:latin typeface="Calibri"/>
                <a:cs typeface="Calibri"/>
              </a:rPr>
              <a:t>Employee empowerment is generally a management technique for improvement &amp; Motivation of productivity of employees</a:t>
            </a:r>
            <a:endParaRPr sz="3200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7344" y="469214"/>
            <a:ext cx="6536056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sz="4800" b="1" spc="-2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4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4800" b="1" spc="-3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4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empowerment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5307" y="3048000"/>
            <a:ext cx="3144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745" indent="-360680">
              <a:lnSpc>
                <a:spcPct val="100000"/>
              </a:lnSpc>
              <a:spcBef>
                <a:spcPts val="100"/>
              </a:spcBef>
              <a:buSzPct val="97222"/>
              <a:buFont typeface="Wingdings"/>
              <a:buChar char=""/>
              <a:tabLst>
                <a:tab pos="373380" algn="l"/>
              </a:tabLst>
            </a:pPr>
            <a:r>
              <a:rPr sz="3600" b="1" spc="-10" dirty="0">
                <a:latin typeface="Calibri"/>
                <a:cs typeface="Calibri"/>
              </a:rPr>
              <a:t>Powerlessness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042" y="4149373"/>
            <a:ext cx="3630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100"/>
              </a:spcBef>
              <a:buSzPct val="97222"/>
              <a:buFont typeface="Wingdings"/>
              <a:buChar char=""/>
              <a:tabLst>
                <a:tab pos="372745" algn="l"/>
              </a:tabLst>
            </a:pPr>
            <a:r>
              <a:rPr sz="3600" b="1" spc="-5" dirty="0">
                <a:latin typeface="Calibri"/>
                <a:cs typeface="Calibri"/>
              </a:rPr>
              <a:t>Low</a:t>
            </a:r>
            <a:r>
              <a:rPr sz="3600" b="1" spc="-4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self-</a:t>
            </a:r>
            <a:r>
              <a:rPr sz="3600" b="1" spc="-10" dirty="0">
                <a:latin typeface="Calibri"/>
                <a:cs typeface="Calibri"/>
              </a:rPr>
              <a:t>efficacy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8200" y="1816786"/>
            <a:ext cx="4114800" cy="4572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2773" y="180753"/>
            <a:ext cx="8538454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Five</a:t>
            </a:r>
            <a:r>
              <a:rPr sz="4400" b="1" spc="-1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44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broad</a:t>
            </a:r>
            <a:r>
              <a:rPr sz="4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44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approaches</a:t>
            </a:r>
            <a:r>
              <a:rPr sz="4400" b="1" spc="1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4400" b="1" spc="-1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z="44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empowerment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2310" y="1981200"/>
            <a:ext cx="4813090" cy="4439677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marR="5080" indent="-342900" algn="just">
              <a:lnSpc>
                <a:spcPts val="2300"/>
              </a:lnSpc>
              <a:spcBef>
                <a:spcPts val="660"/>
              </a:spcBef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2800" b="1" dirty="0">
                <a:latin typeface="Times New Roman"/>
                <a:cs typeface="Times New Roman"/>
              </a:rPr>
              <a:t>Helping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employees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achieve </a:t>
            </a:r>
            <a:r>
              <a:rPr sz="2800" b="1" spc="-58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job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mastery</a:t>
            </a:r>
            <a:endParaRPr sz="2800" dirty="0">
              <a:latin typeface="Times New Roman"/>
              <a:cs typeface="Times New Roman"/>
            </a:endParaRPr>
          </a:p>
          <a:p>
            <a:pPr marL="342900" indent="-342900" algn="just">
              <a:lnSpc>
                <a:spcPct val="100000"/>
              </a:lnSpc>
              <a:spcBef>
                <a:spcPts val="30"/>
              </a:spcBef>
              <a:buFont typeface="Wingdings" panose="05000000000000000000" pitchFamily="2" charset="2"/>
              <a:buChar char="§"/>
            </a:pPr>
            <a:endParaRPr sz="28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Allowing</a:t>
            </a:r>
            <a:r>
              <a:rPr sz="2800" b="1" spc="-15" dirty="0">
                <a:latin typeface="Times New Roman"/>
                <a:cs typeface="Times New Roman"/>
              </a:rPr>
              <a:t> more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control</a:t>
            </a:r>
            <a:endParaRPr sz="2800" dirty="0">
              <a:latin typeface="Times New Roman"/>
              <a:cs typeface="Times New Roman"/>
            </a:endParaRPr>
          </a:p>
          <a:p>
            <a:pPr marL="457200" indent="-457200" algn="just">
              <a:lnSpc>
                <a:spcPct val="100000"/>
              </a:lnSpc>
              <a:spcBef>
                <a:spcPts val="40"/>
              </a:spcBef>
              <a:buFont typeface="Wingdings" panose="05000000000000000000" pitchFamily="2" charset="2"/>
              <a:buChar char="§"/>
            </a:pPr>
            <a:endParaRPr sz="2800" dirty="0">
              <a:latin typeface="Times New Roman"/>
              <a:cs typeface="Times New Roman"/>
            </a:endParaRPr>
          </a:p>
          <a:p>
            <a:pPr marL="355600" marR="267970" indent="-342900" algn="just">
              <a:lnSpc>
                <a:spcPts val="2310"/>
              </a:lnSpc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Providing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successful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role </a:t>
            </a:r>
            <a:r>
              <a:rPr sz="2800" b="1" spc="-58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models</a:t>
            </a:r>
            <a:endParaRPr sz="2800" dirty="0">
              <a:latin typeface="Times New Roman"/>
              <a:cs typeface="Times New Roman"/>
            </a:endParaRPr>
          </a:p>
          <a:p>
            <a:pPr marL="457200" indent="-457200" algn="just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§"/>
            </a:pPr>
            <a:endParaRPr sz="2800" dirty="0">
              <a:latin typeface="Times New Roman"/>
              <a:cs typeface="Times New Roman"/>
            </a:endParaRPr>
          </a:p>
          <a:p>
            <a:pPr marL="355600" marR="28575" indent="-342900" algn="just">
              <a:lnSpc>
                <a:spcPts val="2300"/>
              </a:lnSpc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Using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social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reinforcement </a:t>
            </a:r>
            <a:r>
              <a:rPr sz="2800" b="1" spc="-58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and persuasion</a:t>
            </a:r>
            <a:endParaRPr sz="2800" dirty="0">
              <a:latin typeface="Times New Roman"/>
              <a:cs typeface="Times New Roman"/>
            </a:endParaRPr>
          </a:p>
          <a:p>
            <a:pPr marL="342900" indent="-342900" algn="just">
              <a:lnSpc>
                <a:spcPct val="100000"/>
              </a:lnSpc>
              <a:spcBef>
                <a:spcPts val="30"/>
              </a:spcBef>
              <a:buFont typeface="Wingdings" panose="05000000000000000000" pitchFamily="2" charset="2"/>
              <a:buChar char="§"/>
            </a:pPr>
            <a:endParaRPr sz="28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2800" b="1" dirty="0">
                <a:latin typeface="Times New Roman"/>
                <a:cs typeface="Times New Roman"/>
              </a:rPr>
              <a:t>Giving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emotional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support</a:t>
            </a:r>
            <a:endParaRPr sz="2800" dirty="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57800" y="1219200"/>
            <a:ext cx="3754755" cy="5486400"/>
            <a:chOff x="4572000" y="990600"/>
            <a:chExt cx="4440555" cy="54864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0" y="2514600"/>
              <a:ext cx="2687320" cy="183095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2200" y="990600"/>
              <a:ext cx="2840228" cy="15240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8800" y="4343400"/>
              <a:ext cx="3238500" cy="2133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165"/>
            <a:ext cx="8229599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15875" algn="ctr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Characteristics</a:t>
            </a:r>
            <a:r>
              <a:rPr sz="4400" b="1" spc="2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44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4400" b="1" spc="-1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44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empowered </a:t>
            </a:r>
            <a:r>
              <a:rPr sz="4400" b="1" spc="-118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44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796918"/>
            <a:ext cx="6089359" cy="2115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Wingdings"/>
              <a:buChar char=""/>
              <a:tabLst>
                <a:tab pos="355600" algn="l"/>
              </a:tabLst>
            </a:pPr>
            <a:r>
              <a:rPr sz="3000" spc="-45" dirty="0">
                <a:latin typeface="Calibri"/>
                <a:cs typeface="Calibri"/>
              </a:rPr>
              <a:t>Trust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Wingdings"/>
              <a:buChar char="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Mutual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respect</a:t>
            </a:r>
            <a:endParaRPr sz="3000" dirty="0">
              <a:latin typeface="Calibri"/>
              <a:cs typeface="Calibri"/>
            </a:endParaRPr>
          </a:p>
          <a:p>
            <a:pPr marL="355600" marR="295910" indent="-342900">
              <a:lnSpc>
                <a:spcPct val="100000"/>
              </a:lnSpc>
              <a:spcBef>
                <a:spcPts val="675"/>
              </a:spcBef>
              <a:buFont typeface="Wingdings"/>
              <a:buChar char=""/>
              <a:tabLst>
                <a:tab pos="355600" algn="l"/>
              </a:tabLst>
            </a:pPr>
            <a:r>
              <a:rPr sz="3000" spc="-20" dirty="0">
                <a:latin typeface="Calibri"/>
                <a:cs typeface="Calibri"/>
              </a:rPr>
              <a:t>Involve</a:t>
            </a:r>
            <a:r>
              <a:rPr lang="en-US" sz="3000" spc="-20" dirty="0">
                <a:latin typeface="Calibri"/>
                <a:cs typeface="Calibri"/>
              </a:rPr>
              <a:t>ment </a:t>
            </a:r>
            <a:r>
              <a:rPr sz="3000" spc="-15" dirty="0">
                <a:latin typeface="Calibri"/>
                <a:cs typeface="Calibri"/>
              </a:rPr>
              <a:t>in </a:t>
            </a: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decision </a:t>
            </a:r>
            <a:r>
              <a:rPr sz="3000" spc="-6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making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"/>
              <a:tabLst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Building</a:t>
            </a:r>
            <a:r>
              <a:rPr sz="3000" spc="-5" dirty="0">
                <a:latin typeface="Calibri"/>
                <a:cs typeface="Calibri"/>
              </a:rPr>
              <a:t> the</a:t>
            </a:r>
            <a:r>
              <a:rPr sz="3000" spc="-15" dirty="0">
                <a:latin typeface="Calibri"/>
                <a:cs typeface="Calibri"/>
              </a:rPr>
              <a:t> corporation</a:t>
            </a:r>
            <a:endParaRPr sz="30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2201" y="1932661"/>
            <a:ext cx="2980660" cy="22098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67400" y="4343400"/>
            <a:ext cx="3084766" cy="2209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2391" y="4191000"/>
            <a:ext cx="4648200" cy="2514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58" y="228600"/>
            <a:ext cx="77666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Significance</a:t>
            </a:r>
            <a:r>
              <a:rPr sz="4400" b="1" spc="-5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4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4400" b="1" spc="-2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4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Empowerment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5ECCE-0361-26F3-9640-3D12643D641B}"/>
              </a:ext>
            </a:extLst>
          </p:cNvPr>
          <p:cNvSpPr txBox="1"/>
          <p:nvPr/>
        </p:nvSpPr>
        <p:spPr>
          <a:xfrm>
            <a:off x="457200" y="1295400"/>
            <a:ext cx="8343900" cy="525785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469900" marR="238760" indent="-457200" algn="just">
              <a:lnSpc>
                <a:spcPct val="90000"/>
              </a:lnSpc>
              <a:spcBef>
                <a:spcPts val="385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latin typeface="+mj-lt"/>
                <a:cs typeface="Times New Roman"/>
              </a:rPr>
              <a:t>Enhances trust among e</a:t>
            </a:r>
            <a:r>
              <a:rPr lang="en-US" sz="3200" spc="-5" dirty="0">
                <a:latin typeface="+mj-lt"/>
                <a:cs typeface="Times New Roman"/>
              </a:rPr>
              <a:t>mployees as </a:t>
            </a:r>
            <a:r>
              <a:rPr lang="en-US" sz="3200" dirty="0">
                <a:latin typeface="+mj-lt"/>
                <a:cs typeface="Times New Roman"/>
              </a:rPr>
              <a:t>they are </a:t>
            </a:r>
            <a:r>
              <a:rPr lang="en-US" sz="3200" spc="5" dirty="0">
                <a:latin typeface="+mj-lt"/>
                <a:cs typeface="Times New Roman"/>
              </a:rPr>
              <a:t> </a:t>
            </a:r>
            <a:r>
              <a:rPr lang="en-US" sz="3200" dirty="0">
                <a:latin typeface="+mj-lt"/>
                <a:cs typeface="Times New Roman"/>
              </a:rPr>
              <a:t>influential contributors to </a:t>
            </a:r>
            <a:r>
              <a:rPr lang="en-US" sz="3200" spc="5" dirty="0">
                <a:latin typeface="+mj-lt"/>
                <a:cs typeface="Times New Roman"/>
              </a:rPr>
              <a:t> </a:t>
            </a:r>
            <a:r>
              <a:rPr lang="en-US" sz="3200" dirty="0">
                <a:latin typeface="+mj-lt"/>
                <a:cs typeface="Times New Roman"/>
              </a:rPr>
              <a:t>the</a:t>
            </a:r>
            <a:r>
              <a:rPr lang="en-US" sz="3200" spc="-50" dirty="0">
                <a:latin typeface="+mj-lt"/>
                <a:cs typeface="Times New Roman"/>
              </a:rPr>
              <a:t> </a:t>
            </a:r>
            <a:r>
              <a:rPr lang="en-US" sz="3200" spc="-5" dirty="0">
                <a:latin typeface="+mj-lt"/>
                <a:cs typeface="Times New Roman"/>
              </a:rPr>
              <a:t>organizational</a:t>
            </a:r>
            <a:r>
              <a:rPr lang="en-US" sz="3200" spc="-80" dirty="0">
                <a:latin typeface="+mj-lt"/>
                <a:cs typeface="Times New Roman"/>
              </a:rPr>
              <a:t> </a:t>
            </a:r>
            <a:r>
              <a:rPr lang="en-US" sz="3200" dirty="0">
                <a:latin typeface="+mj-lt"/>
                <a:cs typeface="Times New Roman"/>
              </a:rPr>
              <a:t>success. </a:t>
            </a:r>
          </a:p>
          <a:p>
            <a:pPr marL="298450" marR="238760" indent="-285750" algn="just">
              <a:lnSpc>
                <a:spcPct val="90000"/>
              </a:lnSpc>
              <a:spcBef>
                <a:spcPts val="385"/>
              </a:spcBef>
              <a:buFont typeface="Wingdings" panose="05000000000000000000" pitchFamily="2" charset="2"/>
              <a:buChar char="Ø"/>
            </a:pPr>
            <a:endParaRPr lang="en-US" sz="1600" spc="-5" dirty="0">
              <a:latin typeface="+mj-lt"/>
              <a:cs typeface="Times New Roman"/>
            </a:endParaRPr>
          </a:p>
          <a:p>
            <a:pPr marL="469900" marR="238760" indent="-457200" algn="just">
              <a:lnSpc>
                <a:spcPct val="90000"/>
              </a:lnSpc>
              <a:spcBef>
                <a:spcPts val="385"/>
              </a:spcBef>
              <a:buFont typeface="Wingdings" panose="05000000000000000000" pitchFamily="2" charset="2"/>
              <a:buChar char="Ø"/>
            </a:pPr>
            <a:r>
              <a:rPr lang="en-US" sz="3200" spc="-5" dirty="0">
                <a:latin typeface="+mj-lt"/>
                <a:cs typeface="Times New Roman"/>
              </a:rPr>
              <a:t>Employees</a:t>
            </a:r>
            <a:r>
              <a:rPr lang="en-US" sz="3200" spc="-95" dirty="0">
                <a:latin typeface="+mj-lt"/>
                <a:cs typeface="Times New Roman"/>
              </a:rPr>
              <a:t> </a:t>
            </a:r>
            <a:r>
              <a:rPr lang="en-US" sz="3200" dirty="0">
                <a:latin typeface="+mj-lt"/>
                <a:cs typeface="Times New Roman"/>
              </a:rPr>
              <a:t>perceive </a:t>
            </a:r>
            <a:r>
              <a:rPr lang="en-US" sz="3200" spc="-5" dirty="0">
                <a:latin typeface="+mj-lt"/>
                <a:cs typeface="Times New Roman"/>
              </a:rPr>
              <a:t>meaning</a:t>
            </a:r>
            <a:r>
              <a:rPr lang="en-US" sz="3200" spc="-40" dirty="0">
                <a:latin typeface="+mj-lt"/>
                <a:cs typeface="Times New Roman"/>
              </a:rPr>
              <a:t> </a:t>
            </a:r>
            <a:r>
              <a:rPr lang="en-US" sz="3200" dirty="0">
                <a:latin typeface="+mj-lt"/>
                <a:cs typeface="Times New Roman"/>
              </a:rPr>
              <a:t>of</a:t>
            </a:r>
            <a:r>
              <a:rPr lang="en-US" sz="3200" spc="-15" dirty="0">
                <a:latin typeface="+mj-lt"/>
                <a:cs typeface="Times New Roman"/>
              </a:rPr>
              <a:t> </a:t>
            </a:r>
            <a:r>
              <a:rPr lang="en-US" sz="3200" dirty="0">
                <a:latin typeface="+mj-lt"/>
                <a:cs typeface="Times New Roman"/>
              </a:rPr>
              <a:t>work. </a:t>
            </a:r>
          </a:p>
          <a:p>
            <a:pPr marL="298450" marR="238760" indent="-285750" algn="just">
              <a:lnSpc>
                <a:spcPct val="90000"/>
              </a:lnSpc>
              <a:spcBef>
                <a:spcPts val="385"/>
              </a:spcBef>
              <a:buFont typeface="Wingdings" panose="05000000000000000000" pitchFamily="2" charset="2"/>
              <a:buChar char="Ø"/>
            </a:pPr>
            <a:endParaRPr lang="en-US" sz="1400" spc="-5" dirty="0">
              <a:latin typeface="+mj-lt"/>
              <a:cs typeface="Times New Roman"/>
            </a:endParaRPr>
          </a:p>
          <a:p>
            <a:pPr marL="469900" marR="238760" indent="-457200" algn="just">
              <a:lnSpc>
                <a:spcPct val="90000"/>
              </a:lnSpc>
              <a:spcBef>
                <a:spcPts val="385"/>
              </a:spcBef>
              <a:buFont typeface="Wingdings" panose="05000000000000000000" pitchFamily="2" charset="2"/>
              <a:buChar char="Ø"/>
            </a:pPr>
            <a:r>
              <a:rPr lang="en-US" sz="3200" spc="-5" dirty="0">
                <a:latin typeface="+mj-lt"/>
                <a:cs typeface="Times New Roman"/>
              </a:rPr>
              <a:t>Employees</a:t>
            </a:r>
            <a:r>
              <a:rPr lang="en-US" sz="3200" spc="-30" dirty="0">
                <a:latin typeface="+mj-lt"/>
                <a:cs typeface="Times New Roman"/>
              </a:rPr>
              <a:t> </a:t>
            </a:r>
            <a:r>
              <a:rPr lang="en-US" sz="3200" spc="-5" dirty="0">
                <a:latin typeface="+mj-lt"/>
                <a:cs typeface="Times New Roman"/>
              </a:rPr>
              <a:t>feel competent. </a:t>
            </a:r>
          </a:p>
          <a:p>
            <a:pPr marL="12700" marR="238760" algn="just">
              <a:lnSpc>
                <a:spcPct val="90000"/>
              </a:lnSpc>
              <a:spcBef>
                <a:spcPts val="385"/>
              </a:spcBef>
            </a:pPr>
            <a:endParaRPr lang="en-US" sz="1400" spc="-5" dirty="0">
              <a:latin typeface="+mj-lt"/>
              <a:cs typeface="Times New Roman"/>
            </a:endParaRPr>
          </a:p>
          <a:p>
            <a:pPr marL="469900" marR="238760" indent="-457200" algn="just">
              <a:lnSpc>
                <a:spcPct val="90000"/>
              </a:lnSpc>
              <a:spcBef>
                <a:spcPts val="385"/>
              </a:spcBef>
              <a:buFont typeface="Wingdings" panose="05000000000000000000" pitchFamily="2" charset="2"/>
              <a:buChar char="Ø"/>
            </a:pPr>
            <a:r>
              <a:rPr lang="en-US" sz="3200" spc="-5" dirty="0">
                <a:latin typeface="+mj-lt"/>
                <a:cs typeface="Times New Roman"/>
              </a:rPr>
              <a:t>Employees</a:t>
            </a:r>
            <a:r>
              <a:rPr lang="en-US" sz="3200" spc="-40" dirty="0">
                <a:latin typeface="+mj-lt"/>
                <a:cs typeface="Times New Roman"/>
              </a:rPr>
              <a:t> </a:t>
            </a:r>
            <a:r>
              <a:rPr lang="en-US" sz="3200" dirty="0">
                <a:latin typeface="+mj-lt"/>
                <a:cs typeface="Times New Roman"/>
              </a:rPr>
              <a:t>derive</a:t>
            </a:r>
            <a:r>
              <a:rPr lang="en-US" sz="3200" spc="-30" dirty="0">
                <a:latin typeface="+mj-lt"/>
                <a:cs typeface="Times New Roman"/>
              </a:rPr>
              <a:t> </a:t>
            </a:r>
            <a:r>
              <a:rPr lang="en-US" sz="3200" dirty="0">
                <a:latin typeface="+mj-lt"/>
                <a:cs typeface="Times New Roman"/>
              </a:rPr>
              <a:t>a</a:t>
            </a:r>
            <a:r>
              <a:rPr lang="en-US" sz="3200" spc="-15" dirty="0">
                <a:latin typeface="+mj-lt"/>
                <a:cs typeface="Times New Roman"/>
              </a:rPr>
              <a:t> </a:t>
            </a:r>
            <a:r>
              <a:rPr lang="en-US" sz="3200" spc="-5" dirty="0">
                <a:latin typeface="+mj-lt"/>
                <a:cs typeface="Times New Roman"/>
              </a:rPr>
              <a:t>sense</a:t>
            </a:r>
            <a:r>
              <a:rPr lang="en-US" sz="3200" spc="-15" dirty="0">
                <a:latin typeface="+mj-lt"/>
                <a:cs typeface="Times New Roman"/>
              </a:rPr>
              <a:t> </a:t>
            </a:r>
            <a:r>
              <a:rPr lang="en-US" sz="3200" spc="-5" dirty="0">
                <a:latin typeface="+mj-lt"/>
                <a:cs typeface="Times New Roman"/>
              </a:rPr>
              <a:t>of                           self-determination. </a:t>
            </a:r>
          </a:p>
          <a:p>
            <a:pPr marL="298450" marR="238760" indent="-285750" algn="just">
              <a:lnSpc>
                <a:spcPct val="90000"/>
              </a:lnSpc>
              <a:spcBef>
                <a:spcPts val="385"/>
              </a:spcBef>
              <a:buFont typeface="Wingdings" panose="05000000000000000000" pitchFamily="2" charset="2"/>
              <a:buChar char="Ø"/>
            </a:pPr>
            <a:endParaRPr lang="en-US" sz="1600" spc="-5" dirty="0">
              <a:latin typeface="+mj-lt"/>
              <a:cs typeface="Times New Roman"/>
            </a:endParaRPr>
          </a:p>
          <a:p>
            <a:pPr marL="469900" marR="238760" indent="-457200" algn="just">
              <a:lnSpc>
                <a:spcPct val="90000"/>
              </a:lnSpc>
              <a:spcBef>
                <a:spcPts val="385"/>
              </a:spcBef>
              <a:buFont typeface="Wingdings" panose="05000000000000000000" pitchFamily="2" charset="2"/>
              <a:buChar char="Ø"/>
            </a:pPr>
            <a:r>
              <a:rPr lang="en-US" sz="3200" spc="-5" dirty="0">
                <a:latin typeface="+mj-lt"/>
                <a:cs typeface="Times New Roman"/>
              </a:rPr>
              <a:t>Employees </a:t>
            </a:r>
            <a:r>
              <a:rPr lang="en-US" sz="3200" dirty="0">
                <a:latin typeface="+mj-lt"/>
                <a:cs typeface="Times New Roman"/>
              </a:rPr>
              <a:t>believe that they </a:t>
            </a:r>
            <a:r>
              <a:rPr lang="en-US" sz="3200" spc="-585" dirty="0">
                <a:latin typeface="+mj-lt"/>
                <a:cs typeface="Times New Roman"/>
              </a:rPr>
              <a:t> </a:t>
            </a:r>
            <a:r>
              <a:rPr lang="en-US" sz="3200" dirty="0">
                <a:latin typeface="+mj-lt"/>
                <a:cs typeface="Times New Roman"/>
              </a:rPr>
              <a:t>have</a:t>
            </a:r>
            <a:r>
              <a:rPr lang="en-US" sz="3200" spc="-40" dirty="0">
                <a:latin typeface="+mj-lt"/>
                <a:cs typeface="Times New Roman"/>
              </a:rPr>
              <a:t> </a:t>
            </a:r>
            <a:r>
              <a:rPr lang="en-US" sz="3200" dirty="0">
                <a:latin typeface="+mj-lt"/>
                <a:cs typeface="Times New Roman"/>
              </a:rPr>
              <a:t>an</a:t>
            </a:r>
            <a:r>
              <a:rPr lang="en-US" sz="3200" spc="-10" dirty="0">
                <a:latin typeface="+mj-lt"/>
                <a:cs typeface="Times New Roman"/>
              </a:rPr>
              <a:t> </a:t>
            </a:r>
            <a:r>
              <a:rPr lang="en-US" sz="3200" spc="-5" dirty="0">
                <a:latin typeface="+mj-lt"/>
                <a:cs typeface="Times New Roman"/>
              </a:rPr>
              <a:t>impact</a:t>
            </a:r>
            <a:r>
              <a:rPr lang="en-US" sz="3200" spc="-30" dirty="0">
                <a:latin typeface="+mj-lt"/>
                <a:cs typeface="Times New Roman"/>
              </a:rPr>
              <a:t> </a:t>
            </a:r>
            <a:r>
              <a:rPr lang="en-US" sz="3200" dirty="0">
                <a:latin typeface="+mj-lt"/>
                <a:cs typeface="Times New Roman"/>
              </a:rPr>
              <a:t>on</a:t>
            </a:r>
            <a:r>
              <a:rPr lang="en-US" sz="3200" spc="-10" dirty="0">
                <a:latin typeface="+mj-lt"/>
                <a:cs typeface="Times New Roman"/>
              </a:rPr>
              <a:t> </a:t>
            </a:r>
            <a:r>
              <a:rPr lang="en-US" sz="3200" spc="-5" dirty="0">
                <a:latin typeface="+mj-lt"/>
                <a:cs typeface="Times New Roman"/>
              </a:rPr>
              <a:t>important </a:t>
            </a:r>
            <a:r>
              <a:rPr lang="en-US" sz="3200" spc="-590" dirty="0">
                <a:latin typeface="+mj-lt"/>
                <a:cs typeface="Times New Roman"/>
              </a:rPr>
              <a:t> </a:t>
            </a:r>
            <a:r>
              <a:rPr lang="en-US" sz="3200" dirty="0">
                <a:latin typeface="+mj-lt"/>
                <a:cs typeface="Times New Roman"/>
              </a:rPr>
              <a:t>decisions.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641</Words>
  <Application>Microsoft Office PowerPoint</Application>
  <PresentationFormat>On-screen Show (4:3)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 Black</vt:lpstr>
      <vt:lpstr>Arial MT</vt:lpstr>
      <vt:lpstr>Calibri</vt:lpstr>
      <vt:lpstr>Comic Sans MS</vt:lpstr>
      <vt:lpstr>Times New Roman</vt:lpstr>
      <vt:lpstr>Wingdings</vt:lpstr>
      <vt:lpstr>Office Theme</vt:lpstr>
      <vt:lpstr>PowerPoint Presentation</vt:lpstr>
      <vt:lpstr>Empowerment</vt:lpstr>
      <vt:lpstr>PowerPoint Presentation</vt:lpstr>
      <vt:lpstr>Definition</vt:lpstr>
      <vt:lpstr>What is Employee Empowerment ?</vt:lpstr>
      <vt:lpstr>Need of empowerment</vt:lpstr>
      <vt:lpstr>Five broad approaches to empowerment</vt:lpstr>
      <vt:lpstr>Characteristics of empowered  employees</vt:lpstr>
      <vt:lpstr>Significance of Empowerment</vt:lpstr>
      <vt:lpstr>Disadvantages</vt:lpstr>
      <vt:lpstr>Process of Empowerment</vt:lpstr>
      <vt:lpstr>Benefits of Empowerment</vt:lpstr>
      <vt:lpstr>Degrees of Empowerment</vt:lpstr>
      <vt:lpstr>Organizational improvement through  employee empowerment</vt:lpstr>
      <vt:lpstr>PowerPoint Presentation</vt:lpstr>
      <vt:lpstr>Randolph’s Empowerment model</vt:lpstr>
      <vt:lpstr>Issues with Empowerment  (Managers)</vt:lpstr>
      <vt:lpstr>Issues with Empowerment  (Employees)</vt:lpstr>
      <vt:lpstr>On empowerment…..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Pratap Singh</dc:creator>
  <cp:lastModifiedBy>Vijay Pratap Singh</cp:lastModifiedBy>
  <cp:revision>8</cp:revision>
  <dcterms:created xsi:type="dcterms:W3CDTF">2021-07-22T17:56:42Z</dcterms:created>
  <dcterms:modified xsi:type="dcterms:W3CDTF">2023-08-02T07:27:41Z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2013-12-17T00:00:00Z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2021-07-22T00:00:00Z</vt:filetime>
  </property>
</Properties>
</file>