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66" r:id="rId5"/>
    <p:sldId id="270" r:id="rId6"/>
    <p:sldId id="268" r:id="rId7"/>
    <p:sldId id="260" r:id="rId8"/>
    <p:sldId id="261" r:id="rId9"/>
    <p:sldId id="272" r:id="rId10"/>
    <p:sldId id="271" r:id="rId11"/>
    <p:sldId id="258" r:id="rId12"/>
    <p:sldId id="259" r:id="rId13"/>
    <p:sldId id="262" r:id="rId14"/>
    <p:sldId id="263" r:id="rId15"/>
    <p:sldId id="264" r:id="rId16"/>
    <p:sldId id="265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931035"/>
            <a:ext cx="3608704" cy="447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628" y="1931035"/>
            <a:ext cx="3138170" cy="447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AAB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AAB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AABADF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762" y="898905"/>
            <a:ext cx="77139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5694" y="1508201"/>
            <a:ext cx="3839209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4607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BADF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BADF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BADF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CCD4E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1610" cy="6858000"/>
            </a:xfrm>
            <a:custGeom>
              <a:avLst/>
              <a:gdLst/>
              <a:ahLst/>
              <a:cxnLst/>
              <a:rect l="l" t="t" r="r" b="b"/>
              <a:pathLst>
                <a:path w="181609" h="6858000">
                  <a:moveTo>
                    <a:pt x="1813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356" y="685800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CCD4E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12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124" y="6858000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7EBF5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AAB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E7EB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43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AABA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AAB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AAB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AAB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ABADF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33856" y="599081"/>
            <a:ext cx="771398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5" dirty="0"/>
              <a:t>Re-Structuring, </a:t>
            </a:r>
            <a:r>
              <a:rPr lang="en-IN" sz="4400" spc="-5" dirty="0"/>
              <a:t>Rightsizing </a:t>
            </a:r>
            <a:r>
              <a:rPr lang="en-US" sz="4400" spc="-5" dirty="0"/>
              <a:t>Downsizing</a:t>
            </a:r>
            <a:r>
              <a:rPr sz="4400" spc="-5" dirty="0"/>
              <a:t>,</a:t>
            </a:r>
            <a:r>
              <a:rPr sz="4400" spc="-10" dirty="0"/>
              <a:t> </a:t>
            </a:r>
            <a:r>
              <a:rPr lang="en-US" sz="4400" spc="-5" dirty="0"/>
              <a:t>&amp; Smartsizing</a:t>
            </a:r>
            <a:endParaRPr sz="4400"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BDB75-8839-4151-92B6-CF3E28DA7074}"/>
              </a:ext>
            </a:extLst>
          </p:cNvPr>
          <p:cNvSpPr txBox="1"/>
          <p:nvPr/>
        </p:nvSpPr>
        <p:spPr>
          <a:xfrm>
            <a:off x="2413002" y="3603248"/>
            <a:ext cx="6092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7030A0"/>
                </a:solidFill>
              </a:rPr>
              <a:t>Cdr Vijay Pratap Singh </a:t>
            </a:r>
          </a:p>
          <a:p>
            <a:pPr algn="ctr"/>
            <a:r>
              <a:rPr lang="en-IN" sz="2800" b="1" dirty="0">
                <a:solidFill>
                  <a:srgbClr val="7030A0"/>
                </a:solidFill>
              </a:rPr>
              <a:t>Adjunct Professor, E&amp;TC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ight Way to Understand Rightsizing in HRM">
            <a:extLst>
              <a:ext uri="{FF2B5EF4-FFF2-40B4-BE49-F238E27FC236}">
                <a16:creationId xmlns:a16="http://schemas.microsoft.com/office/drawing/2014/main" id="{C5092E03-385C-B4DC-FA5D-CCB254B71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15765" r="1824" b="12470"/>
          <a:stretch/>
        </p:blipFill>
        <p:spPr bwMode="auto">
          <a:xfrm>
            <a:off x="61785" y="405714"/>
            <a:ext cx="8763000" cy="594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5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61334"/>
            <a:ext cx="3322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" dirty="0">
                <a:latin typeface="Arial MT"/>
                <a:cs typeface="Arial MT"/>
              </a:rPr>
              <a:t>Downsi</a:t>
            </a:r>
            <a:r>
              <a:rPr lang="en-IN" spc="-20" dirty="0">
                <a:latin typeface="Arial MT"/>
                <a:cs typeface="Arial MT"/>
              </a:rPr>
              <a:t>z</a:t>
            </a:r>
            <a:r>
              <a:rPr lang="en-IN" spc="-5" dirty="0">
                <a:latin typeface="Arial MT"/>
                <a:cs typeface="Arial MT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760" y="1438341"/>
            <a:ext cx="6858000" cy="7514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68750"/>
              <a:tabLst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means</a:t>
            </a:r>
            <a:r>
              <a:rPr sz="2400" spc="6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“to</a:t>
            </a:r>
            <a:r>
              <a:rPr sz="2400" spc="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6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(a</a:t>
            </a:r>
            <a:r>
              <a:rPr sz="2400" spc="6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company</a:t>
            </a:r>
            <a:r>
              <a:rPr lang="en-IN" sz="2400" spc="-10" dirty="0">
                <a:latin typeface="Arial MT"/>
                <a:cs typeface="Arial MT"/>
              </a:rPr>
              <a:t>o</a:t>
            </a:r>
            <a:r>
              <a:rPr sz="2400" spc="-10" dirty="0">
                <a:latin typeface="Arial MT"/>
                <a:cs typeface="Arial MT"/>
              </a:rPr>
              <a:t>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organization)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lang="en-IN" sz="2400" dirty="0">
                <a:latin typeface="Arial MT"/>
                <a:cs typeface="Arial MT"/>
              </a:rPr>
              <a:t>reducing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staff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workplace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resources.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692" y="54946"/>
            <a:ext cx="1633151" cy="1417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70502-0255-26E9-97BD-CF9E025FD623}"/>
              </a:ext>
            </a:extLst>
          </p:cNvPr>
          <p:cNvSpPr txBox="1"/>
          <p:nvPr/>
        </p:nvSpPr>
        <p:spPr>
          <a:xfrm>
            <a:off x="254582" y="2374210"/>
            <a:ext cx="3850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IN" sz="2800" b="1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IN" sz="2800" b="1" spc="-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IN" sz="2800" b="1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Downsizing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6333CD-090B-16F6-6F08-9D56F34D8D77}"/>
              </a:ext>
            </a:extLst>
          </p:cNvPr>
          <p:cNvGrpSpPr/>
          <p:nvPr/>
        </p:nvGrpSpPr>
        <p:grpSpPr>
          <a:xfrm>
            <a:off x="381000" y="3081811"/>
            <a:ext cx="8183422" cy="3550806"/>
            <a:chOff x="459338" y="3066772"/>
            <a:chExt cx="8183422" cy="35508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C99BBB-ED1F-748C-D2AA-D35D2E241342}"/>
                </a:ext>
              </a:extLst>
            </p:cNvPr>
            <p:cNvSpPr txBox="1"/>
            <p:nvPr/>
          </p:nvSpPr>
          <p:spPr>
            <a:xfrm>
              <a:off x="459338" y="4495800"/>
              <a:ext cx="1564950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Downsizing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2E19F1-DEB1-8E0C-7162-742E9CA72C08}"/>
                </a:ext>
              </a:extLst>
            </p:cNvPr>
            <p:cNvSpPr txBox="1"/>
            <p:nvPr/>
          </p:nvSpPr>
          <p:spPr>
            <a:xfrm>
              <a:off x="2405287" y="3066772"/>
              <a:ext cx="2664460" cy="3550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en-IN" sz="2200" b="1" dirty="0"/>
                <a:t>Survivor’s Outcomes: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Fear, insecurity and uncertainty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Frustration, resentment &amp; anger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Sadness, depression &amp; guilt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Unfairness, betrayal &amp; distrust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E4BD4-C9CB-E9EB-1122-77A554357CE0}"/>
                </a:ext>
              </a:extLst>
            </p:cNvPr>
            <p:cNvSpPr txBox="1"/>
            <p:nvPr/>
          </p:nvSpPr>
          <p:spPr>
            <a:xfrm>
              <a:off x="5594760" y="3066772"/>
              <a:ext cx="3048000" cy="3550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en-IN" sz="2200" b="1" dirty="0"/>
                <a:t>Organisational Outcomes: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Decrease in employee morale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Reduced employee motivation and risk taking ability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200" dirty="0"/>
                <a:t>Decrease in organisational productivity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073036-D8BC-6D85-7718-D80560B1F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288" y="4677767"/>
              <a:ext cx="380999" cy="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2F421E-3F58-C209-8A4B-AAE0061A4457}"/>
                </a:ext>
              </a:extLst>
            </p:cNvPr>
            <p:cNvCxnSpPr/>
            <p:nvPr/>
          </p:nvCxnSpPr>
          <p:spPr>
            <a:xfrm>
              <a:off x="5044597" y="4692311"/>
              <a:ext cx="550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959"/>
            <a:ext cx="8379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Arial MT"/>
                <a:cs typeface="Arial MT"/>
              </a:rPr>
              <a:t>Role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of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HR</a:t>
            </a:r>
            <a:r>
              <a:rPr lang="en-US" spc="-20" dirty="0">
                <a:latin typeface="Arial MT"/>
                <a:cs typeface="Arial MT"/>
              </a:rPr>
              <a:t> i</a:t>
            </a:r>
            <a:r>
              <a:rPr lang="en-US" dirty="0">
                <a:latin typeface="Arial MT"/>
                <a:cs typeface="Arial MT"/>
              </a:rPr>
              <a:t>n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Downsizing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7044"/>
            <a:ext cx="8227060" cy="76687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alternatives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lang="en-IN" sz="2200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work-sharing,</a:t>
            </a:r>
            <a:r>
              <a:rPr lang="en-IN" sz="2200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down-grading,</a:t>
            </a:r>
            <a:r>
              <a:rPr lang="en-IN" sz="2200" spc="-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redeployment.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33369"/>
            <a:ext cx="8148955" cy="31207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cs typeface="Arial MT"/>
              </a:rPr>
              <a:t>HR </a:t>
            </a:r>
            <a:r>
              <a:rPr sz="2400" dirty="0">
                <a:cs typeface="Arial MT"/>
              </a:rPr>
              <a:t>personnel </a:t>
            </a:r>
            <a:r>
              <a:rPr sz="2400" spc="-5" dirty="0">
                <a:cs typeface="Arial MT"/>
              </a:rPr>
              <a:t>must ensure </a:t>
            </a:r>
            <a:r>
              <a:rPr sz="2400" dirty="0">
                <a:cs typeface="Arial MT"/>
              </a:rPr>
              <a:t>proper </a:t>
            </a:r>
            <a:r>
              <a:rPr sz="2400" spc="-5" dirty="0">
                <a:cs typeface="Arial MT"/>
              </a:rPr>
              <a:t>communications to minimize </a:t>
            </a:r>
            <a:r>
              <a:rPr sz="2400" spc="-6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the negativity </a:t>
            </a:r>
            <a:r>
              <a:rPr sz="2400" dirty="0">
                <a:cs typeface="Arial MT"/>
              </a:rPr>
              <a:t>and </a:t>
            </a:r>
            <a:r>
              <a:rPr sz="2400" spc="-5" dirty="0">
                <a:cs typeface="Arial MT"/>
              </a:rPr>
              <a:t>should keep each individual informed with 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factual</a:t>
            </a:r>
            <a:r>
              <a:rPr sz="2400" spc="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data.</a:t>
            </a:r>
            <a:endParaRPr sz="2400" dirty="0">
              <a:cs typeface="Arial MT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cs typeface="Arial MT"/>
              </a:rPr>
              <a:t>They</a:t>
            </a:r>
            <a:r>
              <a:rPr sz="2400" spc="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should</a:t>
            </a:r>
            <a:r>
              <a:rPr sz="2400" spc="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convince</a:t>
            </a:r>
            <a:r>
              <a:rPr sz="2400" spc="409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trade</a:t>
            </a:r>
            <a:r>
              <a:rPr sz="2400" spc="400" dirty="0">
                <a:cs typeface="Arial MT"/>
              </a:rPr>
              <a:t> </a:t>
            </a:r>
            <a:r>
              <a:rPr sz="2400" dirty="0">
                <a:cs typeface="Arial MT"/>
              </a:rPr>
              <a:t>unions</a:t>
            </a:r>
            <a:r>
              <a:rPr sz="2400" spc="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and</a:t>
            </a:r>
            <a:r>
              <a:rPr sz="2400" spc="39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win</a:t>
            </a:r>
            <a:r>
              <a:rPr sz="2400" spc="395" dirty="0">
                <a:cs typeface="Arial MT"/>
              </a:rPr>
              <a:t> </a:t>
            </a:r>
            <a:r>
              <a:rPr sz="2400" dirty="0">
                <a:cs typeface="Arial MT"/>
              </a:rPr>
              <a:t>their</a:t>
            </a:r>
            <a:r>
              <a:rPr sz="2400" spc="39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support</a:t>
            </a:r>
            <a:r>
              <a:rPr sz="2400" spc="405" dirty="0">
                <a:cs typeface="Arial MT"/>
              </a:rPr>
              <a:t> </a:t>
            </a:r>
            <a:r>
              <a:rPr sz="2400" dirty="0">
                <a:cs typeface="Arial MT"/>
              </a:rPr>
              <a:t>for</a:t>
            </a:r>
            <a:r>
              <a:rPr lang="en-US" sz="2400" dirty="0">
                <a:cs typeface="Arial MT"/>
              </a:rPr>
              <a:t> </a:t>
            </a:r>
            <a:r>
              <a:rPr sz="2400" dirty="0">
                <a:cs typeface="Arial MT"/>
              </a:rPr>
              <a:t>downsizing.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cs typeface="Arial MT"/>
              </a:rPr>
              <a:t>They need </a:t>
            </a:r>
            <a:r>
              <a:rPr sz="2400" dirty="0">
                <a:cs typeface="Arial MT"/>
              </a:rPr>
              <a:t>to deal </a:t>
            </a:r>
            <a:r>
              <a:rPr sz="2400" spc="-5" dirty="0">
                <a:cs typeface="Arial MT"/>
              </a:rPr>
              <a:t>with </a:t>
            </a:r>
            <a:r>
              <a:rPr sz="2400" spc="-10" dirty="0">
                <a:cs typeface="Arial MT"/>
              </a:rPr>
              <a:t>layoff </a:t>
            </a:r>
            <a:r>
              <a:rPr sz="2400" dirty="0">
                <a:cs typeface="Arial MT"/>
              </a:rPr>
              <a:t>employees uncertainties </a:t>
            </a:r>
            <a:r>
              <a:rPr sz="2400" spc="-5" dirty="0">
                <a:cs typeface="Arial MT"/>
              </a:rPr>
              <a:t>such as 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service</a:t>
            </a:r>
            <a:r>
              <a:rPr sz="2400" dirty="0">
                <a:cs typeface="Arial MT"/>
              </a:rPr>
              <a:t> </a:t>
            </a:r>
            <a:r>
              <a:rPr sz="2400" spc="-40" dirty="0">
                <a:cs typeface="Arial MT"/>
              </a:rPr>
              <a:t>pay,</a:t>
            </a:r>
            <a:r>
              <a:rPr sz="2400" spc="-35" dirty="0">
                <a:cs typeface="Arial MT"/>
              </a:rPr>
              <a:t> </a:t>
            </a:r>
            <a:r>
              <a:rPr sz="2400" dirty="0">
                <a:cs typeface="Arial MT"/>
              </a:rPr>
              <a:t>retirement</a:t>
            </a:r>
            <a:r>
              <a:rPr sz="2400" spc="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benefit,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search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for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alternative</a:t>
            </a:r>
            <a:r>
              <a:rPr sz="2400" dirty="0">
                <a:cs typeface="Arial MT"/>
              </a:rPr>
              <a:t> job, </a:t>
            </a:r>
            <a:r>
              <a:rPr sz="2400" spc="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transition</a:t>
            </a:r>
            <a:r>
              <a:rPr sz="2400" spc="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assistance</a:t>
            </a:r>
            <a:r>
              <a:rPr sz="2400" spc="5" dirty="0">
                <a:cs typeface="Arial MT"/>
              </a:rPr>
              <a:t> </a:t>
            </a:r>
            <a:r>
              <a:rPr sz="2400" dirty="0">
                <a:cs typeface="Arial MT"/>
              </a:rPr>
              <a:t>etc.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1991360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1676400"/>
            <a:ext cx="2286000" cy="1656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1676400"/>
            <a:ext cx="2857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638300"/>
            <a:ext cx="3640772" cy="2400300"/>
          </a:xfrm>
          <a:prstGeom prst="rect">
            <a:avLst/>
          </a:prstGeom>
          <a:ln>
            <a:noFill/>
          </a:ln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237" y="177067"/>
            <a:ext cx="55975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4800" spc="-20" dirty="0">
                <a:latin typeface="Arial MT"/>
                <a:cs typeface="Arial MT"/>
              </a:rPr>
              <a:t>Smart</a:t>
            </a:r>
            <a:r>
              <a:rPr lang="en-IN" sz="4800" spc="-5" dirty="0">
                <a:latin typeface="Arial MT"/>
                <a:cs typeface="Arial MT"/>
              </a:rPr>
              <a:t>sizing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810" y="1019175"/>
            <a:ext cx="8225790" cy="53521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5" dirty="0">
                <a:latin typeface="+mj-lt"/>
                <a:cs typeface="Arial MT"/>
              </a:rPr>
              <a:t>Maximize the production with the help of </a:t>
            </a:r>
            <a:r>
              <a:rPr sz="2400" spc="-10" dirty="0">
                <a:latin typeface="+mj-lt"/>
                <a:cs typeface="Arial MT"/>
              </a:rPr>
              <a:t>efficient </a:t>
            </a:r>
            <a:r>
              <a:rPr sz="2400" spc="-5" dirty="0">
                <a:latin typeface="+mj-lt"/>
                <a:cs typeface="Arial MT"/>
              </a:rPr>
              <a:t>utilization of 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available</a:t>
            </a:r>
            <a:r>
              <a:rPr sz="2400" dirty="0">
                <a:latin typeface="+mj-lt"/>
                <a:cs typeface="Arial MT"/>
              </a:rPr>
              <a:t> resources</a:t>
            </a:r>
            <a:r>
              <a:rPr sz="2400" spc="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using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different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alternatives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which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are </a:t>
            </a:r>
            <a:r>
              <a:rPr sz="2400" spc="-60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economically </a:t>
            </a:r>
            <a:r>
              <a:rPr sz="2400" dirty="0">
                <a:latin typeface="+mj-lt"/>
                <a:cs typeface="Arial MT"/>
              </a:rPr>
              <a:t>sound.</a:t>
            </a:r>
          </a:p>
          <a:p>
            <a:pPr marL="652780" lvl="1" indent="-27495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spc="-5" dirty="0">
                <a:latin typeface="+mj-lt"/>
                <a:cs typeface="Arial MT"/>
              </a:rPr>
              <a:t>Minimum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wastage</a:t>
            </a:r>
            <a:endParaRPr sz="2400" dirty="0">
              <a:latin typeface="+mj-l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spc="-5" dirty="0">
                <a:latin typeface="+mj-lt"/>
                <a:cs typeface="Arial MT"/>
              </a:rPr>
              <a:t>Reutilization</a:t>
            </a:r>
            <a:r>
              <a:rPr sz="2400" dirty="0">
                <a:latin typeface="+mj-lt"/>
                <a:cs typeface="Arial MT"/>
              </a:rPr>
              <a:t> of </a:t>
            </a:r>
            <a:r>
              <a:rPr sz="2400" spc="-5" dirty="0">
                <a:latin typeface="+mj-lt"/>
                <a:cs typeface="Arial MT"/>
              </a:rPr>
              <a:t>waste</a:t>
            </a:r>
            <a:r>
              <a:rPr sz="2400" spc="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material</a:t>
            </a:r>
            <a:endParaRPr sz="2400" dirty="0">
              <a:latin typeface="+mj-l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spc="-5" dirty="0">
                <a:latin typeface="+mj-lt"/>
                <a:cs typeface="Arial MT"/>
              </a:rPr>
              <a:t>Reduction</a:t>
            </a:r>
            <a:r>
              <a:rPr sz="2400" spc="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in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operation</a:t>
            </a:r>
            <a:r>
              <a:rPr sz="2400" spc="1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cost,</a:t>
            </a:r>
            <a:endParaRPr sz="2400" dirty="0">
              <a:latin typeface="+mj-l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dirty="0">
                <a:latin typeface="+mj-lt"/>
                <a:cs typeface="Arial MT"/>
              </a:rPr>
              <a:t>Lack</a:t>
            </a:r>
            <a:r>
              <a:rPr sz="2400" spc="-1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of</a:t>
            </a:r>
            <a:r>
              <a:rPr sz="2400" spc="-1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innovation,</a:t>
            </a:r>
            <a:endParaRPr sz="2400" dirty="0">
              <a:latin typeface="+mj-l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spc="-5" dirty="0">
                <a:latin typeface="+mj-lt"/>
                <a:cs typeface="Arial MT"/>
              </a:rPr>
              <a:t>Reduction in</a:t>
            </a:r>
            <a:r>
              <a:rPr sz="2400" spc="-15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maintenance</a:t>
            </a:r>
            <a:r>
              <a:rPr sz="2400" spc="-10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cost,</a:t>
            </a:r>
          </a:p>
          <a:p>
            <a:pPr marL="652780" marR="5080" lvl="1" indent="-274955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7954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spc="-5" dirty="0">
                <a:latin typeface="+mj-lt"/>
                <a:cs typeface="Arial MT"/>
              </a:rPr>
              <a:t>Utilization</a:t>
            </a:r>
            <a:r>
              <a:rPr sz="2400" spc="29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of</a:t>
            </a:r>
            <a:r>
              <a:rPr sz="2400" spc="27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energy</a:t>
            </a:r>
            <a:r>
              <a:rPr sz="2400" spc="28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saving</a:t>
            </a:r>
            <a:r>
              <a:rPr sz="2400" spc="295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methods</a:t>
            </a:r>
            <a:r>
              <a:rPr sz="2400" spc="28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to</a:t>
            </a:r>
            <a:r>
              <a:rPr sz="2400" spc="29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reduce</a:t>
            </a:r>
            <a:r>
              <a:rPr sz="2400" spc="28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cost</a:t>
            </a:r>
            <a:r>
              <a:rPr sz="2400" spc="-15" dirty="0">
                <a:latin typeface="+mj-lt"/>
                <a:cs typeface="Arial MT"/>
              </a:rPr>
              <a:t>.</a:t>
            </a:r>
            <a:endParaRPr sz="2400" dirty="0">
              <a:latin typeface="+mj-lt"/>
              <a:cs typeface="Arial MT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5" dirty="0">
                <a:latin typeface="+mj-lt"/>
                <a:cs typeface="Arial MT"/>
              </a:rPr>
              <a:t>Cutting </a:t>
            </a:r>
            <a:r>
              <a:rPr sz="2400" dirty="0">
                <a:latin typeface="+mj-lt"/>
                <a:cs typeface="Arial MT"/>
              </a:rPr>
              <a:t>down </a:t>
            </a:r>
            <a:r>
              <a:rPr sz="2400" spc="-5" dirty="0">
                <a:latin typeface="+mj-lt"/>
                <a:cs typeface="Arial MT"/>
              </a:rPr>
              <a:t>on </a:t>
            </a:r>
            <a:r>
              <a:rPr sz="2400" dirty="0">
                <a:latin typeface="+mj-lt"/>
                <a:cs typeface="Arial MT"/>
              </a:rPr>
              <a:t>amenities </a:t>
            </a:r>
            <a:r>
              <a:rPr sz="2400" spc="-5" dirty="0">
                <a:latin typeface="+mj-lt"/>
                <a:cs typeface="Arial MT"/>
              </a:rPr>
              <a:t>and employee </a:t>
            </a:r>
            <a:r>
              <a:rPr sz="2400" dirty="0">
                <a:latin typeface="+mj-lt"/>
                <a:cs typeface="Arial MT"/>
              </a:rPr>
              <a:t>programs, </a:t>
            </a:r>
            <a:r>
              <a:rPr sz="2400" spc="-5" dirty="0">
                <a:latin typeface="+mj-lt"/>
                <a:cs typeface="Arial MT"/>
              </a:rPr>
              <a:t>such as 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gym</a:t>
            </a:r>
            <a:r>
              <a:rPr sz="2400" spc="1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memberships,</a:t>
            </a:r>
            <a:r>
              <a:rPr sz="2400" spc="4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company</a:t>
            </a:r>
            <a:r>
              <a:rPr sz="2400" spc="25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cars, </a:t>
            </a:r>
            <a:r>
              <a:rPr sz="2400" spc="-5" dirty="0">
                <a:latin typeface="+mj-lt"/>
                <a:cs typeface="Arial MT"/>
              </a:rPr>
              <a:t>and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cafeteria</a:t>
            </a:r>
            <a:r>
              <a:rPr sz="2400" spc="20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services.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5" dirty="0">
                <a:latin typeface="+mj-lt"/>
                <a:cs typeface="Arial MT"/>
              </a:rPr>
              <a:t>Economizing the business can help reduce </a:t>
            </a:r>
            <a:r>
              <a:rPr sz="2400" dirty="0">
                <a:latin typeface="+mj-lt"/>
                <a:cs typeface="Arial MT"/>
              </a:rPr>
              <a:t>waste, </a:t>
            </a:r>
            <a:r>
              <a:rPr sz="2400" spc="5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while at the same </a:t>
            </a:r>
            <a:r>
              <a:rPr sz="2400" dirty="0">
                <a:latin typeface="+mj-lt"/>
                <a:cs typeface="Arial MT"/>
              </a:rPr>
              <a:t>time </a:t>
            </a:r>
            <a:r>
              <a:rPr sz="2400" spc="-5" dirty="0">
                <a:latin typeface="+mj-lt"/>
                <a:cs typeface="Arial MT"/>
              </a:rPr>
              <a:t>potentially </a:t>
            </a:r>
            <a:r>
              <a:rPr sz="2400" dirty="0">
                <a:latin typeface="+mj-lt"/>
                <a:cs typeface="Arial MT"/>
              </a:rPr>
              <a:t>allowing </a:t>
            </a:r>
            <a:r>
              <a:rPr sz="2400" spc="-5" dirty="0">
                <a:latin typeface="+mj-lt"/>
                <a:cs typeface="Arial MT"/>
              </a:rPr>
              <a:t>the preservation of </a:t>
            </a:r>
            <a:r>
              <a:rPr sz="2400" dirty="0">
                <a:latin typeface="+mj-lt"/>
                <a:cs typeface="Arial MT"/>
              </a:rPr>
              <a:t> </a:t>
            </a:r>
            <a:r>
              <a:rPr sz="2400" spc="-5" dirty="0">
                <a:latin typeface="+mj-lt"/>
                <a:cs typeface="Arial MT"/>
              </a:rPr>
              <a:t>more</a:t>
            </a:r>
            <a:r>
              <a:rPr sz="2400" spc="20" dirty="0">
                <a:latin typeface="+mj-lt"/>
                <a:cs typeface="Arial MT"/>
              </a:rPr>
              <a:t> </a:t>
            </a:r>
            <a:r>
              <a:rPr sz="2400" dirty="0">
                <a:latin typeface="+mj-lt"/>
                <a:cs typeface="Arial MT"/>
              </a:rPr>
              <a:t>jobs.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" y="172115"/>
            <a:ext cx="7998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MT"/>
                <a:cs typeface="Arial MT"/>
              </a:rPr>
              <a:t>SABB</a:t>
            </a:r>
            <a:r>
              <a:rPr spc="-315" dirty="0">
                <a:latin typeface="Arial MT"/>
                <a:cs typeface="Arial MT"/>
              </a:rPr>
              <a:t>A</a:t>
            </a:r>
            <a:r>
              <a:rPr spc="-5" dirty="0">
                <a:latin typeface="Arial MT"/>
                <a:cs typeface="Arial MT"/>
              </a:rPr>
              <a:t>TICAL</a:t>
            </a:r>
            <a:r>
              <a:rPr lang="en-IN" spc="-5" dirty="0">
                <a:latin typeface="Arial MT"/>
                <a:cs typeface="Arial MT"/>
              </a:rPr>
              <a:t> (leave without pay)</a:t>
            </a:r>
            <a:endParaRPr spc="-5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490636"/>
            <a:ext cx="6541084" cy="3486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1957705" algn="l"/>
                <a:tab pos="2129790" algn="l"/>
                <a:tab pos="2818765" algn="l"/>
                <a:tab pos="3502660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Extended		leave	of </a:t>
            </a:r>
            <a:r>
              <a:rPr lang="en-IN" sz="2800" spc="-5" dirty="0">
                <a:latin typeface="Arial" panose="020B0604020202020204" pitchFamily="34" charset="0"/>
                <a:cs typeface="Arial" panose="020B0604020202020204" pitchFamily="34" charset="0"/>
              </a:rPr>
              <a:t>absence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gran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for renewal purpose</a:t>
            </a:r>
          </a:p>
          <a:p>
            <a:pPr marL="469265" marR="5080" indent="-4572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1957705" algn="l"/>
                <a:tab pos="2129790" algn="l"/>
                <a:tab pos="2818765" algn="l"/>
                <a:tab pos="3502660" algn="l"/>
              </a:tabLst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457200" algn="just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1957705" algn="l"/>
                <a:tab pos="2129790" algn="l"/>
                <a:tab pos="2818765" algn="l"/>
                <a:tab pos="3502660" algn="l"/>
              </a:tabLst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Offer 4 to 6 months service leaves that allows manager and executives to perform special service with nonprofit organisations.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089" y="1905000"/>
            <a:ext cx="1600200" cy="21356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75" y="5621910"/>
            <a:ext cx="1454568" cy="533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662" y="5459784"/>
            <a:ext cx="1414848" cy="8576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0643" y="5238806"/>
            <a:ext cx="868200" cy="10416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2800" y="5486400"/>
            <a:ext cx="1071438" cy="11156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5486400"/>
            <a:ext cx="1447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090" y="116459"/>
            <a:ext cx="31541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MT"/>
                <a:cs typeface="Arial MT"/>
              </a:rPr>
              <a:t>BENE</a:t>
            </a:r>
            <a:r>
              <a:rPr spc="-25" dirty="0">
                <a:latin typeface="Arial MT"/>
                <a:cs typeface="Arial MT"/>
              </a:rPr>
              <a:t>F</a:t>
            </a:r>
            <a:r>
              <a:rPr spc="-5" dirty="0">
                <a:latin typeface="Arial MT"/>
                <a:cs typeface="Arial MT"/>
              </a:rPr>
              <a:t>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Retain</a:t>
            </a:r>
            <a:r>
              <a:rPr spc="-20" dirty="0"/>
              <a:t> </a:t>
            </a:r>
            <a:r>
              <a:rPr spc="-30" dirty="0"/>
              <a:t>Valued</a:t>
            </a:r>
            <a:r>
              <a:rPr dirty="0"/>
              <a:t> </a:t>
            </a:r>
            <a:r>
              <a:rPr spc="-5" dirty="0"/>
              <a:t>Employees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 dirty="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Attract</a:t>
            </a:r>
            <a:r>
              <a:rPr spc="-50" dirty="0"/>
              <a:t> </a:t>
            </a:r>
            <a:r>
              <a:rPr spc="-85" dirty="0"/>
              <a:t>Top</a:t>
            </a:r>
            <a:r>
              <a:rPr spc="-45" dirty="0"/>
              <a:t> Talent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 dirty="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Increase</a:t>
            </a:r>
            <a:r>
              <a:rPr spc="-10" dirty="0"/>
              <a:t> </a:t>
            </a:r>
            <a:r>
              <a:rPr spc="-5" dirty="0"/>
              <a:t>Productivity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 dirty="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Develop</a:t>
            </a:r>
            <a:r>
              <a:rPr dirty="0"/>
              <a:t> </a:t>
            </a:r>
            <a:r>
              <a:rPr spc="-5" dirty="0"/>
              <a:t>High</a:t>
            </a:r>
            <a:r>
              <a:rPr spc="-10" dirty="0"/>
              <a:t> </a:t>
            </a:r>
            <a:r>
              <a:rPr spc="-5" dirty="0"/>
              <a:t>Potentials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E6EC5"/>
              </a:buClr>
              <a:buFont typeface="Wingdings"/>
              <a:buChar char=""/>
            </a:pPr>
            <a:endParaRPr sz="3300" dirty="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Revitalize</a:t>
            </a:r>
            <a:r>
              <a:rPr spc="-50" dirty="0"/>
              <a:t> </a:t>
            </a:r>
            <a:r>
              <a:rPr spc="-55" dirty="0"/>
              <a:t>Your</a:t>
            </a:r>
            <a:r>
              <a:rPr spc="-15" dirty="0"/>
              <a:t> </a:t>
            </a:r>
            <a:r>
              <a:rPr spc="-5" dirty="0"/>
              <a:t>Workforce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 dirty="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Get</a:t>
            </a:r>
            <a:r>
              <a:rPr dirty="0"/>
              <a:t> </a:t>
            </a:r>
            <a:r>
              <a:rPr spc="-5" dirty="0"/>
              <a:t>Great</a:t>
            </a:r>
            <a:r>
              <a:rPr spc="10" dirty="0"/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Self-Awareness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Replenished</a:t>
            </a:r>
            <a:r>
              <a:rPr spc="-20" dirty="0"/>
              <a:t> </a:t>
            </a:r>
            <a:r>
              <a:rPr spc="-5" dirty="0"/>
              <a:t>Energy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Renewed</a:t>
            </a:r>
            <a:r>
              <a:rPr spc="-50" dirty="0"/>
              <a:t> </a:t>
            </a:r>
            <a:r>
              <a:rPr spc="-5" dirty="0"/>
              <a:t>Commitment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A</a:t>
            </a:r>
            <a:r>
              <a:rPr spc="-135" dirty="0"/>
              <a:t> </a:t>
            </a:r>
            <a:r>
              <a:rPr spc="-5" dirty="0"/>
              <a:t>Surge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Creativity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E6EC5"/>
              </a:buClr>
              <a:buFont typeface="Wingdings"/>
              <a:buChar char=""/>
            </a:pPr>
            <a:endParaRPr sz="330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The</a:t>
            </a:r>
            <a:r>
              <a:rPr spc="-110" dirty="0"/>
              <a:t> </a:t>
            </a:r>
            <a:r>
              <a:rPr spc="-5" dirty="0"/>
              <a:t>Ability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Inspire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6EC5"/>
              </a:buClr>
              <a:buFont typeface="Wingdings"/>
              <a:buChar char=""/>
            </a:pPr>
            <a:endParaRPr sz="3300"/>
          </a:p>
          <a:p>
            <a:pPr marL="287020" indent="-274320">
              <a:lnSpc>
                <a:spcPct val="100000"/>
              </a:lnSpc>
              <a:buClr>
                <a:srgbClr val="0E6EC5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pc="-5" dirty="0"/>
              <a:t>Increased</a:t>
            </a:r>
            <a:r>
              <a:rPr spc="-35" dirty="0"/>
              <a:t> </a:t>
            </a:r>
            <a:r>
              <a:rPr dirty="0"/>
              <a:t>Confidence</a:t>
            </a:r>
          </a:p>
        </p:txBody>
      </p:sp>
      <p:sp>
        <p:nvSpPr>
          <p:cNvPr id="5" name="object 5"/>
          <p:cNvSpPr/>
          <p:nvPr/>
        </p:nvSpPr>
        <p:spPr>
          <a:xfrm>
            <a:off x="228600" y="990600"/>
            <a:ext cx="3657600" cy="658495"/>
          </a:xfrm>
          <a:custGeom>
            <a:avLst/>
            <a:gdLst/>
            <a:ahLst/>
            <a:cxnLst/>
            <a:rect l="l" t="t" r="r" b="b"/>
            <a:pathLst>
              <a:path w="3657600" h="658494">
                <a:moveTo>
                  <a:pt x="3547872" y="0"/>
                </a:moveTo>
                <a:lnTo>
                  <a:pt x="109728" y="0"/>
                </a:lnTo>
                <a:lnTo>
                  <a:pt x="67015" y="8626"/>
                </a:lnTo>
                <a:lnTo>
                  <a:pt x="32137" y="32146"/>
                </a:lnTo>
                <a:lnTo>
                  <a:pt x="8622" y="67026"/>
                </a:lnTo>
                <a:lnTo>
                  <a:pt x="0" y="109727"/>
                </a:lnTo>
                <a:lnTo>
                  <a:pt x="0" y="548639"/>
                </a:lnTo>
                <a:lnTo>
                  <a:pt x="8622" y="591341"/>
                </a:lnTo>
                <a:lnTo>
                  <a:pt x="32137" y="626221"/>
                </a:lnTo>
                <a:lnTo>
                  <a:pt x="67015" y="649741"/>
                </a:lnTo>
                <a:lnTo>
                  <a:pt x="109728" y="658367"/>
                </a:lnTo>
                <a:lnTo>
                  <a:pt x="3547872" y="658367"/>
                </a:lnTo>
                <a:lnTo>
                  <a:pt x="3590573" y="649741"/>
                </a:lnTo>
                <a:lnTo>
                  <a:pt x="3625453" y="626221"/>
                </a:lnTo>
                <a:lnTo>
                  <a:pt x="3648973" y="591341"/>
                </a:lnTo>
                <a:lnTo>
                  <a:pt x="3657600" y="548639"/>
                </a:lnTo>
                <a:lnTo>
                  <a:pt x="3657600" y="109727"/>
                </a:lnTo>
                <a:lnTo>
                  <a:pt x="3648973" y="67026"/>
                </a:lnTo>
                <a:lnTo>
                  <a:pt x="3625453" y="32146"/>
                </a:lnTo>
                <a:lnTo>
                  <a:pt x="3590573" y="8626"/>
                </a:lnTo>
                <a:lnTo>
                  <a:pt x="35478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3335" y="1147318"/>
            <a:ext cx="154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990600"/>
            <a:ext cx="3657600" cy="658495"/>
          </a:xfrm>
          <a:custGeom>
            <a:avLst/>
            <a:gdLst/>
            <a:ahLst/>
            <a:cxnLst/>
            <a:rect l="l" t="t" r="r" b="b"/>
            <a:pathLst>
              <a:path w="3657600" h="658494">
                <a:moveTo>
                  <a:pt x="3547872" y="0"/>
                </a:moveTo>
                <a:lnTo>
                  <a:pt x="109727" y="0"/>
                </a:lnTo>
                <a:lnTo>
                  <a:pt x="67026" y="8626"/>
                </a:lnTo>
                <a:lnTo>
                  <a:pt x="32146" y="32146"/>
                </a:lnTo>
                <a:lnTo>
                  <a:pt x="8626" y="67026"/>
                </a:lnTo>
                <a:lnTo>
                  <a:pt x="0" y="109727"/>
                </a:lnTo>
                <a:lnTo>
                  <a:pt x="0" y="548639"/>
                </a:lnTo>
                <a:lnTo>
                  <a:pt x="8626" y="591341"/>
                </a:lnTo>
                <a:lnTo>
                  <a:pt x="32146" y="626221"/>
                </a:lnTo>
                <a:lnTo>
                  <a:pt x="67026" y="649741"/>
                </a:lnTo>
                <a:lnTo>
                  <a:pt x="109727" y="658367"/>
                </a:lnTo>
                <a:lnTo>
                  <a:pt x="3547872" y="658367"/>
                </a:lnTo>
                <a:lnTo>
                  <a:pt x="3590573" y="649741"/>
                </a:lnTo>
                <a:lnTo>
                  <a:pt x="3625453" y="626221"/>
                </a:lnTo>
                <a:lnTo>
                  <a:pt x="3648973" y="591341"/>
                </a:lnTo>
                <a:lnTo>
                  <a:pt x="3657600" y="548639"/>
                </a:lnTo>
                <a:lnTo>
                  <a:pt x="3657600" y="109727"/>
                </a:lnTo>
                <a:lnTo>
                  <a:pt x="3648973" y="67026"/>
                </a:lnTo>
                <a:lnTo>
                  <a:pt x="3625453" y="32146"/>
                </a:lnTo>
                <a:lnTo>
                  <a:pt x="3590573" y="8626"/>
                </a:lnTo>
                <a:lnTo>
                  <a:pt x="35478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61152" y="1147318"/>
            <a:ext cx="1481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INDIV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9CE33-3BF2-FAF8-9F14-668E22B3876A}"/>
              </a:ext>
            </a:extLst>
          </p:cNvPr>
          <p:cNvSpPr txBox="1"/>
          <p:nvPr/>
        </p:nvSpPr>
        <p:spPr>
          <a:xfrm>
            <a:off x="1905000" y="242947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Q &amp; A Session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012" y="262698"/>
            <a:ext cx="3101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 MT"/>
                <a:cs typeface="Arial MT"/>
              </a:rPr>
              <a:t>CONTENTS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32AC4-ECC7-65C7-131C-72F597B010E2}"/>
              </a:ext>
            </a:extLst>
          </p:cNvPr>
          <p:cNvGrpSpPr/>
          <p:nvPr/>
        </p:nvGrpSpPr>
        <p:grpSpPr>
          <a:xfrm>
            <a:off x="990600" y="1981200"/>
            <a:ext cx="7417434" cy="4191000"/>
            <a:chOff x="1048928" y="1447800"/>
            <a:chExt cx="7417434" cy="4191000"/>
          </a:xfrm>
        </p:grpSpPr>
        <p:grpSp>
          <p:nvGrpSpPr>
            <p:cNvPr id="3" name="object 3"/>
            <p:cNvGrpSpPr/>
            <p:nvPr/>
          </p:nvGrpSpPr>
          <p:grpSpPr>
            <a:xfrm>
              <a:off x="1048928" y="1447800"/>
              <a:ext cx="7417434" cy="4191000"/>
              <a:chOff x="902208" y="1438655"/>
              <a:chExt cx="7417434" cy="455231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915162" y="1451609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434340" y="434339"/>
                    </a:lnTo>
                    <a:lnTo>
                      <a:pt x="0" y="0"/>
                    </a:lnTo>
                    <a:lnTo>
                      <a:pt x="0" y="807719"/>
                    </a:lnTo>
                    <a:lnTo>
                      <a:pt x="434340" y="1242060"/>
                    </a:lnTo>
                    <a:lnTo>
                      <a:pt x="868680" y="807719"/>
                    </a:lnTo>
                    <a:lnTo>
                      <a:pt x="868680" y="0"/>
                    </a:lnTo>
                    <a:close/>
                  </a:path>
                </a:pathLst>
              </a:custGeom>
              <a:solidFill>
                <a:srgbClr val="A4C2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915162" y="1451609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868680" y="807719"/>
                    </a:lnTo>
                    <a:lnTo>
                      <a:pt x="434340" y="1242060"/>
                    </a:lnTo>
                    <a:lnTo>
                      <a:pt x="0" y="807719"/>
                    </a:lnTo>
                    <a:lnTo>
                      <a:pt x="0" y="0"/>
                    </a:lnTo>
                    <a:lnTo>
                      <a:pt x="434340" y="434339"/>
                    </a:lnTo>
                    <a:lnTo>
                      <a:pt x="868680" y="0"/>
                    </a:lnTo>
                    <a:close/>
                  </a:path>
                </a:pathLst>
              </a:custGeom>
              <a:ln w="25908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83841" y="1451609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19">
                    <a:moveTo>
                      <a:pt x="6388100" y="0"/>
                    </a:moveTo>
                    <a:lnTo>
                      <a:pt x="0" y="0"/>
                    </a:lnTo>
                    <a:lnTo>
                      <a:pt x="0" y="807719"/>
                    </a:lnTo>
                    <a:lnTo>
                      <a:pt x="6388100" y="807719"/>
                    </a:lnTo>
                    <a:lnTo>
                      <a:pt x="6430629" y="800851"/>
                    </a:lnTo>
                    <a:lnTo>
                      <a:pt x="6467581" y="781730"/>
                    </a:lnTo>
                    <a:lnTo>
                      <a:pt x="6496730" y="752581"/>
                    </a:lnTo>
                    <a:lnTo>
                      <a:pt x="6515851" y="715629"/>
                    </a:lnTo>
                    <a:lnTo>
                      <a:pt x="6522719" y="673100"/>
                    </a:lnTo>
                    <a:lnTo>
                      <a:pt x="6522719" y="134619"/>
                    </a:lnTo>
                    <a:lnTo>
                      <a:pt x="6515851" y="92090"/>
                    </a:lnTo>
                    <a:lnTo>
                      <a:pt x="6496730" y="55138"/>
                    </a:lnTo>
                    <a:lnTo>
                      <a:pt x="6467581" y="25989"/>
                    </a:lnTo>
                    <a:lnTo>
                      <a:pt x="6430629" y="6868"/>
                    </a:lnTo>
                    <a:lnTo>
                      <a:pt x="6388100" y="0"/>
                    </a:lnTo>
                    <a:close/>
                  </a:path>
                </a:pathLst>
              </a:custGeom>
              <a:solidFill>
                <a:srgbClr val="FFFFFF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1783841" y="1451609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19">
                    <a:moveTo>
                      <a:pt x="6522719" y="134619"/>
                    </a:moveTo>
                    <a:lnTo>
                      <a:pt x="6522719" y="673100"/>
                    </a:lnTo>
                    <a:lnTo>
                      <a:pt x="6515851" y="715629"/>
                    </a:lnTo>
                    <a:lnTo>
                      <a:pt x="6496730" y="752581"/>
                    </a:lnTo>
                    <a:lnTo>
                      <a:pt x="6467581" y="781730"/>
                    </a:lnTo>
                    <a:lnTo>
                      <a:pt x="6430629" y="800851"/>
                    </a:lnTo>
                    <a:lnTo>
                      <a:pt x="6388100" y="807719"/>
                    </a:lnTo>
                    <a:lnTo>
                      <a:pt x="0" y="807719"/>
                    </a:lnTo>
                    <a:lnTo>
                      <a:pt x="0" y="0"/>
                    </a:lnTo>
                    <a:lnTo>
                      <a:pt x="6388100" y="0"/>
                    </a:lnTo>
                    <a:lnTo>
                      <a:pt x="6430629" y="6868"/>
                    </a:lnTo>
                    <a:lnTo>
                      <a:pt x="6467581" y="25989"/>
                    </a:lnTo>
                    <a:lnTo>
                      <a:pt x="6496730" y="55138"/>
                    </a:lnTo>
                    <a:lnTo>
                      <a:pt x="6515851" y="92090"/>
                    </a:lnTo>
                    <a:lnTo>
                      <a:pt x="6522719" y="134619"/>
                    </a:lnTo>
                    <a:close/>
                  </a:path>
                </a:pathLst>
              </a:custGeom>
              <a:ln w="25907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915162" y="2545841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434340" y="434340"/>
                    </a:lnTo>
                    <a:lnTo>
                      <a:pt x="0" y="0"/>
                    </a:lnTo>
                    <a:lnTo>
                      <a:pt x="0" y="807720"/>
                    </a:lnTo>
                    <a:lnTo>
                      <a:pt x="434340" y="1242060"/>
                    </a:lnTo>
                    <a:lnTo>
                      <a:pt x="868680" y="807720"/>
                    </a:lnTo>
                    <a:lnTo>
                      <a:pt x="868680" y="0"/>
                    </a:lnTo>
                    <a:close/>
                  </a:path>
                </a:pathLst>
              </a:custGeom>
              <a:solidFill>
                <a:srgbClr val="A4C2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915162" y="2545841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868680" y="807720"/>
                    </a:lnTo>
                    <a:lnTo>
                      <a:pt x="434340" y="1242060"/>
                    </a:lnTo>
                    <a:lnTo>
                      <a:pt x="0" y="807720"/>
                    </a:lnTo>
                    <a:lnTo>
                      <a:pt x="0" y="0"/>
                    </a:lnTo>
                    <a:lnTo>
                      <a:pt x="434340" y="434340"/>
                    </a:lnTo>
                    <a:lnTo>
                      <a:pt x="868680" y="0"/>
                    </a:lnTo>
                    <a:close/>
                  </a:path>
                </a:pathLst>
              </a:custGeom>
              <a:ln w="25908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783841" y="2545841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20">
                    <a:moveTo>
                      <a:pt x="6388100" y="0"/>
                    </a:moveTo>
                    <a:lnTo>
                      <a:pt x="0" y="0"/>
                    </a:lnTo>
                    <a:lnTo>
                      <a:pt x="0" y="807720"/>
                    </a:lnTo>
                    <a:lnTo>
                      <a:pt x="6388100" y="807720"/>
                    </a:lnTo>
                    <a:lnTo>
                      <a:pt x="6430629" y="800851"/>
                    </a:lnTo>
                    <a:lnTo>
                      <a:pt x="6467581" y="781730"/>
                    </a:lnTo>
                    <a:lnTo>
                      <a:pt x="6496730" y="752581"/>
                    </a:lnTo>
                    <a:lnTo>
                      <a:pt x="6515851" y="715629"/>
                    </a:lnTo>
                    <a:lnTo>
                      <a:pt x="6522719" y="673100"/>
                    </a:lnTo>
                    <a:lnTo>
                      <a:pt x="6522719" y="134620"/>
                    </a:lnTo>
                    <a:lnTo>
                      <a:pt x="6515851" y="92090"/>
                    </a:lnTo>
                    <a:lnTo>
                      <a:pt x="6496730" y="55138"/>
                    </a:lnTo>
                    <a:lnTo>
                      <a:pt x="6467581" y="25989"/>
                    </a:lnTo>
                    <a:lnTo>
                      <a:pt x="6430629" y="6868"/>
                    </a:lnTo>
                    <a:lnTo>
                      <a:pt x="6388100" y="0"/>
                    </a:lnTo>
                    <a:close/>
                  </a:path>
                </a:pathLst>
              </a:custGeom>
              <a:solidFill>
                <a:srgbClr val="FFFFFF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783841" y="2545841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20">
                    <a:moveTo>
                      <a:pt x="6522719" y="134620"/>
                    </a:moveTo>
                    <a:lnTo>
                      <a:pt x="6522719" y="673100"/>
                    </a:lnTo>
                    <a:lnTo>
                      <a:pt x="6515851" y="715629"/>
                    </a:lnTo>
                    <a:lnTo>
                      <a:pt x="6496730" y="752581"/>
                    </a:lnTo>
                    <a:lnTo>
                      <a:pt x="6467581" y="781730"/>
                    </a:lnTo>
                    <a:lnTo>
                      <a:pt x="6430629" y="800851"/>
                    </a:lnTo>
                    <a:lnTo>
                      <a:pt x="6388100" y="807720"/>
                    </a:lnTo>
                    <a:lnTo>
                      <a:pt x="0" y="807720"/>
                    </a:lnTo>
                    <a:lnTo>
                      <a:pt x="0" y="0"/>
                    </a:lnTo>
                    <a:lnTo>
                      <a:pt x="6388100" y="0"/>
                    </a:lnTo>
                    <a:lnTo>
                      <a:pt x="6430629" y="6868"/>
                    </a:lnTo>
                    <a:lnTo>
                      <a:pt x="6467581" y="25989"/>
                    </a:lnTo>
                    <a:lnTo>
                      <a:pt x="6496730" y="55138"/>
                    </a:lnTo>
                    <a:lnTo>
                      <a:pt x="6515851" y="92090"/>
                    </a:lnTo>
                    <a:lnTo>
                      <a:pt x="6522719" y="134620"/>
                    </a:lnTo>
                    <a:close/>
                  </a:path>
                </a:pathLst>
              </a:custGeom>
              <a:ln w="25907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915162" y="3641598"/>
                <a:ext cx="868680" cy="124079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0789">
                    <a:moveTo>
                      <a:pt x="868680" y="0"/>
                    </a:moveTo>
                    <a:lnTo>
                      <a:pt x="434340" y="434339"/>
                    </a:lnTo>
                    <a:lnTo>
                      <a:pt x="0" y="0"/>
                    </a:lnTo>
                    <a:lnTo>
                      <a:pt x="0" y="806195"/>
                    </a:lnTo>
                    <a:lnTo>
                      <a:pt x="434340" y="1240535"/>
                    </a:lnTo>
                    <a:lnTo>
                      <a:pt x="868680" y="806195"/>
                    </a:lnTo>
                    <a:lnTo>
                      <a:pt x="868680" y="0"/>
                    </a:lnTo>
                    <a:close/>
                  </a:path>
                </a:pathLst>
              </a:custGeom>
              <a:solidFill>
                <a:srgbClr val="A4C2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915162" y="3641598"/>
                <a:ext cx="868680" cy="124079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0789">
                    <a:moveTo>
                      <a:pt x="868680" y="0"/>
                    </a:moveTo>
                    <a:lnTo>
                      <a:pt x="868680" y="806195"/>
                    </a:lnTo>
                    <a:lnTo>
                      <a:pt x="434340" y="1240535"/>
                    </a:lnTo>
                    <a:lnTo>
                      <a:pt x="0" y="806195"/>
                    </a:lnTo>
                    <a:lnTo>
                      <a:pt x="0" y="0"/>
                    </a:lnTo>
                    <a:lnTo>
                      <a:pt x="434340" y="434339"/>
                    </a:lnTo>
                    <a:lnTo>
                      <a:pt x="868680" y="0"/>
                    </a:lnTo>
                    <a:close/>
                  </a:path>
                </a:pathLst>
              </a:custGeom>
              <a:ln w="25908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783841" y="3641598"/>
                <a:ext cx="6522720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6450">
                    <a:moveTo>
                      <a:pt x="6388354" y="0"/>
                    </a:moveTo>
                    <a:lnTo>
                      <a:pt x="0" y="0"/>
                    </a:lnTo>
                    <a:lnTo>
                      <a:pt x="0" y="806195"/>
                    </a:lnTo>
                    <a:lnTo>
                      <a:pt x="6388354" y="806195"/>
                    </a:lnTo>
                    <a:lnTo>
                      <a:pt x="6430808" y="799342"/>
                    </a:lnTo>
                    <a:lnTo>
                      <a:pt x="6467691" y="780259"/>
                    </a:lnTo>
                    <a:lnTo>
                      <a:pt x="6496783" y="751167"/>
                    </a:lnTo>
                    <a:lnTo>
                      <a:pt x="6515866" y="714284"/>
                    </a:lnTo>
                    <a:lnTo>
                      <a:pt x="6522719" y="671829"/>
                    </a:lnTo>
                    <a:lnTo>
                      <a:pt x="6522719" y="134365"/>
                    </a:lnTo>
                    <a:lnTo>
                      <a:pt x="6515866" y="91911"/>
                    </a:lnTo>
                    <a:lnTo>
                      <a:pt x="6496783" y="55028"/>
                    </a:lnTo>
                    <a:lnTo>
                      <a:pt x="6467691" y="25936"/>
                    </a:lnTo>
                    <a:lnTo>
                      <a:pt x="6430808" y="6853"/>
                    </a:lnTo>
                    <a:lnTo>
                      <a:pt x="6388354" y="0"/>
                    </a:lnTo>
                    <a:close/>
                  </a:path>
                </a:pathLst>
              </a:custGeom>
              <a:solidFill>
                <a:srgbClr val="FFFFFF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783841" y="3641598"/>
                <a:ext cx="6522720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6450">
                    <a:moveTo>
                      <a:pt x="6522719" y="134365"/>
                    </a:moveTo>
                    <a:lnTo>
                      <a:pt x="6522719" y="671829"/>
                    </a:lnTo>
                    <a:lnTo>
                      <a:pt x="6515866" y="714284"/>
                    </a:lnTo>
                    <a:lnTo>
                      <a:pt x="6496783" y="751167"/>
                    </a:lnTo>
                    <a:lnTo>
                      <a:pt x="6467691" y="780259"/>
                    </a:lnTo>
                    <a:lnTo>
                      <a:pt x="6430808" y="799342"/>
                    </a:lnTo>
                    <a:lnTo>
                      <a:pt x="6388354" y="806195"/>
                    </a:lnTo>
                    <a:lnTo>
                      <a:pt x="0" y="806195"/>
                    </a:lnTo>
                    <a:lnTo>
                      <a:pt x="0" y="0"/>
                    </a:lnTo>
                    <a:lnTo>
                      <a:pt x="6388354" y="0"/>
                    </a:lnTo>
                    <a:lnTo>
                      <a:pt x="6430808" y="6853"/>
                    </a:lnTo>
                    <a:lnTo>
                      <a:pt x="6467691" y="25936"/>
                    </a:lnTo>
                    <a:lnTo>
                      <a:pt x="6496783" y="55028"/>
                    </a:lnTo>
                    <a:lnTo>
                      <a:pt x="6515866" y="91911"/>
                    </a:lnTo>
                    <a:lnTo>
                      <a:pt x="6522719" y="134365"/>
                    </a:lnTo>
                    <a:close/>
                  </a:path>
                </a:pathLst>
              </a:custGeom>
              <a:ln w="25908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915162" y="4735829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434340" y="434340"/>
                    </a:lnTo>
                    <a:lnTo>
                      <a:pt x="0" y="0"/>
                    </a:lnTo>
                    <a:lnTo>
                      <a:pt x="0" y="807720"/>
                    </a:lnTo>
                    <a:lnTo>
                      <a:pt x="434340" y="1242060"/>
                    </a:lnTo>
                    <a:lnTo>
                      <a:pt x="868680" y="807720"/>
                    </a:lnTo>
                    <a:lnTo>
                      <a:pt x="868680" y="0"/>
                    </a:lnTo>
                    <a:close/>
                  </a:path>
                </a:pathLst>
              </a:custGeom>
              <a:solidFill>
                <a:srgbClr val="A4C2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15162" y="4735829"/>
                <a:ext cx="868680" cy="1242060"/>
              </a:xfrm>
              <a:custGeom>
                <a:avLst/>
                <a:gdLst/>
                <a:ahLst/>
                <a:cxnLst/>
                <a:rect l="l" t="t" r="r" b="b"/>
                <a:pathLst>
                  <a:path w="868680" h="1242060">
                    <a:moveTo>
                      <a:pt x="868680" y="0"/>
                    </a:moveTo>
                    <a:lnTo>
                      <a:pt x="868680" y="807720"/>
                    </a:lnTo>
                    <a:lnTo>
                      <a:pt x="434340" y="1242060"/>
                    </a:lnTo>
                    <a:lnTo>
                      <a:pt x="0" y="807720"/>
                    </a:lnTo>
                    <a:lnTo>
                      <a:pt x="0" y="0"/>
                    </a:lnTo>
                    <a:lnTo>
                      <a:pt x="434340" y="434340"/>
                    </a:lnTo>
                    <a:lnTo>
                      <a:pt x="868680" y="0"/>
                    </a:lnTo>
                    <a:close/>
                  </a:path>
                </a:pathLst>
              </a:custGeom>
              <a:ln w="25908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1783841" y="4735829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20">
                    <a:moveTo>
                      <a:pt x="6388100" y="0"/>
                    </a:moveTo>
                    <a:lnTo>
                      <a:pt x="0" y="0"/>
                    </a:lnTo>
                    <a:lnTo>
                      <a:pt x="0" y="807720"/>
                    </a:lnTo>
                    <a:lnTo>
                      <a:pt x="6388100" y="807720"/>
                    </a:lnTo>
                    <a:lnTo>
                      <a:pt x="6430629" y="800851"/>
                    </a:lnTo>
                    <a:lnTo>
                      <a:pt x="6467581" y="781730"/>
                    </a:lnTo>
                    <a:lnTo>
                      <a:pt x="6496730" y="752581"/>
                    </a:lnTo>
                    <a:lnTo>
                      <a:pt x="6515851" y="715629"/>
                    </a:lnTo>
                    <a:lnTo>
                      <a:pt x="6522719" y="673100"/>
                    </a:lnTo>
                    <a:lnTo>
                      <a:pt x="6522719" y="134620"/>
                    </a:lnTo>
                    <a:lnTo>
                      <a:pt x="6515851" y="92090"/>
                    </a:lnTo>
                    <a:lnTo>
                      <a:pt x="6496730" y="55138"/>
                    </a:lnTo>
                    <a:lnTo>
                      <a:pt x="6467581" y="25989"/>
                    </a:lnTo>
                    <a:lnTo>
                      <a:pt x="6430629" y="6868"/>
                    </a:lnTo>
                    <a:lnTo>
                      <a:pt x="6388100" y="0"/>
                    </a:lnTo>
                    <a:close/>
                  </a:path>
                </a:pathLst>
              </a:custGeom>
              <a:solidFill>
                <a:srgbClr val="FFFFFF">
                  <a:alpha val="90194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783841" y="4735829"/>
                <a:ext cx="6522720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6522720" h="807720">
                    <a:moveTo>
                      <a:pt x="6522719" y="134620"/>
                    </a:moveTo>
                    <a:lnTo>
                      <a:pt x="6522719" y="673100"/>
                    </a:lnTo>
                    <a:lnTo>
                      <a:pt x="6515851" y="715629"/>
                    </a:lnTo>
                    <a:lnTo>
                      <a:pt x="6496730" y="752581"/>
                    </a:lnTo>
                    <a:lnTo>
                      <a:pt x="6467581" y="781730"/>
                    </a:lnTo>
                    <a:lnTo>
                      <a:pt x="6430629" y="800851"/>
                    </a:lnTo>
                    <a:lnTo>
                      <a:pt x="6388100" y="807720"/>
                    </a:lnTo>
                    <a:lnTo>
                      <a:pt x="0" y="807720"/>
                    </a:lnTo>
                    <a:lnTo>
                      <a:pt x="0" y="0"/>
                    </a:lnTo>
                    <a:lnTo>
                      <a:pt x="6388100" y="0"/>
                    </a:lnTo>
                    <a:lnTo>
                      <a:pt x="6430629" y="6868"/>
                    </a:lnTo>
                    <a:lnTo>
                      <a:pt x="6467581" y="25989"/>
                    </a:lnTo>
                    <a:lnTo>
                      <a:pt x="6496730" y="55138"/>
                    </a:lnTo>
                    <a:lnTo>
                      <a:pt x="6515851" y="92090"/>
                    </a:lnTo>
                    <a:lnTo>
                      <a:pt x="6522719" y="134620"/>
                    </a:lnTo>
                    <a:close/>
                  </a:path>
                </a:pathLst>
              </a:custGeom>
              <a:ln w="25907">
                <a:solidFill>
                  <a:srgbClr val="A4C24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2005964" y="1616867"/>
              <a:ext cx="6078474" cy="347338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58775" indent="-347663">
                <a:lnSpc>
                  <a:spcPct val="100000"/>
                </a:lnSpc>
                <a:spcBef>
                  <a:spcPts val="105"/>
                </a:spcBef>
                <a:buFont typeface="Arial" panose="020B0604020202020204" pitchFamily="34" charset="0"/>
                <a:buChar char="•"/>
                <a:tabLst>
                  <a:tab pos="299720" algn="l"/>
                </a:tabLst>
              </a:pPr>
              <a:r>
                <a:rPr lang="en-US" sz="3200" b="1" dirty="0">
                  <a:latin typeface="Arial MT"/>
                  <a:cs typeface="Arial MT"/>
                </a:rPr>
                <a:t>Restructuring  </a:t>
              </a:r>
            </a:p>
            <a:p>
              <a:pPr marL="358775" indent="-347663">
                <a:lnSpc>
                  <a:spcPct val="100000"/>
                </a:lnSpc>
                <a:spcBef>
                  <a:spcPts val="105"/>
                </a:spcBef>
                <a:buChar char="•"/>
                <a:tabLst>
                  <a:tab pos="299720" algn="l"/>
                </a:tabLst>
              </a:pPr>
              <a:endParaRPr lang="en-US" sz="3200" dirty="0">
                <a:latin typeface="Arial MT"/>
                <a:cs typeface="Arial MT"/>
              </a:endParaRPr>
            </a:p>
            <a:p>
              <a:pPr marL="358775" indent="-347663">
                <a:lnSpc>
                  <a:spcPct val="100000"/>
                </a:lnSpc>
                <a:spcBef>
                  <a:spcPts val="5"/>
                </a:spcBef>
                <a:buFont typeface="Arial" panose="020B0604020202020204" pitchFamily="34" charset="0"/>
                <a:buChar char="•"/>
              </a:pPr>
              <a:r>
                <a:rPr lang="en-IN" sz="3200" b="1" dirty="0">
                  <a:latin typeface="Arial MT"/>
                  <a:cs typeface="Arial MT"/>
                </a:rPr>
                <a:t>Rightsizing</a:t>
              </a:r>
              <a:endParaRPr sz="3200" b="1" dirty="0">
                <a:latin typeface="Arial MT"/>
                <a:cs typeface="Arial MT"/>
              </a:endParaRPr>
            </a:p>
            <a:p>
              <a:pPr marL="358775" indent="-347663">
                <a:buFontTx/>
                <a:buChar char="•"/>
                <a:tabLst>
                  <a:tab pos="299720" algn="l"/>
                </a:tabLst>
              </a:pPr>
              <a:endParaRPr lang="en-US" sz="3200" dirty="0">
                <a:latin typeface="Arial MT"/>
                <a:cs typeface="Arial MT"/>
              </a:endParaRPr>
            </a:p>
            <a:p>
              <a:pPr marL="358775" indent="-347663">
                <a:buFont typeface="Arial" panose="020B0604020202020204" pitchFamily="34" charset="0"/>
                <a:buChar char="•"/>
                <a:tabLst>
                  <a:tab pos="299720" algn="l"/>
                </a:tabLst>
              </a:pPr>
              <a:r>
                <a:rPr lang="en-US" sz="3200" dirty="0">
                  <a:latin typeface="Arial MT"/>
                  <a:cs typeface="Arial MT"/>
                </a:rPr>
                <a:t>Downsizing</a:t>
              </a:r>
            </a:p>
            <a:p>
              <a:pPr marL="358775" indent="-347663">
                <a:lnSpc>
                  <a:spcPct val="100000"/>
                </a:lnSpc>
                <a:buChar char="•"/>
                <a:tabLst>
                  <a:tab pos="299720" algn="l"/>
                </a:tabLst>
              </a:pPr>
              <a:endParaRPr sz="3200" dirty="0">
                <a:latin typeface="Arial MT"/>
                <a:cs typeface="Arial MT"/>
              </a:endParaRPr>
            </a:p>
            <a:p>
              <a:pPr marL="358775" indent="-347663">
                <a:lnSpc>
                  <a:spcPct val="100000"/>
                </a:lnSpc>
                <a:buFont typeface="Arial" panose="020B0604020202020204" pitchFamily="34" charset="0"/>
                <a:buChar char="•"/>
                <a:tabLst>
                  <a:tab pos="299720" algn="l"/>
                </a:tabLst>
              </a:pPr>
              <a:r>
                <a:rPr sz="3200" spc="-5" dirty="0">
                  <a:latin typeface="Arial MT"/>
                  <a:cs typeface="Arial MT"/>
                </a:rPr>
                <a:t>Smart</a:t>
              </a:r>
              <a:r>
                <a:rPr sz="3200" spc="-65" dirty="0">
                  <a:latin typeface="Arial MT"/>
                  <a:cs typeface="Arial MT"/>
                </a:rPr>
                <a:t> </a:t>
              </a:r>
              <a:r>
                <a:rPr sz="3200" dirty="0">
                  <a:latin typeface="Arial MT"/>
                  <a:cs typeface="Arial MT"/>
                </a:rPr>
                <a:t>sizing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7CAA-7A57-4E1A-8C6C-C7CD30F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20" y="169783"/>
            <a:ext cx="7713980" cy="1169551"/>
          </a:xfrm>
        </p:spPr>
        <p:txBody>
          <a:bodyPr/>
          <a:lstStyle/>
          <a:p>
            <a:pPr algn="ctr"/>
            <a:r>
              <a:rPr lang="en-US" sz="4400" dirty="0">
                <a:latin typeface="Arial MT"/>
              </a:rPr>
              <a:t>Restructuring </a:t>
            </a:r>
            <a:br>
              <a:rPr lang="en-US" sz="4400" dirty="0">
                <a:latin typeface="Arial MT"/>
              </a:rPr>
            </a:br>
            <a:r>
              <a:rPr lang="en-US" sz="3200" dirty="0">
                <a:latin typeface="Arial MT"/>
              </a:rPr>
              <a:t>(for business sustainability)</a:t>
            </a:r>
            <a:endParaRPr lang="en-IN" sz="4400" dirty="0">
              <a:latin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DAFB4-D3E5-8277-DC4D-36CF3713CFD5}"/>
              </a:ext>
            </a:extLst>
          </p:cNvPr>
          <p:cNvSpPr txBox="1"/>
          <p:nvPr/>
        </p:nvSpPr>
        <p:spPr>
          <a:xfrm>
            <a:off x="533400" y="1655207"/>
            <a:ext cx="771398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3200" b="1" i="0" dirty="0">
                <a:solidFill>
                  <a:srgbClr val="FF0000"/>
                </a:solidFill>
                <a:effectLst/>
              </a:rPr>
              <a:t>What is restructuring?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D2D2D"/>
                </a:solidFill>
                <a:effectLst/>
              </a:rPr>
              <a:t>Restructuring is a term used to describe circumstances where </a:t>
            </a:r>
            <a:r>
              <a:rPr lang="en-US" sz="2800" b="1" i="0" dirty="0">
                <a:solidFill>
                  <a:srgbClr val="2D2D2D"/>
                </a:solidFill>
                <a:effectLst/>
              </a:rPr>
              <a:t>companies decide to make changes to business models,</a:t>
            </a:r>
            <a:r>
              <a:rPr lang="en-US" sz="2800" b="0" i="0" dirty="0">
                <a:solidFill>
                  <a:srgbClr val="2D2D2D"/>
                </a:solidFill>
                <a:effectLst/>
              </a:rPr>
              <a:t> business operations, structural organization or financial spending. </a:t>
            </a:r>
          </a:p>
          <a:p>
            <a:pPr algn="just">
              <a:spcBef>
                <a:spcPts val="600"/>
              </a:spcBef>
            </a:pPr>
            <a:endParaRPr lang="en-US" sz="1600" dirty="0">
              <a:solidFill>
                <a:srgbClr val="2D2D2D"/>
              </a:solidFill>
            </a:endParaRP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D2D2D"/>
                </a:solidFill>
                <a:effectLst/>
              </a:rPr>
              <a:t>On a smaller scale, restructuring can also occur at the department level, where </a:t>
            </a:r>
            <a:r>
              <a:rPr lang="en-US" sz="2800" b="1" i="0" dirty="0">
                <a:solidFill>
                  <a:srgbClr val="2D2D2D"/>
                </a:solidFill>
                <a:effectLst/>
              </a:rPr>
              <a:t>department managers reorganize roles, priorities and department budgets.</a:t>
            </a:r>
          </a:p>
        </p:txBody>
      </p:sp>
    </p:spTree>
    <p:extLst>
      <p:ext uri="{BB962C8B-B14F-4D97-AF65-F5344CB8AC3E}">
        <p14:creationId xmlns:p14="http://schemas.microsoft.com/office/powerpoint/2010/main" val="915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36AF62-D07B-91B4-73FC-B878DF84E1B8}"/>
              </a:ext>
            </a:extLst>
          </p:cNvPr>
          <p:cNvSpPr txBox="1"/>
          <p:nvPr/>
        </p:nvSpPr>
        <p:spPr>
          <a:xfrm>
            <a:off x="1752600" y="335845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Restructuring</a:t>
            </a:r>
            <a:endParaRPr lang="en-IN" sz="5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C5E-1AF2-B05A-7017-0B2D57AB3A58}"/>
              </a:ext>
            </a:extLst>
          </p:cNvPr>
          <p:cNvSpPr txBox="1"/>
          <p:nvPr/>
        </p:nvSpPr>
        <p:spPr>
          <a:xfrm>
            <a:off x="304800" y="1388464"/>
            <a:ext cx="830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Restructuring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a company makes significant changes to its financial or operational structure, typically while under financial restriction/duress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42925" indent="-542925" algn="just">
              <a:spcBef>
                <a:spcPts val="600"/>
              </a:spcBef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42925" indent="-5429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Companies may also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restructure when preparing for a sale, buyout, merger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change in overall goals, or transfer of ownership.</a:t>
            </a:r>
          </a:p>
          <a:p>
            <a:pPr marL="542925" indent="-542925" algn="just">
              <a:spcBef>
                <a:spcPts val="600"/>
              </a:spcBef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42925" indent="-5429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Restructuring involves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fundamental changes in a business's activities and resources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75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4FD-DF2A-4759-25BE-29520B3D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7713980" cy="73866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+mj-lt"/>
              </a:rPr>
              <a:t>Benefits of Restructuring</a:t>
            </a:r>
            <a:endParaRPr lang="en-IN" sz="4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BEB9D-A6C0-88DD-A3C4-F963C1CB5C78}"/>
              </a:ext>
            </a:extLst>
          </p:cNvPr>
          <p:cNvSpPr txBox="1"/>
          <p:nvPr/>
        </p:nvSpPr>
        <p:spPr>
          <a:xfrm>
            <a:off x="609600" y="1630501"/>
            <a:ext cx="79425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D2D2D"/>
                </a:solidFill>
                <a:effectLst/>
                <a:latin typeface="+mj-lt"/>
              </a:rPr>
              <a:t>Levels business with competitors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D2D2D"/>
                </a:solidFill>
                <a:effectLst/>
                <a:latin typeface="+mj-lt"/>
              </a:rPr>
              <a:t>Enhances communication</a:t>
            </a:r>
            <a:endParaRPr lang="en-IN" sz="3200" b="1" dirty="0">
              <a:solidFill>
                <a:srgbClr val="2D2D2D"/>
              </a:solidFill>
              <a:latin typeface="+mj-lt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D2D2D"/>
                </a:solidFill>
                <a:effectLst/>
                <a:latin typeface="+mj-lt"/>
              </a:rPr>
              <a:t>Increases employee productivity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D2D2D"/>
                </a:solidFill>
                <a:effectLst/>
                <a:latin typeface="+mj-lt"/>
              </a:rPr>
              <a:t>Maintains or improves company finances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2D2D2D"/>
                </a:solidFill>
                <a:effectLst/>
                <a:latin typeface="+mj-lt"/>
              </a:rPr>
              <a:t>Provides opportunities for business growth</a:t>
            </a:r>
            <a:endParaRPr lang="en-I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063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DA420-E8A5-8739-7221-5663FD8C9FB6}"/>
              </a:ext>
            </a:extLst>
          </p:cNvPr>
          <p:cNvSpPr txBox="1"/>
          <p:nvPr/>
        </p:nvSpPr>
        <p:spPr>
          <a:xfrm>
            <a:off x="533400" y="1066800"/>
            <a:ext cx="8077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Legal restructuring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Turnaround restructuring-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replace product line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Cost restructuring-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cost saving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Repositioning restructuring-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expansion of business by diversifying products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Spin-off restructuring- </a:t>
            </a:r>
            <a:r>
              <a:rPr lang="en-US" sz="2800" b="0" i="0" dirty="0">
                <a:solidFill>
                  <a:srgbClr val="C00000"/>
                </a:solidFill>
                <a:effectLst/>
              </a:rPr>
              <a:t>process by which a company makes one or more branch locations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Divestment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Mergers and acquisitions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Maintain transparency throughout the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9492B-A82A-F95C-A14C-8C404C815A0D}"/>
              </a:ext>
            </a:extLst>
          </p:cNvPr>
          <p:cNvSpPr txBox="1"/>
          <p:nvPr/>
        </p:nvSpPr>
        <p:spPr>
          <a:xfrm>
            <a:off x="1066800" y="76200"/>
            <a:ext cx="7391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Types of restructuring</a:t>
            </a:r>
            <a:endParaRPr lang="en-US" sz="4400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4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96699"/>
            <a:ext cx="4286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Arial MT"/>
                <a:cs typeface="Arial MT"/>
              </a:rPr>
              <a:t>RIGHT</a:t>
            </a:r>
            <a:r>
              <a:rPr sz="4400" spc="-20" dirty="0">
                <a:latin typeface="Arial MT"/>
                <a:cs typeface="Arial MT"/>
              </a:rPr>
              <a:t>S</a:t>
            </a:r>
            <a:r>
              <a:rPr sz="4400" spc="-5" dirty="0">
                <a:latin typeface="Arial MT"/>
                <a:cs typeface="Arial MT"/>
              </a:rPr>
              <a:t>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9232" y="15240"/>
            <a:ext cx="3169572" cy="164596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37DFFD4-3099-FDE4-A496-B596F951DAB4}"/>
              </a:ext>
            </a:extLst>
          </p:cNvPr>
          <p:cNvGrpSpPr/>
          <p:nvPr/>
        </p:nvGrpSpPr>
        <p:grpSpPr>
          <a:xfrm>
            <a:off x="146812" y="3671354"/>
            <a:ext cx="8467344" cy="2769372"/>
            <a:chOff x="228600" y="4191000"/>
            <a:chExt cx="8467344" cy="2381758"/>
          </a:xfrm>
        </p:grpSpPr>
        <p:grpSp>
          <p:nvGrpSpPr>
            <p:cNvPr id="5" name="object 5"/>
            <p:cNvGrpSpPr/>
            <p:nvPr/>
          </p:nvGrpSpPr>
          <p:grpSpPr>
            <a:xfrm>
              <a:off x="228600" y="4191000"/>
              <a:ext cx="2057400" cy="1508760"/>
              <a:chOff x="228600" y="3733800"/>
              <a:chExt cx="2057400" cy="150876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310134" y="3888486"/>
                <a:ext cx="1946275" cy="1341120"/>
              </a:xfrm>
              <a:custGeom>
                <a:avLst/>
                <a:gdLst/>
                <a:ahLst/>
                <a:cxnLst/>
                <a:rect l="l" t="t" r="r" b="b"/>
                <a:pathLst>
                  <a:path w="1946275" h="1341120">
                    <a:moveTo>
                      <a:pt x="1722627" y="0"/>
                    </a:moveTo>
                    <a:lnTo>
                      <a:pt x="223520" y="0"/>
                    </a:lnTo>
                    <a:lnTo>
                      <a:pt x="178473" y="4541"/>
                    </a:lnTo>
                    <a:lnTo>
                      <a:pt x="136517" y="17565"/>
                    </a:lnTo>
                    <a:lnTo>
                      <a:pt x="98549" y="38174"/>
                    </a:lnTo>
                    <a:lnTo>
                      <a:pt x="65468" y="65468"/>
                    </a:lnTo>
                    <a:lnTo>
                      <a:pt x="38174" y="98549"/>
                    </a:lnTo>
                    <a:lnTo>
                      <a:pt x="17565" y="136517"/>
                    </a:lnTo>
                    <a:lnTo>
                      <a:pt x="4541" y="178473"/>
                    </a:lnTo>
                    <a:lnTo>
                      <a:pt x="0" y="223519"/>
                    </a:lnTo>
                    <a:lnTo>
                      <a:pt x="0" y="1117600"/>
                    </a:lnTo>
                    <a:lnTo>
                      <a:pt x="4541" y="1162646"/>
                    </a:lnTo>
                    <a:lnTo>
                      <a:pt x="17565" y="1204602"/>
                    </a:lnTo>
                    <a:lnTo>
                      <a:pt x="38174" y="1242570"/>
                    </a:lnTo>
                    <a:lnTo>
                      <a:pt x="65468" y="1275651"/>
                    </a:lnTo>
                    <a:lnTo>
                      <a:pt x="98549" y="1302945"/>
                    </a:lnTo>
                    <a:lnTo>
                      <a:pt x="136517" y="1323554"/>
                    </a:lnTo>
                    <a:lnTo>
                      <a:pt x="178473" y="1336578"/>
                    </a:lnTo>
                    <a:lnTo>
                      <a:pt x="223520" y="1341120"/>
                    </a:lnTo>
                    <a:lnTo>
                      <a:pt x="1722627" y="1341120"/>
                    </a:lnTo>
                    <a:lnTo>
                      <a:pt x="1767674" y="1336578"/>
                    </a:lnTo>
                    <a:lnTo>
                      <a:pt x="1809630" y="1323554"/>
                    </a:lnTo>
                    <a:lnTo>
                      <a:pt x="1847598" y="1302945"/>
                    </a:lnTo>
                    <a:lnTo>
                      <a:pt x="1880679" y="1275651"/>
                    </a:lnTo>
                    <a:lnTo>
                      <a:pt x="1907973" y="1242570"/>
                    </a:lnTo>
                    <a:lnTo>
                      <a:pt x="1928582" y="1204602"/>
                    </a:lnTo>
                    <a:lnTo>
                      <a:pt x="1941606" y="1162646"/>
                    </a:lnTo>
                    <a:lnTo>
                      <a:pt x="1946148" y="1117600"/>
                    </a:lnTo>
                    <a:lnTo>
                      <a:pt x="1946148" y="223519"/>
                    </a:lnTo>
                    <a:lnTo>
                      <a:pt x="1941606" y="178473"/>
                    </a:lnTo>
                    <a:lnTo>
                      <a:pt x="1928582" y="136517"/>
                    </a:lnTo>
                    <a:lnTo>
                      <a:pt x="1907973" y="98549"/>
                    </a:lnTo>
                    <a:lnTo>
                      <a:pt x="1880679" y="65468"/>
                    </a:lnTo>
                    <a:lnTo>
                      <a:pt x="1847598" y="38174"/>
                    </a:lnTo>
                    <a:lnTo>
                      <a:pt x="1809630" y="17565"/>
                    </a:lnTo>
                    <a:lnTo>
                      <a:pt x="1767674" y="4541"/>
                    </a:lnTo>
                    <a:lnTo>
                      <a:pt x="1722627" y="0"/>
                    </a:lnTo>
                    <a:close/>
                  </a:path>
                </a:pathLst>
              </a:custGeom>
              <a:solidFill>
                <a:srgbClr val="0E6E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10134" y="3888486"/>
                <a:ext cx="1946275" cy="1341120"/>
              </a:xfrm>
              <a:custGeom>
                <a:avLst/>
                <a:gdLst/>
                <a:ahLst/>
                <a:cxnLst/>
                <a:rect l="l" t="t" r="r" b="b"/>
                <a:pathLst>
                  <a:path w="1946275" h="1341120">
                    <a:moveTo>
                      <a:pt x="0" y="223519"/>
                    </a:moveTo>
                    <a:lnTo>
                      <a:pt x="4541" y="178473"/>
                    </a:lnTo>
                    <a:lnTo>
                      <a:pt x="17565" y="136517"/>
                    </a:lnTo>
                    <a:lnTo>
                      <a:pt x="38174" y="98549"/>
                    </a:lnTo>
                    <a:lnTo>
                      <a:pt x="65468" y="65468"/>
                    </a:lnTo>
                    <a:lnTo>
                      <a:pt x="98549" y="38174"/>
                    </a:lnTo>
                    <a:lnTo>
                      <a:pt x="136517" y="17565"/>
                    </a:lnTo>
                    <a:lnTo>
                      <a:pt x="178473" y="4541"/>
                    </a:lnTo>
                    <a:lnTo>
                      <a:pt x="223520" y="0"/>
                    </a:lnTo>
                    <a:lnTo>
                      <a:pt x="1722627" y="0"/>
                    </a:lnTo>
                    <a:lnTo>
                      <a:pt x="1767674" y="4541"/>
                    </a:lnTo>
                    <a:lnTo>
                      <a:pt x="1809630" y="17565"/>
                    </a:lnTo>
                    <a:lnTo>
                      <a:pt x="1847598" y="38174"/>
                    </a:lnTo>
                    <a:lnTo>
                      <a:pt x="1880679" y="65468"/>
                    </a:lnTo>
                    <a:lnTo>
                      <a:pt x="1907973" y="98549"/>
                    </a:lnTo>
                    <a:lnTo>
                      <a:pt x="1928582" y="136517"/>
                    </a:lnTo>
                    <a:lnTo>
                      <a:pt x="1941606" y="178473"/>
                    </a:lnTo>
                    <a:lnTo>
                      <a:pt x="1946148" y="223519"/>
                    </a:lnTo>
                    <a:lnTo>
                      <a:pt x="1946148" y="1117600"/>
                    </a:lnTo>
                    <a:lnTo>
                      <a:pt x="1941606" y="1162646"/>
                    </a:lnTo>
                    <a:lnTo>
                      <a:pt x="1928582" y="1204602"/>
                    </a:lnTo>
                    <a:lnTo>
                      <a:pt x="1907973" y="1242570"/>
                    </a:lnTo>
                    <a:lnTo>
                      <a:pt x="1880679" y="1275651"/>
                    </a:lnTo>
                    <a:lnTo>
                      <a:pt x="1847598" y="1302945"/>
                    </a:lnTo>
                    <a:lnTo>
                      <a:pt x="1809630" y="1323554"/>
                    </a:lnTo>
                    <a:lnTo>
                      <a:pt x="1767674" y="1336578"/>
                    </a:lnTo>
                    <a:lnTo>
                      <a:pt x="1722627" y="1341120"/>
                    </a:lnTo>
                    <a:lnTo>
                      <a:pt x="223520" y="1341120"/>
                    </a:lnTo>
                    <a:lnTo>
                      <a:pt x="178473" y="1336578"/>
                    </a:lnTo>
                    <a:lnTo>
                      <a:pt x="136517" y="1323554"/>
                    </a:lnTo>
                    <a:lnTo>
                      <a:pt x="98549" y="1302945"/>
                    </a:lnTo>
                    <a:lnTo>
                      <a:pt x="65468" y="1275651"/>
                    </a:lnTo>
                    <a:lnTo>
                      <a:pt x="38174" y="1242570"/>
                    </a:lnTo>
                    <a:lnTo>
                      <a:pt x="17565" y="1204602"/>
                    </a:lnTo>
                    <a:lnTo>
                      <a:pt x="4541" y="1162646"/>
                    </a:lnTo>
                    <a:lnTo>
                      <a:pt x="0" y="1117600"/>
                    </a:lnTo>
                    <a:lnTo>
                      <a:pt x="0" y="223519"/>
                    </a:lnTo>
                    <a:close/>
                  </a:path>
                </a:pathLst>
              </a:custGeom>
              <a:ln w="2590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" name="object 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600" y="3733800"/>
                <a:ext cx="2057400" cy="1505712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346709" y="5866638"/>
              <a:ext cx="1865630" cy="706120"/>
            </a:xfrm>
            <a:prstGeom prst="rect">
              <a:avLst/>
            </a:prstGeom>
            <a:ln w="25908">
              <a:solidFill>
                <a:srgbClr val="000000"/>
              </a:solidFill>
            </a:ln>
          </p:spPr>
          <p:txBody>
            <a:bodyPr vert="horz" wrap="square" lIns="0" tIns="92710" rIns="0" bIns="0" rtlCol="0">
              <a:spAutoFit/>
            </a:bodyPr>
            <a:lstStyle/>
            <a:p>
              <a:pPr marL="227329">
                <a:lnSpc>
                  <a:spcPct val="100000"/>
                </a:lnSpc>
                <a:spcBef>
                  <a:spcPts val="730"/>
                </a:spcBef>
              </a:pPr>
              <a:r>
                <a:rPr sz="1900" b="1" spc="-5" dirty="0">
                  <a:latin typeface="Arial"/>
                  <a:cs typeface="Arial"/>
                </a:rPr>
                <a:t>Competition</a:t>
              </a:r>
              <a:endParaRPr sz="1900">
                <a:latin typeface="Arial"/>
                <a:cs typeface="Arial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2438400" y="4267200"/>
              <a:ext cx="1973580" cy="1442085"/>
              <a:chOff x="2438400" y="3810000"/>
              <a:chExt cx="1973580" cy="1442085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451353" y="3891534"/>
                <a:ext cx="1948180" cy="1343025"/>
              </a:xfrm>
              <a:custGeom>
                <a:avLst/>
                <a:gdLst/>
                <a:ahLst/>
                <a:cxnLst/>
                <a:rect l="l" t="t" r="r" b="b"/>
                <a:pathLst>
                  <a:path w="1948179" h="1343025">
                    <a:moveTo>
                      <a:pt x="1723897" y="0"/>
                    </a:moveTo>
                    <a:lnTo>
                      <a:pt x="223773" y="0"/>
                    </a:lnTo>
                    <a:lnTo>
                      <a:pt x="178680" y="4546"/>
                    </a:lnTo>
                    <a:lnTo>
                      <a:pt x="136677" y="17587"/>
                    </a:lnTo>
                    <a:lnTo>
                      <a:pt x="98666" y="38221"/>
                    </a:lnTo>
                    <a:lnTo>
                      <a:pt x="65547" y="65547"/>
                    </a:lnTo>
                    <a:lnTo>
                      <a:pt x="38221" y="98666"/>
                    </a:lnTo>
                    <a:lnTo>
                      <a:pt x="17587" y="136677"/>
                    </a:lnTo>
                    <a:lnTo>
                      <a:pt x="4546" y="178680"/>
                    </a:lnTo>
                    <a:lnTo>
                      <a:pt x="0" y="223774"/>
                    </a:lnTo>
                    <a:lnTo>
                      <a:pt x="0" y="1118870"/>
                    </a:lnTo>
                    <a:lnTo>
                      <a:pt x="4546" y="1163963"/>
                    </a:lnTo>
                    <a:lnTo>
                      <a:pt x="17587" y="1205966"/>
                    </a:lnTo>
                    <a:lnTo>
                      <a:pt x="38221" y="1243977"/>
                    </a:lnTo>
                    <a:lnTo>
                      <a:pt x="65547" y="1277096"/>
                    </a:lnTo>
                    <a:lnTo>
                      <a:pt x="98666" y="1304422"/>
                    </a:lnTo>
                    <a:lnTo>
                      <a:pt x="136677" y="1325056"/>
                    </a:lnTo>
                    <a:lnTo>
                      <a:pt x="178680" y="1338097"/>
                    </a:lnTo>
                    <a:lnTo>
                      <a:pt x="223773" y="1342644"/>
                    </a:lnTo>
                    <a:lnTo>
                      <a:pt x="1723897" y="1342644"/>
                    </a:lnTo>
                    <a:lnTo>
                      <a:pt x="1768991" y="1338097"/>
                    </a:lnTo>
                    <a:lnTo>
                      <a:pt x="1810994" y="1325056"/>
                    </a:lnTo>
                    <a:lnTo>
                      <a:pt x="1849005" y="1304422"/>
                    </a:lnTo>
                    <a:lnTo>
                      <a:pt x="1882124" y="1277096"/>
                    </a:lnTo>
                    <a:lnTo>
                      <a:pt x="1909450" y="1243977"/>
                    </a:lnTo>
                    <a:lnTo>
                      <a:pt x="1930084" y="1205966"/>
                    </a:lnTo>
                    <a:lnTo>
                      <a:pt x="1943125" y="1163963"/>
                    </a:lnTo>
                    <a:lnTo>
                      <a:pt x="1947671" y="1118870"/>
                    </a:lnTo>
                    <a:lnTo>
                      <a:pt x="1947671" y="223774"/>
                    </a:lnTo>
                    <a:lnTo>
                      <a:pt x="1943125" y="178680"/>
                    </a:lnTo>
                    <a:lnTo>
                      <a:pt x="1930084" y="136677"/>
                    </a:lnTo>
                    <a:lnTo>
                      <a:pt x="1909450" y="98666"/>
                    </a:lnTo>
                    <a:lnTo>
                      <a:pt x="1882124" y="65547"/>
                    </a:lnTo>
                    <a:lnTo>
                      <a:pt x="1849005" y="38221"/>
                    </a:lnTo>
                    <a:lnTo>
                      <a:pt x="1810994" y="17587"/>
                    </a:lnTo>
                    <a:lnTo>
                      <a:pt x="1768991" y="4546"/>
                    </a:lnTo>
                    <a:lnTo>
                      <a:pt x="1723897" y="0"/>
                    </a:lnTo>
                    <a:close/>
                  </a:path>
                </a:pathLst>
              </a:custGeom>
              <a:solidFill>
                <a:srgbClr val="0E6E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2451353" y="3891534"/>
                <a:ext cx="1948180" cy="1343025"/>
              </a:xfrm>
              <a:custGeom>
                <a:avLst/>
                <a:gdLst/>
                <a:ahLst/>
                <a:cxnLst/>
                <a:rect l="l" t="t" r="r" b="b"/>
                <a:pathLst>
                  <a:path w="1948179" h="1343025">
                    <a:moveTo>
                      <a:pt x="0" y="223774"/>
                    </a:moveTo>
                    <a:lnTo>
                      <a:pt x="4546" y="178680"/>
                    </a:lnTo>
                    <a:lnTo>
                      <a:pt x="17587" y="136677"/>
                    </a:lnTo>
                    <a:lnTo>
                      <a:pt x="38221" y="98666"/>
                    </a:lnTo>
                    <a:lnTo>
                      <a:pt x="65547" y="65547"/>
                    </a:lnTo>
                    <a:lnTo>
                      <a:pt x="98666" y="38221"/>
                    </a:lnTo>
                    <a:lnTo>
                      <a:pt x="136677" y="17587"/>
                    </a:lnTo>
                    <a:lnTo>
                      <a:pt x="178680" y="4546"/>
                    </a:lnTo>
                    <a:lnTo>
                      <a:pt x="223773" y="0"/>
                    </a:lnTo>
                    <a:lnTo>
                      <a:pt x="1723897" y="0"/>
                    </a:lnTo>
                    <a:lnTo>
                      <a:pt x="1768991" y="4546"/>
                    </a:lnTo>
                    <a:lnTo>
                      <a:pt x="1810994" y="17587"/>
                    </a:lnTo>
                    <a:lnTo>
                      <a:pt x="1849005" y="38221"/>
                    </a:lnTo>
                    <a:lnTo>
                      <a:pt x="1882124" y="65547"/>
                    </a:lnTo>
                    <a:lnTo>
                      <a:pt x="1909450" y="98666"/>
                    </a:lnTo>
                    <a:lnTo>
                      <a:pt x="1930084" y="136677"/>
                    </a:lnTo>
                    <a:lnTo>
                      <a:pt x="1943125" y="178680"/>
                    </a:lnTo>
                    <a:lnTo>
                      <a:pt x="1947671" y="223774"/>
                    </a:lnTo>
                    <a:lnTo>
                      <a:pt x="1947671" y="1118870"/>
                    </a:lnTo>
                    <a:lnTo>
                      <a:pt x="1943125" y="1163963"/>
                    </a:lnTo>
                    <a:lnTo>
                      <a:pt x="1930084" y="1205966"/>
                    </a:lnTo>
                    <a:lnTo>
                      <a:pt x="1909450" y="1243977"/>
                    </a:lnTo>
                    <a:lnTo>
                      <a:pt x="1882124" y="1277096"/>
                    </a:lnTo>
                    <a:lnTo>
                      <a:pt x="1849005" y="1304422"/>
                    </a:lnTo>
                    <a:lnTo>
                      <a:pt x="1810994" y="1325056"/>
                    </a:lnTo>
                    <a:lnTo>
                      <a:pt x="1768991" y="1338097"/>
                    </a:lnTo>
                    <a:lnTo>
                      <a:pt x="1723897" y="1342644"/>
                    </a:lnTo>
                    <a:lnTo>
                      <a:pt x="223773" y="1342644"/>
                    </a:lnTo>
                    <a:lnTo>
                      <a:pt x="178680" y="1338097"/>
                    </a:lnTo>
                    <a:lnTo>
                      <a:pt x="136677" y="1325056"/>
                    </a:lnTo>
                    <a:lnTo>
                      <a:pt x="98666" y="1304422"/>
                    </a:lnTo>
                    <a:lnTo>
                      <a:pt x="65547" y="1277096"/>
                    </a:lnTo>
                    <a:lnTo>
                      <a:pt x="38221" y="1243977"/>
                    </a:lnTo>
                    <a:lnTo>
                      <a:pt x="17587" y="1205966"/>
                    </a:lnTo>
                    <a:lnTo>
                      <a:pt x="4546" y="1163963"/>
                    </a:lnTo>
                    <a:lnTo>
                      <a:pt x="0" y="1118870"/>
                    </a:lnTo>
                    <a:lnTo>
                      <a:pt x="0" y="223774"/>
                    </a:lnTo>
                    <a:close/>
                  </a:path>
                </a:pathLst>
              </a:custGeom>
              <a:ln w="2590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" name="object 13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38400" y="3810000"/>
                <a:ext cx="1905000" cy="144170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2439161" y="5791961"/>
              <a:ext cx="1948180" cy="687705"/>
            </a:xfrm>
            <a:prstGeom prst="rect">
              <a:avLst/>
            </a:prstGeom>
            <a:ln w="25907">
              <a:solidFill>
                <a:srgbClr val="000000"/>
              </a:solidFill>
            </a:ln>
          </p:spPr>
          <p:txBody>
            <a:bodyPr vert="horz" wrap="square" lIns="0" tIns="92075" rIns="0" bIns="0" rtlCol="0">
              <a:spAutoFit/>
            </a:bodyPr>
            <a:lstStyle/>
            <a:p>
              <a:pPr marL="308610">
                <a:lnSpc>
                  <a:spcPts val="2125"/>
                </a:lnSpc>
                <a:spcBef>
                  <a:spcPts val="725"/>
                </a:spcBef>
              </a:pPr>
              <a:r>
                <a:rPr sz="1900" b="1" spc="-5" dirty="0">
                  <a:latin typeface="Arial"/>
                  <a:cs typeface="Arial"/>
                </a:rPr>
                <a:t>Information</a:t>
              </a:r>
              <a:endParaRPr sz="1900" dirty="0">
                <a:latin typeface="Arial"/>
                <a:cs typeface="Arial"/>
              </a:endParaRPr>
            </a:p>
            <a:p>
              <a:pPr marL="305435">
                <a:lnSpc>
                  <a:spcPts val="2125"/>
                </a:lnSpc>
              </a:pPr>
              <a:r>
                <a:rPr sz="1900" b="1" spc="-15" dirty="0">
                  <a:latin typeface="Arial"/>
                  <a:cs typeface="Arial"/>
                </a:rPr>
                <a:t>Technology</a:t>
              </a:r>
              <a:endParaRPr sz="1900" dirty="0">
                <a:latin typeface="Arial"/>
                <a:cs typeface="Arial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4572000" y="4191000"/>
              <a:ext cx="2060575" cy="1544320"/>
              <a:chOff x="4572000" y="3733800"/>
              <a:chExt cx="2060575" cy="154432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594098" y="3883913"/>
                <a:ext cx="1948180" cy="1341120"/>
              </a:xfrm>
              <a:custGeom>
                <a:avLst/>
                <a:gdLst/>
                <a:ahLst/>
                <a:cxnLst/>
                <a:rect l="l" t="t" r="r" b="b"/>
                <a:pathLst>
                  <a:path w="1948179" h="1341120">
                    <a:moveTo>
                      <a:pt x="1724152" y="0"/>
                    </a:moveTo>
                    <a:lnTo>
                      <a:pt x="223519" y="0"/>
                    </a:lnTo>
                    <a:lnTo>
                      <a:pt x="178473" y="4541"/>
                    </a:lnTo>
                    <a:lnTo>
                      <a:pt x="136517" y="17565"/>
                    </a:lnTo>
                    <a:lnTo>
                      <a:pt x="98549" y="38174"/>
                    </a:lnTo>
                    <a:lnTo>
                      <a:pt x="65468" y="65468"/>
                    </a:lnTo>
                    <a:lnTo>
                      <a:pt x="38174" y="98549"/>
                    </a:lnTo>
                    <a:lnTo>
                      <a:pt x="17565" y="136517"/>
                    </a:lnTo>
                    <a:lnTo>
                      <a:pt x="4541" y="178473"/>
                    </a:lnTo>
                    <a:lnTo>
                      <a:pt x="0" y="223519"/>
                    </a:lnTo>
                    <a:lnTo>
                      <a:pt x="0" y="1117600"/>
                    </a:lnTo>
                    <a:lnTo>
                      <a:pt x="4541" y="1162646"/>
                    </a:lnTo>
                    <a:lnTo>
                      <a:pt x="17565" y="1204602"/>
                    </a:lnTo>
                    <a:lnTo>
                      <a:pt x="38174" y="1242570"/>
                    </a:lnTo>
                    <a:lnTo>
                      <a:pt x="65468" y="1275651"/>
                    </a:lnTo>
                    <a:lnTo>
                      <a:pt x="98549" y="1302945"/>
                    </a:lnTo>
                    <a:lnTo>
                      <a:pt x="136517" y="1323554"/>
                    </a:lnTo>
                    <a:lnTo>
                      <a:pt x="178473" y="1336578"/>
                    </a:lnTo>
                    <a:lnTo>
                      <a:pt x="223519" y="1341120"/>
                    </a:lnTo>
                    <a:lnTo>
                      <a:pt x="1724152" y="1341120"/>
                    </a:lnTo>
                    <a:lnTo>
                      <a:pt x="1769198" y="1336578"/>
                    </a:lnTo>
                    <a:lnTo>
                      <a:pt x="1811154" y="1323554"/>
                    </a:lnTo>
                    <a:lnTo>
                      <a:pt x="1849122" y="1302945"/>
                    </a:lnTo>
                    <a:lnTo>
                      <a:pt x="1882203" y="1275651"/>
                    </a:lnTo>
                    <a:lnTo>
                      <a:pt x="1909497" y="1242570"/>
                    </a:lnTo>
                    <a:lnTo>
                      <a:pt x="1930106" y="1204602"/>
                    </a:lnTo>
                    <a:lnTo>
                      <a:pt x="1943130" y="1162646"/>
                    </a:lnTo>
                    <a:lnTo>
                      <a:pt x="1947672" y="1117600"/>
                    </a:lnTo>
                    <a:lnTo>
                      <a:pt x="1947672" y="223519"/>
                    </a:lnTo>
                    <a:lnTo>
                      <a:pt x="1943130" y="178473"/>
                    </a:lnTo>
                    <a:lnTo>
                      <a:pt x="1930106" y="136517"/>
                    </a:lnTo>
                    <a:lnTo>
                      <a:pt x="1909497" y="98549"/>
                    </a:lnTo>
                    <a:lnTo>
                      <a:pt x="1882203" y="65468"/>
                    </a:lnTo>
                    <a:lnTo>
                      <a:pt x="1849122" y="38174"/>
                    </a:lnTo>
                    <a:lnTo>
                      <a:pt x="1811154" y="17565"/>
                    </a:lnTo>
                    <a:lnTo>
                      <a:pt x="1769198" y="4541"/>
                    </a:lnTo>
                    <a:lnTo>
                      <a:pt x="1724152" y="0"/>
                    </a:lnTo>
                    <a:close/>
                  </a:path>
                </a:pathLst>
              </a:custGeom>
              <a:solidFill>
                <a:srgbClr val="0E6EC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594098" y="3883913"/>
                <a:ext cx="1948180" cy="1341120"/>
              </a:xfrm>
              <a:custGeom>
                <a:avLst/>
                <a:gdLst/>
                <a:ahLst/>
                <a:cxnLst/>
                <a:rect l="l" t="t" r="r" b="b"/>
                <a:pathLst>
                  <a:path w="1948179" h="1341120">
                    <a:moveTo>
                      <a:pt x="0" y="223519"/>
                    </a:moveTo>
                    <a:lnTo>
                      <a:pt x="4541" y="178473"/>
                    </a:lnTo>
                    <a:lnTo>
                      <a:pt x="17565" y="136517"/>
                    </a:lnTo>
                    <a:lnTo>
                      <a:pt x="38174" y="98549"/>
                    </a:lnTo>
                    <a:lnTo>
                      <a:pt x="65468" y="65468"/>
                    </a:lnTo>
                    <a:lnTo>
                      <a:pt x="98549" y="38174"/>
                    </a:lnTo>
                    <a:lnTo>
                      <a:pt x="136517" y="17565"/>
                    </a:lnTo>
                    <a:lnTo>
                      <a:pt x="178473" y="4541"/>
                    </a:lnTo>
                    <a:lnTo>
                      <a:pt x="223519" y="0"/>
                    </a:lnTo>
                    <a:lnTo>
                      <a:pt x="1724152" y="0"/>
                    </a:lnTo>
                    <a:lnTo>
                      <a:pt x="1769198" y="4541"/>
                    </a:lnTo>
                    <a:lnTo>
                      <a:pt x="1811154" y="17565"/>
                    </a:lnTo>
                    <a:lnTo>
                      <a:pt x="1849122" y="38174"/>
                    </a:lnTo>
                    <a:lnTo>
                      <a:pt x="1882203" y="65468"/>
                    </a:lnTo>
                    <a:lnTo>
                      <a:pt x="1909497" y="98549"/>
                    </a:lnTo>
                    <a:lnTo>
                      <a:pt x="1930106" y="136517"/>
                    </a:lnTo>
                    <a:lnTo>
                      <a:pt x="1943130" y="178473"/>
                    </a:lnTo>
                    <a:lnTo>
                      <a:pt x="1947672" y="223519"/>
                    </a:lnTo>
                    <a:lnTo>
                      <a:pt x="1947672" y="1117600"/>
                    </a:lnTo>
                    <a:lnTo>
                      <a:pt x="1943130" y="1162646"/>
                    </a:lnTo>
                    <a:lnTo>
                      <a:pt x="1930106" y="1204602"/>
                    </a:lnTo>
                    <a:lnTo>
                      <a:pt x="1909497" y="1242570"/>
                    </a:lnTo>
                    <a:lnTo>
                      <a:pt x="1882203" y="1275651"/>
                    </a:lnTo>
                    <a:lnTo>
                      <a:pt x="1849122" y="1302945"/>
                    </a:lnTo>
                    <a:lnTo>
                      <a:pt x="1811154" y="1323554"/>
                    </a:lnTo>
                    <a:lnTo>
                      <a:pt x="1769198" y="1336578"/>
                    </a:lnTo>
                    <a:lnTo>
                      <a:pt x="1724152" y="1341120"/>
                    </a:lnTo>
                    <a:lnTo>
                      <a:pt x="223519" y="1341120"/>
                    </a:lnTo>
                    <a:lnTo>
                      <a:pt x="178473" y="1336578"/>
                    </a:lnTo>
                    <a:lnTo>
                      <a:pt x="136517" y="1323554"/>
                    </a:lnTo>
                    <a:lnTo>
                      <a:pt x="98549" y="1302945"/>
                    </a:lnTo>
                    <a:lnTo>
                      <a:pt x="65468" y="1275651"/>
                    </a:lnTo>
                    <a:lnTo>
                      <a:pt x="38174" y="1242570"/>
                    </a:lnTo>
                    <a:lnTo>
                      <a:pt x="17565" y="1204602"/>
                    </a:lnTo>
                    <a:lnTo>
                      <a:pt x="4541" y="1162646"/>
                    </a:lnTo>
                    <a:lnTo>
                      <a:pt x="0" y="1117600"/>
                    </a:lnTo>
                    <a:lnTo>
                      <a:pt x="0" y="223519"/>
                    </a:lnTo>
                    <a:close/>
                  </a:path>
                </a:pathLst>
              </a:custGeom>
              <a:ln w="2590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72000" y="3733800"/>
                <a:ext cx="2060448" cy="1543812"/>
              </a:xfrm>
              <a:prstGeom prst="rect">
                <a:avLst/>
              </a:prstGeom>
            </p:spPr>
          </p:pic>
        </p:grpSp>
        <p:sp>
          <p:nvSpPr>
            <p:cNvPr id="19" name="object 19"/>
            <p:cNvSpPr txBox="1"/>
            <p:nvPr/>
          </p:nvSpPr>
          <p:spPr>
            <a:xfrm>
              <a:off x="4648961" y="5791961"/>
              <a:ext cx="1948180" cy="722630"/>
            </a:xfrm>
            <a:prstGeom prst="rect">
              <a:avLst/>
            </a:prstGeom>
            <a:ln w="25907">
              <a:solidFill>
                <a:srgbClr val="000000"/>
              </a:solidFill>
            </a:ln>
          </p:spPr>
          <p:txBody>
            <a:bodyPr vert="horz" wrap="square" lIns="0" tIns="92075" rIns="0" bIns="0" rtlCol="0">
              <a:spAutoFit/>
            </a:bodyPr>
            <a:lstStyle/>
            <a:p>
              <a:pPr algn="ctr">
                <a:lnSpc>
                  <a:spcPts val="2125"/>
                </a:lnSpc>
                <a:spcBef>
                  <a:spcPts val="725"/>
                </a:spcBef>
              </a:pPr>
              <a:r>
                <a:rPr sz="1900" b="1" spc="-15" dirty="0">
                  <a:latin typeface="Arial"/>
                  <a:cs typeface="Arial"/>
                </a:rPr>
                <a:t>Technological</a:t>
              </a:r>
              <a:endParaRPr sz="1900">
                <a:latin typeface="Arial"/>
                <a:cs typeface="Arial"/>
              </a:endParaRPr>
            </a:p>
            <a:p>
              <a:pPr algn="ctr">
                <a:lnSpc>
                  <a:spcPts val="2125"/>
                </a:lnSpc>
              </a:pPr>
              <a:r>
                <a:rPr sz="1900" b="1" spc="-5" dirty="0">
                  <a:latin typeface="Arial"/>
                  <a:cs typeface="Arial"/>
                </a:rPr>
                <a:t>Innovation</a:t>
              </a:r>
              <a:endParaRPr sz="19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23709" y="5389626"/>
              <a:ext cx="1711960" cy="649605"/>
            </a:xfrm>
            <a:custGeom>
              <a:avLst/>
              <a:gdLst/>
              <a:ahLst/>
              <a:cxnLst/>
              <a:rect l="l" t="t" r="r" b="b"/>
              <a:pathLst>
                <a:path w="1711959" h="649604">
                  <a:moveTo>
                    <a:pt x="1711452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1711452" y="649224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4191000"/>
              <a:ext cx="1990344" cy="1524000"/>
            </a:xfrm>
            <a:prstGeom prst="rect">
              <a:avLst/>
            </a:prstGeom>
          </p:spPr>
        </p:pic>
        <p:sp>
          <p:nvSpPr>
            <p:cNvPr id="22" name="object 22"/>
            <p:cNvSpPr txBox="1"/>
            <p:nvPr/>
          </p:nvSpPr>
          <p:spPr>
            <a:xfrm>
              <a:off x="6823709" y="5846826"/>
              <a:ext cx="1711960" cy="649605"/>
            </a:xfrm>
            <a:prstGeom prst="rect">
              <a:avLst/>
            </a:prstGeom>
            <a:ln w="25907">
              <a:solidFill>
                <a:srgbClr val="000000"/>
              </a:solidFill>
            </a:ln>
          </p:spPr>
          <p:txBody>
            <a:bodyPr vert="horz" wrap="square" lIns="0" tIns="92075" rIns="0" bIns="0" rtlCol="0">
              <a:spAutoFit/>
            </a:bodyPr>
            <a:lstStyle/>
            <a:p>
              <a:pPr marL="273050">
                <a:lnSpc>
                  <a:spcPct val="100000"/>
                </a:lnSpc>
                <a:spcBef>
                  <a:spcPts val="725"/>
                </a:spcBef>
              </a:pPr>
              <a:r>
                <a:rPr sz="1900" b="1" spc="-5" dirty="0">
                  <a:latin typeface="Arial"/>
                  <a:cs typeface="Arial"/>
                </a:rPr>
                <a:t>Multiskills</a:t>
              </a:r>
              <a:endParaRPr sz="1900">
                <a:latin typeface="Arial"/>
                <a:cs typeface="Arial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982B41-447D-A542-A251-312CF637D3A4}"/>
              </a:ext>
            </a:extLst>
          </p:cNvPr>
          <p:cNvSpPr txBox="1"/>
          <p:nvPr/>
        </p:nvSpPr>
        <p:spPr>
          <a:xfrm>
            <a:off x="307340" y="3071545"/>
            <a:ext cx="776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1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F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A</a:t>
            </a:r>
            <a:r>
              <a:rPr lang="en-US" sz="28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C</a:t>
            </a:r>
            <a:r>
              <a:rPr lang="en-US" sz="2800" b="1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T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ORS</a:t>
            </a:r>
            <a:r>
              <a:rPr lang="en-US" sz="2800" b="1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R</a:t>
            </a:r>
            <a:r>
              <a:rPr lang="en-US" sz="28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S</a:t>
            </a:r>
            <a:r>
              <a:rPr lang="en-US" sz="28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U</a:t>
            </a:r>
            <a:r>
              <a:rPr lang="en-US" sz="2800" b="1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L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TE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D</a:t>
            </a:r>
            <a:r>
              <a:rPr lang="en-US" sz="2800" b="1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I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lang="en-US" sz="28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RIGHTSIZI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G</a:t>
            </a:r>
            <a:r>
              <a:rPr lang="en-US" sz="2800" b="1" spc="-1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8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A</a:t>
            </a:r>
            <a:r>
              <a:rPr lang="en-US" sz="2800" b="1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R</a:t>
            </a:r>
            <a:r>
              <a:rPr lang="en-US" sz="28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E:</a:t>
            </a:r>
            <a:r>
              <a:rPr lang="en-US" sz="2800" b="1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 </a:t>
            </a:r>
            <a:endParaRPr lang="en-IN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405E91-445A-4975-BA92-15C879A7F82F}"/>
              </a:ext>
            </a:extLst>
          </p:cNvPr>
          <p:cNvSpPr txBox="1"/>
          <p:nvPr/>
        </p:nvSpPr>
        <p:spPr>
          <a:xfrm>
            <a:off x="307340" y="1610270"/>
            <a:ext cx="8306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spc="-5" dirty="0">
                <a:cs typeface="Arial MT"/>
              </a:rPr>
              <a:t>Employing</a:t>
            </a:r>
            <a:r>
              <a:rPr lang="en-US" sz="240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&amp;</a:t>
            </a:r>
            <a:r>
              <a:rPr lang="en-US" sz="240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Maintaining</a:t>
            </a:r>
            <a:r>
              <a:rPr lang="en-US" sz="2400" dirty="0">
                <a:cs typeface="Arial MT"/>
              </a:rPr>
              <a:t> exact </a:t>
            </a:r>
            <a:r>
              <a:rPr lang="en-US" sz="2400" spc="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number </a:t>
            </a:r>
            <a:r>
              <a:rPr lang="en-US" sz="2400" spc="-5" dirty="0">
                <a:cs typeface="Arial MT"/>
              </a:rPr>
              <a:t>of employees with </a:t>
            </a:r>
            <a:r>
              <a:rPr lang="en-US" sz="2400" dirty="0">
                <a:cs typeface="Arial MT"/>
              </a:rPr>
              <a:t>required </a:t>
            </a:r>
            <a:r>
              <a:rPr lang="en-US" sz="2400" spc="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skills,</a:t>
            </a:r>
            <a:r>
              <a:rPr lang="en-US" sz="2400" spc="5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abilities</a:t>
            </a:r>
            <a:r>
              <a:rPr lang="en-US" sz="240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and</a:t>
            </a:r>
            <a:r>
              <a:rPr lang="en-US" sz="240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knowledge</a:t>
            </a:r>
            <a:r>
              <a:rPr lang="en-US" sz="2400" dirty="0">
                <a:cs typeface="Arial MT"/>
              </a:rPr>
              <a:t> </a:t>
            </a:r>
            <a:r>
              <a:rPr lang="en-US" sz="2400" spc="5" dirty="0">
                <a:cs typeface="Arial MT"/>
              </a:rPr>
              <a:t>to </a:t>
            </a:r>
            <a:r>
              <a:rPr lang="en-US" sz="2400" spc="-600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perform</a:t>
            </a:r>
            <a:r>
              <a:rPr lang="en-US" sz="2400" spc="409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the</a:t>
            </a:r>
            <a:r>
              <a:rPr lang="en-US" sz="2400" spc="42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existing</a:t>
            </a:r>
            <a:r>
              <a:rPr lang="en-US" sz="2400" spc="40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number</a:t>
            </a:r>
            <a:r>
              <a:rPr lang="en-US" sz="2400" spc="405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of</a:t>
            </a:r>
            <a:r>
              <a:rPr lang="en-US" sz="2400" spc="395" dirty="0">
                <a:cs typeface="Arial MT"/>
              </a:rPr>
              <a:t> </a:t>
            </a:r>
            <a:r>
              <a:rPr lang="en-US" sz="2400" dirty="0">
                <a:cs typeface="Arial MT"/>
              </a:rPr>
              <a:t>jobs </a:t>
            </a:r>
            <a:r>
              <a:rPr lang="en-US" sz="2400" spc="-595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in</a:t>
            </a:r>
            <a:r>
              <a:rPr lang="en-US" sz="2400" dirty="0">
                <a:cs typeface="Arial MT"/>
              </a:rPr>
              <a:t> </a:t>
            </a:r>
            <a:r>
              <a:rPr lang="en-US" sz="2400" spc="-5" dirty="0">
                <a:cs typeface="Arial MT"/>
              </a:rPr>
              <a:t>an </a:t>
            </a:r>
            <a:r>
              <a:rPr lang="en-US" sz="2400" dirty="0">
                <a:cs typeface="Arial MT"/>
              </a:rPr>
              <a:t>organization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96603"/>
            <a:ext cx="606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NEED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RIGHTSIZING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145045"/>
            <a:ext cx="8154670" cy="548611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4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125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exact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endParaRPr sz="2400" dirty="0">
              <a:latin typeface="Arial MT"/>
              <a:cs typeface="Arial MT"/>
            </a:endParaRPr>
          </a:p>
          <a:p>
            <a:pPr marL="720725" lvl="1" indent="-342900" algn="just">
              <a:lnSpc>
                <a:spcPct val="100000"/>
              </a:lnSpc>
              <a:spcBef>
                <a:spcPts val="47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</a:pPr>
            <a:r>
              <a:rPr sz="2400" spc="-5" dirty="0">
                <a:latin typeface="Arial MT"/>
                <a:cs typeface="Arial MT"/>
              </a:rPr>
              <a:t>job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analysis,</a:t>
            </a:r>
            <a:endParaRPr sz="2400" dirty="0">
              <a:latin typeface="Arial MT"/>
              <a:cs typeface="Arial MT"/>
            </a:endParaRPr>
          </a:p>
          <a:p>
            <a:pPr marL="720725" lvl="1" indent="-342900" algn="just">
              <a:lnSpc>
                <a:spcPct val="100000"/>
              </a:lnSpc>
              <a:spcBef>
                <a:spcPts val="455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</a:pPr>
            <a:r>
              <a:rPr sz="2400" spc="-5" dirty="0">
                <a:latin typeface="Arial MT"/>
                <a:cs typeface="Arial MT"/>
              </a:rPr>
              <a:t>job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description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 dirty="0">
              <a:latin typeface="Arial MT"/>
              <a:cs typeface="Arial MT"/>
            </a:endParaRPr>
          </a:p>
          <a:p>
            <a:pPr marL="720725" lvl="1" indent="-342900" algn="just">
              <a:lnSpc>
                <a:spcPct val="100000"/>
              </a:lnSpc>
              <a:spcBef>
                <a:spcPts val="459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</a:pPr>
            <a:r>
              <a:rPr sz="2400" spc="-5" dirty="0">
                <a:latin typeface="Arial MT"/>
                <a:cs typeface="Arial MT"/>
              </a:rPr>
              <a:t>job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specification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exercise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company.</a:t>
            </a:r>
            <a:endParaRPr sz="24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59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-125" dirty="0">
                <a:latin typeface="Arial MT"/>
                <a:cs typeface="Arial MT"/>
              </a:rPr>
              <a:t>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reduce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dysfunctional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employees.</a:t>
            </a:r>
            <a:endParaRPr sz="2400" dirty="0">
              <a:latin typeface="Arial MT"/>
              <a:cs typeface="Arial MT"/>
            </a:endParaRPr>
          </a:p>
          <a:p>
            <a:pPr marL="342900" indent="-342900" algn="just">
              <a:lnSpc>
                <a:spcPct val="100000"/>
              </a:lnSpc>
              <a:spcBef>
                <a:spcPts val="705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sz="2400" spc="-125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minimize the cost of </a:t>
            </a:r>
            <a:r>
              <a:rPr sz="2400" dirty="0">
                <a:latin typeface="Arial MT"/>
                <a:cs typeface="Arial MT"/>
              </a:rPr>
              <a:t>human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resources and to </a:t>
            </a:r>
            <a:r>
              <a:rPr sz="2400" dirty="0">
                <a:latin typeface="Arial MT"/>
                <a:cs typeface="Arial MT"/>
              </a:rPr>
              <a:t> increase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production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eliminating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unnecessary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costs.</a:t>
            </a:r>
            <a:r>
              <a:rPr lang="en-US" sz="2400" dirty="0">
                <a:latin typeface="Arial MT"/>
                <a:cs typeface="Arial MT"/>
              </a:rPr>
              <a:t> </a:t>
            </a:r>
          </a:p>
          <a:p>
            <a:pPr marL="354013" indent="-354013" algn="just">
              <a:lnSpc>
                <a:spcPct val="100000"/>
              </a:lnSpc>
              <a:spcBef>
                <a:spcPts val="705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MT"/>
                <a:cs typeface="Arial MT"/>
              </a:rPr>
              <a:t>To reduce maintenance activities of various employees, facilities and benefits </a:t>
            </a:r>
            <a:r>
              <a:rPr lang="en-IN" sz="2400" spc="-5" dirty="0">
                <a:latin typeface="Arial MT"/>
                <a:cs typeface="Arial MT"/>
              </a:rPr>
              <a:t>of va</a:t>
            </a:r>
            <a:r>
              <a:rPr lang="en-IN" sz="2400" dirty="0">
                <a:latin typeface="Arial MT"/>
                <a:cs typeface="Arial MT"/>
              </a:rPr>
              <a:t>r</a:t>
            </a:r>
            <a:r>
              <a:rPr lang="en-IN" sz="2400" spc="-5" dirty="0">
                <a:latin typeface="Arial MT"/>
                <a:cs typeface="Arial MT"/>
              </a:rPr>
              <a:t>ious  l</a:t>
            </a:r>
            <a:r>
              <a:rPr lang="en-IN" sz="2400" dirty="0">
                <a:latin typeface="Arial MT"/>
                <a:cs typeface="Arial MT"/>
              </a:rPr>
              <a:t>i</a:t>
            </a:r>
            <a:r>
              <a:rPr lang="en-IN" sz="2400" spc="-5" dirty="0">
                <a:latin typeface="Arial MT"/>
                <a:cs typeface="Arial MT"/>
              </a:rPr>
              <a:t>ke ho</a:t>
            </a:r>
            <a:r>
              <a:rPr lang="en-IN" sz="2400" dirty="0">
                <a:latin typeface="Arial MT"/>
                <a:cs typeface="Arial MT"/>
              </a:rPr>
              <a:t>u</a:t>
            </a:r>
            <a:r>
              <a:rPr lang="en-IN" sz="2400" spc="-5" dirty="0">
                <a:latin typeface="Arial MT"/>
                <a:cs typeface="Arial MT"/>
              </a:rPr>
              <a:t>s</a:t>
            </a:r>
            <a:r>
              <a:rPr lang="en-IN" sz="2400" dirty="0">
                <a:latin typeface="Arial MT"/>
                <a:cs typeface="Arial MT"/>
              </a:rPr>
              <a:t>i</a:t>
            </a:r>
            <a:r>
              <a:rPr lang="en-IN" sz="2400" spc="-5" dirty="0">
                <a:latin typeface="Arial MT"/>
                <a:cs typeface="Arial MT"/>
              </a:rPr>
              <a:t>ng </a:t>
            </a:r>
            <a:r>
              <a:rPr lang="en-US" sz="2400" spc="-5" dirty="0">
                <a:latin typeface="Arial MT"/>
                <a:cs typeface="Arial MT"/>
              </a:rPr>
              <a:t>canteen,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transportation,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medical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recreation.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605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  <a:tab pos="755015" algn="l"/>
                <a:tab pos="2108200" algn="l"/>
                <a:tab pos="3695065" algn="l"/>
                <a:tab pos="4163060" algn="l"/>
                <a:tab pos="5627370" algn="l"/>
              </a:tabLst>
            </a:pPr>
            <a:r>
              <a:rPr lang="en-US" sz="2400" spc="-245" dirty="0">
                <a:latin typeface="Arial MT"/>
                <a:cs typeface="Arial MT"/>
              </a:rPr>
              <a:t>T</a:t>
            </a:r>
            <a:r>
              <a:rPr lang="en-US" sz="2400" spc="-5" dirty="0">
                <a:latin typeface="Arial MT"/>
                <a:cs typeface="Arial MT"/>
              </a:rPr>
              <a:t>o</a:t>
            </a:r>
            <a:r>
              <a:rPr lang="en-US" sz="2400" dirty="0">
                <a:latin typeface="Arial MT"/>
                <a:cs typeface="Arial MT"/>
              </a:rPr>
              <a:t>	</a:t>
            </a:r>
            <a:r>
              <a:rPr lang="en-US" sz="2400" spc="-5" dirty="0">
                <a:latin typeface="Arial MT"/>
                <a:cs typeface="Arial MT"/>
              </a:rPr>
              <a:t>max</a:t>
            </a:r>
            <a:r>
              <a:rPr lang="en-US" sz="2400" spc="5" dirty="0">
                <a:latin typeface="Arial MT"/>
                <a:cs typeface="Arial MT"/>
              </a:rPr>
              <a:t>i</a:t>
            </a:r>
            <a:r>
              <a:rPr lang="en-US" sz="2400" spc="-5" dirty="0">
                <a:latin typeface="Arial MT"/>
                <a:cs typeface="Arial MT"/>
              </a:rPr>
              <a:t>mize</a:t>
            </a:r>
            <a:r>
              <a:rPr lang="en-US" sz="2400" dirty="0">
                <a:latin typeface="Arial MT"/>
                <a:cs typeface="Arial MT"/>
              </a:rPr>
              <a:t>	</a:t>
            </a:r>
            <a:r>
              <a:rPr lang="en-US" sz="2400" spc="-5" dirty="0">
                <a:latin typeface="Arial MT"/>
                <a:cs typeface="Arial MT"/>
              </a:rPr>
              <a:t>produ</a:t>
            </a:r>
            <a:r>
              <a:rPr lang="en-US" sz="2400" dirty="0">
                <a:latin typeface="Arial MT"/>
                <a:cs typeface="Arial MT"/>
              </a:rPr>
              <a:t>c</a:t>
            </a:r>
            <a:r>
              <a:rPr lang="en-US" sz="2400" spc="-5" dirty="0">
                <a:latin typeface="Arial MT"/>
                <a:cs typeface="Arial MT"/>
              </a:rPr>
              <a:t>tiv</a:t>
            </a:r>
            <a:r>
              <a:rPr lang="en-US" sz="2400" spc="10" dirty="0">
                <a:latin typeface="Arial MT"/>
                <a:cs typeface="Arial MT"/>
              </a:rPr>
              <a:t>i</a:t>
            </a:r>
            <a:r>
              <a:rPr lang="en-US" sz="2400" spc="-5" dirty="0">
                <a:latin typeface="Arial MT"/>
                <a:cs typeface="Arial MT"/>
              </a:rPr>
              <a:t>ty</a:t>
            </a:r>
            <a:r>
              <a:rPr lang="en-US" sz="2400" dirty="0">
                <a:latin typeface="Arial MT"/>
                <a:cs typeface="Arial MT"/>
              </a:rPr>
              <a:t>	</a:t>
            </a:r>
            <a:r>
              <a:rPr lang="en-US" sz="2400" spc="10" dirty="0">
                <a:latin typeface="Arial MT"/>
                <a:cs typeface="Arial MT"/>
              </a:rPr>
              <a:t>b</a:t>
            </a:r>
            <a:r>
              <a:rPr lang="en-US" sz="2400" spc="-5" dirty="0">
                <a:latin typeface="Arial MT"/>
                <a:cs typeface="Arial MT"/>
              </a:rPr>
              <a:t>y</a:t>
            </a:r>
            <a:r>
              <a:rPr lang="en-US" sz="2400" dirty="0">
                <a:latin typeface="Arial MT"/>
                <a:cs typeface="Arial MT"/>
              </a:rPr>
              <a:t>	</a:t>
            </a:r>
            <a:r>
              <a:rPr lang="en-US" sz="2400" spc="-5" dirty="0">
                <a:latin typeface="Arial MT"/>
                <a:cs typeface="Arial MT"/>
              </a:rPr>
              <a:t>en</a:t>
            </a:r>
            <a:r>
              <a:rPr lang="en-US" sz="2400" dirty="0">
                <a:latin typeface="Arial MT"/>
                <a:cs typeface="Arial MT"/>
              </a:rPr>
              <a:t>h</a:t>
            </a:r>
            <a:r>
              <a:rPr lang="en-US" sz="2400" spc="5" dirty="0">
                <a:latin typeface="Arial MT"/>
                <a:cs typeface="Arial MT"/>
              </a:rPr>
              <a:t>a</a:t>
            </a:r>
            <a:r>
              <a:rPr lang="en-US" sz="2400" spc="-5" dirty="0">
                <a:latin typeface="Arial MT"/>
                <a:cs typeface="Arial MT"/>
              </a:rPr>
              <a:t>n</a:t>
            </a:r>
            <a:r>
              <a:rPr lang="en-US" sz="2400" dirty="0">
                <a:latin typeface="Arial MT"/>
                <a:cs typeface="Arial MT"/>
              </a:rPr>
              <a:t>c</a:t>
            </a:r>
            <a:r>
              <a:rPr lang="en-US" sz="2400" spc="-5" dirty="0">
                <a:latin typeface="Arial MT"/>
                <a:cs typeface="Arial MT"/>
              </a:rPr>
              <a:t>ing</a:t>
            </a:r>
            <a:r>
              <a:rPr lang="en-US" sz="2400" dirty="0">
                <a:latin typeface="Arial MT"/>
                <a:cs typeface="Arial MT"/>
              </a:rPr>
              <a:t>	</a:t>
            </a:r>
            <a:r>
              <a:rPr lang="en-US" sz="2400" spc="-5" dirty="0">
                <a:latin typeface="Arial MT"/>
                <a:cs typeface="Arial MT"/>
              </a:rPr>
              <a:t>em</a:t>
            </a:r>
            <a:r>
              <a:rPr lang="en-US" sz="2400" dirty="0">
                <a:latin typeface="Arial MT"/>
                <a:cs typeface="Arial MT"/>
              </a:rPr>
              <a:t>p</a:t>
            </a:r>
            <a:r>
              <a:rPr lang="en-US" sz="2400" spc="-5" dirty="0">
                <a:latin typeface="Arial MT"/>
                <a:cs typeface="Arial MT"/>
              </a:rPr>
              <a:t>loyee performance.</a:t>
            </a:r>
            <a:endParaRPr lang="en-US" sz="24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595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US" sz="2400" spc="-125" dirty="0">
                <a:latin typeface="Arial MT"/>
                <a:cs typeface="Arial MT"/>
              </a:rPr>
              <a:t>To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avoid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formation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of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trade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union and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it’s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consequences.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83160"/>
            <a:ext cx="1513840" cy="12884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5181600"/>
            <a:ext cx="19812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F7069-C5FD-F10F-DB3D-24EADC110263}"/>
              </a:ext>
            </a:extLst>
          </p:cNvPr>
          <p:cNvSpPr txBox="1"/>
          <p:nvPr/>
        </p:nvSpPr>
        <p:spPr>
          <a:xfrm>
            <a:off x="1143000" y="457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Benefits of Rightsizing</a:t>
            </a:r>
            <a:endParaRPr lang="en-IN" sz="48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D3C54-66BB-58FA-25C4-466A8032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42958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5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657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MT</vt:lpstr>
      <vt:lpstr>Calibri</vt:lpstr>
      <vt:lpstr>Palatino Linotype</vt:lpstr>
      <vt:lpstr>Segoe UI Symbol</vt:lpstr>
      <vt:lpstr>Wingdings</vt:lpstr>
      <vt:lpstr>Office Theme</vt:lpstr>
      <vt:lpstr>Re-Structuring, Rightsizing Downsizing, &amp; Smartsizing</vt:lpstr>
      <vt:lpstr>CONTENTS</vt:lpstr>
      <vt:lpstr>Restructuring  (for business sustainability)</vt:lpstr>
      <vt:lpstr>PowerPoint Presentation</vt:lpstr>
      <vt:lpstr>Benefits of Restructuring</vt:lpstr>
      <vt:lpstr>PowerPoint Presentation</vt:lpstr>
      <vt:lpstr>RIGHTSIZING</vt:lpstr>
      <vt:lpstr>NEED FOR RIGHTSIZING</vt:lpstr>
      <vt:lpstr>PowerPoint Presentation</vt:lpstr>
      <vt:lpstr>PowerPoint Presentation</vt:lpstr>
      <vt:lpstr>Downsizing</vt:lpstr>
      <vt:lpstr>Role of HR in Downsizing</vt:lpstr>
      <vt:lpstr>Smartsizing</vt:lpstr>
      <vt:lpstr>SABBATICAL (leave without pay)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DOWNSIZING, RIGHTSIZING,</dc:title>
  <dc:creator>Vijay Pratap Singh</dc:creator>
  <cp:lastModifiedBy>Vijay Pratap Singh</cp:lastModifiedBy>
  <cp:revision>10</cp:revision>
  <dcterms:created xsi:type="dcterms:W3CDTF">2021-07-22T17:00:33Z</dcterms:created>
  <dcterms:modified xsi:type="dcterms:W3CDTF">2023-07-31T06:51:06Z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2021-07-22T00:00:00Z</vt:filetime>
  </property>
</Properties>
</file>