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6" r:id="rId28"/>
    <p:sldId id="284" r:id="rId29"/>
    <p:sldId id="285" r:id="rId30"/>
    <p:sldId id="283" r:id="rId31"/>
    <p:sldId id="289" r:id="rId32"/>
    <p:sldId id="290" r:id="rId33"/>
    <p:sldId id="291" r:id="rId34"/>
    <p:sldId id="292" r:id="rId35"/>
    <p:sldId id="287" r:id="rId3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88" y="44"/>
      </p:cViewPr>
      <p:guideLst>
        <p:guide orient="horz" pos="2880"/>
        <p:guide pos="216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33728" y="2649473"/>
            <a:ext cx="5876543" cy="1122679"/>
          </a:xfrm>
          <a:prstGeom prst="rect">
            <a:avLst/>
          </a:prstGeom>
        </p:spPr>
        <p:txBody>
          <a:bodyPr wrap="square" lIns="0" tIns="0" rIns="0" bIns="0">
            <a:spAutoFit/>
          </a:bodyPr>
          <a:lstStyle>
            <a:lvl1pPr>
              <a:defRPr sz="7200" b="0" i="0">
                <a:solidFill>
                  <a:schemeClr val="bg1"/>
                </a:solidFill>
                <a:latin typeface="Arial Narrow"/>
                <a:cs typeface="Arial Narrow"/>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81583" y="1376172"/>
            <a:ext cx="4383024" cy="2162555"/>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531876" y="1380744"/>
            <a:ext cx="4453128" cy="224027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539495" y="1391411"/>
            <a:ext cx="4267200" cy="2046731"/>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539495" y="1391411"/>
            <a:ext cx="4267200" cy="2047239"/>
          </a:xfrm>
          <a:custGeom>
            <a:avLst/>
            <a:gdLst/>
            <a:ahLst/>
            <a:cxnLst/>
            <a:rect l="l" t="t" r="r" b="b"/>
            <a:pathLst>
              <a:path w="4267200" h="2047239">
                <a:moveTo>
                  <a:pt x="0" y="2046731"/>
                </a:moveTo>
                <a:lnTo>
                  <a:pt x="4267200" y="2046731"/>
                </a:lnTo>
                <a:lnTo>
                  <a:pt x="4267200" y="0"/>
                </a:lnTo>
                <a:lnTo>
                  <a:pt x="0" y="0"/>
                </a:lnTo>
                <a:lnTo>
                  <a:pt x="0" y="2046731"/>
                </a:lnTo>
                <a:close/>
              </a:path>
            </a:pathLst>
          </a:custGeom>
          <a:ln w="9144">
            <a:solidFill>
              <a:srgbClr val="796A5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u="heavy">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462783" y="2819400"/>
            <a:ext cx="4133088" cy="789432"/>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253741" y="1073912"/>
            <a:ext cx="4636516" cy="513715"/>
          </a:xfrm>
          <a:prstGeom prst="rect">
            <a:avLst/>
          </a:prstGeom>
        </p:spPr>
        <p:txBody>
          <a:bodyPr wrap="square" lIns="0" tIns="0" rIns="0" bIns="0">
            <a:spAutoFit/>
          </a:bodyPr>
          <a:lstStyle>
            <a:lvl1pPr>
              <a:defRPr sz="3200" b="1" i="0" u="heavy">
                <a:solidFill>
                  <a:schemeClr val="bg1"/>
                </a:solidFill>
                <a:latin typeface="Arial"/>
                <a:cs typeface="Arial"/>
              </a:defRPr>
            </a:lvl1pPr>
          </a:lstStyle>
          <a:p>
            <a:endParaRPr/>
          </a:p>
        </p:txBody>
      </p:sp>
      <p:sp>
        <p:nvSpPr>
          <p:cNvPr id="3" name="Holder 3"/>
          <p:cNvSpPr>
            <a:spLocks noGrp="1"/>
          </p:cNvSpPr>
          <p:nvPr>
            <p:ph type="body" idx="1"/>
          </p:nvPr>
        </p:nvSpPr>
        <p:spPr>
          <a:xfrm>
            <a:off x="1274317" y="2162302"/>
            <a:ext cx="6595364" cy="3317875"/>
          </a:xfrm>
          <a:prstGeom prst="rect">
            <a:avLst/>
          </a:prstGeom>
        </p:spPr>
        <p:txBody>
          <a:bodyPr wrap="square" lIns="0" tIns="0" rIns="0" bIns="0">
            <a:spAutoFit/>
          </a:bodyPr>
          <a:lstStyle>
            <a:lvl1pPr>
              <a:defRPr sz="24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295400" y="0"/>
            <a:ext cx="6786373" cy="1674817"/>
          </a:xfrm>
          <a:prstGeom prst="rect">
            <a:avLst/>
          </a:prstGeom>
        </p:spPr>
        <p:txBody>
          <a:bodyPr vert="horz" wrap="square" lIns="0" tIns="12700" rIns="0" bIns="0" rtlCol="0">
            <a:spAutoFit/>
          </a:bodyPr>
          <a:lstStyle/>
          <a:p>
            <a:pPr marL="192405" algn="ctr">
              <a:lnSpc>
                <a:spcPct val="100000"/>
              </a:lnSpc>
              <a:spcBef>
                <a:spcPts val="100"/>
              </a:spcBef>
            </a:pPr>
            <a:r>
              <a:rPr sz="5400" u="sng" spc="-5" dirty="0">
                <a:latin typeface="Times New Roman" panose="02020603050405020304" pitchFamily="18" charset="0"/>
                <a:cs typeface="Times New Roman" panose="02020603050405020304" pitchFamily="18" charset="0"/>
              </a:rPr>
              <a:t>Group</a:t>
            </a:r>
            <a:r>
              <a:rPr sz="5400" u="sng" spc="-50" dirty="0">
                <a:latin typeface="Times New Roman" panose="02020603050405020304" pitchFamily="18" charset="0"/>
                <a:cs typeface="Times New Roman" panose="02020603050405020304" pitchFamily="18" charset="0"/>
              </a:rPr>
              <a:t> </a:t>
            </a:r>
            <a:r>
              <a:rPr sz="5400" u="sng" spc="-5" dirty="0">
                <a:latin typeface="Times New Roman" panose="02020603050405020304" pitchFamily="18" charset="0"/>
                <a:cs typeface="Times New Roman" panose="02020603050405020304" pitchFamily="18" charset="0"/>
              </a:rPr>
              <a:t>Behaviour</a:t>
            </a:r>
            <a:r>
              <a:rPr lang="en-IN" sz="5400" u="sng" spc="-5" dirty="0">
                <a:latin typeface="Times New Roman" panose="02020603050405020304" pitchFamily="18" charset="0"/>
                <a:cs typeface="Times New Roman" panose="02020603050405020304" pitchFamily="18" charset="0"/>
              </a:rPr>
              <a:t> &amp; Group Dynamics</a:t>
            </a:r>
            <a:endParaRPr sz="5400" u="sng" spc="-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EB6BD2-582F-4B56-9E50-15986031B882}"/>
              </a:ext>
            </a:extLst>
          </p:cNvPr>
          <p:cNvSpPr txBox="1"/>
          <p:nvPr/>
        </p:nvSpPr>
        <p:spPr>
          <a:xfrm>
            <a:off x="1828800" y="5410200"/>
            <a:ext cx="6172200" cy="954107"/>
          </a:xfrm>
          <a:prstGeom prst="rect">
            <a:avLst/>
          </a:prstGeom>
          <a:noFill/>
        </p:spPr>
        <p:txBody>
          <a:bodyPr wrap="square" rtlCol="0">
            <a:spAutoFit/>
          </a:bodyPr>
          <a:lstStyle/>
          <a:p>
            <a:pPr algn="ctr"/>
            <a:r>
              <a:rPr lang="en-IN" sz="2800" dirty="0">
                <a:solidFill>
                  <a:schemeClr val="bg1"/>
                </a:solidFill>
                <a:latin typeface="Times New Roman" panose="02020603050405020304" pitchFamily="18" charset="0"/>
                <a:cs typeface="Times New Roman" panose="02020603050405020304" pitchFamily="18" charset="0"/>
              </a:rPr>
              <a:t>Cdr Vijay Pratap Singh, </a:t>
            </a:r>
          </a:p>
          <a:p>
            <a:pPr algn="ctr"/>
            <a:r>
              <a:rPr lang="en-IN" sz="2800" dirty="0">
                <a:solidFill>
                  <a:schemeClr val="bg1"/>
                </a:solidFill>
                <a:latin typeface="Times New Roman" panose="02020603050405020304" pitchFamily="18" charset="0"/>
                <a:cs typeface="Times New Roman" panose="02020603050405020304" pitchFamily="18" charset="0"/>
              </a:rPr>
              <a:t>Adjunct Professor, E&amp;TC Dept, TCET</a:t>
            </a:r>
          </a:p>
        </p:txBody>
      </p:sp>
      <p:sp>
        <p:nvSpPr>
          <p:cNvPr id="5" name="object 4">
            <a:extLst>
              <a:ext uri="{FF2B5EF4-FFF2-40B4-BE49-F238E27FC236}">
                <a16:creationId xmlns:a16="http://schemas.microsoft.com/office/drawing/2014/main" id="{4132684B-8BF5-9507-6582-9A3EA62F3393}"/>
              </a:ext>
            </a:extLst>
          </p:cNvPr>
          <p:cNvSpPr/>
          <p:nvPr/>
        </p:nvSpPr>
        <p:spPr>
          <a:xfrm>
            <a:off x="2819400" y="2057400"/>
            <a:ext cx="3505200" cy="3048000"/>
          </a:xfrm>
          <a:prstGeom prst="rect">
            <a:avLst/>
          </a:prstGeom>
          <a:blipFill>
            <a:blip r:embed="rId2" cstate="print"/>
            <a:stretch>
              <a:fillRect/>
            </a:stretch>
          </a:blipFill>
          <a:ln>
            <a:solidFill>
              <a:schemeClr val="tx1"/>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61" y="1447800"/>
            <a:ext cx="8892539" cy="532790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3108" y="304800"/>
            <a:ext cx="8892539" cy="598241"/>
          </a:xfrm>
          <a:prstGeom prst="rect">
            <a:avLst/>
          </a:prstGeom>
        </p:spPr>
        <p:txBody>
          <a:bodyPr vert="horz" wrap="square" lIns="0" tIns="13335" rIns="0" bIns="0" rtlCol="0">
            <a:spAutoFit/>
          </a:bodyPr>
          <a:lstStyle/>
          <a:p>
            <a:pPr marL="12700" algn="ctr">
              <a:lnSpc>
                <a:spcPct val="100000"/>
              </a:lnSpc>
              <a:spcBef>
                <a:spcPts val="105"/>
              </a:spcBef>
            </a:pPr>
            <a:r>
              <a:rPr sz="3800" u="none" dirty="0"/>
              <a:t>5 stage model of </a:t>
            </a:r>
            <a:r>
              <a:rPr lang="en-IN" sz="3800" u="none" dirty="0"/>
              <a:t>G</a:t>
            </a:r>
            <a:r>
              <a:rPr sz="3800" u="none" dirty="0" err="1"/>
              <a:t>roup</a:t>
            </a:r>
            <a:r>
              <a:rPr sz="3800" u="none" spc="-155" dirty="0"/>
              <a:t> </a:t>
            </a:r>
            <a:r>
              <a:rPr lang="en-IN" sz="3800" u="none" spc="-5" dirty="0"/>
              <a:t>D</a:t>
            </a:r>
            <a:r>
              <a:rPr sz="3800" u="none" spc="-5" dirty="0" err="1"/>
              <a:t>evelopment</a:t>
            </a:r>
            <a:endParaRPr sz="3800" u="none"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676400"/>
            <a:ext cx="8280400" cy="3960495"/>
          </a:xfrm>
          <a:prstGeom prst="rect">
            <a:avLst/>
          </a:prstGeom>
        </p:spPr>
        <p:txBody>
          <a:bodyPr vert="horz" wrap="square" lIns="0" tIns="12700" rIns="0" bIns="0" rtlCol="0">
            <a:spAutoFit/>
          </a:bodyPr>
          <a:lstStyle/>
          <a:p>
            <a:pPr marL="12700" marR="5080">
              <a:lnSpc>
                <a:spcPct val="100000"/>
              </a:lnSpc>
              <a:spcBef>
                <a:spcPts val="100"/>
              </a:spcBef>
            </a:pPr>
            <a:r>
              <a:rPr sz="3600" dirty="0">
                <a:solidFill>
                  <a:srgbClr val="FFFFFF"/>
                </a:solidFill>
                <a:latin typeface="Arial"/>
                <a:cs typeface="Arial"/>
              </a:rPr>
              <a:t>Four </a:t>
            </a:r>
            <a:r>
              <a:rPr sz="3600" spc="-10" dirty="0">
                <a:solidFill>
                  <a:srgbClr val="FFFFFF"/>
                </a:solidFill>
                <a:latin typeface="Arial"/>
                <a:cs typeface="Arial"/>
              </a:rPr>
              <a:t>different </a:t>
            </a:r>
            <a:r>
              <a:rPr sz="3600" dirty="0">
                <a:solidFill>
                  <a:srgbClr val="FFFFFF"/>
                </a:solidFill>
                <a:latin typeface="Arial"/>
                <a:cs typeface="Arial"/>
              </a:rPr>
              <a:t>aspects of</a:t>
            </a:r>
            <a:r>
              <a:rPr sz="3600" spc="-70" dirty="0">
                <a:solidFill>
                  <a:srgbClr val="FFFFFF"/>
                </a:solidFill>
                <a:latin typeface="Arial"/>
                <a:cs typeface="Arial"/>
              </a:rPr>
              <a:t> </a:t>
            </a:r>
            <a:r>
              <a:rPr sz="3600" dirty="0">
                <a:solidFill>
                  <a:srgbClr val="FFFFFF"/>
                </a:solidFill>
                <a:latin typeface="Arial"/>
                <a:cs typeface="Arial"/>
              </a:rPr>
              <a:t>group  </a:t>
            </a:r>
            <a:r>
              <a:rPr sz="3600" spc="-5" dirty="0">
                <a:solidFill>
                  <a:srgbClr val="FFFFFF"/>
                </a:solidFill>
                <a:latin typeface="Arial"/>
                <a:cs typeface="Arial"/>
              </a:rPr>
              <a:t>structure</a:t>
            </a:r>
            <a:r>
              <a:rPr sz="3600" dirty="0">
                <a:solidFill>
                  <a:srgbClr val="FFFFFF"/>
                </a:solidFill>
                <a:latin typeface="Arial"/>
                <a:cs typeface="Arial"/>
              </a:rPr>
              <a:t> </a:t>
            </a:r>
            <a:r>
              <a:rPr sz="3600" spc="-5" dirty="0">
                <a:solidFill>
                  <a:srgbClr val="FFFFFF"/>
                </a:solidFill>
                <a:latin typeface="Arial"/>
                <a:cs typeface="Arial"/>
              </a:rPr>
              <a:t>are:</a:t>
            </a:r>
            <a:endParaRPr sz="3600" dirty="0">
              <a:latin typeface="Arial"/>
              <a:cs typeface="Arial"/>
            </a:endParaRPr>
          </a:p>
          <a:p>
            <a:pPr marL="1000125" lvl="1" indent="-530225">
              <a:spcBef>
                <a:spcPts val="1220"/>
              </a:spcBef>
              <a:buSzPct val="96875"/>
              <a:buFont typeface="Wingdings"/>
              <a:buChar char=""/>
            </a:pPr>
            <a:r>
              <a:rPr sz="3200" dirty="0">
                <a:solidFill>
                  <a:srgbClr val="FFFFFF"/>
                </a:solidFill>
                <a:latin typeface="Arial"/>
                <a:cs typeface="Arial"/>
              </a:rPr>
              <a:t>Norms</a:t>
            </a:r>
            <a:endParaRPr sz="3200" dirty="0">
              <a:latin typeface="Arial"/>
              <a:cs typeface="Arial"/>
            </a:endParaRPr>
          </a:p>
          <a:p>
            <a:pPr marL="1000125" lvl="1" indent="-530225">
              <a:spcBef>
                <a:spcPts val="1920"/>
              </a:spcBef>
              <a:buSzPct val="96875"/>
              <a:buFont typeface="Wingdings"/>
              <a:buChar char=""/>
            </a:pPr>
            <a:r>
              <a:rPr sz="3200" spc="-5" dirty="0">
                <a:solidFill>
                  <a:srgbClr val="FFFFFF"/>
                </a:solidFill>
                <a:latin typeface="Arial"/>
                <a:cs typeface="Arial"/>
              </a:rPr>
              <a:t>Roles</a:t>
            </a:r>
            <a:endParaRPr sz="3200" dirty="0">
              <a:latin typeface="Arial"/>
              <a:cs typeface="Arial"/>
            </a:endParaRPr>
          </a:p>
          <a:p>
            <a:pPr marL="1000125" lvl="1" indent="-530225">
              <a:spcBef>
                <a:spcPts val="1920"/>
              </a:spcBef>
              <a:buSzPct val="96875"/>
              <a:buFont typeface="Wingdings"/>
              <a:buChar char=""/>
            </a:pPr>
            <a:r>
              <a:rPr sz="3200" spc="-5" dirty="0">
                <a:solidFill>
                  <a:srgbClr val="FFFFFF"/>
                </a:solidFill>
                <a:latin typeface="Arial"/>
                <a:cs typeface="Arial"/>
              </a:rPr>
              <a:t>Status</a:t>
            </a:r>
            <a:endParaRPr sz="3200" dirty="0">
              <a:latin typeface="Arial"/>
              <a:cs typeface="Arial"/>
            </a:endParaRPr>
          </a:p>
          <a:p>
            <a:pPr marL="1000125" lvl="1" indent="-530225">
              <a:spcBef>
                <a:spcPts val="1920"/>
              </a:spcBef>
              <a:buSzPct val="96875"/>
              <a:buFont typeface="Wingdings"/>
              <a:buChar char=""/>
            </a:pPr>
            <a:r>
              <a:rPr sz="3200" dirty="0">
                <a:solidFill>
                  <a:srgbClr val="FFFFFF"/>
                </a:solidFill>
                <a:latin typeface="Arial"/>
                <a:cs typeface="Arial"/>
              </a:rPr>
              <a:t>Cohesiveness</a:t>
            </a:r>
            <a:endParaRPr sz="3200" dirty="0">
              <a:latin typeface="Arial"/>
              <a:cs typeface="Arial"/>
            </a:endParaRPr>
          </a:p>
        </p:txBody>
      </p:sp>
      <p:sp>
        <p:nvSpPr>
          <p:cNvPr id="3" name="object 3"/>
          <p:cNvSpPr txBox="1">
            <a:spLocks noGrp="1"/>
          </p:cNvSpPr>
          <p:nvPr>
            <p:ph type="title"/>
          </p:nvPr>
        </p:nvSpPr>
        <p:spPr>
          <a:xfrm>
            <a:off x="2400300" y="304800"/>
            <a:ext cx="4343400" cy="843180"/>
          </a:xfrm>
          <a:prstGeom prst="rect">
            <a:avLst/>
          </a:prstGeom>
        </p:spPr>
        <p:txBody>
          <a:bodyPr vert="horz" wrap="square" lIns="0" tIns="12065" rIns="0" bIns="0" rtlCol="0">
            <a:spAutoFit/>
          </a:bodyPr>
          <a:lstStyle/>
          <a:p>
            <a:pPr marL="12700" algn="ctr">
              <a:lnSpc>
                <a:spcPct val="100000"/>
              </a:lnSpc>
              <a:spcBef>
                <a:spcPts val="95"/>
              </a:spcBef>
            </a:pPr>
            <a:r>
              <a:rPr sz="5400" u="none" spc="-10" dirty="0">
                <a:latin typeface="Arial Narrow"/>
                <a:cs typeface="Arial Narrow"/>
              </a:rPr>
              <a:t>Group</a:t>
            </a:r>
            <a:r>
              <a:rPr sz="5400" u="none" spc="-30" dirty="0">
                <a:latin typeface="Arial Narrow"/>
                <a:cs typeface="Arial Narrow"/>
              </a:rPr>
              <a:t> </a:t>
            </a:r>
            <a:r>
              <a:rPr sz="5400" u="none" spc="-10" dirty="0">
                <a:latin typeface="Arial Narrow"/>
                <a:cs typeface="Arial Narrow"/>
              </a:rPr>
              <a:t>Structure</a:t>
            </a:r>
            <a:endParaRPr sz="5400" dirty="0">
              <a:latin typeface="Arial Narrow"/>
              <a:cs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7544" y="371222"/>
            <a:ext cx="5248656" cy="936154"/>
          </a:xfrm>
          <a:prstGeom prst="rect">
            <a:avLst/>
          </a:prstGeom>
        </p:spPr>
        <p:txBody>
          <a:bodyPr vert="horz" wrap="square" lIns="0" tIns="12700" rIns="0" bIns="0" rtlCol="0">
            <a:spAutoFit/>
          </a:bodyPr>
          <a:lstStyle/>
          <a:p>
            <a:pPr marL="12700">
              <a:lnSpc>
                <a:spcPct val="100000"/>
              </a:lnSpc>
              <a:spcBef>
                <a:spcPts val="100"/>
              </a:spcBef>
            </a:pPr>
            <a:r>
              <a:rPr sz="6000" u="none" dirty="0">
                <a:latin typeface="Times New Roman" panose="02020603050405020304" pitchFamily="18" charset="0"/>
                <a:cs typeface="Times New Roman" panose="02020603050405020304" pitchFamily="18" charset="0"/>
              </a:rPr>
              <a:t>Group</a:t>
            </a:r>
            <a:r>
              <a:rPr sz="6000" u="none" spc="-85" dirty="0">
                <a:latin typeface="Times New Roman" panose="02020603050405020304" pitchFamily="18" charset="0"/>
                <a:cs typeface="Times New Roman" panose="02020603050405020304" pitchFamily="18" charset="0"/>
              </a:rPr>
              <a:t> </a:t>
            </a:r>
            <a:r>
              <a:rPr sz="6000" u="none" dirty="0">
                <a:latin typeface="Times New Roman" panose="02020603050405020304" pitchFamily="18" charset="0"/>
                <a:cs typeface="Times New Roman" panose="02020603050405020304" pitchFamily="18" charset="0"/>
              </a:rPr>
              <a:t>norms</a:t>
            </a:r>
            <a:endParaRPr sz="60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81000" y="1523828"/>
            <a:ext cx="8534400" cy="1736373"/>
          </a:xfrm>
          <a:prstGeom prst="rect">
            <a:avLst/>
          </a:prstGeom>
        </p:spPr>
        <p:txBody>
          <a:bodyPr vert="horz" wrap="square" lIns="0" tIns="12700" rIns="0" bIns="0" rtlCol="0">
            <a:spAutoFit/>
          </a:bodyPr>
          <a:lstStyle/>
          <a:p>
            <a:pPr marL="12700" marR="5080" algn="just">
              <a:lnSpc>
                <a:spcPct val="100000"/>
              </a:lnSpc>
              <a:spcBef>
                <a:spcPts val="100"/>
              </a:spcBef>
            </a:pPr>
            <a:r>
              <a:rPr sz="2800" b="1" spc="-5" dirty="0">
                <a:solidFill>
                  <a:srgbClr val="FFFFFF"/>
                </a:solidFill>
                <a:latin typeface="Times New Roman" panose="02020603050405020304" pitchFamily="18" charset="0"/>
                <a:cs typeface="Times New Roman" panose="02020603050405020304" pitchFamily="18" charset="0"/>
              </a:rPr>
              <a:t>Norms are the </a:t>
            </a:r>
            <a:r>
              <a:rPr lang="en-IN" sz="2800" b="1" spc="-5" dirty="0">
                <a:solidFill>
                  <a:srgbClr val="FFFFFF"/>
                </a:solidFill>
                <a:latin typeface="Times New Roman" panose="02020603050405020304" pitchFamily="18" charset="0"/>
                <a:cs typeface="Times New Roman" panose="02020603050405020304" pitchFamily="18" charset="0"/>
              </a:rPr>
              <a:t>s</a:t>
            </a:r>
            <a:r>
              <a:rPr sz="2800" b="1" spc="-5" dirty="0">
                <a:solidFill>
                  <a:srgbClr val="FFFFFF"/>
                </a:solidFill>
                <a:latin typeface="Times New Roman" panose="02020603050405020304" pitchFamily="18" charset="0"/>
                <a:cs typeface="Times New Roman" panose="02020603050405020304" pitchFamily="18" charset="0"/>
              </a:rPr>
              <a:t>et </a:t>
            </a:r>
            <a:r>
              <a:rPr sz="2800" b="1" dirty="0">
                <a:solidFill>
                  <a:srgbClr val="FFFFFF"/>
                </a:solidFill>
                <a:latin typeface="Times New Roman" panose="02020603050405020304" pitchFamily="18" charset="0"/>
                <a:cs typeface="Times New Roman" panose="02020603050405020304" pitchFamily="18" charset="0"/>
              </a:rPr>
              <a:t>of beliefs, feelings, and </a:t>
            </a:r>
            <a:r>
              <a:rPr sz="2800" b="1" spc="-5" dirty="0">
                <a:solidFill>
                  <a:srgbClr val="FFFFFF"/>
                </a:solidFill>
                <a:latin typeface="Times New Roman" panose="02020603050405020304" pitchFamily="18" charset="0"/>
                <a:cs typeface="Times New Roman" panose="02020603050405020304" pitchFamily="18" charset="0"/>
              </a:rPr>
              <a:t>attitudes  commonly shared by </a:t>
            </a:r>
            <a:r>
              <a:rPr sz="2800" b="1" dirty="0">
                <a:solidFill>
                  <a:srgbClr val="FFFFFF"/>
                </a:solidFill>
                <a:latin typeface="Times New Roman" panose="02020603050405020304" pitchFamily="18" charset="0"/>
                <a:cs typeface="Times New Roman" panose="02020603050405020304" pitchFamily="18" charset="0"/>
              </a:rPr>
              <a:t>group </a:t>
            </a:r>
            <a:r>
              <a:rPr sz="2800" b="1" spc="-5" dirty="0">
                <a:solidFill>
                  <a:srgbClr val="FFFFFF"/>
                </a:solidFill>
                <a:latin typeface="Times New Roman" panose="02020603050405020304" pitchFamily="18" charset="0"/>
                <a:cs typeface="Times New Roman" panose="02020603050405020304" pitchFamily="18" charset="0"/>
              </a:rPr>
              <a:t>members. These are also  referred</a:t>
            </a:r>
            <a:r>
              <a:rPr sz="2800" b="1"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as rules or standards </a:t>
            </a:r>
            <a:r>
              <a:rPr sz="2800" b="1" dirty="0">
                <a:solidFill>
                  <a:srgbClr val="FFFFFF"/>
                </a:solidFill>
                <a:latin typeface="Times New Roman" panose="02020603050405020304" pitchFamily="18" charset="0"/>
                <a:cs typeface="Times New Roman" panose="02020603050405020304" pitchFamily="18" charset="0"/>
              </a:rPr>
              <a:t>of </a:t>
            </a:r>
            <a:r>
              <a:rPr sz="2800" b="1" spc="-5" dirty="0">
                <a:solidFill>
                  <a:srgbClr val="FFFFFF"/>
                </a:solidFill>
                <a:latin typeface="Times New Roman" panose="02020603050405020304" pitchFamily="18" charset="0"/>
                <a:cs typeface="Times New Roman" panose="02020603050405020304" pitchFamily="18" charset="0"/>
              </a:rPr>
              <a:t>behaviour </a:t>
            </a:r>
            <a:r>
              <a:rPr sz="2800" b="1" dirty="0">
                <a:solidFill>
                  <a:srgbClr val="FFFFFF"/>
                </a:solidFill>
                <a:latin typeface="Times New Roman" panose="02020603050405020304" pitchFamily="18" charset="0"/>
                <a:cs typeface="Times New Roman" panose="02020603050405020304" pitchFamily="18" charset="0"/>
              </a:rPr>
              <a:t>that  </a:t>
            </a:r>
            <a:r>
              <a:rPr sz="2800" b="1" spc="-5" dirty="0">
                <a:solidFill>
                  <a:srgbClr val="FFFFFF"/>
                </a:solidFill>
                <a:latin typeface="Times New Roman" panose="02020603050405020304" pitchFamily="18" charset="0"/>
                <a:cs typeface="Times New Roman" panose="02020603050405020304" pitchFamily="18" charset="0"/>
              </a:rPr>
              <a:t>apply </a:t>
            </a:r>
            <a:r>
              <a:rPr sz="2800" b="1" dirty="0">
                <a:solidFill>
                  <a:srgbClr val="FFFFFF"/>
                </a:solidFill>
                <a:latin typeface="Times New Roman" panose="02020603050405020304" pitchFamily="18" charset="0"/>
                <a:cs typeface="Times New Roman" panose="02020603050405020304" pitchFamily="18" charset="0"/>
              </a:rPr>
              <a:t>to </a:t>
            </a:r>
            <a:r>
              <a:rPr sz="2800" b="1" spc="-5" dirty="0">
                <a:solidFill>
                  <a:srgbClr val="FFFFFF"/>
                </a:solidFill>
                <a:latin typeface="Times New Roman" panose="02020603050405020304" pitchFamily="18" charset="0"/>
                <a:cs typeface="Times New Roman" panose="02020603050405020304" pitchFamily="18" charset="0"/>
              </a:rPr>
              <a:t>group members. </a:t>
            </a:r>
            <a:r>
              <a:rPr sz="2800" b="1" dirty="0">
                <a:solidFill>
                  <a:srgbClr val="FFFFFF"/>
                </a:solidFill>
                <a:latin typeface="Times New Roman" panose="02020603050405020304" pitchFamily="18" charset="0"/>
                <a:cs typeface="Times New Roman" panose="02020603050405020304" pitchFamily="18" charset="0"/>
              </a:rPr>
              <a:t>Norms </a:t>
            </a:r>
            <a:r>
              <a:rPr sz="2800" b="1" spc="-5" dirty="0">
                <a:solidFill>
                  <a:srgbClr val="FFFFFF"/>
                </a:solidFill>
                <a:latin typeface="Times New Roman" panose="02020603050405020304" pitchFamily="18" charset="0"/>
                <a:cs typeface="Times New Roman" panose="02020603050405020304" pitchFamily="18" charset="0"/>
              </a:rPr>
              <a:t>serve </a:t>
            </a:r>
            <a:r>
              <a:rPr sz="2800" b="1" dirty="0">
                <a:solidFill>
                  <a:srgbClr val="FFFFFF"/>
                </a:solidFill>
                <a:latin typeface="Times New Roman" panose="02020603050405020304" pitchFamily="18" charset="0"/>
                <a:cs typeface="Times New Roman" panose="02020603050405020304" pitchFamily="18" charset="0"/>
              </a:rPr>
              <a:t>three  </a:t>
            </a:r>
            <a:r>
              <a:rPr sz="2800" b="1" spc="-5" dirty="0">
                <a:solidFill>
                  <a:srgbClr val="FFFFFF"/>
                </a:solidFill>
                <a:latin typeface="Times New Roman" panose="02020603050405020304" pitchFamily="18" charset="0"/>
                <a:cs typeface="Times New Roman" panose="02020603050405020304" pitchFamily="18" charset="0"/>
              </a:rPr>
              <a:t>functions</a:t>
            </a:r>
            <a:r>
              <a:rPr sz="2800" b="1" spc="-3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namely</a:t>
            </a:r>
            <a:endParaRPr sz="2800" dirty="0">
              <a:latin typeface="Times New Roman" panose="02020603050405020304" pitchFamily="18" charset="0"/>
              <a:cs typeface="Times New Roman" panose="02020603050405020304" pitchFamily="18" charset="0"/>
            </a:endParaRPr>
          </a:p>
        </p:txBody>
      </p:sp>
      <p:sp>
        <p:nvSpPr>
          <p:cNvPr id="9" name="object 9"/>
          <p:cNvSpPr/>
          <p:nvPr/>
        </p:nvSpPr>
        <p:spPr>
          <a:xfrm>
            <a:off x="4657344" y="3579876"/>
            <a:ext cx="3925824" cy="156362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2389632" y="5145023"/>
            <a:ext cx="4078224" cy="1487423"/>
          </a:xfrm>
          <a:prstGeom prst="rect">
            <a:avLst/>
          </a:prstGeom>
          <a:blipFill>
            <a:blip r:embed="rId3" cstate="print"/>
            <a:stretch>
              <a:fillRect/>
            </a:stretch>
          </a:blipFill>
        </p:spPr>
        <p:txBody>
          <a:bodyPr wrap="square" lIns="0" tIns="0" rIns="0" bIns="0" rtlCol="0"/>
          <a:lstStyle/>
          <a:p>
            <a:endParaRPr/>
          </a:p>
        </p:txBody>
      </p:sp>
      <p:grpSp>
        <p:nvGrpSpPr>
          <p:cNvPr id="17" name="Group 16">
            <a:extLst>
              <a:ext uri="{FF2B5EF4-FFF2-40B4-BE49-F238E27FC236}">
                <a16:creationId xmlns:a16="http://schemas.microsoft.com/office/drawing/2014/main" id="{0E6E338E-8BA1-A844-8D7D-8E24B1BCE520}"/>
              </a:ext>
            </a:extLst>
          </p:cNvPr>
          <p:cNvGrpSpPr/>
          <p:nvPr/>
        </p:nvGrpSpPr>
        <p:grpSpPr>
          <a:xfrm>
            <a:off x="413706" y="3832863"/>
            <a:ext cx="8436494" cy="2994657"/>
            <a:chOff x="208362" y="3537207"/>
            <a:chExt cx="8359505" cy="2994657"/>
          </a:xfrm>
        </p:grpSpPr>
        <p:sp>
          <p:nvSpPr>
            <p:cNvPr id="5" name="object 5"/>
            <p:cNvSpPr/>
            <p:nvPr/>
          </p:nvSpPr>
          <p:spPr>
            <a:xfrm>
              <a:off x="484631" y="4084320"/>
              <a:ext cx="3265932" cy="86105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08362" y="3656037"/>
              <a:ext cx="3733800" cy="1578776"/>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663041" y="3975268"/>
              <a:ext cx="3044227" cy="936154"/>
            </a:xfrm>
            <a:prstGeom prst="rect">
              <a:avLst/>
            </a:prstGeom>
          </p:spPr>
          <p:txBody>
            <a:bodyPr vert="horz" wrap="square" lIns="0" tIns="12700" rIns="0" bIns="0" rtlCol="0">
              <a:spAutoFit/>
            </a:bodyPr>
            <a:lstStyle/>
            <a:p>
              <a:pPr marR="5080" indent="11113" algn="ctr">
                <a:lnSpc>
                  <a:spcPct val="100000"/>
                </a:lnSpc>
                <a:spcBef>
                  <a:spcPts val="100"/>
                </a:spcBef>
              </a:pPr>
              <a:r>
                <a:rPr sz="2000" spc="-5" dirty="0">
                  <a:solidFill>
                    <a:srgbClr val="FFFFFF"/>
                  </a:solidFill>
                  <a:latin typeface="Arial Narrow"/>
                  <a:cs typeface="Arial Narrow"/>
                </a:rPr>
                <a:t>Predictive- basis for understanding  the </a:t>
              </a:r>
              <a:r>
                <a:rPr sz="2000" spc="-10" dirty="0">
                  <a:solidFill>
                    <a:srgbClr val="FFFFFF"/>
                  </a:solidFill>
                  <a:latin typeface="Arial Narrow"/>
                  <a:cs typeface="Arial Narrow"/>
                </a:rPr>
                <a:t>behaviour </a:t>
              </a:r>
              <a:r>
                <a:rPr sz="2000" spc="-5" dirty="0">
                  <a:solidFill>
                    <a:srgbClr val="FFFFFF"/>
                  </a:solidFill>
                  <a:latin typeface="Arial Narrow"/>
                  <a:cs typeface="Arial Narrow"/>
                </a:rPr>
                <a:t>of</a:t>
              </a:r>
              <a:r>
                <a:rPr sz="2000" spc="55" dirty="0">
                  <a:solidFill>
                    <a:srgbClr val="FFFFFF"/>
                  </a:solidFill>
                  <a:latin typeface="Arial Narrow"/>
                  <a:cs typeface="Arial Narrow"/>
                </a:rPr>
                <a:t> </a:t>
              </a:r>
              <a:r>
                <a:rPr sz="2000" spc="-5" dirty="0">
                  <a:solidFill>
                    <a:srgbClr val="FFFFFF"/>
                  </a:solidFill>
                  <a:latin typeface="Arial Narrow"/>
                  <a:cs typeface="Arial Narrow"/>
                </a:rPr>
                <a:t>others</a:t>
              </a:r>
              <a:endParaRPr sz="2000" dirty="0">
                <a:latin typeface="Arial Narrow"/>
                <a:cs typeface="Arial Narrow"/>
              </a:endParaRPr>
            </a:p>
          </p:txBody>
        </p:sp>
        <p:sp>
          <p:nvSpPr>
            <p:cNvPr id="10" name="object 10"/>
            <p:cNvSpPr/>
            <p:nvPr/>
          </p:nvSpPr>
          <p:spPr>
            <a:xfrm>
              <a:off x="4757867" y="3537207"/>
              <a:ext cx="3810000" cy="157877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5591936" y="4074109"/>
              <a:ext cx="2296953" cy="628377"/>
            </a:xfrm>
            <a:prstGeom prst="rect">
              <a:avLst/>
            </a:prstGeom>
          </p:spPr>
          <p:txBody>
            <a:bodyPr vert="horz" wrap="square" lIns="0" tIns="12700" rIns="0" bIns="0" rtlCol="0">
              <a:spAutoFit/>
            </a:bodyPr>
            <a:lstStyle/>
            <a:p>
              <a:pPr algn="ctr">
                <a:lnSpc>
                  <a:spcPct val="100000"/>
                </a:lnSpc>
                <a:spcBef>
                  <a:spcPts val="100"/>
                </a:spcBef>
              </a:pPr>
              <a:r>
                <a:rPr sz="2000" spc="-10" dirty="0">
                  <a:solidFill>
                    <a:srgbClr val="FFFFFF"/>
                  </a:solidFill>
                  <a:latin typeface="Arial Narrow"/>
                  <a:cs typeface="Arial Narrow"/>
                </a:rPr>
                <a:t>Relational- </a:t>
              </a:r>
              <a:r>
                <a:rPr sz="2000" spc="-5" dirty="0">
                  <a:solidFill>
                    <a:srgbClr val="FFFFFF"/>
                  </a:solidFill>
                  <a:latin typeface="Arial Narrow"/>
                  <a:cs typeface="Arial Narrow"/>
                </a:rPr>
                <a:t>some</a:t>
              </a:r>
              <a:r>
                <a:rPr sz="2000" spc="15" dirty="0">
                  <a:solidFill>
                    <a:srgbClr val="FFFFFF"/>
                  </a:solidFill>
                  <a:latin typeface="Arial Narrow"/>
                  <a:cs typeface="Arial Narrow"/>
                </a:rPr>
                <a:t> </a:t>
              </a:r>
              <a:r>
                <a:rPr sz="2000" spc="-5" dirty="0">
                  <a:solidFill>
                    <a:srgbClr val="FFFFFF"/>
                  </a:solidFill>
                  <a:latin typeface="Arial Narrow"/>
                  <a:cs typeface="Arial Narrow"/>
                </a:rPr>
                <a:t>norms</a:t>
              </a:r>
              <a:endParaRPr sz="2000" dirty="0">
                <a:latin typeface="Arial Narrow"/>
                <a:cs typeface="Arial Narrow"/>
              </a:endParaRPr>
            </a:p>
            <a:p>
              <a:pPr marL="54610" algn="ctr">
                <a:lnSpc>
                  <a:spcPct val="100000"/>
                </a:lnSpc>
                <a:spcBef>
                  <a:spcPts val="5"/>
                </a:spcBef>
              </a:pPr>
              <a:r>
                <a:rPr sz="2000" spc="-5" dirty="0">
                  <a:solidFill>
                    <a:srgbClr val="FFFFFF"/>
                  </a:solidFill>
                  <a:latin typeface="Arial Narrow"/>
                  <a:cs typeface="Arial Narrow"/>
                </a:rPr>
                <a:t>define</a:t>
              </a:r>
              <a:r>
                <a:rPr sz="2000" spc="15" dirty="0">
                  <a:solidFill>
                    <a:srgbClr val="FFFFFF"/>
                  </a:solidFill>
                  <a:latin typeface="Arial Narrow"/>
                  <a:cs typeface="Arial Narrow"/>
                </a:rPr>
                <a:t> </a:t>
              </a:r>
              <a:r>
                <a:rPr sz="2000" spc="-10" dirty="0">
                  <a:solidFill>
                    <a:srgbClr val="FFFFFF"/>
                  </a:solidFill>
                  <a:latin typeface="Arial Narrow"/>
                  <a:cs typeface="Arial Narrow"/>
                </a:rPr>
                <a:t>relationships</a:t>
              </a:r>
              <a:endParaRPr sz="2000" dirty="0">
                <a:latin typeface="Arial Narrow"/>
                <a:cs typeface="Arial Narrow"/>
              </a:endParaRPr>
            </a:p>
          </p:txBody>
        </p:sp>
        <p:sp>
          <p:nvSpPr>
            <p:cNvPr id="14" name="object 14"/>
            <p:cNvSpPr/>
            <p:nvPr/>
          </p:nvSpPr>
          <p:spPr>
            <a:xfrm>
              <a:off x="2447544" y="5038516"/>
              <a:ext cx="3962400" cy="1493348"/>
            </a:xfrm>
            <a:prstGeom prst="rect">
              <a:avLst/>
            </a:prstGeom>
            <a:blipFill>
              <a:blip r:embed="rId7" cstate="print"/>
              <a:stretch>
                <a:fillRect/>
              </a:stretch>
            </a:blipFill>
          </p:spPr>
          <p:txBody>
            <a:bodyPr wrap="square" lIns="0" tIns="0" rIns="0" bIns="0" rtlCol="0"/>
            <a:lstStyle/>
            <a:p>
              <a:endParaRPr dirty="0"/>
            </a:p>
          </p:txBody>
        </p:sp>
        <p:sp>
          <p:nvSpPr>
            <p:cNvPr id="15" name="object 15"/>
            <p:cNvSpPr/>
            <p:nvPr/>
          </p:nvSpPr>
          <p:spPr>
            <a:xfrm>
              <a:off x="2441093" y="5160264"/>
              <a:ext cx="3962400" cy="1371600"/>
            </a:xfrm>
            <a:custGeom>
              <a:avLst/>
              <a:gdLst/>
              <a:ahLst/>
              <a:cxnLst/>
              <a:rect l="l" t="t" r="r" b="b"/>
              <a:pathLst>
                <a:path w="3962400" h="1371600">
                  <a:moveTo>
                    <a:pt x="0" y="685800"/>
                  </a:moveTo>
                  <a:lnTo>
                    <a:pt x="4765" y="637860"/>
                  </a:lnTo>
                  <a:lnTo>
                    <a:pt x="18854" y="590808"/>
                  </a:lnTo>
                  <a:lnTo>
                    <a:pt x="41950" y="544752"/>
                  </a:lnTo>
                  <a:lnTo>
                    <a:pt x="73740" y="499800"/>
                  </a:lnTo>
                  <a:lnTo>
                    <a:pt x="113910" y="456063"/>
                  </a:lnTo>
                  <a:lnTo>
                    <a:pt x="162145" y="413647"/>
                  </a:lnTo>
                  <a:lnTo>
                    <a:pt x="218132" y="372663"/>
                  </a:lnTo>
                  <a:lnTo>
                    <a:pt x="281555" y="333220"/>
                  </a:lnTo>
                  <a:lnTo>
                    <a:pt x="315957" y="314110"/>
                  </a:lnTo>
                  <a:lnTo>
                    <a:pt x="352101" y="295425"/>
                  </a:lnTo>
                  <a:lnTo>
                    <a:pt x="389947" y="277180"/>
                  </a:lnTo>
                  <a:lnTo>
                    <a:pt x="429455" y="259388"/>
                  </a:lnTo>
                  <a:lnTo>
                    <a:pt x="470587" y="242063"/>
                  </a:lnTo>
                  <a:lnTo>
                    <a:pt x="513303" y="225219"/>
                  </a:lnTo>
                  <a:lnTo>
                    <a:pt x="557565" y="208868"/>
                  </a:lnTo>
                  <a:lnTo>
                    <a:pt x="603332" y="193024"/>
                  </a:lnTo>
                  <a:lnTo>
                    <a:pt x="650565" y="177702"/>
                  </a:lnTo>
                  <a:lnTo>
                    <a:pt x="699226" y="162915"/>
                  </a:lnTo>
                  <a:lnTo>
                    <a:pt x="749274" y="148675"/>
                  </a:lnTo>
                  <a:lnTo>
                    <a:pt x="800671" y="134998"/>
                  </a:lnTo>
                  <a:lnTo>
                    <a:pt x="853377" y="121897"/>
                  </a:lnTo>
                  <a:lnTo>
                    <a:pt x="907354" y="109384"/>
                  </a:lnTo>
                  <a:lnTo>
                    <a:pt x="962561" y="97474"/>
                  </a:lnTo>
                  <a:lnTo>
                    <a:pt x="1018959" y="86181"/>
                  </a:lnTo>
                  <a:lnTo>
                    <a:pt x="1076510" y="75518"/>
                  </a:lnTo>
                  <a:lnTo>
                    <a:pt x="1135173" y="65498"/>
                  </a:lnTo>
                  <a:lnTo>
                    <a:pt x="1194910" y="56135"/>
                  </a:lnTo>
                  <a:lnTo>
                    <a:pt x="1255682" y="47444"/>
                  </a:lnTo>
                  <a:lnTo>
                    <a:pt x="1317448" y="39436"/>
                  </a:lnTo>
                  <a:lnTo>
                    <a:pt x="1380171" y="32127"/>
                  </a:lnTo>
                  <a:lnTo>
                    <a:pt x="1443809" y="25529"/>
                  </a:lnTo>
                  <a:lnTo>
                    <a:pt x="1508325" y="19657"/>
                  </a:lnTo>
                  <a:lnTo>
                    <a:pt x="1573679" y="14523"/>
                  </a:lnTo>
                  <a:lnTo>
                    <a:pt x="1639832" y="10142"/>
                  </a:lnTo>
                  <a:lnTo>
                    <a:pt x="1706744" y="6527"/>
                  </a:lnTo>
                  <a:lnTo>
                    <a:pt x="1774376" y="3692"/>
                  </a:lnTo>
                  <a:lnTo>
                    <a:pt x="1842689" y="1650"/>
                  </a:lnTo>
                  <a:lnTo>
                    <a:pt x="1911643" y="414"/>
                  </a:lnTo>
                  <a:lnTo>
                    <a:pt x="1981200" y="0"/>
                  </a:lnTo>
                  <a:lnTo>
                    <a:pt x="2050756" y="414"/>
                  </a:lnTo>
                  <a:lnTo>
                    <a:pt x="2119710" y="1650"/>
                  </a:lnTo>
                  <a:lnTo>
                    <a:pt x="2188023" y="3692"/>
                  </a:lnTo>
                  <a:lnTo>
                    <a:pt x="2255655" y="6527"/>
                  </a:lnTo>
                  <a:lnTo>
                    <a:pt x="2322567" y="10142"/>
                  </a:lnTo>
                  <a:lnTo>
                    <a:pt x="2388720" y="14523"/>
                  </a:lnTo>
                  <a:lnTo>
                    <a:pt x="2454074" y="19657"/>
                  </a:lnTo>
                  <a:lnTo>
                    <a:pt x="2518590" y="25529"/>
                  </a:lnTo>
                  <a:lnTo>
                    <a:pt x="2582228" y="32127"/>
                  </a:lnTo>
                  <a:lnTo>
                    <a:pt x="2644951" y="39436"/>
                  </a:lnTo>
                  <a:lnTo>
                    <a:pt x="2706717" y="47444"/>
                  </a:lnTo>
                  <a:lnTo>
                    <a:pt x="2767489" y="56135"/>
                  </a:lnTo>
                  <a:lnTo>
                    <a:pt x="2827226" y="65498"/>
                  </a:lnTo>
                  <a:lnTo>
                    <a:pt x="2885889" y="75518"/>
                  </a:lnTo>
                  <a:lnTo>
                    <a:pt x="2943440" y="86181"/>
                  </a:lnTo>
                  <a:lnTo>
                    <a:pt x="2999838" y="97474"/>
                  </a:lnTo>
                  <a:lnTo>
                    <a:pt x="3055045" y="109384"/>
                  </a:lnTo>
                  <a:lnTo>
                    <a:pt x="3109022" y="121897"/>
                  </a:lnTo>
                  <a:lnTo>
                    <a:pt x="3161728" y="134998"/>
                  </a:lnTo>
                  <a:lnTo>
                    <a:pt x="3213125" y="148675"/>
                  </a:lnTo>
                  <a:lnTo>
                    <a:pt x="3263173" y="162915"/>
                  </a:lnTo>
                  <a:lnTo>
                    <a:pt x="3311834" y="177702"/>
                  </a:lnTo>
                  <a:lnTo>
                    <a:pt x="3359067" y="193024"/>
                  </a:lnTo>
                  <a:lnTo>
                    <a:pt x="3404834" y="208868"/>
                  </a:lnTo>
                  <a:lnTo>
                    <a:pt x="3449096" y="225219"/>
                  </a:lnTo>
                  <a:lnTo>
                    <a:pt x="3491812" y="242063"/>
                  </a:lnTo>
                  <a:lnTo>
                    <a:pt x="3532944" y="259388"/>
                  </a:lnTo>
                  <a:lnTo>
                    <a:pt x="3572452" y="277180"/>
                  </a:lnTo>
                  <a:lnTo>
                    <a:pt x="3610298" y="295425"/>
                  </a:lnTo>
                  <a:lnTo>
                    <a:pt x="3646442" y="314110"/>
                  </a:lnTo>
                  <a:lnTo>
                    <a:pt x="3680844" y="333220"/>
                  </a:lnTo>
                  <a:lnTo>
                    <a:pt x="3744267" y="372663"/>
                  </a:lnTo>
                  <a:lnTo>
                    <a:pt x="3800254" y="413647"/>
                  </a:lnTo>
                  <a:lnTo>
                    <a:pt x="3848489" y="456063"/>
                  </a:lnTo>
                  <a:lnTo>
                    <a:pt x="3888659" y="499800"/>
                  </a:lnTo>
                  <a:lnTo>
                    <a:pt x="3920449" y="544752"/>
                  </a:lnTo>
                  <a:lnTo>
                    <a:pt x="3943545" y="590808"/>
                  </a:lnTo>
                  <a:lnTo>
                    <a:pt x="3957634" y="637860"/>
                  </a:lnTo>
                  <a:lnTo>
                    <a:pt x="3962400" y="685800"/>
                  </a:lnTo>
                  <a:lnTo>
                    <a:pt x="3961201" y="709876"/>
                  </a:lnTo>
                  <a:lnTo>
                    <a:pt x="3951735" y="757389"/>
                  </a:lnTo>
                  <a:lnTo>
                    <a:pt x="3933103" y="803960"/>
                  </a:lnTo>
                  <a:lnTo>
                    <a:pt x="3905621" y="849480"/>
                  </a:lnTo>
                  <a:lnTo>
                    <a:pt x="3869602" y="893840"/>
                  </a:lnTo>
                  <a:lnTo>
                    <a:pt x="3825360" y="936932"/>
                  </a:lnTo>
                  <a:lnTo>
                    <a:pt x="3773210" y="978646"/>
                  </a:lnTo>
                  <a:lnTo>
                    <a:pt x="3713466" y="1018874"/>
                  </a:lnTo>
                  <a:lnTo>
                    <a:pt x="3646442" y="1057506"/>
                  </a:lnTo>
                  <a:lnTo>
                    <a:pt x="3610298" y="1076190"/>
                  </a:lnTo>
                  <a:lnTo>
                    <a:pt x="3572452" y="1094435"/>
                  </a:lnTo>
                  <a:lnTo>
                    <a:pt x="3532944" y="1112227"/>
                  </a:lnTo>
                  <a:lnTo>
                    <a:pt x="3491812" y="1129551"/>
                  </a:lnTo>
                  <a:lnTo>
                    <a:pt x="3449096" y="1146396"/>
                  </a:lnTo>
                  <a:lnTo>
                    <a:pt x="3404834" y="1162746"/>
                  </a:lnTo>
                  <a:lnTo>
                    <a:pt x="3359067" y="1178589"/>
                  </a:lnTo>
                  <a:lnTo>
                    <a:pt x="3311834" y="1193910"/>
                  </a:lnTo>
                  <a:lnTo>
                    <a:pt x="3263173" y="1208697"/>
                  </a:lnTo>
                  <a:lnTo>
                    <a:pt x="3213125" y="1222935"/>
                  </a:lnTo>
                  <a:lnTo>
                    <a:pt x="3161728" y="1236612"/>
                  </a:lnTo>
                  <a:lnTo>
                    <a:pt x="3109022" y="1249713"/>
                  </a:lnTo>
                  <a:lnTo>
                    <a:pt x="3055045" y="1262224"/>
                  </a:lnTo>
                  <a:lnTo>
                    <a:pt x="2999838" y="1274133"/>
                  </a:lnTo>
                  <a:lnTo>
                    <a:pt x="2943440" y="1285426"/>
                  </a:lnTo>
                  <a:lnTo>
                    <a:pt x="2885889" y="1296088"/>
                  </a:lnTo>
                  <a:lnTo>
                    <a:pt x="2827226" y="1306107"/>
                  </a:lnTo>
                  <a:lnTo>
                    <a:pt x="2767489" y="1315469"/>
                  </a:lnTo>
                  <a:lnTo>
                    <a:pt x="2706717" y="1324160"/>
                  </a:lnTo>
                  <a:lnTo>
                    <a:pt x="2644951" y="1332167"/>
                  </a:lnTo>
                  <a:lnTo>
                    <a:pt x="2582228" y="1339475"/>
                  </a:lnTo>
                  <a:lnTo>
                    <a:pt x="2518590" y="1346072"/>
                  </a:lnTo>
                  <a:lnTo>
                    <a:pt x="2454074" y="1351944"/>
                  </a:lnTo>
                  <a:lnTo>
                    <a:pt x="2388720" y="1357077"/>
                  </a:lnTo>
                  <a:lnTo>
                    <a:pt x="2322567" y="1361458"/>
                  </a:lnTo>
                  <a:lnTo>
                    <a:pt x="2255655" y="1365073"/>
                  </a:lnTo>
                  <a:lnTo>
                    <a:pt x="2188023" y="1367908"/>
                  </a:lnTo>
                  <a:lnTo>
                    <a:pt x="2119710" y="1369950"/>
                  </a:lnTo>
                  <a:lnTo>
                    <a:pt x="2050756" y="1371185"/>
                  </a:lnTo>
                  <a:lnTo>
                    <a:pt x="1981200" y="1371600"/>
                  </a:lnTo>
                  <a:lnTo>
                    <a:pt x="1911643" y="1371185"/>
                  </a:lnTo>
                  <a:lnTo>
                    <a:pt x="1842689" y="1369950"/>
                  </a:lnTo>
                  <a:lnTo>
                    <a:pt x="1774376" y="1367908"/>
                  </a:lnTo>
                  <a:lnTo>
                    <a:pt x="1706744" y="1365073"/>
                  </a:lnTo>
                  <a:lnTo>
                    <a:pt x="1639832" y="1361458"/>
                  </a:lnTo>
                  <a:lnTo>
                    <a:pt x="1573679" y="1357077"/>
                  </a:lnTo>
                  <a:lnTo>
                    <a:pt x="1508325" y="1351944"/>
                  </a:lnTo>
                  <a:lnTo>
                    <a:pt x="1443809" y="1346072"/>
                  </a:lnTo>
                  <a:lnTo>
                    <a:pt x="1380171" y="1339475"/>
                  </a:lnTo>
                  <a:lnTo>
                    <a:pt x="1317448" y="1332167"/>
                  </a:lnTo>
                  <a:lnTo>
                    <a:pt x="1255682" y="1324160"/>
                  </a:lnTo>
                  <a:lnTo>
                    <a:pt x="1194910" y="1315469"/>
                  </a:lnTo>
                  <a:lnTo>
                    <a:pt x="1135173" y="1306107"/>
                  </a:lnTo>
                  <a:lnTo>
                    <a:pt x="1076510" y="1296088"/>
                  </a:lnTo>
                  <a:lnTo>
                    <a:pt x="1018959" y="1285426"/>
                  </a:lnTo>
                  <a:lnTo>
                    <a:pt x="962561" y="1274133"/>
                  </a:lnTo>
                  <a:lnTo>
                    <a:pt x="907354" y="1262224"/>
                  </a:lnTo>
                  <a:lnTo>
                    <a:pt x="853377" y="1249713"/>
                  </a:lnTo>
                  <a:lnTo>
                    <a:pt x="800671" y="1236612"/>
                  </a:lnTo>
                  <a:lnTo>
                    <a:pt x="749274" y="1222935"/>
                  </a:lnTo>
                  <a:lnTo>
                    <a:pt x="699226" y="1208697"/>
                  </a:lnTo>
                  <a:lnTo>
                    <a:pt x="650565" y="1193910"/>
                  </a:lnTo>
                  <a:lnTo>
                    <a:pt x="603332" y="1178589"/>
                  </a:lnTo>
                  <a:lnTo>
                    <a:pt x="557565" y="1162746"/>
                  </a:lnTo>
                  <a:lnTo>
                    <a:pt x="513303" y="1146396"/>
                  </a:lnTo>
                  <a:lnTo>
                    <a:pt x="470587" y="1129551"/>
                  </a:lnTo>
                  <a:lnTo>
                    <a:pt x="429455" y="1112227"/>
                  </a:lnTo>
                  <a:lnTo>
                    <a:pt x="389947" y="1094435"/>
                  </a:lnTo>
                  <a:lnTo>
                    <a:pt x="352101" y="1076190"/>
                  </a:lnTo>
                  <a:lnTo>
                    <a:pt x="315957" y="1057506"/>
                  </a:lnTo>
                  <a:lnTo>
                    <a:pt x="281555" y="1038396"/>
                  </a:lnTo>
                  <a:lnTo>
                    <a:pt x="218132" y="998952"/>
                  </a:lnTo>
                  <a:lnTo>
                    <a:pt x="162145" y="957968"/>
                  </a:lnTo>
                  <a:lnTo>
                    <a:pt x="113910" y="915551"/>
                  </a:lnTo>
                  <a:lnTo>
                    <a:pt x="73740" y="871812"/>
                  </a:lnTo>
                  <a:lnTo>
                    <a:pt x="41950" y="826858"/>
                  </a:lnTo>
                  <a:lnTo>
                    <a:pt x="18854" y="780799"/>
                  </a:lnTo>
                  <a:lnTo>
                    <a:pt x="4765" y="733743"/>
                  </a:lnTo>
                  <a:lnTo>
                    <a:pt x="0" y="685800"/>
                  </a:lnTo>
                  <a:close/>
                </a:path>
              </a:pathLst>
            </a:custGeom>
            <a:ln w="9144">
              <a:solidFill>
                <a:srgbClr val="796A5F"/>
              </a:solidFill>
            </a:ln>
          </p:spPr>
          <p:txBody>
            <a:bodyPr wrap="square" lIns="0" tIns="0" rIns="0" bIns="0" rtlCol="0"/>
            <a:lstStyle/>
            <a:p>
              <a:endParaRPr/>
            </a:p>
          </p:txBody>
        </p:sp>
        <p:sp>
          <p:nvSpPr>
            <p:cNvPr id="16" name="object 16"/>
            <p:cNvSpPr txBox="1"/>
            <p:nvPr/>
          </p:nvSpPr>
          <p:spPr>
            <a:xfrm>
              <a:off x="3561079" y="5555081"/>
              <a:ext cx="2030856" cy="628377"/>
            </a:xfrm>
            <a:prstGeom prst="rect">
              <a:avLst/>
            </a:prstGeom>
          </p:spPr>
          <p:txBody>
            <a:bodyPr vert="horz" wrap="square" lIns="0" tIns="12700" rIns="0" bIns="0" rtlCol="0">
              <a:spAutoFit/>
            </a:bodyPr>
            <a:lstStyle/>
            <a:p>
              <a:pPr marL="88900" marR="5080" indent="-76200">
                <a:lnSpc>
                  <a:spcPct val="100000"/>
                </a:lnSpc>
                <a:spcBef>
                  <a:spcPts val="100"/>
                </a:spcBef>
              </a:pPr>
              <a:r>
                <a:rPr sz="2000" spc="-5" dirty="0">
                  <a:solidFill>
                    <a:srgbClr val="FFFFFF"/>
                  </a:solidFill>
                  <a:latin typeface="Arial Narrow"/>
                  <a:cs typeface="Arial Narrow"/>
                </a:rPr>
                <a:t>Control- regulate the  </a:t>
              </a:r>
              <a:r>
                <a:rPr sz="2000" spc="-10" dirty="0">
                  <a:solidFill>
                    <a:srgbClr val="FFFFFF"/>
                  </a:solidFill>
                  <a:latin typeface="Arial Narrow"/>
                  <a:cs typeface="Arial Narrow"/>
                </a:rPr>
                <a:t>behaviour </a:t>
              </a:r>
              <a:r>
                <a:rPr sz="2000" spc="-5" dirty="0">
                  <a:solidFill>
                    <a:srgbClr val="FFFFFF"/>
                  </a:solidFill>
                  <a:latin typeface="Arial Narrow"/>
                  <a:cs typeface="Arial Narrow"/>
                </a:rPr>
                <a:t>of</a:t>
              </a:r>
              <a:r>
                <a:rPr sz="2000" spc="10" dirty="0">
                  <a:solidFill>
                    <a:srgbClr val="FFFFFF"/>
                  </a:solidFill>
                  <a:latin typeface="Arial Narrow"/>
                  <a:cs typeface="Arial Narrow"/>
                </a:rPr>
                <a:t> </a:t>
              </a:r>
              <a:r>
                <a:rPr sz="2000" spc="-5" dirty="0">
                  <a:solidFill>
                    <a:srgbClr val="FFFFFF"/>
                  </a:solidFill>
                  <a:latin typeface="Arial Narrow"/>
                  <a:cs typeface="Arial Narrow"/>
                </a:rPr>
                <a:t>others</a:t>
              </a:r>
              <a:endParaRPr sz="2000" dirty="0">
                <a:latin typeface="Arial Narrow"/>
                <a:cs typeface="Arial Narrow"/>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8975" y="304800"/>
            <a:ext cx="3200400" cy="844462"/>
          </a:xfrm>
          <a:prstGeom prst="rect">
            <a:avLst/>
          </a:prstGeom>
        </p:spPr>
        <p:txBody>
          <a:bodyPr vert="horz" wrap="square" lIns="0" tIns="13335" rIns="0" bIns="0" rtlCol="0">
            <a:spAutoFit/>
          </a:bodyPr>
          <a:lstStyle/>
          <a:p>
            <a:pPr marL="12700" algn="ctr">
              <a:lnSpc>
                <a:spcPct val="100000"/>
              </a:lnSpc>
              <a:spcBef>
                <a:spcPts val="105"/>
              </a:spcBef>
            </a:pPr>
            <a:r>
              <a:rPr sz="5400" u="none" dirty="0"/>
              <a:t>Role</a:t>
            </a:r>
            <a:endParaRPr sz="5400" dirty="0"/>
          </a:p>
        </p:txBody>
      </p:sp>
      <p:sp>
        <p:nvSpPr>
          <p:cNvPr id="3" name="object 3"/>
          <p:cNvSpPr txBox="1"/>
          <p:nvPr/>
        </p:nvSpPr>
        <p:spPr>
          <a:xfrm>
            <a:off x="495300" y="1462063"/>
            <a:ext cx="8153400" cy="5091137"/>
          </a:xfrm>
          <a:prstGeom prst="rect">
            <a:avLst/>
          </a:prstGeom>
        </p:spPr>
        <p:txBody>
          <a:bodyPr vert="horz" wrap="square" lIns="0" tIns="12700" rIns="0" bIns="0" rtlCol="0">
            <a:spAutoFit/>
          </a:bodyPr>
          <a:lstStyle/>
          <a:p>
            <a:pPr marL="12700" algn="just">
              <a:lnSpc>
                <a:spcPct val="100000"/>
              </a:lnSpc>
              <a:spcBef>
                <a:spcPts val="100"/>
              </a:spcBef>
            </a:pPr>
            <a:r>
              <a:rPr sz="2800" b="1" spc="-25" dirty="0">
                <a:solidFill>
                  <a:srgbClr val="FFFFFF"/>
                </a:solidFill>
                <a:latin typeface="Arial"/>
                <a:cs typeface="Arial"/>
              </a:rPr>
              <a:t>Various </a:t>
            </a:r>
            <a:r>
              <a:rPr sz="2800" b="1" spc="-5" dirty="0">
                <a:solidFill>
                  <a:srgbClr val="FFFFFF"/>
                </a:solidFill>
                <a:latin typeface="Arial"/>
                <a:cs typeface="Arial"/>
              </a:rPr>
              <a:t>parts or roles are played by </a:t>
            </a:r>
            <a:r>
              <a:rPr sz="2800" b="1" dirty="0">
                <a:solidFill>
                  <a:srgbClr val="FFFFFF"/>
                </a:solidFill>
                <a:latin typeface="Arial"/>
                <a:cs typeface="Arial"/>
              </a:rPr>
              <a:t>group</a:t>
            </a:r>
            <a:r>
              <a:rPr sz="2800" b="1" spc="70" dirty="0">
                <a:solidFill>
                  <a:srgbClr val="FFFFFF"/>
                </a:solidFill>
                <a:latin typeface="Arial"/>
                <a:cs typeface="Arial"/>
              </a:rPr>
              <a:t> </a:t>
            </a:r>
            <a:r>
              <a:rPr sz="2800" b="1" spc="-5" dirty="0">
                <a:solidFill>
                  <a:srgbClr val="FFFFFF"/>
                </a:solidFill>
                <a:latin typeface="Arial"/>
                <a:cs typeface="Arial"/>
              </a:rPr>
              <a:t>members.</a:t>
            </a:r>
            <a:endParaRPr sz="2800" dirty="0">
              <a:latin typeface="Arial"/>
              <a:cs typeface="Arial"/>
            </a:endParaRPr>
          </a:p>
          <a:p>
            <a:pPr algn="just">
              <a:lnSpc>
                <a:spcPct val="100000"/>
              </a:lnSpc>
              <a:spcBef>
                <a:spcPts val="40"/>
              </a:spcBef>
            </a:pPr>
            <a:endParaRPr dirty="0">
              <a:latin typeface="Times New Roman"/>
              <a:cs typeface="Times New Roman"/>
            </a:endParaRPr>
          </a:p>
          <a:p>
            <a:pPr marL="12700" algn="just">
              <a:lnSpc>
                <a:spcPct val="100000"/>
              </a:lnSpc>
            </a:pPr>
            <a:r>
              <a:rPr sz="2800" b="1" spc="-5" dirty="0">
                <a:solidFill>
                  <a:srgbClr val="FFFFFF"/>
                </a:solidFill>
                <a:latin typeface="Arial"/>
                <a:cs typeface="Arial"/>
              </a:rPr>
              <a:t>There </a:t>
            </a:r>
            <a:r>
              <a:rPr sz="2800" b="1" dirty="0">
                <a:solidFill>
                  <a:srgbClr val="FFFFFF"/>
                </a:solidFill>
                <a:latin typeface="Arial"/>
                <a:cs typeface="Arial"/>
              </a:rPr>
              <a:t>are </a:t>
            </a:r>
            <a:r>
              <a:rPr sz="2800" b="1" spc="5" dirty="0">
                <a:solidFill>
                  <a:srgbClr val="FFFFFF"/>
                </a:solidFill>
                <a:latin typeface="Arial"/>
                <a:cs typeface="Arial"/>
              </a:rPr>
              <a:t>two </a:t>
            </a:r>
            <a:r>
              <a:rPr sz="2800" b="1" spc="-5" dirty="0">
                <a:solidFill>
                  <a:srgbClr val="FFFFFF"/>
                </a:solidFill>
                <a:latin typeface="Arial"/>
                <a:cs typeface="Arial"/>
              </a:rPr>
              <a:t>elements that define </a:t>
            </a:r>
            <a:r>
              <a:rPr sz="2800" b="1" dirty="0">
                <a:solidFill>
                  <a:srgbClr val="FFFFFF"/>
                </a:solidFill>
                <a:latin typeface="Arial"/>
                <a:cs typeface="Arial"/>
              </a:rPr>
              <a:t>this role</a:t>
            </a:r>
            <a:r>
              <a:rPr sz="2800" b="1" spc="-50" dirty="0">
                <a:solidFill>
                  <a:srgbClr val="FFFFFF"/>
                </a:solidFill>
                <a:latin typeface="Arial"/>
                <a:cs typeface="Arial"/>
              </a:rPr>
              <a:t> </a:t>
            </a:r>
            <a:r>
              <a:rPr sz="2800" b="1" spc="-5" dirty="0">
                <a:solidFill>
                  <a:srgbClr val="FFFFFF"/>
                </a:solidFill>
                <a:latin typeface="Arial"/>
                <a:cs typeface="Arial"/>
              </a:rPr>
              <a:t>identity-</a:t>
            </a:r>
            <a:endParaRPr sz="2800" dirty="0">
              <a:latin typeface="Arial"/>
              <a:cs typeface="Arial"/>
            </a:endParaRPr>
          </a:p>
          <a:p>
            <a:pPr>
              <a:lnSpc>
                <a:spcPct val="100000"/>
              </a:lnSpc>
              <a:spcBef>
                <a:spcPts val="10"/>
              </a:spcBef>
            </a:pPr>
            <a:endParaRPr sz="1200" dirty="0">
              <a:latin typeface="Times New Roman"/>
              <a:cs typeface="Times New Roman"/>
            </a:endParaRPr>
          </a:p>
          <a:p>
            <a:pPr marL="536575" marR="99060" indent="-523875" algn="just">
              <a:spcBef>
                <a:spcPts val="1200"/>
              </a:spcBef>
              <a:buFont typeface="Wingdings" panose="05000000000000000000" pitchFamily="2" charset="2"/>
              <a:buChar char="Ø"/>
            </a:pPr>
            <a:r>
              <a:rPr sz="2800" b="1" u="sng" spc="-5" dirty="0">
                <a:solidFill>
                  <a:srgbClr val="FFFFFF"/>
                </a:solidFill>
                <a:uFill>
                  <a:solidFill>
                    <a:srgbClr val="FFFFFF"/>
                  </a:solidFill>
                </a:uFill>
                <a:latin typeface="Arial"/>
                <a:cs typeface="Arial"/>
              </a:rPr>
              <a:t>Role Perception</a:t>
            </a:r>
            <a:r>
              <a:rPr lang="en-IN" sz="2800" b="1" spc="-5" dirty="0">
                <a:solidFill>
                  <a:srgbClr val="FFFFFF"/>
                </a:solidFill>
                <a:uFill>
                  <a:solidFill>
                    <a:srgbClr val="FFFFFF"/>
                  </a:solidFill>
                </a:uFill>
                <a:latin typeface="Arial"/>
                <a:cs typeface="Arial"/>
              </a:rPr>
              <a:t> </a:t>
            </a:r>
            <a:r>
              <a:rPr sz="2800" b="1" spc="-5" dirty="0">
                <a:solidFill>
                  <a:srgbClr val="FFFFFF"/>
                </a:solidFill>
                <a:latin typeface="Arial"/>
                <a:cs typeface="Arial"/>
              </a:rPr>
              <a:t>-</a:t>
            </a:r>
            <a:r>
              <a:rPr lang="en-IN" sz="2800" b="1" spc="-5" dirty="0">
                <a:solidFill>
                  <a:srgbClr val="FFFFFF"/>
                </a:solidFill>
                <a:latin typeface="Arial"/>
                <a:cs typeface="Arial"/>
              </a:rPr>
              <a:t> </a:t>
            </a:r>
            <a:r>
              <a:rPr sz="2800" b="1" spc="-5" dirty="0">
                <a:solidFill>
                  <a:srgbClr val="FFFFFF"/>
                </a:solidFill>
                <a:latin typeface="Arial"/>
                <a:cs typeface="Arial"/>
              </a:rPr>
              <a:t>An </a:t>
            </a:r>
            <a:r>
              <a:rPr sz="2800" b="1" dirty="0">
                <a:solidFill>
                  <a:srgbClr val="FFFFFF"/>
                </a:solidFill>
                <a:latin typeface="Arial"/>
                <a:cs typeface="Arial"/>
              </a:rPr>
              <a:t>individual </a:t>
            </a:r>
            <a:r>
              <a:rPr sz="2800" b="1" spc="-5" dirty="0">
                <a:solidFill>
                  <a:srgbClr val="FFFFFF"/>
                </a:solidFill>
                <a:latin typeface="Arial"/>
                <a:cs typeface="Arial"/>
              </a:rPr>
              <a:t>is expected </a:t>
            </a:r>
            <a:r>
              <a:rPr sz="2800" b="1" dirty="0">
                <a:solidFill>
                  <a:srgbClr val="FFFFFF"/>
                </a:solidFill>
                <a:latin typeface="Arial"/>
                <a:cs typeface="Arial"/>
              </a:rPr>
              <a:t>to  </a:t>
            </a:r>
            <a:r>
              <a:rPr sz="2800" b="1" spc="-5" dirty="0">
                <a:solidFill>
                  <a:srgbClr val="FFFFFF"/>
                </a:solidFill>
                <a:latin typeface="Arial"/>
                <a:cs typeface="Arial"/>
              </a:rPr>
              <a:t>behave according </a:t>
            </a:r>
            <a:r>
              <a:rPr sz="2800" b="1" dirty="0">
                <a:solidFill>
                  <a:srgbClr val="FFFFFF"/>
                </a:solidFill>
                <a:latin typeface="Arial"/>
                <a:cs typeface="Arial"/>
              </a:rPr>
              <a:t>to his </a:t>
            </a:r>
            <a:r>
              <a:rPr sz="2800" b="1" spc="5" dirty="0">
                <a:solidFill>
                  <a:srgbClr val="FFFFFF"/>
                </a:solidFill>
                <a:latin typeface="Arial"/>
                <a:cs typeface="Arial"/>
              </a:rPr>
              <a:t>own </a:t>
            </a:r>
            <a:r>
              <a:rPr sz="2800" b="1" spc="-5" dirty="0">
                <a:solidFill>
                  <a:srgbClr val="FFFFFF"/>
                </a:solidFill>
                <a:latin typeface="Arial"/>
                <a:cs typeface="Arial"/>
              </a:rPr>
              <a:t>perception </a:t>
            </a:r>
            <a:r>
              <a:rPr sz="2800" b="1" dirty="0">
                <a:solidFill>
                  <a:srgbClr val="FFFFFF"/>
                </a:solidFill>
                <a:latin typeface="Arial"/>
                <a:cs typeface="Arial"/>
              </a:rPr>
              <a:t>in the</a:t>
            </a:r>
            <a:r>
              <a:rPr sz="2800" b="1" spc="-90" dirty="0">
                <a:solidFill>
                  <a:srgbClr val="FFFFFF"/>
                </a:solidFill>
                <a:latin typeface="Arial"/>
                <a:cs typeface="Arial"/>
              </a:rPr>
              <a:t> </a:t>
            </a:r>
            <a:r>
              <a:rPr sz="2800" b="1" spc="-5" dirty="0">
                <a:solidFill>
                  <a:srgbClr val="FFFFFF"/>
                </a:solidFill>
                <a:latin typeface="Arial"/>
                <a:cs typeface="Arial"/>
              </a:rPr>
              <a:t>group.</a:t>
            </a:r>
            <a:endParaRPr sz="2800" dirty="0">
              <a:latin typeface="Arial"/>
              <a:cs typeface="Arial"/>
            </a:endParaRPr>
          </a:p>
          <a:p>
            <a:pPr marL="536575" marR="5080" indent="-523875" algn="just">
              <a:spcBef>
                <a:spcPts val="1200"/>
              </a:spcBef>
              <a:buFont typeface="Wingdings" panose="05000000000000000000" pitchFamily="2" charset="2"/>
              <a:buChar char="Ø"/>
            </a:pPr>
            <a:r>
              <a:rPr sz="2800" b="1" u="sng" spc="-5" dirty="0">
                <a:solidFill>
                  <a:srgbClr val="FFFFFF"/>
                </a:solidFill>
                <a:uFill>
                  <a:solidFill>
                    <a:srgbClr val="FFFFFF"/>
                  </a:solidFill>
                </a:uFill>
                <a:latin typeface="Arial"/>
                <a:cs typeface="Arial"/>
              </a:rPr>
              <a:t>Role Expectation</a:t>
            </a:r>
            <a:r>
              <a:rPr lang="en-IN" sz="2800" b="1" spc="-5" dirty="0">
                <a:solidFill>
                  <a:srgbClr val="FFFFFF"/>
                </a:solidFill>
                <a:uFill>
                  <a:solidFill>
                    <a:srgbClr val="FFFFFF"/>
                  </a:solidFill>
                </a:uFill>
                <a:latin typeface="Arial"/>
                <a:cs typeface="Arial"/>
              </a:rPr>
              <a:t> </a:t>
            </a:r>
            <a:r>
              <a:rPr sz="2800" b="1" spc="-5" dirty="0">
                <a:solidFill>
                  <a:srgbClr val="FFFFFF"/>
                </a:solidFill>
                <a:latin typeface="Arial"/>
                <a:cs typeface="Arial"/>
              </a:rPr>
              <a:t>-</a:t>
            </a:r>
            <a:r>
              <a:rPr lang="en-IN" sz="2800" b="1" spc="-5" dirty="0">
                <a:solidFill>
                  <a:srgbClr val="FFFFFF"/>
                </a:solidFill>
                <a:latin typeface="Arial"/>
                <a:cs typeface="Arial"/>
              </a:rPr>
              <a:t> </a:t>
            </a:r>
            <a:r>
              <a:rPr sz="2800" b="1" spc="-5" dirty="0">
                <a:solidFill>
                  <a:srgbClr val="FFFFFF"/>
                </a:solidFill>
                <a:latin typeface="Arial"/>
                <a:cs typeface="Arial"/>
              </a:rPr>
              <a:t>It is defined as </a:t>
            </a:r>
            <a:r>
              <a:rPr sz="2800" b="1" dirty="0">
                <a:solidFill>
                  <a:srgbClr val="FFFFFF"/>
                </a:solidFill>
                <a:latin typeface="Arial"/>
                <a:cs typeface="Arial"/>
              </a:rPr>
              <a:t>how </a:t>
            </a:r>
            <a:r>
              <a:rPr sz="2800" b="1" spc="-5" dirty="0">
                <a:solidFill>
                  <a:srgbClr val="FFFFFF"/>
                </a:solidFill>
                <a:latin typeface="Arial"/>
                <a:cs typeface="Arial"/>
              </a:rPr>
              <a:t>others believe  one should behave </a:t>
            </a:r>
            <a:r>
              <a:rPr sz="2800" b="1" dirty="0">
                <a:solidFill>
                  <a:srgbClr val="FFFFFF"/>
                </a:solidFill>
                <a:latin typeface="Arial"/>
                <a:cs typeface="Arial"/>
              </a:rPr>
              <a:t>in </a:t>
            </a:r>
            <a:r>
              <a:rPr sz="2800" b="1" spc="-5" dirty="0">
                <a:solidFill>
                  <a:srgbClr val="FFFFFF"/>
                </a:solidFill>
                <a:latin typeface="Arial"/>
                <a:cs typeface="Arial"/>
              </a:rPr>
              <a:t>a given</a:t>
            </a:r>
            <a:r>
              <a:rPr sz="2800" b="1" spc="-30" dirty="0">
                <a:solidFill>
                  <a:srgbClr val="FFFFFF"/>
                </a:solidFill>
                <a:latin typeface="Arial"/>
                <a:cs typeface="Arial"/>
              </a:rPr>
              <a:t> </a:t>
            </a:r>
            <a:r>
              <a:rPr sz="2800" b="1" spc="-5" dirty="0">
                <a:solidFill>
                  <a:srgbClr val="FFFFFF"/>
                </a:solidFill>
                <a:latin typeface="Arial"/>
                <a:cs typeface="Arial"/>
              </a:rPr>
              <a:t>situation</a:t>
            </a:r>
            <a:endParaRPr sz="28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3895" y="533400"/>
            <a:ext cx="2696210" cy="752129"/>
          </a:xfrm>
          <a:prstGeom prst="rect">
            <a:avLst/>
          </a:prstGeom>
        </p:spPr>
        <p:txBody>
          <a:bodyPr vert="horz" wrap="square" lIns="0" tIns="13335" rIns="0" bIns="0" rtlCol="0">
            <a:spAutoFit/>
          </a:bodyPr>
          <a:lstStyle/>
          <a:p>
            <a:pPr marL="12700" algn="ctr">
              <a:lnSpc>
                <a:spcPct val="100000"/>
              </a:lnSpc>
              <a:spcBef>
                <a:spcPts val="105"/>
              </a:spcBef>
            </a:pPr>
            <a:r>
              <a:rPr sz="4800" b="1" dirty="0">
                <a:solidFill>
                  <a:srgbClr val="FFFFFF"/>
                </a:solidFill>
                <a:latin typeface="Arial"/>
                <a:cs typeface="Arial"/>
              </a:rPr>
              <a:t>Status</a:t>
            </a:r>
            <a:endParaRPr sz="4800" dirty="0">
              <a:latin typeface="Arial"/>
              <a:cs typeface="Arial"/>
            </a:endParaRPr>
          </a:p>
        </p:txBody>
      </p:sp>
      <p:sp>
        <p:nvSpPr>
          <p:cNvPr id="3" name="object 3"/>
          <p:cNvSpPr txBox="1"/>
          <p:nvPr/>
        </p:nvSpPr>
        <p:spPr>
          <a:xfrm>
            <a:off x="647700" y="1752600"/>
            <a:ext cx="7848600" cy="3617016"/>
          </a:xfrm>
          <a:prstGeom prst="rect">
            <a:avLst/>
          </a:prstGeom>
        </p:spPr>
        <p:txBody>
          <a:bodyPr vert="horz" wrap="square" lIns="0" tIns="12065" rIns="0" bIns="0" rtlCol="0">
            <a:spAutoFit/>
          </a:bodyPr>
          <a:lstStyle/>
          <a:p>
            <a:pPr marL="12700" marR="5080" algn="just">
              <a:lnSpc>
                <a:spcPct val="150000"/>
              </a:lnSpc>
              <a:spcBef>
                <a:spcPts val="95"/>
              </a:spcBef>
            </a:pPr>
            <a:r>
              <a:rPr sz="3200" spc="-5" dirty="0">
                <a:solidFill>
                  <a:srgbClr val="FFFFFF"/>
                </a:solidFill>
                <a:latin typeface="Times New Roman"/>
                <a:cs typeface="Times New Roman"/>
              </a:rPr>
              <a:t>Status </a:t>
            </a:r>
            <a:r>
              <a:rPr sz="3200" dirty="0">
                <a:solidFill>
                  <a:srgbClr val="FFFFFF"/>
                </a:solidFill>
                <a:latin typeface="Times New Roman"/>
                <a:cs typeface="Times New Roman"/>
              </a:rPr>
              <a:t>is “ a socially defined position or rank given to groups or group  </a:t>
            </a:r>
            <a:r>
              <a:rPr sz="3200" spc="-10" dirty="0">
                <a:solidFill>
                  <a:srgbClr val="FFFFFF"/>
                </a:solidFill>
                <a:latin typeface="Times New Roman"/>
                <a:cs typeface="Times New Roman"/>
              </a:rPr>
              <a:t>members </a:t>
            </a:r>
            <a:r>
              <a:rPr sz="3200" dirty="0">
                <a:solidFill>
                  <a:srgbClr val="FFFFFF"/>
                </a:solidFill>
                <a:latin typeface="Times New Roman"/>
                <a:cs typeface="Times New Roman"/>
              </a:rPr>
              <a:t>by others.” </a:t>
            </a:r>
            <a:r>
              <a:rPr sz="3200" spc="-5" dirty="0">
                <a:solidFill>
                  <a:srgbClr val="FFFFFF"/>
                </a:solidFill>
                <a:latin typeface="Times New Roman"/>
                <a:cs typeface="Times New Roman"/>
              </a:rPr>
              <a:t>Group members </a:t>
            </a:r>
            <a:r>
              <a:rPr sz="3200" dirty="0">
                <a:solidFill>
                  <a:srgbClr val="FFFFFF"/>
                </a:solidFill>
                <a:latin typeface="Times New Roman"/>
                <a:cs typeface="Times New Roman"/>
              </a:rPr>
              <a:t>get high </a:t>
            </a:r>
            <a:r>
              <a:rPr sz="3200" spc="-5" dirty="0">
                <a:solidFill>
                  <a:srgbClr val="FFFFFF"/>
                </a:solidFill>
                <a:latin typeface="Times New Roman"/>
                <a:cs typeface="Times New Roman"/>
              </a:rPr>
              <a:t>status </a:t>
            </a:r>
            <a:r>
              <a:rPr sz="3200" dirty="0">
                <a:solidFill>
                  <a:srgbClr val="FFFFFF"/>
                </a:solidFill>
                <a:latin typeface="Times New Roman"/>
                <a:cs typeface="Times New Roman"/>
              </a:rPr>
              <a:t>or low </a:t>
            </a:r>
            <a:r>
              <a:rPr sz="3200" spc="-5" dirty="0">
                <a:solidFill>
                  <a:srgbClr val="FFFFFF"/>
                </a:solidFill>
                <a:latin typeface="Times New Roman"/>
                <a:cs typeface="Times New Roman"/>
              </a:rPr>
              <a:t>status </a:t>
            </a:r>
            <a:r>
              <a:rPr sz="3200" dirty="0">
                <a:solidFill>
                  <a:srgbClr val="FFFFFF"/>
                </a:solidFill>
                <a:latin typeface="Times New Roman"/>
                <a:cs typeface="Times New Roman"/>
              </a:rPr>
              <a:t>in the  </a:t>
            </a:r>
            <a:r>
              <a:rPr sz="3200" spc="-5" dirty="0">
                <a:solidFill>
                  <a:srgbClr val="FFFFFF"/>
                </a:solidFill>
                <a:latin typeface="Times New Roman"/>
                <a:cs typeface="Times New Roman"/>
              </a:rPr>
              <a:t>Group based on </a:t>
            </a:r>
            <a:r>
              <a:rPr sz="3200" dirty="0">
                <a:solidFill>
                  <a:srgbClr val="FFFFFF"/>
                </a:solidFill>
                <a:latin typeface="Times New Roman"/>
                <a:cs typeface="Times New Roman"/>
              </a:rPr>
              <a:t>their authority </a:t>
            </a:r>
            <a:r>
              <a:rPr sz="3200" spc="-5" dirty="0">
                <a:solidFill>
                  <a:srgbClr val="FFFFFF"/>
                </a:solidFill>
                <a:latin typeface="Times New Roman"/>
                <a:cs typeface="Times New Roman"/>
              </a:rPr>
              <a:t>and</a:t>
            </a:r>
            <a:r>
              <a:rPr sz="3200" spc="-55" dirty="0">
                <a:solidFill>
                  <a:srgbClr val="FFFFFF"/>
                </a:solidFill>
                <a:latin typeface="Times New Roman"/>
                <a:cs typeface="Times New Roman"/>
              </a:rPr>
              <a:t> </a:t>
            </a:r>
            <a:r>
              <a:rPr sz="3200" spc="-5" dirty="0">
                <a:solidFill>
                  <a:srgbClr val="FFFFFF"/>
                </a:solidFill>
                <a:latin typeface="Times New Roman"/>
                <a:cs typeface="Times New Roman"/>
              </a:rPr>
              <a:t>performance</a:t>
            </a:r>
            <a:endParaRPr sz="32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23709" y="3361182"/>
            <a:ext cx="163830" cy="344805"/>
          </a:xfrm>
          <a:custGeom>
            <a:avLst/>
            <a:gdLst/>
            <a:ahLst/>
            <a:cxnLst/>
            <a:rect l="l" t="t" r="r" b="b"/>
            <a:pathLst>
              <a:path w="163829" h="344804">
                <a:moveTo>
                  <a:pt x="163575" y="344677"/>
                </a:moveTo>
                <a:lnTo>
                  <a:pt x="163575" y="230885"/>
                </a:lnTo>
                <a:lnTo>
                  <a:pt x="0" y="230885"/>
                </a:lnTo>
                <a:lnTo>
                  <a:pt x="0" y="0"/>
                </a:lnTo>
              </a:path>
            </a:pathLst>
          </a:custGeom>
          <a:ln w="28956">
            <a:solidFill>
              <a:srgbClr val="1F2022"/>
            </a:solidFill>
          </a:ln>
        </p:spPr>
        <p:txBody>
          <a:bodyPr wrap="square" lIns="0" tIns="0" rIns="0" bIns="0" rtlCol="0"/>
          <a:lstStyle/>
          <a:p>
            <a:endParaRPr>
              <a:solidFill>
                <a:schemeClr val="bg1"/>
              </a:solidFill>
            </a:endParaRPr>
          </a:p>
        </p:txBody>
      </p:sp>
      <p:sp>
        <p:nvSpPr>
          <p:cNvPr id="3" name="object 3"/>
          <p:cNvSpPr/>
          <p:nvPr/>
        </p:nvSpPr>
        <p:spPr>
          <a:xfrm>
            <a:off x="2288285" y="3359658"/>
            <a:ext cx="167005" cy="344805"/>
          </a:xfrm>
          <a:custGeom>
            <a:avLst/>
            <a:gdLst/>
            <a:ahLst/>
            <a:cxnLst/>
            <a:rect l="l" t="t" r="r" b="b"/>
            <a:pathLst>
              <a:path w="167005" h="344804">
                <a:moveTo>
                  <a:pt x="166750" y="344677"/>
                </a:moveTo>
                <a:lnTo>
                  <a:pt x="166750" y="230886"/>
                </a:lnTo>
                <a:lnTo>
                  <a:pt x="0" y="230886"/>
                </a:lnTo>
                <a:lnTo>
                  <a:pt x="0" y="0"/>
                </a:lnTo>
              </a:path>
            </a:pathLst>
          </a:custGeom>
          <a:ln w="28956">
            <a:solidFill>
              <a:srgbClr val="1F2022"/>
            </a:solidFill>
          </a:ln>
        </p:spPr>
        <p:txBody>
          <a:bodyPr wrap="square" lIns="0" tIns="0" rIns="0" bIns="0" rtlCol="0"/>
          <a:lstStyle/>
          <a:p>
            <a:endParaRPr>
              <a:solidFill>
                <a:schemeClr val="bg1"/>
              </a:solidFill>
            </a:endParaRPr>
          </a:p>
        </p:txBody>
      </p:sp>
      <p:sp>
        <p:nvSpPr>
          <p:cNvPr id="4" name="object 4"/>
          <p:cNvSpPr/>
          <p:nvPr/>
        </p:nvSpPr>
        <p:spPr>
          <a:xfrm>
            <a:off x="4581894" y="2109719"/>
            <a:ext cx="2323223" cy="479175"/>
          </a:xfrm>
          <a:custGeom>
            <a:avLst/>
            <a:gdLst/>
            <a:ahLst/>
            <a:cxnLst/>
            <a:rect l="l" t="t" r="r" b="b"/>
            <a:pathLst>
              <a:path w="2355215" h="344805">
                <a:moveTo>
                  <a:pt x="2354833" y="344677"/>
                </a:moveTo>
                <a:lnTo>
                  <a:pt x="2354833" y="230250"/>
                </a:lnTo>
                <a:lnTo>
                  <a:pt x="0" y="230250"/>
                </a:lnTo>
                <a:lnTo>
                  <a:pt x="0" y="0"/>
                </a:lnTo>
              </a:path>
            </a:pathLst>
          </a:custGeom>
          <a:solidFill>
            <a:schemeClr val="bg1"/>
          </a:solidFill>
          <a:ln w="28956">
            <a:solidFill>
              <a:srgbClr val="1F2022"/>
            </a:solidFill>
          </a:ln>
        </p:spPr>
        <p:txBody>
          <a:bodyPr wrap="square" lIns="0" tIns="0" rIns="0" bIns="0" rtlCol="0"/>
          <a:lstStyle/>
          <a:p>
            <a:endParaRPr/>
          </a:p>
        </p:txBody>
      </p:sp>
      <p:sp>
        <p:nvSpPr>
          <p:cNvPr id="5" name="object 5"/>
          <p:cNvSpPr/>
          <p:nvPr/>
        </p:nvSpPr>
        <p:spPr>
          <a:xfrm>
            <a:off x="2370581" y="2110784"/>
            <a:ext cx="2211313" cy="476588"/>
          </a:xfrm>
          <a:custGeom>
            <a:avLst/>
            <a:gdLst/>
            <a:ahLst/>
            <a:cxnLst/>
            <a:rect l="l" t="t" r="r" b="b"/>
            <a:pathLst>
              <a:path w="2181860" h="344805">
                <a:moveTo>
                  <a:pt x="0" y="344678"/>
                </a:moveTo>
                <a:lnTo>
                  <a:pt x="0" y="230250"/>
                </a:lnTo>
                <a:lnTo>
                  <a:pt x="2181479" y="230250"/>
                </a:lnTo>
                <a:lnTo>
                  <a:pt x="2181479" y="0"/>
                </a:lnTo>
              </a:path>
            </a:pathLst>
          </a:custGeom>
          <a:solidFill>
            <a:schemeClr val="bg1"/>
          </a:solidFill>
          <a:ln w="28956">
            <a:solidFill>
              <a:srgbClr val="1F2022"/>
            </a:solidFill>
          </a:ln>
        </p:spPr>
        <p:txBody>
          <a:bodyPr wrap="square" lIns="0" tIns="0" rIns="0" bIns="0" rtlCol="0"/>
          <a:lstStyle/>
          <a:p>
            <a:endParaRPr>
              <a:solidFill>
                <a:schemeClr val="bg1"/>
              </a:solidFill>
            </a:endParaRPr>
          </a:p>
        </p:txBody>
      </p:sp>
      <p:sp>
        <p:nvSpPr>
          <p:cNvPr id="6" name="object 6"/>
          <p:cNvSpPr/>
          <p:nvPr/>
        </p:nvSpPr>
        <p:spPr>
          <a:xfrm>
            <a:off x="2753094" y="1382267"/>
            <a:ext cx="3657600" cy="961643"/>
          </a:xfrm>
          <a:prstGeom prst="rect">
            <a:avLst/>
          </a:prstGeom>
          <a:blipFill>
            <a:blip r:embed="rId2" cstate="print"/>
            <a:stretch>
              <a:fillRect/>
            </a:stretch>
          </a:blipFill>
        </p:spPr>
        <p:txBody>
          <a:bodyPr wrap="square" lIns="0" tIns="0" rIns="0" bIns="0" rtlCol="0"/>
          <a:lstStyle/>
          <a:p>
            <a:endParaRPr>
              <a:solidFill>
                <a:schemeClr val="bg1"/>
              </a:solidFill>
            </a:endParaRPr>
          </a:p>
        </p:txBody>
      </p:sp>
      <p:sp>
        <p:nvSpPr>
          <p:cNvPr id="8" name="object 8"/>
          <p:cNvSpPr/>
          <p:nvPr/>
        </p:nvSpPr>
        <p:spPr>
          <a:xfrm>
            <a:off x="2859024" y="1219200"/>
            <a:ext cx="3541776" cy="845819"/>
          </a:xfrm>
          <a:prstGeom prst="rect">
            <a:avLst/>
          </a:prstGeom>
          <a:blipFill>
            <a:blip r:embed="rId3" cstate="print"/>
            <a:stretch>
              <a:fillRect/>
            </a:stretch>
          </a:blipFill>
        </p:spPr>
        <p:txBody>
          <a:bodyPr wrap="square" lIns="0" tIns="0" rIns="0" bIns="0" rtlCol="0"/>
          <a:lstStyle/>
          <a:p>
            <a:endParaRPr>
              <a:solidFill>
                <a:schemeClr val="bg1"/>
              </a:solidFill>
            </a:endParaRPr>
          </a:p>
        </p:txBody>
      </p:sp>
      <p:sp>
        <p:nvSpPr>
          <p:cNvPr id="9" name="object 9"/>
          <p:cNvSpPr/>
          <p:nvPr/>
        </p:nvSpPr>
        <p:spPr>
          <a:xfrm>
            <a:off x="2825495" y="1219200"/>
            <a:ext cx="3542029" cy="845819"/>
          </a:xfrm>
          <a:custGeom>
            <a:avLst/>
            <a:gdLst/>
            <a:ahLst/>
            <a:cxnLst/>
            <a:rect l="l" t="t" r="r" b="b"/>
            <a:pathLst>
              <a:path w="3542029" h="845819">
                <a:moveTo>
                  <a:pt x="0" y="91058"/>
                </a:moveTo>
                <a:lnTo>
                  <a:pt x="91059" y="0"/>
                </a:lnTo>
                <a:lnTo>
                  <a:pt x="3541776" y="0"/>
                </a:lnTo>
                <a:lnTo>
                  <a:pt x="3541776" y="754761"/>
                </a:lnTo>
                <a:lnTo>
                  <a:pt x="3450717" y="845819"/>
                </a:lnTo>
                <a:lnTo>
                  <a:pt x="0" y="845819"/>
                </a:lnTo>
                <a:lnTo>
                  <a:pt x="0" y="91058"/>
                </a:lnTo>
                <a:close/>
              </a:path>
            </a:pathLst>
          </a:custGeom>
          <a:ln w="9144">
            <a:solidFill>
              <a:srgbClr val="796A5F"/>
            </a:solidFill>
          </a:ln>
        </p:spPr>
        <p:txBody>
          <a:bodyPr wrap="square" lIns="0" tIns="0" rIns="0" bIns="0" rtlCol="0"/>
          <a:lstStyle/>
          <a:p>
            <a:endParaRPr>
              <a:solidFill>
                <a:schemeClr val="bg1"/>
              </a:solidFill>
            </a:endParaRPr>
          </a:p>
        </p:txBody>
      </p:sp>
      <p:sp>
        <p:nvSpPr>
          <p:cNvPr id="11" name="object 11"/>
          <p:cNvSpPr/>
          <p:nvPr/>
        </p:nvSpPr>
        <p:spPr>
          <a:xfrm>
            <a:off x="6276213" y="1488566"/>
            <a:ext cx="0" cy="755015"/>
          </a:xfrm>
          <a:custGeom>
            <a:avLst/>
            <a:gdLst/>
            <a:ahLst/>
            <a:cxnLst/>
            <a:rect l="l" t="t" r="r" b="b"/>
            <a:pathLst>
              <a:path h="755014">
                <a:moveTo>
                  <a:pt x="0" y="0"/>
                </a:moveTo>
                <a:lnTo>
                  <a:pt x="0" y="754761"/>
                </a:lnTo>
              </a:path>
            </a:pathLst>
          </a:custGeom>
          <a:ln w="9144">
            <a:solidFill>
              <a:srgbClr val="796A5F"/>
            </a:solidFill>
          </a:ln>
        </p:spPr>
        <p:txBody>
          <a:bodyPr wrap="square" lIns="0" tIns="0" rIns="0" bIns="0" rtlCol="0"/>
          <a:lstStyle/>
          <a:p>
            <a:endParaRPr>
              <a:solidFill>
                <a:schemeClr val="bg1"/>
              </a:solidFill>
            </a:endParaRPr>
          </a:p>
        </p:txBody>
      </p:sp>
      <p:sp>
        <p:nvSpPr>
          <p:cNvPr id="12" name="object 12"/>
          <p:cNvSpPr txBox="1"/>
          <p:nvPr/>
        </p:nvSpPr>
        <p:spPr>
          <a:xfrm>
            <a:off x="2825495" y="1411351"/>
            <a:ext cx="3446145" cy="528320"/>
          </a:xfrm>
          <a:prstGeom prst="rect">
            <a:avLst/>
          </a:prstGeom>
        </p:spPr>
        <p:txBody>
          <a:bodyPr vert="horz" wrap="square" lIns="0" tIns="12700" rIns="0" bIns="0" rtlCol="0">
            <a:spAutoFit/>
          </a:bodyPr>
          <a:lstStyle/>
          <a:p>
            <a:pPr marL="608330">
              <a:lnSpc>
                <a:spcPct val="100000"/>
              </a:lnSpc>
              <a:spcBef>
                <a:spcPts val="100"/>
              </a:spcBef>
            </a:pPr>
            <a:r>
              <a:rPr sz="3300" spc="-5" dirty="0">
                <a:solidFill>
                  <a:schemeClr val="bg1"/>
                </a:solidFill>
                <a:latin typeface="Arial"/>
                <a:cs typeface="Arial"/>
              </a:rPr>
              <a:t>COHESION</a:t>
            </a:r>
            <a:endParaRPr sz="3300" dirty="0">
              <a:solidFill>
                <a:schemeClr val="bg1"/>
              </a:solidFill>
              <a:latin typeface="Arial"/>
              <a:cs typeface="Arial"/>
            </a:endParaRPr>
          </a:p>
        </p:txBody>
      </p:sp>
      <p:sp>
        <p:nvSpPr>
          <p:cNvPr id="13" name="object 13"/>
          <p:cNvSpPr/>
          <p:nvPr/>
        </p:nvSpPr>
        <p:spPr>
          <a:xfrm>
            <a:off x="861060" y="2572511"/>
            <a:ext cx="2935224" cy="888491"/>
          </a:xfrm>
          <a:prstGeom prst="rect">
            <a:avLst/>
          </a:prstGeom>
          <a:blipFill>
            <a:blip r:embed="rId4" cstate="print"/>
            <a:stretch>
              <a:fillRect/>
            </a:stretch>
          </a:blipFill>
        </p:spPr>
        <p:txBody>
          <a:bodyPr wrap="square" lIns="0" tIns="0" rIns="0" bIns="0" rtlCol="0"/>
          <a:lstStyle/>
          <a:p>
            <a:endParaRPr>
              <a:solidFill>
                <a:schemeClr val="bg1"/>
              </a:solidFill>
            </a:endParaRPr>
          </a:p>
        </p:txBody>
      </p:sp>
      <p:sp>
        <p:nvSpPr>
          <p:cNvPr id="14" name="object 14"/>
          <p:cNvSpPr/>
          <p:nvPr/>
        </p:nvSpPr>
        <p:spPr>
          <a:xfrm>
            <a:off x="1370075" y="2685288"/>
            <a:ext cx="1834895" cy="853439"/>
          </a:xfrm>
          <a:prstGeom prst="rect">
            <a:avLst/>
          </a:prstGeom>
          <a:blipFill>
            <a:blip r:embed="rId5" cstate="print"/>
            <a:stretch>
              <a:fillRect/>
            </a:stretch>
          </a:blipFill>
        </p:spPr>
        <p:txBody>
          <a:bodyPr wrap="square" lIns="0" tIns="0" rIns="0" bIns="0" rtlCol="0"/>
          <a:lstStyle/>
          <a:p>
            <a:endParaRPr>
              <a:solidFill>
                <a:schemeClr val="bg1"/>
              </a:solidFill>
            </a:endParaRPr>
          </a:p>
        </p:txBody>
      </p:sp>
      <p:sp>
        <p:nvSpPr>
          <p:cNvPr id="15" name="object 15"/>
          <p:cNvSpPr/>
          <p:nvPr/>
        </p:nvSpPr>
        <p:spPr>
          <a:xfrm>
            <a:off x="918972" y="2587751"/>
            <a:ext cx="2819400" cy="772668"/>
          </a:xfrm>
          <a:prstGeom prst="rect">
            <a:avLst/>
          </a:prstGeom>
          <a:blipFill>
            <a:blip r:embed="rId6" cstate="print"/>
            <a:stretch>
              <a:fillRect/>
            </a:stretch>
          </a:blipFill>
        </p:spPr>
        <p:txBody>
          <a:bodyPr wrap="square" lIns="0" tIns="0" rIns="0" bIns="0" rtlCol="0"/>
          <a:lstStyle/>
          <a:p>
            <a:endParaRPr>
              <a:solidFill>
                <a:schemeClr val="bg1"/>
              </a:solidFill>
            </a:endParaRPr>
          </a:p>
        </p:txBody>
      </p:sp>
      <p:sp>
        <p:nvSpPr>
          <p:cNvPr id="16" name="object 16"/>
          <p:cNvSpPr/>
          <p:nvPr/>
        </p:nvSpPr>
        <p:spPr>
          <a:xfrm>
            <a:off x="918972" y="2588437"/>
            <a:ext cx="2819400" cy="772795"/>
          </a:xfrm>
          <a:custGeom>
            <a:avLst/>
            <a:gdLst/>
            <a:ahLst/>
            <a:cxnLst/>
            <a:rect l="l" t="t" r="r" b="b"/>
            <a:pathLst>
              <a:path w="2819400" h="772795">
                <a:moveTo>
                  <a:pt x="0" y="83185"/>
                </a:moveTo>
                <a:lnTo>
                  <a:pt x="83172" y="0"/>
                </a:lnTo>
                <a:lnTo>
                  <a:pt x="2819400" y="0"/>
                </a:lnTo>
                <a:lnTo>
                  <a:pt x="2819400" y="689483"/>
                </a:lnTo>
                <a:lnTo>
                  <a:pt x="2736215" y="772668"/>
                </a:lnTo>
                <a:lnTo>
                  <a:pt x="0" y="772668"/>
                </a:lnTo>
                <a:lnTo>
                  <a:pt x="0" y="83185"/>
                </a:lnTo>
                <a:close/>
              </a:path>
            </a:pathLst>
          </a:custGeom>
          <a:ln w="9144">
            <a:solidFill>
              <a:srgbClr val="796A5F"/>
            </a:solidFill>
          </a:ln>
        </p:spPr>
        <p:txBody>
          <a:bodyPr wrap="square" lIns="0" tIns="0" rIns="0" bIns="0" rtlCol="0"/>
          <a:lstStyle/>
          <a:p>
            <a:endParaRPr>
              <a:solidFill>
                <a:schemeClr val="bg1"/>
              </a:solidFill>
            </a:endParaRPr>
          </a:p>
        </p:txBody>
      </p:sp>
      <p:sp>
        <p:nvSpPr>
          <p:cNvPr id="17" name="object 17"/>
          <p:cNvSpPr/>
          <p:nvPr/>
        </p:nvSpPr>
        <p:spPr>
          <a:xfrm>
            <a:off x="918972" y="2587751"/>
            <a:ext cx="2819400" cy="83185"/>
          </a:xfrm>
          <a:custGeom>
            <a:avLst/>
            <a:gdLst/>
            <a:ahLst/>
            <a:cxnLst/>
            <a:rect l="l" t="t" r="r" b="b"/>
            <a:pathLst>
              <a:path w="2819400" h="83185">
                <a:moveTo>
                  <a:pt x="0" y="83185"/>
                </a:moveTo>
                <a:lnTo>
                  <a:pt x="2736215" y="83185"/>
                </a:lnTo>
                <a:lnTo>
                  <a:pt x="2819400" y="0"/>
                </a:lnTo>
              </a:path>
            </a:pathLst>
          </a:custGeom>
          <a:ln w="9144">
            <a:solidFill>
              <a:srgbClr val="796A5F"/>
            </a:solidFill>
          </a:ln>
        </p:spPr>
        <p:txBody>
          <a:bodyPr wrap="square" lIns="0" tIns="0" rIns="0" bIns="0" rtlCol="0"/>
          <a:lstStyle/>
          <a:p>
            <a:endParaRPr>
              <a:solidFill>
                <a:schemeClr val="bg1"/>
              </a:solidFill>
            </a:endParaRPr>
          </a:p>
        </p:txBody>
      </p:sp>
      <p:sp>
        <p:nvSpPr>
          <p:cNvPr id="18" name="object 18"/>
          <p:cNvSpPr/>
          <p:nvPr/>
        </p:nvSpPr>
        <p:spPr>
          <a:xfrm>
            <a:off x="3655186" y="2670936"/>
            <a:ext cx="0" cy="689610"/>
          </a:xfrm>
          <a:custGeom>
            <a:avLst/>
            <a:gdLst/>
            <a:ahLst/>
            <a:cxnLst/>
            <a:rect l="l" t="t" r="r" b="b"/>
            <a:pathLst>
              <a:path h="689610">
                <a:moveTo>
                  <a:pt x="0" y="0"/>
                </a:moveTo>
                <a:lnTo>
                  <a:pt x="0" y="689483"/>
                </a:lnTo>
              </a:path>
            </a:pathLst>
          </a:custGeom>
          <a:ln w="9144">
            <a:solidFill>
              <a:srgbClr val="796A5F"/>
            </a:solidFill>
          </a:ln>
        </p:spPr>
        <p:txBody>
          <a:bodyPr wrap="square" lIns="0" tIns="0" rIns="0" bIns="0" rtlCol="0"/>
          <a:lstStyle/>
          <a:p>
            <a:endParaRPr>
              <a:solidFill>
                <a:schemeClr val="bg1"/>
              </a:solidFill>
            </a:endParaRPr>
          </a:p>
        </p:txBody>
      </p:sp>
      <p:sp>
        <p:nvSpPr>
          <p:cNvPr id="19" name="object 19"/>
          <p:cNvSpPr txBox="1"/>
          <p:nvPr/>
        </p:nvSpPr>
        <p:spPr>
          <a:xfrm>
            <a:off x="918972" y="2780792"/>
            <a:ext cx="2731770" cy="452120"/>
          </a:xfrm>
          <a:prstGeom prst="rect">
            <a:avLst/>
          </a:prstGeom>
        </p:spPr>
        <p:txBody>
          <a:bodyPr vert="horz" wrap="square" lIns="0" tIns="12065" rIns="0" bIns="0" rtlCol="0">
            <a:spAutoFit/>
          </a:bodyPr>
          <a:lstStyle/>
          <a:p>
            <a:pPr marL="717550">
              <a:lnSpc>
                <a:spcPct val="100000"/>
              </a:lnSpc>
              <a:spcBef>
                <a:spcPts val="95"/>
              </a:spcBef>
            </a:pPr>
            <a:r>
              <a:rPr sz="2800" spc="-5" dirty="0">
                <a:solidFill>
                  <a:schemeClr val="bg1"/>
                </a:solidFill>
                <a:latin typeface="Arial"/>
                <a:cs typeface="Arial"/>
              </a:rPr>
              <a:t>SOCIAL</a:t>
            </a:r>
            <a:endParaRPr sz="2800">
              <a:solidFill>
                <a:schemeClr val="bg1"/>
              </a:solidFill>
              <a:latin typeface="Arial"/>
              <a:cs typeface="Arial"/>
            </a:endParaRPr>
          </a:p>
        </p:txBody>
      </p:sp>
      <p:sp>
        <p:nvSpPr>
          <p:cNvPr id="20" name="object 20"/>
          <p:cNvSpPr/>
          <p:nvPr/>
        </p:nvSpPr>
        <p:spPr>
          <a:xfrm>
            <a:off x="5393435" y="2572511"/>
            <a:ext cx="2935223" cy="888491"/>
          </a:xfrm>
          <a:prstGeom prst="rect">
            <a:avLst/>
          </a:prstGeom>
          <a:blipFill>
            <a:blip r:embed="rId4" cstate="print"/>
            <a:stretch>
              <a:fillRect/>
            </a:stretch>
          </a:blipFill>
        </p:spPr>
        <p:txBody>
          <a:bodyPr wrap="square" lIns="0" tIns="0" rIns="0" bIns="0" rtlCol="0"/>
          <a:lstStyle/>
          <a:p>
            <a:endParaRPr>
              <a:solidFill>
                <a:schemeClr val="bg1"/>
              </a:solidFill>
            </a:endParaRPr>
          </a:p>
        </p:txBody>
      </p:sp>
      <p:sp>
        <p:nvSpPr>
          <p:cNvPr id="21" name="object 21"/>
          <p:cNvSpPr/>
          <p:nvPr/>
        </p:nvSpPr>
        <p:spPr>
          <a:xfrm>
            <a:off x="6103620" y="2685288"/>
            <a:ext cx="1432559" cy="853439"/>
          </a:xfrm>
          <a:prstGeom prst="rect">
            <a:avLst/>
          </a:prstGeom>
          <a:blipFill>
            <a:blip r:embed="rId7" cstate="print"/>
            <a:stretch>
              <a:fillRect/>
            </a:stretch>
          </a:blipFill>
        </p:spPr>
        <p:txBody>
          <a:bodyPr wrap="square" lIns="0" tIns="0" rIns="0" bIns="0" rtlCol="0"/>
          <a:lstStyle/>
          <a:p>
            <a:endParaRPr>
              <a:solidFill>
                <a:schemeClr val="bg1"/>
              </a:solidFill>
            </a:endParaRPr>
          </a:p>
        </p:txBody>
      </p:sp>
      <p:sp>
        <p:nvSpPr>
          <p:cNvPr id="22" name="object 22"/>
          <p:cNvSpPr/>
          <p:nvPr/>
        </p:nvSpPr>
        <p:spPr>
          <a:xfrm>
            <a:off x="5451347" y="2587751"/>
            <a:ext cx="2819400" cy="772668"/>
          </a:xfrm>
          <a:prstGeom prst="rect">
            <a:avLst/>
          </a:prstGeom>
          <a:blipFill>
            <a:blip r:embed="rId6" cstate="print"/>
            <a:stretch>
              <a:fillRect/>
            </a:stretch>
          </a:blipFill>
        </p:spPr>
        <p:txBody>
          <a:bodyPr wrap="square" lIns="0" tIns="0" rIns="0" bIns="0" rtlCol="0"/>
          <a:lstStyle/>
          <a:p>
            <a:endParaRPr>
              <a:solidFill>
                <a:schemeClr val="bg1"/>
              </a:solidFill>
            </a:endParaRPr>
          </a:p>
        </p:txBody>
      </p:sp>
      <p:sp>
        <p:nvSpPr>
          <p:cNvPr id="23" name="object 23"/>
          <p:cNvSpPr/>
          <p:nvPr/>
        </p:nvSpPr>
        <p:spPr>
          <a:xfrm>
            <a:off x="5451347" y="2587751"/>
            <a:ext cx="2819400" cy="772795"/>
          </a:xfrm>
          <a:custGeom>
            <a:avLst/>
            <a:gdLst/>
            <a:ahLst/>
            <a:cxnLst/>
            <a:rect l="l" t="t" r="r" b="b"/>
            <a:pathLst>
              <a:path w="2819400" h="772795">
                <a:moveTo>
                  <a:pt x="0" y="83185"/>
                </a:moveTo>
                <a:lnTo>
                  <a:pt x="83185" y="0"/>
                </a:lnTo>
                <a:lnTo>
                  <a:pt x="2819400" y="0"/>
                </a:lnTo>
                <a:lnTo>
                  <a:pt x="2819400" y="689483"/>
                </a:lnTo>
                <a:lnTo>
                  <a:pt x="2736215" y="772668"/>
                </a:lnTo>
                <a:lnTo>
                  <a:pt x="0" y="772668"/>
                </a:lnTo>
                <a:lnTo>
                  <a:pt x="0" y="83185"/>
                </a:lnTo>
                <a:close/>
              </a:path>
            </a:pathLst>
          </a:custGeom>
          <a:ln w="9144">
            <a:solidFill>
              <a:srgbClr val="796A5F"/>
            </a:solidFill>
          </a:ln>
        </p:spPr>
        <p:txBody>
          <a:bodyPr wrap="square" lIns="0" tIns="0" rIns="0" bIns="0" rtlCol="0"/>
          <a:lstStyle/>
          <a:p>
            <a:endParaRPr>
              <a:solidFill>
                <a:schemeClr val="bg1"/>
              </a:solidFill>
            </a:endParaRPr>
          </a:p>
        </p:txBody>
      </p:sp>
      <p:sp>
        <p:nvSpPr>
          <p:cNvPr id="24" name="object 24"/>
          <p:cNvSpPr/>
          <p:nvPr/>
        </p:nvSpPr>
        <p:spPr>
          <a:xfrm>
            <a:off x="5451347" y="2587751"/>
            <a:ext cx="2819400" cy="83185"/>
          </a:xfrm>
          <a:custGeom>
            <a:avLst/>
            <a:gdLst/>
            <a:ahLst/>
            <a:cxnLst/>
            <a:rect l="l" t="t" r="r" b="b"/>
            <a:pathLst>
              <a:path w="2819400" h="83185">
                <a:moveTo>
                  <a:pt x="0" y="83185"/>
                </a:moveTo>
                <a:lnTo>
                  <a:pt x="2736215" y="83185"/>
                </a:lnTo>
                <a:lnTo>
                  <a:pt x="2819400" y="0"/>
                </a:lnTo>
              </a:path>
            </a:pathLst>
          </a:custGeom>
          <a:ln w="9144">
            <a:solidFill>
              <a:srgbClr val="796A5F"/>
            </a:solidFill>
          </a:ln>
        </p:spPr>
        <p:txBody>
          <a:bodyPr wrap="square" lIns="0" tIns="0" rIns="0" bIns="0" rtlCol="0"/>
          <a:lstStyle/>
          <a:p>
            <a:endParaRPr>
              <a:solidFill>
                <a:schemeClr val="bg1"/>
              </a:solidFill>
            </a:endParaRPr>
          </a:p>
        </p:txBody>
      </p:sp>
      <p:sp>
        <p:nvSpPr>
          <p:cNvPr id="25" name="object 25"/>
          <p:cNvSpPr/>
          <p:nvPr/>
        </p:nvSpPr>
        <p:spPr>
          <a:xfrm>
            <a:off x="8187563" y="2670936"/>
            <a:ext cx="0" cy="689610"/>
          </a:xfrm>
          <a:custGeom>
            <a:avLst/>
            <a:gdLst/>
            <a:ahLst/>
            <a:cxnLst/>
            <a:rect l="l" t="t" r="r" b="b"/>
            <a:pathLst>
              <a:path h="689610">
                <a:moveTo>
                  <a:pt x="0" y="0"/>
                </a:moveTo>
                <a:lnTo>
                  <a:pt x="0" y="689483"/>
                </a:lnTo>
              </a:path>
            </a:pathLst>
          </a:custGeom>
          <a:ln w="9144">
            <a:solidFill>
              <a:srgbClr val="796A5F"/>
            </a:solidFill>
          </a:ln>
        </p:spPr>
        <p:txBody>
          <a:bodyPr wrap="square" lIns="0" tIns="0" rIns="0" bIns="0" rtlCol="0"/>
          <a:lstStyle/>
          <a:p>
            <a:endParaRPr>
              <a:solidFill>
                <a:schemeClr val="bg1"/>
              </a:solidFill>
            </a:endParaRPr>
          </a:p>
        </p:txBody>
      </p:sp>
      <p:sp>
        <p:nvSpPr>
          <p:cNvPr id="26" name="object 26"/>
          <p:cNvSpPr txBox="1"/>
          <p:nvPr/>
        </p:nvSpPr>
        <p:spPr>
          <a:xfrm>
            <a:off x="5451347" y="2780792"/>
            <a:ext cx="2731770" cy="452120"/>
          </a:xfrm>
          <a:prstGeom prst="rect">
            <a:avLst/>
          </a:prstGeom>
        </p:spPr>
        <p:txBody>
          <a:bodyPr vert="horz" wrap="square" lIns="0" tIns="12065" rIns="0" bIns="0" rtlCol="0">
            <a:spAutoFit/>
          </a:bodyPr>
          <a:lstStyle/>
          <a:p>
            <a:pPr marL="6985" algn="ctr">
              <a:lnSpc>
                <a:spcPct val="100000"/>
              </a:lnSpc>
              <a:spcBef>
                <a:spcPts val="95"/>
              </a:spcBef>
            </a:pPr>
            <a:r>
              <a:rPr sz="2800" spc="-60" dirty="0">
                <a:solidFill>
                  <a:schemeClr val="bg1"/>
                </a:solidFill>
                <a:latin typeface="Arial"/>
                <a:cs typeface="Arial"/>
              </a:rPr>
              <a:t>TASK</a:t>
            </a:r>
            <a:endParaRPr sz="2800">
              <a:solidFill>
                <a:schemeClr val="bg1"/>
              </a:solidFill>
              <a:latin typeface="Arial"/>
              <a:cs typeface="Arial"/>
            </a:endParaRPr>
          </a:p>
        </p:txBody>
      </p:sp>
      <p:sp>
        <p:nvSpPr>
          <p:cNvPr id="27" name="object 27"/>
          <p:cNvSpPr/>
          <p:nvPr/>
        </p:nvSpPr>
        <p:spPr>
          <a:xfrm>
            <a:off x="193547" y="3689603"/>
            <a:ext cx="4270248" cy="2433828"/>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0" y="4232147"/>
            <a:ext cx="4834127" cy="1706879"/>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251459" y="3704844"/>
            <a:ext cx="4154424" cy="2318004"/>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251459" y="3704653"/>
            <a:ext cx="4154804" cy="2318385"/>
          </a:xfrm>
          <a:custGeom>
            <a:avLst/>
            <a:gdLst/>
            <a:ahLst/>
            <a:cxnLst/>
            <a:rect l="l" t="t" r="r" b="b"/>
            <a:pathLst>
              <a:path w="4154804" h="2318385">
                <a:moveTo>
                  <a:pt x="0" y="249554"/>
                </a:moveTo>
                <a:lnTo>
                  <a:pt x="249516" y="0"/>
                </a:lnTo>
                <a:lnTo>
                  <a:pt x="4154424" y="0"/>
                </a:lnTo>
                <a:lnTo>
                  <a:pt x="4154424" y="2068487"/>
                </a:lnTo>
                <a:lnTo>
                  <a:pt x="3904868" y="2318004"/>
                </a:lnTo>
                <a:lnTo>
                  <a:pt x="0" y="2318004"/>
                </a:lnTo>
                <a:lnTo>
                  <a:pt x="0" y="249554"/>
                </a:lnTo>
                <a:close/>
              </a:path>
            </a:pathLst>
          </a:custGeom>
          <a:ln w="9144">
            <a:solidFill>
              <a:srgbClr val="796A5F"/>
            </a:solidFill>
          </a:ln>
        </p:spPr>
        <p:txBody>
          <a:bodyPr wrap="square" lIns="0" tIns="0" rIns="0" bIns="0" rtlCol="0"/>
          <a:lstStyle/>
          <a:p>
            <a:endParaRPr/>
          </a:p>
        </p:txBody>
      </p:sp>
      <p:sp>
        <p:nvSpPr>
          <p:cNvPr id="31" name="object 31"/>
          <p:cNvSpPr/>
          <p:nvPr/>
        </p:nvSpPr>
        <p:spPr>
          <a:xfrm>
            <a:off x="251459" y="3704844"/>
            <a:ext cx="4154804" cy="249554"/>
          </a:xfrm>
          <a:custGeom>
            <a:avLst/>
            <a:gdLst/>
            <a:ahLst/>
            <a:cxnLst/>
            <a:rect l="l" t="t" r="r" b="b"/>
            <a:pathLst>
              <a:path w="4154804" h="249554">
                <a:moveTo>
                  <a:pt x="0" y="249554"/>
                </a:moveTo>
                <a:lnTo>
                  <a:pt x="3904868" y="249554"/>
                </a:lnTo>
                <a:lnTo>
                  <a:pt x="4154424" y="0"/>
                </a:lnTo>
              </a:path>
            </a:pathLst>
          </a:custGeom>
          <a:ln w="9144">
            <a:solidFill>
              <a:srgbClr val="796A5F"/>
            </a:solidFill>
          </a:ln>
        </p:spPr>
        <p:txBody>
          <a:bodyPr wrap="square" lIns="0" tIns="0" rIns="0" bIns="0" rtlCol="0"/>
          <a:lstStyle/>
          <a:p>
            <a:endParaRPr/>
          </a:p>
        </p:txBody>
      </p:sp>
      <p:sp>
        <p:nvSpPr>
          <p:cNvPr id="32" name="object 32"/>
          <p:cNvSpPr/>
          <p:nvPr/>
        </p:nvSpPr>
        <p:spPr>
          <a:xfrm>
            <a:off x="4156328" y="3954398"/>
            <a:ext cx="0" cy="2068830"/>
          </a:xfrm>
          <a:custGeom>
            <a:avLst/>
            <a:gdLst/>
            <a:ahLst/>
            <a:cxnLst/>
            <a:rect l="l" t="t" r="r" b="b"/>
            <a:pathLst>
              <a:path h="2068829">
                <a:moveTo>
                  <a:pt x="0" y="0"/>
                </a:moveTo>
                <a:lnTo>
                  <a:pt x="0" y="2068449"/>
                </a:lnTo>
              </a:path>
            </a:pathLst>
          </a:custGeom>
          <a:ln w="9144">
            <a:solidFill>
              <a:srgbClr val="796A5F"/>
            </a:solidFill>
          </a:ln>
        </p:spPr>
        <p:txBody>
          <a:bodyPr wrap="square" lIns="0" tIns="0" rIns="0" bIns="0" rtlCol="0"/>
          <a:lstStyle/>
          <a:p>
            <a:endParaRPr>
              <a:solidFill>
                <a:schemeClr val="bg1"/>
              </a:solidFill>
            </a:endParaRPr>
          </a:p>
        </p:txBody>
      </p:sp>
      <p:sp>
        <p:nvSpPr>
          <p:cNvPr id="33" name="object 33"/>
          <p:cNvSpPr txBox="1"/>
          <p:nvPr/>
        </p:nvSpPr>
        <p:spPr>
          <a:xfrm>
            <a:off x="387350" y="4327347"/>
            <a:ext cx="4260850" cy="381515"/>
          </a:xfrm>
          <a:prstGeom prst="rect">
            <a:avLst/>
          </a:prstGeom>
        </p:spPr>
        <p:txBody>
          <a:bodyPr vert="horz" wrap="square" lIns="0" tIns="12065" rIns="0" bIns="0" rtlCol="0">
            <a:spAutoFit/>
          </a:bodyPr>
          <a:lstStyle/>
          <a:p>
            <a:pPr marL="12700">
              <a:lnSpc>
                <a:spcPct val="100000"/>
              </a:lnSpc>
              <a:spcBef>
                <a:spcPts val="95"/>
              </a:spcBef>
            </a:pPr>
            <a:r>
              <a:rPr sz="2400" spc="-5" dirty="0">
                <a:solidFill>
                  <a:srgbClr val="FFFFFF"/>
                </a:solidFill>
                <a:latin typeface="Arial"/>
                <a:cs typeface="Arial"/>
              </a:rPr>
              <a:t>The bonds of</a:t>
            </a:r>
            <a:r>
              <a:rPr sz="2400" spc="-30" dirty="0">
                <a:solidFill>
                  <a:srgbClr val="FFFFFF"/>
                </a:solidFill>
                <a:latin typeface="Arial"/>
                <a:cs typeface="Arial"/>
              </a:rPr>
              <a:t> </a:t>
            </a:r>
            <a:r>
              <a:rPr sz="2400" dirty="0">
                <a:solidFill>
                  <a:srgbClr val="FFFFFF"/>
                </a:solidFill>
                <a:latin typeface="Arial"/>
                <a:cs typeface="Arial"/>
              </a:rPr>
              <a:t>interpersonal</a:t>
            </a:r>
            <a:endParaRPr sz="2400" dirty="0">
              <a:latin typeface="Arial"/>
              <a:cs typeface="Arial"/>
            </a:endParaRPr>
          </a:p>
        </p:txBody>
      </p:sp>
      <p:sp>
        <p:nvSpPr>
          <p:cNvPr id="34" name="object 34"/>
          <p:cNvSpPr txBox="1"/>
          <p:nvPr/>
        </p:nvSpPr>
        <p:spPr>
          <a:xfrm>
            <a:off x="745947" y="4754626"/>
            <a:ext cx="2813050" cy="812402"/>
          </a:xfrm>
          <a:prstGeom prst="rect">
            <a:avLst/>
          </a:prstGeom>
        </p:spPr>
        <p:txBody>
          <a:bodyPr vert="horz" wrap="square" lIns="0" tIns="12065" rIns="0" bIns="0" rtlCol="0">
            <a:spAutoFit/>
          </a:bodyPr>
          <a:lstStyle/>
          <a:p>
            <a:pPr marL="210820" marR="5080" indent="-198120">
              <a:lnSpc>
                <a:spcPct val="100000"/>
              </a:lnSpc>
              <a:spcBef>
                <a:spcPts val="95"/>
              </a:spcBef>
            </a:pPr>
            <a:r>
              <a:rPr sz="2400" dirty="0">
                <a:solidFill>
                  <a:schemeClr val="bg1"/>
                </a:solidFill>
                <a:latin typeface="Arial"/>
                <a:cs typeface="Arial"/>
              </a:rPr>
              <a:t>attraction</a:t>
            </a:r>
            <a:r>
              <a:rPr sz="2800" dirty="0">
                <a:solidFill>
                  <a:schemeClr val="bg1"/>
                </a:solidFill>
                <a:latin typeface="Arial"/>
                <a:cs typeface="Arial"/>
              </a:rPr>
              <a:t> </a:t>
            </a:r>
            <a:r>
              <a:rPr sz="2800" spc="-5" dirty="0">
                <a:solidFill>
                  <a:schemeClr val="bg1"/>
                </a:solidFill>
                <a:latin typeface="Arial"/>
                <a:cs typeface="Arial"/>
              </a:rPr>
              <a:t>that</a:t>
            </a:r>
            <a:r>
              <a:rPr sz="2800" spc="-75" dirty="0">
                <a:solidFill>
                  <a:schemeClr val="bg1"/>
                </a:solidFill>
                <a:latin typeface="Arial"/>
                <a:cs typeface="Arial"/>
              </a:rPr>
              <a:t> </a:t>
            </a:r>
            <a:r>
              <a:rPr sz="2800" spc="-5" dirty="0">
                <a:solidFill>
                  <a:schemeClr val="bg1"/>
                </a:solidFill>
                <a:latin typeface="Arial"/>
                <a:cs typeface="Arial"/>
              </a:rPr>
              <a:t>link  </a:t>
            </a:r>
            <a:r>
              <a:rPr sz="2400" spc="-5" dirty="0">
                <a:solidFill>
                  <a:schemeClr val="bg1"/>
                </a:solidFill>
                <a:latin typeface="Arial"/>
                <a:cs typeface="Arial"/>
              </a:rPr>
              <a:t>group</a:t>
            </a:r>
            <a:r>
              <a:rPr sz="2400" spc="-10" dirty="0">
                <a:solidFill>
                  <a:schemeClr val="bg1"/>
                </a:solidFill>
                <a:latin typeface="Arial"/>
                <a:cs typeface="Arial"/>
              </a:rPr>
              <a:t> </a:t>
            </a:r>
            <a:r>
              <a:rPr sz="2400" spc="-5" dirty="0">
                <a:solidFill>
                  <a:schemeClr val="bg1"/>
                </a:solidFill>
                <a:latin typeface="Arial"/>
                <a:cs typeface="Arial"/>
              </a:rPr>
              <a:t>members</a:t>
            </a:r>
            <a:endParaRPr sz="2800" dirty="0">
              <a:solidFill>
                <a:schemeClr val="bg1"/>
              </a:solidFill>
              <a:latin typeface="Arial"/>
              <a:cs typeface="Arial"/>
            </a:endParaRPr>
          </a:p>
        </p:txBody>
      </p:sp>
      <p:sp>
        <p:nvSpPr>
          <p:cNvPr id="35" name="object 35"/>
          <p:cNvSpPr/>
          <p:nvPr/>
        </p:nvSpPr>
        <p:spPr>
          <a:xfrm>
            <a:off x="4727447" y="3689603"/>
            <a:ext cx="4268724" cy="2433828"/>
          </a:xfrm>
          <a:prstGeom prst="rect">
            <a:avLst/>
          </a:prstGeom>
          <a:blipFill>
            <a:blip r:embed="rId11" cstate="print"/>
            <a:stretch>
              <a:fillRect/>
            </a:stretch>
          </a:blipFill>
        </p:spPr>
        <p:txBody>
          <a:bodyPr wrap="square" lIns="0" tIns="0" rIns="0" bIns="0" rtlCol="0"/>
          <a:lstStyle/>
          <a:p>
            <a:endParaRPr>
              <a:solidFill>
                <a:schemeClr val="bg1"/>
              </a:solidFill>
            </a:endParaRPr>
          </a:p>
        </p:txBody>
      </p:sp>
      <p:sp>
        <p:nvSpPr>
          <p:cNvPr id="36" name="object 36"/>
          <p:cNvSpPr/>
          <p:nvPr/>
        </p:nvSpPr>
        <p:spPr>
          <a:xfrm>
            <a:off x="4539996" y="4018788"/>
            <a:ext cx="4576572" cy="2133600"/>
          </a:xfrm>
          <a:prstGeom prst="rect">
            <a:avLst/>
          </a:prstGeom>
          <a:blipFill>
            <a:blip r:embed="rId12" cstate="print"/>
            <a:stretch>
              <a:fillRect/>
            </a:stretch>
          </a:blipFill>
        </p:spPr>
        <p:txBody>
          <a:bodyPr wrap="square" lIns="0" tIns="0" rIns="0" bIns="0" rtlCol="0"/>
          <a:lstStyle/>
          <a:p>
            <a:endParaRPr>
              <a:solidFill>
                <a:schemeClr val="bg1"/>
              </a:solidFill>
            </a:endParaRPr>
          </a:p>
        </p:txBody>
      </p:sp>
      <p:sp>
        <p:nvSpPr>
          <p:cNvPr id="37" name="object 37"/>
          <p:cNvSpPr/>
          <p:nvPr/>
        </p:nvSpPr>
        <p:spPr>
          <a:xfrm>
            <a:off x="4785359" y="3704844"/>
            <a:ext cx="4152899" cy="2318004"/>
          </a:xfrm>
          <a:prstGeom prst="rect">
            <a:avLst/>
          </a:prstGeom>
          <a:blipFill>
            <a:blip r:embed="rId13" cstate="print"/>
            <a:stretch>
              <a:fillRect/>
            </a:stretch>
          </a:blipFill>
        </p:spPr>
        <p:txBody>
          <a:bodyPr wrap="square" lIns="0" tIns="0" rIns="0" bIns="0" rtlCol="0"/>
          <a:lstStyle/>
          <a:p>
            <a:endParaRPr>
              <a:solidFill>
                <a:schemeClr val="bg1"/>
              </a:solidFill>
            </a:endParaRPr>
          </a:p>
        </p:txBody>
      </p:sp>
      <p:sp>
        <p:nvSpPr>
          <p:cNvPr id="38" name="object 38"/>
          <p:cNvSpPr/>
          <p:nvPr/>
        </p:nvSpPr>
        <p:spPr>
          <a:xfrm>
            <a:off x="4785359" y="3704844"/>
            <a:ext cx="4152900" cy="2318385"/>
          </a:xfrm>
          <a:custGeom>
            <a:avLst/>
            <a:gdLst/>
            <a:ahLst/>
            <a:cxnLst/>
            <a:rect l="l" t="t" r="r" b="b"/>
            <a:pathLst>
              <a:path w="4152900" h="2318385">
                <a:moveTo>
                  <a:pt x="0" y="249554"/>
                </a:moveTo>
                <a:lnTo>
                  <a:pt x="249554" y="0"/>
                </a:lnTo>
                <a:lnTo>
                  <a:pt x="4152899" y="0"/>
                </a:lnTo>
                <a:lnTo>
                  <a:pt x="4152899" y="2068487"/>
                </a:lnTo>
                <a:lnTo>
                  <a:pt x="3903344" y="2318004"/>
                </a:lnTo>
                <a:lnTo>
                  <a:pt x="0" y="2318004"/>
                </a:lnTo>
                <a:lnTo>
                  <a:pt x="0" y="249554"/>
                </a:lnTo>
                <a:close/>
              </a:path>
            </a:pathLst>
          </a:custGeom>
          <a:ln w="9144">
            <a:solidFill>
              <a:srgbClr val="796A5F"/>
            </a:solidFill>
          </a:ln>
        </p:spPr>
        <p:txBody>
          <a:bodyPr wrap="square" lIns="0" tIns="0" rIns="0" bIns="0" rtlCol="0"/>
          <a:lstStyle/>
          <a:p>
            <a:endParaRPr>
              <a:solidFill>
                <a:schemeClr val="bg1"/>
              </a:solidFill>
            </a:endParaRPr>
          </a:p>
        </p:txBody>
      </p:sp>
      <p:sp>
        <p:nvSpPr>
          <p:cNvPr id="39" name="object 39"/>
          <p:cNvSpPr/>
          <p:nvPr/>
        </p:nvSpPr>
        <p:spPr>
          <a:xfrm>
            <a:off x="4785359" y="3704844"/>
            <a:ext cx="4152900" cy="249554"/>
          </a:xfrm>
          <a:custGeom>
            <a:avLst/>
            <a:gdLst/>
            <a:ahLst/>
            <a:cxnLst/>
            <a:rect l="l" t="t" r="r" b="b"/>
            <a:pathLst>
              <a:path w="4152900" h="249554">
                <a:moveTo>
                  <a:pt x="0" y="249554"/>
                </a:moveTo>
                <a:lnTo>
                  <a:pt x="3903344" y="249554"/>
                </a:lnTo>
                <a:lnTo>
                  <a:pt x="4152899" y="0"/>
                </a:lnTo>
              </a:path>
            </a:pathLst>
          </a:custGeom>
          <a:ln w="9144">
            <a:solidFill>
              <a:srgbClr val="796A5F"/>
            </a:solidFill>
          </a:ln>
        </p:spPr>
        <p:txBody>
          <a:bodyPr wrap="square" lIns="0" tIns="0" rIns="0" bIns="0" rtlCol="0"/>
          <a:lstStyle/>
          <a:p>
            <a:endParaRPr>
              <a:solidFill>
                <a:schemeClr val="bg1"/>
              </a:solidFill>
            </a:endParaRPr>
          </a:p>
        </p:txBody>
      </p:sp>
      <p:sp>
        <p:nvSpPr>
          <p:cNvPr id="40" name="object 40"/>
          <p:cNvSpPr/>
          <p:nvPr/>
        </p:nvSpPr>
        <p:spPr>
          <a:xfrm>
            <a:off x="8688705" y="3954398"/>
            <a:ext cx="0" cy="2068830"/>
          </a:xfrm>
          <a:custGeom>
            <a:avLst/>
            <a:gdLst/>
            <a:ahLst/>
            <a:cxnLst/>
            <a:rect l="l" t="t" r="r" b="b"/>
            <a:pathLst>
              <a:path h="2068829">
                <a:moveTo>
                  <a:pt x="0" y="0"/>
                </a:moveTo>
                <a:lnTo>
                  <a:pt x="0" y="2068449"/>
                </a:lnTo>
              </a:path>
            </a:pathLst>
          </a:custGeom>
          <a:ln w="9144">
            <a:solidFill>
              <a:srgbClr val="796A5F"/>
            </a:solidFill>
          </a:ln>
        </p:spPr>
        <p:txBody>
          <a:bodyPr wrap="square" lIns="0" tIns="0" rIns="0" bIns="0" rtlCol="0"/>
          <a:lstStyle/>
          <a:p>
            <a:endParaRPr>
              <a:solidFill>
                <a:schemeClr val="bg1"/>
              </a:solidFill>
            </a:endParaRPr>
          </a:p>
        </p:txBody>
      </p:sp>
      <p:sp>
        <p:nvSpPr>
          <p:cNvPr id="41" name="object 41"/>
          <p:cNvSpPr txBox="1"/>
          <p:nvPr/>
        </p:nvSpPr>
        <p:spPr>
          <a:xfrm>
            <a:off x="4902705" y="4114291"/>
            <a:ext cx="3862070" cy="381515"/>
          </a:xfrm>
          <a:prstGeom prst="rect">
            <a:avLst/>
          </a:prstGeom>
        </p:spPr>
        <p:txBody>
          <a:bodyPr vert="horz" wrap="square" lIns="0" tIns="12065" rIns="0" bIns="0" rtlCol="0">
            <a:spAutoFit/>
          </a:bodyPr>
          <a:lstStyle/>
          <a:p>
            <a:pPr marL="12700">
              <a:lnSpc>
                <a:spcPct val="100000"/>
              </a:lnSpc>
              <a:spcBef>
                <a:spcPts val="95"/>
              </a:spcBef>
            </a:pPr>
            <a:r>
              <a:rPr sz="2400" spc="-5" dirty="0">
                <a:solidFill>
                  <a:schemeClr val="bg1"/>
                </a:solidFill>
                <a:latin typeface="Arial"/>
                <a:cs typeface="Arial"/>
              </a:rPr>
              <a:t>The way in which</a:t>
            </a:r>
            <a:r>
              <a:rPr sz="2400" spc="20" dirty="0">
                <a:solidFill>
                  <a:schemeClr val="bg1"/>
                </a:solidFill>
                <a:latin typeface="Arial"/>
                <a:cs typeface="Arial"/>
              </a:rPr>
              <a:t> </a:t>
            </a:r>
            <a:r>
              <a:rPr sz="2400" spc="-5" dirty="0">
                <a:solidFill>
                  <a:schemeClr val="bg1"/>
                </a:solidFill>
                <a:latin typeface="Arial"/>
                <a:cs typeface="Arial"/>
              </a:rPr>
              <a:t>skills</a:t>
            </a:r>
            <a:r>
              <a:rPr lang="en-US" sz="2400" spc="-5" dirty="0">
                <a:solidFill>
                  <a:schemeClr val="bg1"/>
                </a:solidFill>
                <a:latin typeface="Arial"/>
                <a:cs typeface="Arial"/>
              </a:rPr>
              <a:t> </a:t>
            </a:r>
            <a:r>
              <a:rPr sz="2400" spc="-5" dirty="0">
                <a:solidFill>
                  <a:schemeClr val="bg1"/>
                </a:solidFill>
                <a:latin typeface="Arial"/>
                <a:cs typeface="Arial"/>
              </a:rPr>
              <a:t>&amp;</a:t>
            </a:r>
            <a:endParaRPr sz="2400" dirty="0">
              <a:solidFill>
                <a:schemeClr val="bg1"/>
              </a:solidFill>
              <a:latin typeface="Arial"/>
              <a:cs typeface="Arial"/>
            </a:endParaRPr>
          </a:p>
        </p:txBody>
      </p:sp>
      <p:sp>
        <p:nvSpPr>
          <p:cNvPr id="42" name="object 42"/>
          <p:cNvSpPr txBox="1"/>
          <p:nvPr/>
        </p:nvSpPr>
        <p:spPr>
          <a:xfrm>
            <a:off x="4796026" y="4540707"/>
            <a:ext cx="3783965" cy="1120178"/>
          </a:xfrm>
          <a:prstGeom prst="rect">
            <a:avLst/>
          </a:prstGeom>
        </p:spPr>
        <p:txBody>
          <a:bodyPr vert="horz" wrap="square" lIns="0" tIns="12065" rIns="0" bIns="0" rtlCol="0">
            <a:spAutoFit/>
          </a:bodyPr>
          <a:lstStyle/>
          <a:p>
            <a:pPr marL="12700" marR="5080" indent="-635" algn="ctr">
              <a:lnSpc>
                <a:spcPct val="100000"/>
              </a:lnSpc>
              <a:spcBef>
                <a:spcPts val="95"/>
              </a:spcBef>
            </a:pPr>
            <a:r>
              <a:rPr sz="2400" dirty="0">
                <a:solidFill>
                  <a:schemeClr val="bg1"/>
                </a:solidFill>
                <a:latin typeface="Arial"/>
                <a:cs typeface="Arial"/>
              </a:rPr>
              <a:t>abilities </a:t>
            </a:r>
            <a:r>
              <a:rPr sz="2400" spc="-5" dirty="0">
                <a:solidFill>
                  <a:schemeClr val="bg1"/>
                </a:solidFill>
                <a:latin typeface="Arial"/>
                <a:cs typeface="Arial"/>
              </a:rPr>
              <a:t>of the group  members mesh </a:t>
            </a:r>
            <a:r>
              <a:rPr sz="2400" dirty="0">
                <a:solidFill>
                  <a:schemeClr val="bg1"/>
                </a:solidFill>
                <a:latin typeface="Arial"/>
                <a:cs typeface="Arial"/>
              </a:rPr>
              <a:t>to </a:t>
            </a:r>
            <a:r>
              <a:rPr sz="2400" spc="-5" dirty="0">
                <a:solidFill>
                  <a:schemeClr val="bg1"/>
                </a:solidFill>
                <a:latin typeface="Arial"/>
                <a:cs typeface="Arial"/>
              </a:rPr>
              <a:t>allow  optimal</a:t>
            </a:r>
            <a:r>
              <a:rPr sz="2400" spc="-10" dirty="0">
                <a:solidFill>
                  <a:schemeClr val="bg1"/>
                </a:solidFill>
                <a:latin typeface="Arial"/>
                <a:cs typeface="Arial"/>
              </a:rPr>
              <a:t> </a:t>
            </a:r>
            <a:r>
              <a:rPr sz="2400" dirty="0">
                <a:solidFill>
                  <a:schemeClr val="bg1"/>
                </a:solidFill>
                <a:latin typeface="Arial"/>
                <a:cs typeface="Arial"/>
              </a:rPr>
              <a:t>performance</a:t>
            </a:r>
          </a:p>
        </p:txBody>
      </p:sp>
      <p:sp>
        <p:nvSpPr>
          <p:cNvPr id="43" name="object 43"/>
          <p:cNvSpPr txBox="1">
            <a:spLocks noGrp="1"/>
          </p:cNvSpPr>
          <p:nvPr>
            <p:ph type="title"/>
          </p:nvPr>
        </p:nvSpPr>
        <p:spPr>
          <a:xfrm>
            <a:off x="2420745" y="183815"/>
            <a:ext cx="4566794" cy="752129"/>
          </a:xfrm>
          <a:prstGeom prst="rect">
            <a:avLst/>
          </a:prstGeom>
        </p:spPr>
        <p:txBody>
          <a:bodyPr vert="horz" wrap="square" lIns="0" tIns="13335" rIns="0" bIns="0" rtlCol="0">
            <a:spAutoFit/>
          </a:bodyPr>
          <a:lstStyle/>
          <a:p>
            <a:pPr marL="12700" algn="ctr">
              <a:lnSpc>
                <a:spcPct val="100000"/>
              </a:lnSpc>
              <a:spcBef>
                <a:spcPts val="105"/>
              </a:spcBef>
            </a:pPr>
            <a:r>
              <a:rPr sz="4800" u="none" dirty="0">
                <a:latin typeface="Arial"/>
                <a:cs typeface="Arial"/>
              </a:rPr>
              <a:t>Cohesiveness</a:t>
            </a:r>
            <a:endParaRPr sz="48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19459" y="1430731"/>
            <a:ext cx="2679065" cy="391160"/>
          </a:xfrm>
          <a:prstGeom prst="rect">
            <a:avLst/>
          </a:prstGeom>
        </p:spPr>
        <p:txBody>
          <a:bodyPr vert="horz" wrap="square" lIns="0" tIns="12700" rIns="0" bIns="0" rtlCol="0">
            <a:spAutoFit/>
          </a:bodyPr>
          <a:lstStyle/>
          <a:p>
            <a:pPr>
              <a:lnSpc>
                <a:spcPct val="100000"/>
              </a:lnSpc>
              <a:spcBef>
                <a:spcPts val="100"/>
              </a:spcBef>
            </a:pPr>
            <a:r>
              <a:rPr sz="2400" u="none" spc="-5" dirty="0">
                <a:latin typeface="Comic Sans MS"/>
                <a:cs typeface="Comic Sans MS"/>
              </a:rPr>
              <a:t>High</a:t>
            </a:r>
            <a:r>
              <a:rPr sz="2400" u="none" spc="-40" dirty="0">
                <a:latin typeface="Comic Sans MS"/>
                <a:cs typeface="Comic Sans MS"/>
              </a:rPr>
              <a:t> </a:t>
            </a:r>
            <a:r>
              <a:rPr sz="2400" u="none" spc="-5" dirty="0">
                <a:latin typeface="Comic Sans MS"/>
                <a:cs typeface="Comic Sans MS"/>
              </a:rPr>
              <a:t>Cohesiveness</a:t>
            </a:r>
            <a:endParaRPr sz="2400" dirty="0">
              <a:latin typeface="Comic Sans MS"/>
              <a:cs typeface="Comic Sans MS"/>
            </a:endParaRPr>
          </a:p>
        </p:txBody>
      </p:sp>
      <p:sp>
        <p:nvSpPr>
          <p:cNvPr id="4" name="object 4"/>
          <p:cNvSpPr txBox="1"/>
          <p:nvPr/>
        </p:nvSpPr>
        <p:spPr>
          <a:xfrm>
            <a:off x="1033576" y="1821891"/>
            <a:ext cx="3695700" cy="1550670"/>
          </a:xfrm>
          <a:prstGeom prst="rect">
            <a:avLst/>
          </a:prstGeom>
        </p:spPr>
        <p:txBody>
          <a:bodyPr vert="horz" wrap="square" lIns="0" tIns="13335" rIns="0" bIns="0" rtlCol="0">
            <a:spAutoFit/>
          </a:bodyPr>
          <a:lstStyle/>
          <a:p>
            <a:pPr marL="182880" indent="-182880">
              <a:lnSpc>
                <a:spcPct val="100000"/>
              </a:lnSpc>
              <a:spcBef>
                <a:spcPts val="105"/>
              </a:spcBef>
              <a:buChar char="-"/>
              <a:tabLst>
                <a:tab pos="182880" algn="l"/>
              </a:tabLst>
            </a:pPr>
            <a:r>
              <a:rPr sz="2000" spc="-5" dirty="0">
                <a:solidFill>
                  <a:srgbClr val="FFFFFF"/>
                </a:solidFill>
                <a:latin typeface="Comic Sans MS"/>
                <a:cs typeface="Comic Sans MS"/>
              </a:rPr>
              <a:t>Unity</a:t>
            </a:r>
            <a:endParaRPr sz="2000" dirty="0">
              <a:latin typeface="Comic Sans MS"/>
              <a:cs typeface="Comic Sans MS"/>
            </a:endParaRPr>
          </a:p>
          <a:p>
            <a:pPr marL="182880" indent="-182880">
              <a:lnSpc>
                <a:spcPct val="100000"/>
              </a:lnSpc>
              <a:buChar char="-"/>
              <a:tabLst>
                <a:tab pos="182880" algn="l"/>
              </a:tabLst>
            </a:pPr>
            <a:r>
              <a:rPr sz="2000" spc="-5" dirty="0">
                <a:solidFill>
                  <a:srgbClr val="FFFFFF"/>
                </a:solidFill>
                <a:latin typeface="Comic Sans MS"/>
                <a:cs typeface="Comic Sans MS"/>
              </a:rPr>
              <a:t>Interactive</a:t>
            </a:r>
            <a:endParaRPr sz="2000" dirty="0">
              <a:latin typeface="Comic Sans MS"/>
              <a:cs typeface="Comic Sans MS"/>
            </a:endParaRPr>
          </a:p>
          <a:p>
            <a:pPr marL="182880" indent="-182880">
              <a:lnSpc>
                <a:spcPct val="100000"/>
              </a:lnSpc>
              <a:buChar char="-"/>
              <a:tabLst>
                <a:tab pos="182880" algn="l"/>
              </a:tabLst>
            </a:pPr>
            <a:r>
              <a:rPr sz="2000" dirty="0">
                <a:solidFill>
                  <a:srgbClr val="FFFFFF"/>
                </a:solidFill>
                <a:latin typeface="Comic Sans MS"/>
                <a:cs typeface="Comic Sans MS"/>
              </a:rPr>
              <a:t>Positive</a:t>
            </a:r>
            <a:r>
              <a:rPr sz="2000" spc="-25" dirty="0">
                <a:solidFill>
                  <a:srgbClr val="FFFFFF"/>
                </a:solidFill>
                <a:latin typeface="Comic Sans MS"/>
                <a:cs typeface="Comic Sans MS"/>
              </a:rPr>
              <a:t> </a:t>
            </a:r>
            <a:r>
              <a:rPr sz="2000" spc="-5" dirty="0">
                <a:solidFill>
                  <a:srgbClr val="FFFFFF"/>
                </a:solidFill>
                <a:latin typeface="Comic Sans MS"/>
                <a:cs typeface="Comic Sans MS"/>
              </a:rPr>
              <a:t>Feelings</a:t>
            </a:r>
            <a:endParaRPr sz="2000" dirty="0">
              <a:latin typeface="Comic Sans MS"/>
              <a:cs typeface="Comic Sans MS"/>
            </a:endParaRPr>
          </a:p>
          <a:p>
            <a:pPr marL="182880" indent="-182880">
              <a:lnSpc>
                <a:spcPct val="100000"/>
              </a:lnSpc>
              <a:buChar char="-"/>
              <a:tabLst>
                <a:tab pos="182880" algn="l"/>
              </a:tabLst>
            </a:pPr>
            <a:r>
              <a:rPr sz="2000" spc="-5" dirty="0">
                <a:solidFill>
                  <a:srgbClr val="FFFFFF"/>
                </a:solidFill>
                <a:latin typeface="Comic Sans MS"/>
                <a:cs typeface="Comic Sans MS"/>
              </a:rPr>
              <a:t>Ability to </a:t>
            </a:r>
            <a:r>
              <a:rPr sz="2000" dirty="0">
                <a:solidFill>
                  <a:srgbClr val="FFFFFF"/>
                </a:solidFill>
                <a:latin typeface="Comic Sans MS"/>
                <a:cs typeface="Comic Sans MS"/>
              </a:rPr>
              <a:t>Cope </a:t>
            </a:r>
            <a:r>
              <a:rPr sz="2000" spc="-5" dirty="0">
                <a:solidFill>
                  <a:srgbClr val="FFFFFF"/>
                </a:solidFill>
                <a:latin typeface="Comic Sans MS"/>
                <a:cs typeface="Comic Sans MS"/>
              </a:rPr>
              <a:t>with</a:t>
            </a:r>
            <a:r>
              <a:rPr sz="2000" spc="-75" dirty="0">
                <a:solidFill>
                  <a:srgbClr val="FFFFFF"/>
                </a:solidFill>
                <a:latin typeface="Comic Sans MS"/>
                <a:cs typeface="Comic Sans MS"/>
              </a:rPr>
              <a:t> </a:t>
            </a:r>
            <a:r>
              <a:rPr sz="2000" dirty="0">
                <a:solidFill>
                  <a:srgbClr val="FFFFFF"/>
                </a:solidFill>
                <a:latin typeface="Comic Sans MS"/>
                <a:cs typeface="Comic Sans MS"/>
              </a:rPr>
              <a:t>Problems</a:t>
            </a:r>
            <a:endParaRPr sz="2000" dirty="0">
              <a:latin typeface="Comic Sans MS"/>
              <a:cs typeface="Comic Sans MS"/>
            </a:endParaRPr>
          </a:p>
          <a:p>
            <a:pPr marL="182880" indent="-182880">
              <a:lnSpc>
                <a:spcPct val="100000"/>
              </a:lnSpc>
              <a:buChar char="-"/>
              <a:tabLst>
                <a:tab pos="182880" algn="l"/>
              </a:tabLst>
            </a:pPr>
            <a:r>
              <a:rPr sz="2000" dirty="0">
                <a:solidFill>
                  <a:srgbClr val="FFFFFF"/>
                </a:solidFill>
                <a:latin typeface="Comic Sans MS"/>
                <a:cs typeface="Comic Sans MS"/>
              </a:rPr>
              <a:t>More</a:t>
            </a:r>
            <a:r>
              <a:rPr sz="2000" spc="-20" dirty="0">
                <a:solidFill>
                  <a:srgbClr val="FFFFFF"/>
                </a:solidFill>
                <a:latin typeface="Comic Sans MS"/>
                <a:cs typeface="Comic Sans MS"/>
              </a:rPr>
              <a:t> </a:t>
            </a:r>
            <a:r>
              <a:rPr sz="2000" dirty="0">
                <a:solidFill>
                  <a:srgbClr val="FFFFFF"/>
                </a:solidFill>
                <a:latin typeface="Comic Sans MS"/>
                <a:cs typeface="Comic Sans MS"/>
              </a:rPr>
              <a:t>Productive</a:t>
            </a:r>
            <a:endParaRPr sz="2000" dirty="0">
              <a:latin typeface="Comic Sans MS"/>
              <a:cs typeface="Comic Sans MS"/>
            </a:endParaRPr>
          </a:p>
        </p:txBody>
      </p:sp>
      <p:sp>
        <p:nvSpPr>
          <p:cNvPr id="5" name="object 5"/>
          <p:cNvSpPr/>
          <p:nvPr/>
        </p:nvSpPr>
        <p:spPr>
          <a:xfrm>
            <a:off x="5161788" y="1351788"/>
            <a:ext cx="3392423" cy="217779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074920" y="1310639"/>
            <a:ext cx="2727960" cy="19964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219700" y="1367027"/>
            <a:ext cx="3276600" cy="2061972"/>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219700" y="1367027"/>
            <a:ext cx="3276600" cy="1692771"/>
          </a:xfrm>
          <a:prstGeom prst="rect">
            <a:avLst/>
          </a:prstGeom>
          <a:ln w="9144">
            <a:solidFill>
              <a:srgbClr val="796A5F"/>
            </a:solidFill>
          </a:ln>
        </p:spPr>
        <p:txBody>
          <a:bodyPr vert="horz" wrap="square" lIns="0" tIns="30480" rIns="0" bIns="0" rtlCol="0">
            <a:spAutoFit/>
          </a:bodyPr>
          <a:lstStyle/>
          <a:p>
            <a:pPr marL="92075" marR="1299845">
              <a:lnSpc>
                <a:spcPct val="100000"/>
              </a:lnSpc>
              <a:spcBef>
                <a:spcPts val="240"/>
              </a:spcBef>
            </a:pPr>
            <a:r>
              <a:rPr sz="2400" b="1" dirty="0">
                <a:solidFill>
                  <a:srgbClr val="FFFFFF"/>
                </a:solidFill>
                <a:latin typeface="Comic Sans MS"/>
                <a:cs typeface="Comic Sans MS"/>
              </a:rPr>
              <a:t>Low</a:t>
            </a:r>
            <a:r>
              <a:rPr lang="en-US" sz="2400" b="1" dirty="0">
                <a:solidFill>
                  <a:srgbClr val="FFFFFF"/>
                </a:solidFill>
                <a:latin typeface="Comic Sans MS"/>
                <a:cs typeface="Comic Sans MS"/>
              </a:rPr>
              <a:t> </a:t>
            </a:r>
            <a:r>
              <a:rPr sz="2400" b="1" dirty="0">
                <a:solidFill>
                  <a:srgbClr val="FFFFFF"/>
                </a:solidFill>
                <a:latin typeface="Comic Sans MS"/>
                <a:cs typeface="Comic Sans MS"/>
              </a:rPr>
              <a:t>Cohesive</a:t>
            </a:r>
            <a:r>
              <a:rPr sz="2400" b="1" spc="5" dirty="0">
                <a:solidFill>
                  <a:srgbClr val="FFFFFF"/>
                </a:solidFill>
                <a:latin typeface="Comic Sans MS"/>
                <a:cs typeface="Comic Sans MS"/>
              </a:rPr>
              <a:t>n</a:t>
            </a:r>
            <a:r>
              <a:rPr sz="2400" b="1" spc="-5" dirty="0">
                <a:solidFill>
                  <a:srgbClr val="FFFFFF"/>
                </a:solidFill>
                <a:latin typeface="Comic Sans MS"/>
                <a:cs typeface="Comic Sans MS"/>
              </a:rPr>
              <a:t>ess</a:t>
            </a:r>
            <a:endParaRPr sz="2400" dirty="0">
              <a:latin typeface="Comic Sans MS"/>
              <a:cs typeface="Comic Sans MS"/>
            </a:endParaRPr>
          </a:p>
          <a:p>
            <a:pPr marL="275590" indent="-182880">
              <a:lnSpc>
                <a:spcPct val="100000"/>
              </a:lnSpc>
              <a:spcBef>
                <a:spcPts val="15"/>
              </a:spcBef>
              <a:buChar char="-"/>
              <a:tabLst>
                <a:tab pos="275590" algn="l"/>
              </a:tabLst>
            </a:pPr>
            <a:r>
              <a:rPr sz="2000" dirty="0">
                <a:solidFill>
                  <a:srgbClr val="FFFFFF"/>
                </a:solidFill>
                <a:latin typeface="Comic Sans MS"/>
                <a:cs typeface="Comic Sans MS"/>
              </a:rPr>
              <a:t>Negative</a:t>
            </a:r>
            <a:r>
              <a:rPr sz="2000" spc="5" dirty="0">
                <a:solidFill>
                  <a:srgbClr val="FFFFFF"/>
                </a:solidFill>
                <a:latin typeface="Comic Sans MS"/>
                <a:cs typeface="Comic Sans MS"/>
              </a:rPr>
              <a:t> </a:t>
            </a:r>
            <a:r>
              <a:rPr sz="2000" spc="-5" dirty="0">
                <a:solidFill>
                  <a:srgbClr val="FFFFFF"/>
                </a:solidFill>
                <a:latin typeface="Comic Sans MS"/>
                <a:cs typeface="Comic Sans MS"/>
              </a:rPr>
              <a:t>Feelings</a:t>
            </a:r>
            <a:endParaRPr sz="2000" dirty="0">
              <a:latin typeface="Comic Sans MS"/>
              <a:cs typeface="Comic Sans MS"/>
            </a:endParaRPr>
          </a:p>
          <a:p>
            <a:pPr marL="275590" indent="-182880">
              <a:lnSpc>
                <a:spcPct val="100000"/>
              </a:lnSpc>
              <a:buChar char="-"/>
              <a:tabLst>
                <a:tab pos="275590" algn="l"/>
              </a:tabLst>
            </a:pPr>
            <a:r>
              <a:rPr sz="2000" dirty="0">
                <a:solidFill>
                  <a:srgbClr val="FFFFFF"/>
                </a:solidFill>
                <a:latin typeface="Comic Sans MS"/>
                <a:cs typeface="Comic Sans MS"/>
              </a:rPr>
              <a:t>More</a:t>
            </a:r>
            <a:r>
              <a:rPr sz="2000" spc="-15" dirty="0">
                <a:solidFill>
                  <a:srgbClr val="FFFFFF"/>
                </a:solidFill>
                <a:latin typeface="Comic Sans MS"/>
                <a:cs typeface="Comic Sans MS"/>
              </a:rPr>
              <a:t> </a:t>
            </a:r>
            <a:r>
              <a:rPr sz="2000" dirty="0">
                <a:solidFill>
                  <a:srgbClr val="FFFFFF"/>
                </a:solidFill>
                <a:latin typeface="Comic Sans MS"/>
                <a:cs typeface="Comic Sans MS"/>
              </a:rPr>
              <a:t>Problems</a:t>
            </a:r>
            <a:endParaRPr sz="2000" dirty="0">
              <a:latin typeface="Comic Sans MS"/>
              <a:cs typeface="Comic Sans MS"/>
            </a:endParaRPr>
          </a:p>
          <a:p>
            <a:pPr marL="275590" indent="-182880">
              <a:lnSpc>
                <a:spcPct val="100000"/>
              </a:lnSpc>
              <a:spcBef>
                <a:spcPts val="5"/>
              </a:spcBef>
              <a:buChar char="-"/>
              <a:tabLst>
                <a:tab pos="275590" algn="l"/>
              </a:tabLst>
            </a:pPr>
            <a:r>
              <a:rPr sz="2000" spc="-5" dirty="0">
                <a:solidFill>
                  <a:srgbClr val="FFFFFF"/>
                </a:solidFill>
                <a:latin typeface="Comic Sans MS"/>
                <a:cs typeface="Comic Sans MS"/>
              </a:rPr>
              <a:t>Less </a:t>
            </a:r>
            <a:r>
              <a:rPr sz="2000" dirty="0">
                <a:solidFill>
                  <a:srgbClr val="FFFFFF"/>
                </a:solidFill>
                <a:latin typeface="Comic Sans MS"/>
                <a:cs typeface="Comic Sans MS"/>
              </a:rPr>
              <a:t>Productive</a:t>
            </a:r>
            <a:endParaRPr sz="2000" dirty="0">
              <a:latin typeface="Comic Sans MS"/>
              <a:cs typeface="Comic Sans MS"/>
            </a:endParaRPr>
          </a:p>
        </p:txBody>
      </p:sp>
      <p:sp>
        <p:nvSpPr>
          <p:cNvPr id="9" name="object 9"/>
          <p:cNvSpPr/>
          <p:nvPr/>
        </p:nvSpPr>
        <p:spPr>
          <a:xfrm>
            <a:off x="1246129" y="4016970"/>
            <a:ext cx="2847773" cy="192638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297933" y="4636299"/>
            <a:ext cx="794385" cy="789305"/>
          </a:xfrm>
          <a:custGeom>
            <a:avLst/>
            <a:gdLst/>
            <a:ahLst/>
            <a:cxnLst/>
            <a:rect l="l" t="t" r="r" b="b"/>
            <a:pathLst>
              <a:path w="794385" h="789304">
                <a:moveTo>
                  <a:pt x="396421" y="0"/>
                </a:moveTo>
                <a:lnTo>
                  <a:pt x="356135" y="1824"/>
                </a:lnTo>
                <a:lnTo>
                  <a:pt x="316773" y="8208"/>
                </a:lnTo>
                <a:lnTo>
                  <a:pt x="278323" y="17341"/>
                </a:lnTo>
                <a:lnTo>
                  <a:pt x="242619" y="31021"/>
                </a:lnTo>
                <a:lnTo>
                  <a:pt x="207826" y="47450"/>
                </a:lnTo>
                <a:lnTo>
                  <a:pt x="174868" y="67514"/>
                </a:lnTo>
                <a:lnTo>
                  <a:pt x="116268" y="115877"/>
                </a:lnTo>
                <a:lnTo>
                  <a:pt x="67743" y="174272"/>
                </a:lnTo>
                <a:lnTo>
                  <a:pt x="31127" y="240887"/>
                </a:lnTo>
                <a:lnTo>
                  <a:pt x="17395" y="277381"/>
                </a:lnTo>
                <a:lnTo>
                  <a:pt x="8239" y="314786"/>
                </a:lnTo>
                <a:lnTo>
                  <a:pt x="1830" y="354028"/>
                </a:lnTo>
                <a:lnTo>
                  <a:pt x="0" y="394170"/>
                </a:lnTo>
                <a:lnTo>
                  <a:pt x="1830" y="434324"/>
                </a:lnTo>
                <a:lnTo>
                  <a:pt x="8239" y="473554"/>
                </a:lnTo>
                <a:lnTo>
                  <a:pt x="17395" y="511884"/>
                </a:lnTo>
                <a:lnTo>
                  <a:pt x="31127" y="547465"/>
                </a:lnTo>
                <a:lnTo>
                  <a:pt x="47606" y="582135"/>
                </a:lnTo>
                <a:lnTo>
                  <a:pt x="67743" y="614980"/>
                </a:lnTo>
                <a:lnTo>
                  <a:pt x="116268" y="673375"/>
                </a:lnTo>
                <a:lnTo>
                  <a:pt x="144657" y="698924"/>
                </a:lnTo>
                <a:lnTo>
                  <a:pt x="207826" y="741815"/>
                </a:lnTo>
                <a:lnTo>
                  <a:pt x="242619" y="758237"/>
                </a:lnTo>
                <a:lnTo>
                  <a:pt x="278323" y="771924"/>
                </a:lnTo>
                <a:lnTo>
                  <a:pt x="316774" y="781048"/>
                </a:lnTo>
                <a:lnTo>
                  <a:pt x="356136" y="787435"/>
                </a:lnTo>
                <a:lnTo>
                  <a:pt x="396422" y="789260"/>
                </a:lnTo>
                <a:lnTo>
                  <a:pt x="436708" y="787435"/>
                </a:lnTo>
                <a:lnTo>
                  <a:pt x="476993" y="781048"/>
                </a:lnTo>
                <a:lnTo>
                  <a:pt x="514520" y="771924"/>
                </a:lnTo>
                <a:lnTo>
                  <a:pt x="551148" y="758237"/>
                </a:lnTo>
                <a:lnTo>
                  <a:pt x="585941" y="741815"/>
                </a:lnTo>
                <a:lnTo>
                  <a:pt x="618899" y="721737"/>
                </a:lnTo>
                <a:lnTo>
                  <a:pt x="677486" y="673375"/>
                </a:lnTo>
                <a:lnTo>
                  <a:pt x="703129" y="645090"/>
                </a:lnTo>
                <a:lnTo>
                  <a:pt x="746148" y="582135"/>
                </a:lnTo>
                <a:lnTo>
                  <a:pt x="762627" y="547465"/>
                </a:lnTo>
                <a:lnTo>
                  <a:pt x="776360" y="511884"/>
                </a:lnTo>
                <a:lnTo>
                  <a:pt x="785523" y="473554"/>
                </a:lnTo>
                <a:lnTo>
                  <a:pt x="791927" y="434324"/>
                </a:lnTo>
                <a:lnTo>
                  <a:pt x="793762" y="394170"/>
                </a:lnTo>
                <a:lnTo>
                  <a:pt x="791927" y="354028"/>
                </a:lnTo>
                <a:lnTo>
                  <a:pt x="785523" y="314786"/>
                </a:lnTo>
                <a:lnTo>
                  <a:pt x="776360" y="277381"/>
                </a:lnTo>
                <a:lnTo>
                  <a:pt x="762627" y="240887"/>
                </a:lnTo>
                <a:lnTo>
                  <a:pt x="746148" y="206205"/>
                </a:lnTo>
                <a:lnTo>
                  <a:pt x="703128" y="143250"/>
                </a:lnTo>
                <a:lnTo>
                  <a:pt x="649110" y="90328"/>
                </a:lnTo>
                <a:lnTo>
                  <a:pt x="585941" y="47450"/>
                </a:lnTo>
                <a:lnTo>
                  <a:pt x="551148" y="31021"/>
                </a:lnTo>
                <a:lnTo>
                  <a:pt x="514520" y="17341"/>
                </a:lnTo>
                <a:lnTo>
                  <a:pt x="476993" y="8208"/>
                </a:lnTo>
                <a:lnTo>
                  <a:pt x="436707" y="1824"/>
                </a:lnTo>
                <a:lnTo>
                  <a:pt x="396421" y="0"/>
                </a:lnTo>
                <a:close/>
              </a:path>
            </a:pathLst>
          </a:custGeom>
          <a:solidFill>
            <a:srgbClr val="DDBEDD"/>
          </a:solidFill>
        </p:spPr>
        <p:txBody>
          <a:bodyPr wrap="square" lIns="0" tIns="0" rIns="0" bIns="0" rtlCol="0"/>
          <a:lstStyle/>
          <a:p>
            <a:endParaRPr/>
          </a:p>
        </p:txBody>
      </p:sp>
      <p:sp>
        <p:nvSpPr>
          <p:cNvPr id="11" name="object 11"/>
          <p:cNvSpPr/>
          <p:nvPr/>
        </p:nvSpPr>
        <p:spPr>
          <a:xfrm>
            <a:off x="6229944" y="4619870"/>
            <a:ext cx="793115" cy="790575"/>
          </a:xfrm>
          <a:custGeom>
            <a:avLst/>
            <a:gdLst/>
            <a:ahLst/>
            <a:cxnLst/>
            <a:rect l="l" t="t" r="r" b="b"/>
            <a:pathLst>
              <a:path w="793115" h="790575">
                <a:moveTo>
                  <a:pt x="396366" y="0"/>
                </a:moveTo>
                <a:lnTo>
                  <a:pt x="356118" y="1824"/>
                </a:lnTo>
                <a:lnTo>
                  <a:pt x="316756" y="8220"/>
                </a:lnTo>
                <a:lnTo>
                  <a:pt x="278280" y="17341"/>
                </a:lnTo>
                <a:lnTo>
                  <a:pt x="242613" y="31021"/>
                </a:lnTo>
                <a:lnTo>
                  <a:pt x="207821" y="47450"/>
                </a:lnTo>
                <a:lnTo>
                  <a:pt x="174863" y="67527"/>
                </a:lnTo>
                <a:lnTo>
                  <a:pt x="116263" y="115889"/>
                </a:lnTo>
                <a:lnTo>
                  <a:pt x="90633" y="144175"/>
                </a:lnTo>
                <a:lnTo>
                  <a:pt x="47601" y="207130"/>
                </a:lnTo>
                <a:lnTo>
                  <a:pt x="31122" y="241799"/>
                </a:lnTo>
                <a:lnTo>
                  <a:pt x="17390" y="277381"/>
                </a:lnTo>
                <a:lnTo>
                  <a:pt x="8239" y="315711"/>
                </a:lnTo>
                <a:lnTo>
                  <a:pt x="1822" y="354940"/>
                </a:lnTo>
                <a:lnTo>
                  <a:pt x="0" y="395095"/>
                </a:lnTo>
                <a:lnTo>
                  <a:pt x="1822" y="435236"/>
                </a:lnTo>
                <a:lnTo>
                  <a:pt x="8239" y="474478"/>
                </a:lnTo>
                <a:lnTo>
                  <a:pt x="17390" y="512796"/>
                </a:lnTo>
                <a:lnTo>
                  <a:pt x="31122" y="548377"/>
                </a:lnTo>
                <a:lnTo>
                  <a:pt x="47601" y="583060"/>
                </a:lnTo>
                <a:lnTo>
                  <a:pt x="67738" y="615905"/>
                </a:lnTo>
                <a:lnTo>
                  <a:pt x="116263" y="674300"/>
                </a:lnTo>
                <a:lnTo>
                  <a:pt x="144652" y="699849"/>
                </a:lnTo>
                <a:lnTo>
                  <a:pt x="207821" y="742727"/>
                </a:lnTo>
                <a:lnTo>
                  <a:pt x="242614" y="759156"/>
                </a:lnTo>
                <a:lnTo>
                  <a:pt x="278280" y="772841"/>
                </a:lnTo>
                <a:lnTo>
                  <a:pt x="316756" y="781965"/>
                </a:lnTo>
                <a:lnTo>
                  <a:pt x="356118" y="788353"/>
                </a:lnTo>
                <a:lnTo>
                  <a:pt x="396366" y="790177"/>
                </a:lnTo>
                <a:lnTo>
                  <a:pt x="436740" y="788353"/>
                </a:lnTo>
                <a:lnTo>
                  <a:pt x="476102" y="781965"/>
                </a:lnTo>
                <a:lnTo>
                  <a:pt x="514578" y="772841"/>
                </a:lnTo>
                <a:lnTo>
                  <a:pt x="550270" y="759156"/>
                </a:lnTo>
                <a:lnTo>
                  <a:pt x="585076" y="742727"/>
                </a:lnTo>
                <a:lnTo>
                  <a:pt x="617983" y="722662"/>
                </a:lnTo>
                <a:lnTo>
                  <a:pt x="676583" y="674300"/>
                </a:lnTo>
                <a:lnTo>
                  <a:pt x="702149" y="646014"/>
                </a:lnTo>
                <a:lnTo>
                  <a:pt x="745181" y="583060"/>
                </a:lnTo>
                <a:lnTo>
                  <a:pt x="761762" y="548377"/>
                </a:lnTo>
                <a:lnTo>
                  <a:pt x="775431" y="512796"/>
                </a:lnTo>
                <a:lnTo>
                  <a:pt x="784543" y="474478"/>
                </a:lnTo>
                <a:lnTo>
                  <a:pt x="790998" y="435236"/>
                </a:lnTo>
                <a:lnTo>
                  <a:pt x="792897" y="395095"/>
                </a:lnTo>
                <a:lnTo>
                  <a:pt x="790998" y="354940"/>
                </a:lnTo>
                <a:lnTo>
                  <a:pt x="784543" y="315711"/>
                </a:lnTo>
                <a:lnTo>
                  <a:pt x="775431" y="277381"/>
                </a:lnTo>
                <a:lnTo>
                  <a:pt x="761761" y="241799"/>
                </a:lnTo>
                <a:lnTo>
                  <a:pt x="745181" y="207130"/>
                </a:lnTo>
                <a:lnTo>
                  <a:pt x="725057" y="174284"/>
                </a:lnTo>
                <a:lnTo>
                  <a:pt x="676583" y="115890"/>
                </a:lnTo>
                <a:lnTo>
                  <a:pt x="648232" y="90340"/>
                </a:lnTo>
                <a:lnTo>
                  <a:pt x="585075" y="47450"/>
                </a:lnTo>
                <a:lnTo>
                  <a:pt x="550270" y="31021"/>
                </a:lnTo>
                <a:lnTo>
                  <a:pt x="514578" y="17341"/>
                </a:lnTo>
                <a:lnTo>
                  <a:pt x="476102" y="8220"/>
                </a:lnTo>
                <a:lnTo>
                  <a:pt x="436740" y="1824"/>
                </a:lnTo>
                <a:lnTo>
                  <a:pt x="396366" y="0"/>
                </a:lnTo>
                <a:close/>
              </a:path>
            </a:pathLst>
          </a:custGeom>
          <a:solidFill>
            <a:srgbClr val="DDDDBE"/>
          </a:solidFill>
        </p:spPr>
        <p:txBody>
          <a:bodyPr wrap="square" lIns="0" tIns="0" rIns="0" bIns="0" rtlCol="0"/>
          <a:lstStyle/>
          <a:p>
            <a:endParaRPr/>
          </a:p>
        </p:txBody>
      </p:sp>
      <p:sp>
        <p:nvSpPr>
          <p:cNvPr id="12" name="object 12"/>
          <p:cNvSpPr/>
          <p:nvPr/>
        </p:nvSpPr>
        <p:spPr>
          <a:xfrm>
            <a:off x="5904923" y="5226642"/>
            <a:ext cx="199594" cy="72999"/>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5883876" y="5344356"/>
            <a:ext cx="162953" cy="162410"/>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655905" y="4591584"/>
            <a:ext cx="339664" cy="162415"/>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506453" y="4447422"/>
            <a:ext cx="158333" cy="202557"/>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6735284" y="4384467"/>
            <a:ext cx="74295" cy="259715"/>
          </a:xfrm>
          <a:custGeom>
            <a:avLst/>
            <a:gdLst/>
            <a:ahLst/>
            <a:cxnLst/>
            <a:rect l="l" t="t" r="r" b="b"/>
            <a:pathLst>
              <a:path w="74295" h="259714">
                <a:moveTo>
                  <a:pt x="37590" y="0"/>
                </a:moveTo>
                <a:lnTo>
                  <a:pt x="2784" y="21901"/>
                </a:lnTo>
                <a:lnTo>
                  <a:pt x="0" y="36493"/>
                </a:lnTo>
                <a:lnTo>
                  <a:pt x="0" y="222634"/>
                </a:lnTo>
                <a:lnTo>
                  <a:pt x="22908" y="256391"/>
                </a:lnTo>
                <a:lnTo>
                  <a:pt x="37590" y="259127"/>
                </a:lnTo>
                <a:lnTo>
                  <a:pt x="44930" y="258215"/>
                </a:lnTo>
                <a:lnTo>
                  <a:pt x="73281" y="229930"/>
                </a:lnTo>
                <a:lnTo>
                  <a:pt x="74167" y="222634"/>
                </a:lnTo>
                <a:lnTo>
                  <a:pt x="74167" y="36493"/>
                </a:lnTo>
                <a:lnTo>
                  <a:pt x="52271" y="2736"/>
                </a:lnTo>
                <a:lnTo>
                  <a:pt x="37590" y="0"/>
                </a:lnTo>
                <a:close/>
              </a:path>
            </a:pathLst>
          </a:custGeom>
          <a:solidFill>
            <a:srgbClr val="000000"/>
          </a:solidFill>
        </p:spPr>
        <p:txBody>
          <a:bodyPr wrap="square" lIns="0" tIns="0" rIns="0" bIns="0" rtlCol="0"/>
          <a:lstStyle/>
          <a:p>
            <a:endParaRPr/>
          </a:p>
        </p:txBody>
      </p:sp>
      <p:sp>
        <p:nvSpPr>
          <p:cNvPr id="17" name="object 17"/>
          <p:cNvSpPr/>
          <p:nvPr/>
        </p:nvSpPr>
        <p:spPr>
          <a:xfrm>
            <a:off x="6896402" y="4446510"/>
            <a:ext cx="140994" cy="207130"/>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5297017" y="5142698"/>
            <a:ext cx="73660" cy="60325"/>
          </a:xfrm>
          <a:custGeom>
            <a:avLst/>
            <a:gdLst/>
            <a:ahLst/>
            <a:cxnLst/>
            <a:rect l="l" t="t" r="r" b="b"/>
            <a:pathLst>
              <a:path w="73660" h="60325">
                <a:moveTo>
                  <a:pt x="0" y="0"/>
                </a:moveTo>
                <a:lnTo>
                  <a:pt x="0" y="60231"/>
                </a:lnTo>
                <a:lnTo>
                  <a:pt x="73241" y="41978"/>
                </a:lnTo>
                <a:lnTo>
                  <a:pt x="73241" y="912"/>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5209127" y="4683749"/>
            <a:ext cx="753110" cy="766445"/>
          </a:xfrm>
          <a:custGeom>
            <a:avLst/>
            <a:gdLst/>
            <a:ahLst/>
            <a:cxnLst/>
            <a:rect l="l" t="t" r="r" b="b"/>
            <a:pathLst>
              <a:path w="753110" h="766445">
                <a:moveTo>
                  <a:pt x="161131" y="500927"/>
                </a:moveTo>
                <a:lnTo>
                  <a:pt x="87890" y="519180"/>
                </a:lnTo>
                <a:lnTo>
                  <a:pt x="87890" y="766445"/>
                </a:lnTo>
                <a:lnTo>
                  <a:pt x="616148" y="765534"/>
                </a:lnTo>
                <a:lnTo>
                  <a:pt x="616148" y="692540"/>
                </a:lnTo>
                <a:lnTo>
                  <a:pt x="161131" y="692540"/>
                </a:lnTo>
                <a:lnTo>
                  <a:pt x="161131" y="500927"/>
                </a:lnTo>
                <a:close/>
              </a:path>
              <a:path w="753110" h="766445">
                <a:moveTo>
                  <a:pt x="540657" y="73899"/>
                </a:moveTo>
                <a:lnTo>
                  <a:pt x="290215" y="73899"/>
                </a:lnTo>
                <a:lnTo>
                  <a:pt x="328679" y="75723"/>
                </a:lnTo>
                <a:lnTo>
                  <a:pt x="367129" y="81207"/>
                </a:lnTo>
                <a:lnTo>
                  <a:pt x="422059" y="96712"/>
                </a:lnTo>
                <a:lnTo>
                  <a:pt x="489810" y="128645"/>
                </a:lnTo>
                <a:lnTo>
                  <a:pt x="536500" y="161503"/>
                </a:lnTo>
                <a:lnTo>
                  <a:pt x="564876" y="187040"/>
                </a:lnTo>
                <a:lnTo>
                  <a:pt x="608820" y="238138"/>
                </a:lnTo>
                <a:lnTo>
                  <a:pt x="641777" y="294709"/>
                </a:lnTo>
                <a:lnTo>
                  <a:pt x="664673" y="356764"/>
                </a:lnTo>
                <a:lnTo>
                  <a:pt x="676570" y="422455"/>
                </a:lnTo>
                <a:lnTo>
                  <a:pt x="541993" y="422455"/>
                </a:lnTo>
                <a:lnTo>
                  <a:pt x="541993" y="474466"/>
                </a:lnTo>
                <a:lnTo>
                  <a:pt x="530083" y="476290"/>
                </a:lnTo>
                <a:lnTo>
                  <a:pt x="517275" y="478114"/>
                </a:lnTo>
                <a:lnTo>
                  <a:pt x="504453" y="480850"/>
                </a:lnTo>
                <a:lnTo>
                  <a:pt x="460510" y="494543"/>
                </a:lnTo>
                <a:lnTo>
                  <a:pt x="415642" y="516431"/>
                </a:lnTo>
                <a:lnTo>
                  <a:pt x="375369" y="550202"/>
                </a:lnTo>
                <a:lnTo>
                  <a:pt x="345158" y="595815"/>
                </a:lnTo>
                <a:lnTo>
                  <a:pt x="322262" y="662431"/>
                </a:lnTo>
                <a:lnTo>
                  <a:pt x="541993" y="662431"/>
                </a:lnTo>
                <a:lnTo>
                  <a:pt x="541993" y="692540"/>
                </a:lnTo>
                <a:lnTo>
                  <a:pt x="616148" y="692540"/>
                </a:lnTo>
                <a:lnTo>
                  <a:pt x="616148" y="588519"/>
                </a:lnTo>
                <a:lnTo>
                  <a:pt x="441284" y="588519"/>
                </a:lnTo>
                <a:lnTo>
                  <a:pt x="462345" y="574839"/>
                </a:lnTo>
                <a:lnTo>
                  <a:pt x="508111" y="556586"/>
                </a:lnTo>
                <a:lnTo>
                  <a:pt x="549321" y="547465"/>
                </a:lnTo>
                <a:lnTo>
                  <a:pt x="575862" y="544717"/>
                </a:lnTo>
                <a:lnTo>
                  <a:pt x="579532" y="544717"/>
                </a:lnTo>
                <a:lnTo>
                  <a:pt x="616148" y="543805"/>
                </a:lnTo>
                <a:lnTo>
                  <a:pt x="616148" y="496367"/>
                </a:lnTo>
                <a:lnTo>
                  <a:pt x="752560" y="496367"/>
                </a:lnTo>
                <a:lnTo>
                  <a:pt x="752524" y="458949"/>
                </a:lnTo>
                <a:lnTo>
                  <a:pt x="750725" y="414247"/>
                </a:lnTo>
                <a:lnTo>
                  <a:pt x="743410" y="369533"/>
                </a:lnTo>
                <a:lnTo>
                  <a:pt x="732424" y="325730"/>
                </a:lnTo>
                <a:lnTo>
                  <a:pt x="717767" y="283765"/>
                </a:lnTo>
                <a:lnTo>
                  <a:pt x="698542" y="243623"/>
                </a:lnTo>
                <a:lnTo>
                  <a:pt x="674748" y="205293"/>
                </a:lnTo>
                <a:lnTo>
                  <a:pt x="648194" y="168799"/>
                </a:lnTo>
                <a:lnTo>
                  <a:pt x="617059" y="135042"/>
                </a:lnTo>
                <a:lnTo>
                  <a:pt x="583190" y="104008"/>
                </a:lnTo>
                <a:lnTo>
                  <a:pt x="546574" y="77547"/>
                </a:lnTo>
                <a:lnTo>
                  <a:pt x="540657" y="73899"/>
                </a:lnTo>
                <a:close/>
              </a:path>
              <a:path w="753110" h="766445">
                <a:moveTo>
                  <a:pt x="161131" y="242698"/>
                </a:moveTo>
                <a:lnTo>
                  <a:pt x="87890" y="242698"/>
                </a:lnTo>
                <a:lnTo>
                  <a:pt x="87890" y="458949"/>
                </a:lnTo>
                <a:lnTo>
                  <a:pt x="161131" y="459861"/>
                </a:lnTo>
                <a:lnTo>
                  <a:pt x="161131" y="242698"/>
                </a:lnTo>
                <a:close/>
              </a:path>
              <a:path w="753110" h="766445">
                <a:moveTo>
                  <a:pt x="374445" y="169711"/>
                </a:moveTo>
                <a:lnTo>
                  <a:pt x="0" y="169711"/>
                </a:lnTo>
                <a:lnTo>
                  <a:pt x="0" y="242698"/>
                </a:lnTo>
                <a:lnTo>
                  <a:pt x="374445" y="242698"/>
                </a:lnTo>
                <a:lnTo>
                  <a:pt x="374445" y="169711"/>
                </a:lnTo>
                <a:close/>
              </a:path>
              <a:path w="753110" h="766445">
                <a:moveTo>
                  <a:pt x="290215" y="0"/>
                </a:moveTo>
                <a:lnTo>
                  <a:pt x="87890" y="0"/>
                </a:lnTo>
                <a:lnTo>
                  <a:pt x="87890" y="169711"/>
                </a:lnTo>
                <a:lnTo>
                  <a:pt x="161131" y="169711"/>
                </a:lnTo>
                <a:lnTo>
                  <a:pt x="161131" y="73899"/>
                </a:lnTo>
                <a:lnTo>
                  <a:pt x="540657" y="73899"/>
                </a:lnTo>
                <a:lnTo>
                  <a:pt x="508111" y="53834"/>
                </a:lnTo>
                <a:lnTo>
                  <a:pt x="467838" y="34669"/>
                </a:lnTo>
                <a:lnTo>
                  <a:pt x="424805" y="20064"/>
                </a:lnTo>
                <a:lnTo>
                  <a:pt x="380862" y="9120"/>
                </a:lnTo>
                <a:lnTo>
                  <a:pt x="335994" y="1824"/>
                </a:lnTo>
                <a:lnTo>
                  <a:pt x="290215" y="0"/>
                </a:lnTo>
                <a:close/>
              </a:path>
            </a:pathLst>
          </a:custGeom>
          <a:solidFill>
            <a:srgbClr val="000000"/>
          </a:solidFill>
        </p:spPr>
        <p:txBody>
          <a:bodyPr wrap="square" lIns="0" tIns="0" rIns="0" bIns="0" rtlCol="0"/>
          <a:lstStyle/>
          <a:p>
            <a:endParaRPr/>
          </a:p>
        </p:txBody>
      </p:sp>
      <p:sp>
        <p:nvSpPr>
          <p:cNvPr id="20" name="object 20"/>
          <p:cNvSpPr/>
          <p:nvPr/>
        </p:nvSpPr>
        <p:spPr>
          <a:xfrm>
            <a:off x="6314161" y="4683749"/>
            <a:ext cx="664845" cy="766445"/>
          </a:xfrm>
          <a:custGeom>
            <a:avLst/>
            <a:gdLst/>
            <a:ahLst/>
            <a:cxnLst/>
            <a:rect l="l" t="t" r="r" b="b"/>
            <a:pathLst>
              <a:path w="664845" h="766445">
                <a:moveTo>
                  <a:pt x="664635" y="0"/>
                </a:moveTo>
                <a:lnTo>
                  <a:pt x="461370" y="0"/>
                </a:lnTo>
                <a:lnTo>
                  <a:pt x="414794" y="2736"/>
                </a:lnTo>
                <a:lnTo>
                  <a:pt x="368977" y="9120"/>
                </a:lnTo>
                <a:lnTo>
                  <a:pt x="324046" y="20976"/>
                </a:lnTo>
                <a:lnTo>
                  <a:pt x="282026" y="36493"/>
                </a:lnTo>
                <a:lnTo>
                  <a:pt x="241652" y="55658"/>
                </a:lnTo>
                <a:lnTo>
                  <a:pt x="203302" y="78471"/>
                </a:lnTo>
                <a:lnTo>
                  <a:pt x="168497" y="105845"/>
                </a:lnTo>
                <a:lnTo>
                  <a:pt x="135501" y="135042"/>
                </a:lnTo>
                <a:lnTo>
                  <a:pt x="105290" y="167887"/>
                </a:lnTo>
                <a:lnTo>
                  <a:pt x="78736" y="203469"/>
                </a:lnTo>
                <a:lnTo>
                  <a:pt x="55853" y="240874"/>
                </a:lnTo>
                <a:lnTo>
                  <a:pt x="36628" y="281029"/>
                </a:lnTo>
                <a:lnTo>
                  <a:pt x="21060" y="323906"/>
                </a:lnTo>
                <a:lnTo>
                  <a:pt x="9163" y="367709"/>
                </a:lnTo>
                <a:lnTo>
                  <a:pt x="2746" y="413335"/>
                </a:lnTo>
                <a:lnTo>
                  <a:pt x="0" y="459861"/>
                </a:lnTo>
                <a:lnTo>
                  <a:pt x="0" y="496367"/>
                </a:lnTo>
                <a:lnTo>
                  <a:pt x="136425" y="496367"/>
                </a:lnTo>
                <a:lnTo>
                  <a:pt x="136425" y="765533"/>
                </a:lnTo>
                <a:lnTo>
                  <a:pt x="664635" y="766446"/>
                </a:lnTo>
                <a:lnTo>
                  <a:pt x="664635" y="692540"/>
                </a:lnTo>
                <a:lnTo>
                  <a:pt x="210517" y="692540"/>
                </a:lnTo>
                <a:lnTo>
                  <a:pt x="210517" y="563882"/>
                </a:lnTo>
                <a:lnTo>
                  <a:pt x="370749" y="563882"/>
                </a:lnTo>
                <a:lnTo>
                  <a:pt x="363408" y="556586"/>
                </a:lnTo>
                <a:lnTo>
                  <a:pt x="352523" y="545629"/>
                </a:lnTo>
                <a:lnTo>
                  <a:pt x="314933" y="519180"/>
                </a:lnTo>
                <a:lnTo>
                  <a:pt x="271901" y="500927"/>
                </a:lnTo>
                <a:lnTo>
                  <a:pt x="226084" y="490882"/>
                </a:lnTo>
                <a:lnTo>
                  <a:pt x="210517" y="489970"/>
                </a:lnTo>
                <a:lnTo>
                  <a:pt x="210516" y="422455"/>
                </a:lnTo>
                <a:lnTo>
                  <a:pt x="75990" y="422455"/>
                </a:lnTo>
                <a:lnTo>
                  <a:pt x="80571" y="389610"/>
                </a:lnTo>
                <a:lnTo>
                  <a:pt x="87899" y="356764"/>
                </a:lnTo>
                <a:lnTo>
                  <a:pt x="110783" y="294709"/>
                </a:lnTo>
                <a:lnTo>
                  <a:pt x="143740" y="238138"/>
                </a:lnTo>
                <a:lnTo>
                  <a:pt x="187735" y="187040"/>
                </a:lnTo>
                <a:lnTo>
                  <a:pt x="216085" y="161503"/>
                </a:lnTo>
                <a:lnTo>
                  <a:pt x="247221" y="138690"/>
                </a:lnTo>
                <a:lnTo>
                  <a:pt x="295695" y="110405"/>
                </a:lnTo>
                <a:lnTo>
                  <a:pt x="348853" y="90328"/>
                </a:lnTo>
                <a:lnTo>
                  <a:pt x="423020" y="75723"/>
                </a:lnTo>
                <a:lnTo>
                  <a:pt x="461370" y="73899"/>
                </a:lnTo>
                <a:lnTo>
                  <a:pt x="664635" y="73899"/>
                </a:lnTo>
                <a:lnTo>
                  <a:pt x="664635" y="0"/>
                </a:lnTo>
                <a:close/>
              </a:path>
              <a:path w="664845" h="766445">
                <a:moveTo>
                  <a:pt x="591480" y="500927"/>
                </a:moveTo>
                <a:lnTo>
                  <a:pt x="591480" y="692540"/>
                </a:lnTo>
                <a:lnTo>
                  <a:pt x="664635" y="692540"/>
                </a:lnTo>
                <a:lnTo>
                  <a:pt x="664635" y="505487"/>
                </a:lnTo>
                <a:lnTo>
                  <a:pt x="591480" y="500927"/>
                </a:lnTo>
                <a:close/>
              </a:path>
              <a:path w="664845" h="766445">
                <a:moveTo>
                  <a:pt x="370749" y="563882"/>
                </a:moveTo>
                <a:lnTo>
                  <a:pt x="210517" y="563882"/>
                </a:lnTo>
                <a:lnTo>
                  <a:pt x="231653" y="566618"/>
                </a:lnTo>
                <a:lnTo>
                  <a:pt x="251777" y="572090"/>
                </a:lnTo>
                <a:lnTo>
                  <a:pt x="288355" y="590343"/>
                </a:lnTo>
                <a:lnTo>
                  <a:pt x="319490" y="616804"/>
                </a:lnTo>
                <a:lnTo>
                  <a:pt x="343284" y="652386"/>
                </a:lnTo>
                <a:lnTo>
                  <a:pt x="346955" y="658783"/>
                </a:lnTo>
                <a:lnTo>
                  <a:pt x="351511" y="664255"/>
                </a:lnTo>
                <a:lnTo>
                  <a:pt x="357080" y="667903"/>
                </a:lnTo>
                <a:lnTo>
                  <a:pt x="363408" y="670639"/>
                </a:lnTo>
                <a:lnTo>
                  <a:pt x="370749" y="672463"/>
                </a:lnTo>
                <a:lnTo>
                  <a:pt x="378090" y="672463"/>
                </a:lnTo>
                <a:lnTo>
                  <a:pt x="384545" y="671551"/>
                </a:lnTo>
                <a:lnTo>
                  <a:pt x="391885" y="668815"/>
                </a:lnTo>
                <a:lnTo>
                  <a:pt x="403783" y="659695"/>
                </a:lnTo>
                <a:lnTo>
                  <a:pt x="411123" y="647826"/>
                </a:lnTo>
                <a:lnTo>
                  <a:pt x="412895" y="633233"/>
                </a:lnTo>
                <a:lnTo>
                  <a:pt x="409225" y="619540"/>
                </a:lnTo>
                <a:lnTo>
                  <a:pt x="401884" y="605860"/>
                </a:lnTo>
                <a:lnTo>
                  <a:pt x="393657" y="592167"/>
                </a:lnTo>
                <a:lnTo>
                  <a:pt x="384545" y="579399"/>
                </a:lnTo>
                <a:lnTo>
                  <a:pt x="374419" y="567530"/>
                </a:lnTo>
                <a:lnTo>
                  <a:pt x="370749" y="563882"/>
                </a:lnTo>
                <a:close/>
              </a:path>
              <a:path w="664845" h="766445">
                <a:moveTo>
                  <a:pt x="664635" y="73899"/>
                </a:moveTo>
                <a:lnTo>
                  <a:pt x="591480" y="73899"/>
                </a:lnTo>
                <a:lnTo>
                  <a:pt x="591480" y="480850"/>
                </a:lnTo>
                <a:lnTo>
                  <a:pt x="664635" y="475378"/>
                </a:lnTo>
                <a:lnTo>
                  <a:pt x="664635" y="73899"/>
                </a:lnTo>
                <a:close/>
              </a:path>
            </a:pathLst>
          </a:custGeom>
          <a:solidFill>
            <a:srgbClr val="000000"/>
          </a:solidFill>
        </p:spPr>
        <p:txBody>
          <a:bodyPr wrap="square" lIns="0" tIns="0" rIns="0" bIns="0" rtlCol="0"/>
          <a:lstStyle/>
          <a:p>
            <a:endParaRPr/>
          </a:p>
        </p:txBody>
      </p:sp>
      <p:sp>
        <p:nvSpPr>
          <p:cNvPr id="21" name="object 21"/>
          <p:cNvSpPr/>
          <p:nvPr/>
        </p:nvSpPr>
        <p:spPr>
          <a:xfrm>
            <a:off x="6905642" y="5159128"/>
            <a:ext cx="73660" cy="30480"/>
          </a:xfrm>
          <a:custGeom>
            <a:avLst/>
            <a:gdLst/>
            <a:ahLst/>
            <a:cxnLst/>
            <a:rect l="l" t="t" r="r" b="b"/>
            <a:pathLst>
              <a:path w="73659" h="30479">
                <a:moveTo>
                  <a:pt x="73155" y="0"/>
                </a:moveTo>
                <a:lnTo>
                  <a:pt x="0" y="5472"/>
                </a:lnTo>
                <a:lnTo>
                  <a:pt x="0" y="25549"/>
                </a:lnTo>
                <a:lnTo>
                  <a:pt x="73155" y="30109"/>
                </a:lnTo>
                <a:lnTo>
                  <a:pt x="73155" y="0"/>
                </a:lnTo>
                <a:close/>
              </a:path>
            </a:pathLst>
          </a:custGeom>
          <a:solidFill>
            <a:srgbClr val="000000"/>
          </a:solidFill>
        </p:spPr>
        <p:txBody>
          <a:bodyPr wrap="square" lIns="0" tIns="0" rIns="0" bIns="0" rtlCol="0"/>
          <a:lstStyle/>
          <a:p>
            <a:endParaRPr/>
          </a:p>
        </p:txBody>
      </p:sp>
      <p:sp>
        <p:nvSpPr>
          <p:cNvPr id="22" name="object 22"/>
          <p:cNvSpPr/>
          <p:nvPr/>
        </p:nvSpPr>
        <p:spPr>
          <a:xfrm>
            <a:off x="5550615" y="4751264"/>
            <a:ext cx="322580" cy="320675"/>
          </a:xfrm>
          <a:custGeom>
            <a:avLst/>
            <a:gdLst/>
            <a:ahLst/>
            <a:cxnLst/>
            <a:rect l="l" t="t" r="r" b="b"/>
            <a:pathLst>
              <a:path w="322579" h="320675">
                <a:moveTo>
                  <a:pt x="161130" y="0"/>
                </a:moveTo>
                <a:lnTo>
                  <a:pt x="113529" y="7296"/>
                </a:lnTo>
                <a:lnTo>
                  <a:pt x="71408" y="27373"/>
                </a:lnTo>
                <a:lnTo>
                  <a:pt x="36628" y="58394"/>
                </a:lnTo>
                <a:lnTo>
                  <a:pt x="12821" y="98548"/>
                </a:lnTo>
                <a:lnTo>
                  <a:pt x="923" y="144162"/>
                </a:lnTo>
                <a:lnTo>
                  <a:pt x="0" y="160591"/>
                </a:lnTo>
                <a:lnTo>
                  <a:pt x="923" y="176108"/>
                </a:lnTo>
                <a:lnTo>
                  <a:pt x="11909" y="221722"/>
                </a:lnTo>
                <a:lnTo>
                  <a:pt x="35704" y="260964"/>
                </a:lnTo>
                <a:lnTo>
                  <a:pt x="71408" y="292898"/>
                </a:lnTo>
                <a:lnTo>
                  <a:pt x="114440" y="312962"/>
                </a:lnTo>
                <a:lnTo>
                  <a:pt x="161131" y="320271"/>
                </a:lnTo>
                <a:lnTo>
                  <a:pt x="176698" y="319359"/>
                </a:lnTo>
                <a:lnTo>
                  <a:pt x="222477" y="307490"/>
                </a:lnTo>
                <a:lnTo>
                  <a:pt x="262763" y="283765"/>
                </a:lnTo>
                <a:lnTo>
                  <a:pt x="294797" y="248183"/>
                </a:lnTo>
                <a:lnTo>
                  <a:pt x="315857" y="207130"/>
                </a:lnTo>
                <a:lnTo>
                  <a:pt x="322274" y="160591"/>
                </a:lnTo>
                <a:lnTo>
                  <a:pt x="321350" y="144162"/>
                </a:lnTo>
                <a:lnTo>
                  <a:pt x="310364" y="98548"/>
                </a:lnTo>
                <a:lnTo>
                  <a:pt x="285646" y="58394"/>
                </a:lnTo>
                <a:lnTo>
                  <a:pt x="249942" y="26461"/>
                </a:lnTo>
                <a:lnTo>
                  <a:pt x="207833" y="6384"/>
                </a:lnTo>
                <a:lnTo>
                  <a:pt x="161130" y="0"/>
                </a:lnTo>
                <a:close/>
              </a:path>
            </a:pathLst>
          </a:custGeom>
          <a:solidFill>
            <a:srgbClr val="000000"/>
          </a:solidFill>
        </p:spPr>
        <p:txBody>
          <a:bodyPr wrap="square" lIns="0" tIns="0" rIns="0" bIns="0" rtlCol="0"/>
          <a:lstStyle/>
          <a:p>
            <a:endParaRPr/>
          </a:p>
        </p:txBody>
      </p:sp>
      <p:sp>
        <p:nvSpPr>
          <p:cNvPr id="23" name="object 23"/>
          <p:cNvSpPr/>
          <p:nvPr/>
        </p:nvSpPr>
        <p:spPr>
          <a:xfrm>
            <a:off x="5633933" y="4833384"/>
            <a:ext cx="155638" cy="155119"/>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5787736" y="4751264"/>
            <a:ext cx="322580" cy="320675"/>
          </a:xfrm>
          <a:custGeom>
            <a:avLst/>
            <a:gdLst/>
            <a:ahLst/>
            <a:cxnLst/>
            <a:rect l="l" t="t" r="r" b="b"/>
            <a:pathLst>
              <a:path w="322579" h="320675">
                <a:moveTo>
                  <a:pt x="161130" y="0"/>
                </a:moveTo>
                <a:lnTo>
                  <a:pt x="113529" y="7296"/>
                </a:lnTo>
                <a:lnTo>
                  <a:pt x="71408" y="27373"/>
                </a:lnTo>
                <a:lnTo>
                  <a:pt x="36628" y="58394"/>
                </a:lnTo>
                <a:lnTo>
                  <a:pt x="12821" y="98548"/>
                </a:lnTo>
                <a:lnTo>
                  <a:pt x="923" y="144162"/>
                </a:lnTo>
                <a:lnTo>
                  <a:pt x="0" y="160591"/>
                </a:lnTo>
                <a:lnTo>
                  <a:pt x="923" y="176108"/>
                </a:lnTo>
                <a:lnTo>
                  <a:pt x="11909" y="221722"/>
                </a:lnTo>
                <a:lnTo>
                  <a:pt x="35704" y="260964"/>
                </a:lnTo>
                <a:lnTo>
                  <a:pt x="71408" y="292898"/>
                </a:lnTo>
                <a:lnTo>
                  <a:pt x="113529" y="312962"/>
                </a:lnTo>
                <a:lnTo>
                  <a:pt x="161131" y="320271"/>
                </a:lnTo>
                <a:lnTo>
                  <a:pt x="176698" y="319359"/>
                </a:lnTo>
                <a:lnTo>
                  <a:pt x="222477" y="307490"/>
                </a:lnTo>
                <a:lnTo>
                  <a:pt x="262763" y="283765"/>
                </a:lnTo>
                <a:lnTo>
                  <a:pt x="294797" y="248183"/>
                </a:lnTo>
                <a:lnTo>
                  <a:pt x="314946" y="207130"/>
                </a:lnTo>
                <a:lnTo>
                  <a:pt x="322274" y="160591"/>
                </a:lnTo>
                <a:lnTo>
                  <a:pt x="321350" y="144162"/>
                </a:lnTo>
                <a:lnTo>
                  <a:pt x="309453" y="98548"/>
                </a:lnTo>
                <a:lnTo>
                  <a:pt x="285646" y="58394"/>
                </a:lnTo>
                <a:lnTo>
                  <a:pt x="249942" y="26461"/>
                </a:lnTo>
                <a:lnTo>
                  <a:pt x="207833" y="6384"/>
                </a:lnTo>
                <a:lnTo>
                  <a:pt x="161130" y="0"/>
                </a:lnTo>
                <a:close/>
              </a:path>
            </a:pathLst>
          </a:custGeom>
          <a:solidFill>
            <a:srgbClr val="000000"/>
          </a:solidFill>
        </p:spPr>
        <p:txBody>
          <a:bodyPr wrap="square" lIns="0" tIns="0" rIns="0" bIns="0" rtlCol="0"/>
          <a:lstStyle/>
          <a:p>
            <a:endParaRPr/>
          </a:p>
        </p:txBody>
      </p:sp>
      <p:sp>
        <p:nvSpPr>
          <p:cNvPr id="25" name="object 25"/>
          <p:cNvSpPr/>
          <p:nvPr/>
        </p:nvSpPr>
        <p:spPr>
          <a:xfrm>
            <a:off x="5870143" y="4833384"/>
            <a:ext cx="156549" cy="155119"/>
          </a:xfrm>
          <a:prstGeom prst="rect">
            <a:avLst/>
          </a:prstGeom>
          <a:blipFill>
            <a:blip r:embed="rId12" cstate="print"/>
            <a:stretch>
              <a:fillRect/>
            </a:stretch>
          </a:blipFill>
        </p:spPr>
        <p:txBody>
          <a:bodyPr wrap="square" lIns="0" tIns="0" rIns="0" bIns="0" rtlCol="0"/>
          <a:lstStyle/>
          <a:p>
            <a:endParaRPr/>
          </a:p>
        </p:txBody>
      </p:sp>
      <p:sp>
        <p:nvSpPr>
          <p:cNvPr id="26" name="object 26"/>
          <p:cNvSpPr/>
          <p:nvPr/>
        </p:nvSpPr>
        <p:spPr>
          <a:xfrm>
            <a:off x="6187823" y="4751264"/>
            <a:ext cx="321945" cy="320675"/>
          </a:xfrm>
          <a:custGeom>
            <a:avLst/>
            <a:gdLst/>
            <a:ahLst/>
            <a:cxnLst/>
            <a:rect l="l" t="t" r="r" b="b"/>
            <a:pathLst>
              <a:path w="321945" h="320675">
                <a:moveTo>
                  <a:pt x="160219" y="0"/>
                </a:moveTo>
                <a:lnTo>
                  <a:pt x="112605" y="7296"/>
                </a:lnTo>
                <a:lnTo>
                  <a:pt x="70497" y="27373"/>
                </a:lnTo>
                <a:lnTo>
                  <a:pt x="36628" y="58394"/>
                </a:lnTo>
                <a:lnTo>
                  <a:pt x="12821" y="98548"/>
                </a:lnTo>
                <a:lnTo>
                  <a:pt x="911" y="144162"/>
                </a:lnTo>
                <a:lnTo>
                  <a:pt x="0" y="160591"/>
                </a:lnTo>
                <a:lnTo>
                  <a:pt x="911" y="176108"/>
                </a:lnTo>
                <a:lnTo>
                  <a:pt x="12821" y="221722"/>
                </a:lnTo>
                <a:lnTo>
                  <a:pt x="36628" y="260964"/>
                </a:lnTo>
                <a:lnTo>
                  <a:pt x="71408" y="292898"/>
                </a:lnTo>
                <a:lnTo>
                  <a:pt x="113529" y="312962"/>
                </a:lnTo>
                <a:lnTo>
                  <a:pt x="160219" y="320271"/>
                </a:lnTo>
                <a:lnTo>
                  <a:pt x="176698" y="319359"/>
                </a:lnTo>
                <a:lnTo>
                  <a:pt x="222477" y="307490"/>
                </a:lnTo>
                <a:lnTo>
                  <a:pt x="262763" y="283765"/>
                </a:lnTo>
                <a:lnTo>
                  <a:pt x="294835" y="248183"/>
                </a:lnTo>
                <a:lnTo>
                  <a:pt x="314959" y="207130"/>
                </a:lnTo>
                <a:lnTo>
                  <a:pt x="321414" y="160591"/>
                </a:lnTo>
                <a:lnTo>
                  <a:pt x="320401" y="144162"/>
                </a:lnTo>
                <a:lnTo>
                  <a:pt x="309390" y="98548"/>
                </a:lnTo>
                <a:lnTo>
                  <a:pt x="285595" y="58394"/>
                </a:lnTo>
                <a:lnTo>
                  <a:pt x="249942" y="26461"/>
                </a:lnTo>
                <a:lnTo>
                  <a:pt x="207821" y="6384"/>
                </a:lnTo>
                <a:lnTo>
                  <a:pt x="160219" y="0"/>
                </a:lnTo>
                <a:close/>
              </a:path>
            </a:pathLst>
          </a:custGeom>
          <a:solidFill>
            <a:srgbClr val="000000"/>
          </a:solidFill>
        </p:spPr>
        <p:txBody>
          <a:bodyPr wrap="square" lIns="0" tIns="0" rIns="0" bIns="0" rtlCol="0"/>
          <a:lstStyle/>
          <a:p>
            <a:endParaRPr/>
          </a:p>
        </p:txBody>
      </p:sp>
      <p:sp>
        <p:nvSpPr>
          <p:cNvPr id="27" name="object 27"/>
          <p:cNvSpPr/>
          <p:nvPr/>
        </p:nvSpPr>
        <p:spPr>
          <a:xfrm>
            <a:off x="6270218" y="4833384"/>
            <a:ext cx="156561" cy="155119"/>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6424033" y="4751264"/>
            <a:ext cx="322580" cy="320675"/>
          </a:xfrm>
          <a:custGeom>
            <a:avLst/>
            <a:gdLst/>
            <a:ahLst/>
            <a:cxnLst/>
            <a:rect l="l" t="t" r="r" b="b"/>
            <a:pathLst>
              <a:path w="322579" h="320675">
                <a:moveTo>
                  <a:pt x="161143" y="0"/>
                </a:moveTo>
                <a:lnTo>
                  <a:pt x="113554" y="7296"/>
                </a:lnTo>
                <a:lnTo>
                  <a:pt x="71408" y="27373"/>
                </a:lnTo>
                <a:lnTo>
                  <a:pt x="36615" y="58394"/>
                </a:lnTo>
                <a:lnTo>
                  <a:pt x="12808" y="98548"/>
                </a:lnTo>
                <a:lnTo>
                  <a:pt x="911" y="144162"/>
                </a:lnTo>
                <a:lnTo>
                  <a:pt x="0" y="160591"/>
                </a:lnTo>
                <a:lnTo>
                  <a:pt x="911" y="176108"/>
                </a:lnTo>
                <a:lnTo>
                  <a:pt x="11897" y="221722"/>
                </a:lnTo>
                <a:lnTo>
                  <a:pt x="36615" y="260964"/>
                </a:lnTo>
                <a:lnTo>
                  <a:pt x="72294" y="292898"/>
                </a:lnTo>
                <a:lnTo>
                  <a:pt x="114440" y="312962"/>
                </a:lnTo>
                <a:lnTo>
                  <a:pt x="161143" y="320271"/>
                </a:lnTo>
                <a:lnTo>
                  <a:pt x="176711" y="319359"/>
                </a:lnTo>
                <a:lnTo>
                  <a:pt x="222528" y="307490"/>
                </a:lnTo>
                <a:lnTo>
                  <a:pt x="262776" y="283765"/>
                </a:lnTo>
                <a:lnTo>
                  <a:pt x="294797" y="248183"/>
                </a:lnTo>
                <a:lnTo>
                  <a:pt x="315807" y="207130"/>
                </a:lnTo>
                <a:lnTo>
                  <a:pt x="322262" y="160591"/>
                </a:lnTo>
                <a:lnTo>
                  <a:pt x="321376" y="144162"/>
                </a:lnTo>
                <a:lnTo>
                  <a:pt x="310364" y="98548"/>
                </a:lnTo>
                <a:lnTo>
                  <a:pt x="285684" y="58394"/>
                </a:lnTo>
                <a:lnTo>
                  <a:pt x="249992" y="26461"/>
                </a:lnTo>
                <a:lnTo>
                  <a:pt x="207846" y="6384"/>
                </a:lnTo>
                <a:lnTo>
                  <a:pt x="161143" y="0"/>
                </a:lnTo>
                <a:close/>
              </a:path>
            </a:pathLst>
          </a:custGeom>
          <a:solidFill>
            <a:srgbClr val="000000"/>
          </a:solidFill>
        </p:spPr>
        <p:txBody>
          <a:bodyPr wrap="square" lIns="0" tIns="0" rIns="0" bIns="0" rtlCol="0"/>
          <a:lstStyle/>
          <a:p>
            <a:endParaRPr/>
          </a:p>
        </p:txBody>
      </p:sp>
      <p:sp>
        <p:nvSpPr>
          <p:cNvPr id="29" name="object 29"/>
          <p:cNvSpPr/>
          <p:nvPr/>
        </p:nvSpPr>
        <p:spPr>
          <a:xfrm>
            <a:off x="6507339" y="4833384"/>
            <a:ext cx="156210" cy="155575"/>
          </a:xfrm>
          <a:custGeom>
            <a:avLst/>
            <a:gdLst/>
            <a:ahLst/>
            <a:cxnLst/>
            <a:rect l="l" t="t" r="r" b="b"/>
            <a:pathLst>
              <a:path w="156209" h="155575">
                <a:moveTo>
                  <a:pt x="86064" y="0"/>
                </a:moveTo>
                <a:lnTo>
                  <a:pt x="47588" y="5472"/>
                </a:lnTo>
                <a:lnTo>
                  <a:pt x="12783" y="34669"/>
                </a:lnTo>
                <a:lnTo>
                  <a:pt x="0" y="78471"/>
                </a:lnTo>
                <a:lnTo>
                  <a:pt x="1898" y="93064"/>
                </a:lnTo>
                <a:lnTo>
                  <a:pt x="22908" y="133218"/>
                </a:lnTo>
                <a:lnTo>
                  <a:pt x="41260" y="145986"/>
                </a:lnTo>
                <a:lnTo>
                  <a:pt x="47588" y="149647"/>
                </a:lnTo>
                <a:lnTo>
                  <a:pt x="69611" y="155119"/>
                </a:lnTo>
                <a:lnTo>
                  <a:pt x="77838" y="155119"/>
                </a:lnTo>
                <a:lnTo>
                  <a:pt x="93405" y="153295"/>
                </a:lnTo>
                <a:lnTo>
                  <a:pt x="132767" y="133218"/>
                </a:lnTo>
                <a:lnTo>
                  <a:pt x="153777" y="93988"/>
                </a:lnTo>
                <a:lnTo>
                  <a:pt x="155676" y="78471"/>
                </a:lnTo>
                <a:lnTo>
                  <a:pt x="153777" y="62954"/>
                </a:lnTo>
                <a:lnTo>
                  <a:pt x="132767" y="22813"/>
                </a:lnTo>
                <a:lnTo>
                  <a:pt x="108087" y="5472"/>
                </a:lnTo>
                <a:lnTo>
                  <a:pt x="86064" y="0"/>
                </a:lnTo>
                <a:close/>
              </a:path>
            </a:pathLst>
          </a:custGeom>
          <a:solidFill>
            <a:srgbClr val="FFFFFF"/>
          </a:solidFill>
        </p:spPr>
        <p:txBody>
          <a:bodyPr wrap="square" lIns="0" tIns="0" rIns="0" bIns="0" rtlCol="0"/>
          <a:lstStyle/>
          <a:p>
            <a:endParaRPr/>
          </a:p>
        </p:txBody>
      </p:sp>
      <p:sp>
        <p:nvSpPr>
          <p:cNvPr id="30" name="object 30"/>
          <p:cNvSpPr/>
          <p:nvPr/>
        </p:nvSpPr>
        <p:spPr>
          <a:xfrm>
            <a:off x="5690698" y="4889955"/>
            <a:ext cx="42545" cy="43180"/>
          </a:xfrm>
          <a:custGeom>
            <a:avLst/>
            <a:gdLst/>
            <a:ahLst/>
            <a:cxnLst/>
            <a:rect l="l" t="t" r="r" b="b"/>
            <a:pathLst>
              <a:path w="42545" h="43179">
                <a:moveTo>
                  <a:pt x="21047" y="0"/>
                </a:moveTo>
                <a:lnTo>
                  <a:pt x="12808" y="1824"/>
                </a:lnTo>
                <a:lnTo>
                  <a:pt x="6404" y="6384"/>
                </a:lnTo>
                <a:lnTo>
                  <a:pt x="1822" y="13692"/>
                </a:lnTo>
                <a:lnTo>
                  <a:pt x="0" y="21901"/>
                </a:lnTo>
                <a:lnTo>
                  <a:pt x="1822" y="30109"/>
                </a:lnTo>
                <a:lnTo>
                  <a:pt x="6404" y="36493"/>
                </a:lnTo>
                <a:lnTo>
                  <a:pt x="12808" y="41066"/>
                </a:lnTo>
                <a:lnTo>
                  <a:pt x="21047" y="42890"/>
                </a:lnTo>
                <a:lnTo>
                  <a:pt x="29287" y="41066"/>
                </a:lnTo>
                <a:lnTo>
                  <a:pt x="35704" y="36493"/>
                </a:lnTo>
                <a:lnTo>
                  <a:pt x="40273" y="30109"/>
                </a:lnTo>
                <a:lnTo>
                  <a:pt x="42108" y="21901"/>
                </a:lnTo>
                <a:lnTo>
                  <a:pt x="40273" y="13692"/>
                </a:lnTo>
                <a:lnTo>
                  <a:pt x="35704" y="6384"/>
                </a:lnTo>
                <a:lnTo>
                  <a:pt x="29287" y="1824"/>
                </a:lnTo>
                <a:lnTo>
                  <a:pt x="21047" y="0"/>
                </a:lnTo>
                <a:close/>
              </a:path>
            </a:pathLst>
          </a:custGeom>
          <a:solidFill>
            <a:srgbClr val="000000"/>
          </a:solidFill>
        </p:spPr>
        <p:txBody>
          <a:bodyPr wrap="square" lIns="0" tIns="0" rIns="0" bIns="0" rtlCol="0"/>
          <a:lstStyle/>
          <a:p>
            <a:endParaRPr/>
          </a:p>
        </p:txBody>
      </p:sp>
      <p:sp>
        <p:nvSpPr>
          <p:cNvPr id="31" name="object 31"/>
          <p:cNvSpPr/>
          <p:nvPr/>
        </p:nvSpPr>
        <p:spPr>
          <a:xfrm>
            <a:off x="5926895" y="4889955"/>
            <a:ext cx="43180" cy="43180"/>
          </a:xfrm>
          <a:custGeom>
            <a:avLst/>
            <a:gdLst/>
            <a:ahLst/>
            <a:cxnLst/>
            <a:rect l="l" t="t" r="r" b="b"/>
            <a:pathLst>
              <a:path w="43179" h="43179">
                <a:moveTo>
                  <a:pt x="21971" y="0"/>
                </a:moveTo>
                <a:lnTo>
                  <a:pt x="13732" y="1824"/>
                </a:lnTo>
                <a:lnTo>
                  <a:pt x="6416" y="6384"/>
                </a:lnTo>
                <a:lnTo>
                  <a:pt x="1835" y="13692"/>
                </a:lnTo>
                <a:lnTo>
                  <a:pt x="0" y="21901"/>
                </a:lnTo>
                <a:lnTo>
                  <a:pt x="1835" y="30109"/>
                </a:lnTo>
                <a:lnTo>
                  <a:pt x="6416" y="36493"/>
                </a:lnTo>
                <a:lnTo>
                  <a:pt x="13732" y="41066"/>
                </a:lnTo>
                <a:lnTo>
                  <a:pt x="21971" y="42890"/>
                </a:lnTo>
                <a:lnTo>
                  <a:pt x="30211" y="41066"/>
                </a:lnTo>
                <a:lnTo>
                  <a:pt x="36628" y="36493"/>
                </a:lnTo>
                <a:lnTo>
                  <a:pt x="41197" y="30109"/>
                </a:lnTo>
                <a:lnTo>
                  <a:pt x="43032" y="21901"/>
                </a:lnTo>
                <a:lnTo>
                  <a:pt x="41197" y="13692"/>
                </a:lnTo>
                <a:lnTo>
                  <a:pt x="36628" y="6384"/>
                </a:lnTo>
                <a:lnTo>
                  <a:pt x="30211" y="1824"/>
                </a:lnTo>
                <a:lnTo>
                  <a:pt x="21971" y="0"/>
                </a:lnTo>
                <a:close/>
              </a:path>
            </a:pathLst>
          </a:custGeom>
          <a:solidFill>
            <a:srgbClr val="000000"/>
          </a:solidFill>
        </p:spPr>
        <p:txBody>
          <a:bodyPr wrap="square" lIns="0" tIns="0" rIns="0" bIns="0" rtlCol="0"/>
          <a:lstStyle/>
          <a:p>
            <a:endParaRPr/>
          </a:p>
        </p:txBody>
      </p:sp>
      <p:sp>
        <p:nvSpPr>
          <p:cNvPr id="32" name="object 32"/>
          <p:cNvSpPr/>
          <p:nvPr/>
        </p:nvSpPr>
        <p:spPr>
          <a:xfrm>
            <a:off x="6326982" y="4889955"/>
            <a:ext cx="43180" cy="43180"/>
          </a:xfrm>
          <a:custGeom>
            <a:avLst/>
            <a:gdLst/>
            <a:ahLst/>
            <a:cxnLst/>
            <a:rect l="l" t="t" r="r" b="b"/>
            <a:pathLst>
              <a:path w="43179" h="43179">
                <a:moveTo>
                  <a:pt x="21060" y="0"/>
                </a:moveTo>
                <a:lnTo>
                  <a:pt x="12821" y="1824"/>
                </a:lnTo>
                <a:lnTo>
                  <a:pt x="6416" y="6384"/>
                </a:lnTo>
                <a:lnTo>
                  <a:pt x="1835" y="13692"/>
                </a:lnTo>
                <a:lnTo>
                  <a:pt x="0" y="21901"/>
                </a:lnTo>
                <a:lnTo>
                  <a:pt x="1835" y="30109"/>
                </a:lnTo>
                <a:lnTo>
                  <a:pt x="6416" y="36493"/>
                </a:lnTo>
                <a:lnTo>
                  <a:pt x="12821" y="41066"/>
                </a:lnTo>
                <a:lnTo>
                  <a:pt x="21060" y="42890"/>
                </a:lnTo>
                <a:lnTo>
                  <a:pt x="29300" y="41066"/>
                </a:lnTo>
                <a:lnTo>
                  <a:pt x="36628" y="36493"/>
                </a:lnTo>
                <a:lnTo>
                  <a:pt x="41197" y="30109"/>
                </a:lnTo>
                <a:lnTo>
                  <a:pt x="43032" y="21901"/>
                </a:lnTo>
                <a:lnTo>
                  <a:pt x="41197" y="13692"/>
                </a:lnTo>
                <a:lnTo>
                  <a:pt x="36628" y="6384"/>
                </a:lnTo>
                <a:lnTo>
                  <a:pt x="29299" y="1824"/>
                </a:lnTo>
                <a:lnTo>
                  <a:pt x="21060" y="0"/>
                </a:lnTo>
                <a:close/>
              </a:path>
            </a:pathLst>
          </a:custGeom>
          <a:solidFill>
            <a:srgbClr val="000000"/>
          </a:solidFill>
        </p:spPr>
        <p:txBody>
          <a:bodyPr wrap="square" lIns="0" tIns="0" rIns="0" bIns="0" rtlCol="0"/>
          <a:lstStyle/>
          <a:p>
            <a:endParaRPr/>
          </a:p>
        </p:txBody>
      </p:sp>
      <p:sp>
        <p:nvSpPr>
          <p:cNvPr id="33" name="object 33"/>
          <p:cNvSpPr/>
          <p:nvPr/>
        </p:nvSpPr>
        <p:spPr>
          <a:xfrm>
            <a:off x="6564167" y="4889955"/>
            <a:ext cx="42545" cy="43180"/>
          </a:xfrm>
          <a:custGeom>
            <a:avLst/>
            <a:gdLst/>
            <a:ahLst/>
            <a:cxnLst/>
            <a:rect l="l" t="t" r="r" b="b"/>
            <a:pathLst>
              <a:path w="42545" h="43179">
                <a:moveTo>
                  <a:pt x="21009" y="0"/>
                </a:moveTo>
                <a:lnTo>
                  <a:pt x="12783" y="1824"/>
                </a:lnTo>
                <a:lnTo>
                  <a:pt x="6328" y="6384"/>
                </a:lnTo>
                <a:lnTo>
                  <a:pt x="1771" y="13692"/>
                </a:lnTo>
                <a:lnTo>
                  <a:pt x="0" y="21901"/>
                </a:lnTo>
                <a:lnTo>
                  <a:pt x="1771" y="30109"/>
                </a:lnTo>
                <a:lnTo>
                  <a:pt x="6328" y="36493"/>
                </a:lnTo>
                <a:lnTo>
                  <a:pt x="12783" y="41066"/>
                </a:lnTo>
                <a:lnTo>
                  <a:pt x="21009" y="42890"/>
                </a:lnTo>
                <a:lnTo>
                  <a:pt x="29236" y="41066"/>
                </a:lnTo>
                <a:lnTo>
                  <a:pt x="35691" y="36493"/>
                </a:lnTo>
                <a:lnTo>
                  <a:pt x="40247" y="30109"/>
                </a:lnTo>
                <a:lnTo>
                  <a:pt x="42019" y="21901"/>
                </a:lnTo>
                <a:lnTo>
                  <a:pt x="40247" y="13692"/>
                </a:lnTo>
                <a:lnTo>
                  <a:pt x="35691" y="6384"/>
                </a:lnTo>
                <a:lnTo>
                  <a:pt x="29236" y="1824"/>
                </a:lnTo>
                <a:lnTo>
                  <a:pt x="21009" y="0"/>
                </a:lnTo>
                <a:close/>
              </a:path>
            </a:pathLst>
          </a:custGeom>
          <a:solidFill>
            <a:srgbClr val="000000"/>
          </a:solidFill>
        </p:spPr>
        <p:txBody>
          <a:bodyPr wrap="square" lIns="0" tIns="0" rIns="0" bIns="0" rtlCol="0"/>
          <a:lstStyle/>
          <a:p>
            <a:endParaRPr/>
          </a:p>
        </p:txBody>
      </p:sp>
      <p:sp>
        <p:nvSpPr>
          <p:cNvPr id="34" name="object 34"/>
          <p:cNvSpPr/>
          <p:nvPr/>
        </p:nvSpPr>
        <p:spPr>
          <a:xfrm>
            <a:off x="7198362" y="4611915"/>
            <a:ext cx="794385" cy="789305"/>
          </a:xfrm>
          <a:custGeom>
            <a:avLst/>
            <a:gdLst/>
            <a:ahLst/>
            <a:cxnLst/>
            <a:rect l="l" t="t" r="r" b="b"/>
            <a:pathLst>
              <a:path w="794384" h="789304">
                <a:moveTo>
                  <a:pt x="396421" y="0"/>
                </a:moveTo>
                <a:lnTo>
                  <a:pt x="356135" y="1824"/>
                </a:lnTo>
                <a:lnTo>
                  <a:pt x="316773" y="8208"/>
                </a:lnTo>
                <a:lnTo>
                  <a:pt x="278323" y="17341"/>
                </a:lnTo>
                <a:lnTo>
                  <a:pt x="242618" y="31021"/>
                </a:lnTo>
                <a:lnTo>
                  <a:pt x="207826" y="47450"/>
                </a:lnTo>
                <a:lnTo>
                  <a:pt x="174868" y="67514"/>
                </a:lnTo>
                <a:lnTo>
                  <a:pt x="116268" y="115877"/>
                </a:lnTo>
                <a:lnTo>
                  <a:pt x="67742" y="174272"/>
                </a:lnTo>
                <a:lnTo>
                  <a:pt x="31127" y="240887"/>
                </a:lnTo>
                <a:lnTo>
                  <a:pt x="17395" y="277381"/>
                </a:lnTo>
                <a:lnTo>
                  <a:pt x="8239" y="314786"/>
                </a:lnTo>
                <a:lnTo>
                  <a:pt x="1830" y="354028"/>
                </a:lnTo>
                <a:lnTo>
                  <a:pt x="0" y="394170"/>
                </a:lnTo>
                <a:lnTo>
                  <a:pt x="1830" y="434324"/>
                </a:lnTo>
                <a:lnTo>
                  <a:pt x="8239" y="473554"/>
                </a:lnTo>
                <a:lnTo>
                  <a:pt x="17395" y="511884"/>
                </a:lnTo>
                <a:lnTo>
                  <a:pt x="31127" y="547465"/>
                </a:lnTo>
                <a:lnTo>
                  <a:pt x="47606" y="582135"/>
                </a:lnTo>
                <a:lnTo>
                  <a:pt x="67743" y="614980"/>
                </a:lnTo>
                <a:lnTo>
                  <a:pt x="116268" y="673375"/>
                </a:lnTo>
                <a:lnTo>
                  <a:pt x="144657" y="698924"/>
                </a:lnTo>
                <a:lnTo>
                  <a:pt x="207826" y="741815"/>
                </a:lnTo>
                <a:lnTo>
                  <a:pt x="242619" y="758237"/>
                </a:lnTo>
                <a:lnTo>
                  <a:pt x="278323" y="771924"/>
                </a:lnTo>
                <a:lnTo>
                  <a:pt x="316774" y="781048"/>
                </a:lnTo>
                <a:lnTo>
                  <a:pt x="356136" y="787435"/>
                </a:lnTo>
                <a:lnTo>
                  <a:pt x="396422" y="789260"/>
                </a:lnTo>
                <a:lnTo>
                  <a:pt x="436708" y="787435"/>
                </a:lnTo>
                <a:lnTo>
                  <a:pt x="476994" y="781048"/>
                </a:lnTo>
                <a:lnTo>
                  <a:pt x="514520" y="771924"/>
                </a:lnTo>
                <a:lnTo>
                  <a:pt x="551149" y="758237"/>
                </a:lnTo>
                <a:lnTo>
                  <a:pt x="585941" y="741815"/>
                </a:lnTo>
                <a:lnTo>
                  <a:pt x="618899" y="721737"/>
                </a:lnTo>
                <a:lnTo>
                  <a:pt x="677486" y="673375"/>
                </a:lnTo>
                <a:lnTo>
                  <a:pt x="703129" y="645090"/>
                </a:lnTo>
                <a:lnTo>
                  <a:pt x="746148" y="582135"/>
                </a:lnTo>
                <a:lnTo>
                  <a:pt x="762627" y="547465"/>
                </a:lnTo>
                <a:lnTo>
                  <a:pt x="776360" y="511884"/>
                </a:lnTo>
                <a:lnTo>
                  <a:pt x="785523" y="473554"/>
                </a:lnTo>
                <a:lnTo>
                  <a:pt x="791927" y="434324"/>
                </a:lnTo>
                <a:lnTo>
                  <a:pt x="793762" y="394170"/>
                </a:lnTo>
                <a:lnTo>
                  <a:pt x="791927" y="354028"/>
                </a:lnTo>
                <a:lnTo>
                  <a:pt x="785523" y="314786"/>
                </a:lnTo>
                <a:lnTo>
                  <a:pt x="776360" y="277381"/>
                </a:lnTo>
                <a:lnTo>
                  <a:pt x="762627" y="240887"/>
                </a:lnTo>
                <a:lnTo>
                  <a:pt x="746148" y="206205"/>
                </a:lnTo>
                <a:lnTo>
                  <a:pt x="703128" y="143250"/>
                </a:lnTo>
                <a:lnTo>
                  <a:pt x="649110" y="90328"/>
                </a:lnTo>
                <a:lnTo>
                  <a:pt x="585941" y="47450"/>
                </a:lnTo>
                <a:lnTo>
                  <a:pt x="551148" y="31021"/>
                </a:lnTo>
                <a:lnTo>
                  <a:pt x="514520" y="17341"/>
                </a:lnTo>
                <a:lnTo>
                  <a:pt x="476993" y="8208"/>
                </a:lnTo>
                <a:lnTo>
                  <a:pt x="436707" y="1824"/>
                </a:lnTo>
                <a:lnTo>
                  <a:pt x="396421" y="0"/>
                </a:lnTo>
                <a:close/>
              </a:path>
            </a:pathLst>
          </a:custGeom>
          <a:solidFill>
            <a:srgbClr val="DDBEDD"/>
          </a:solidFill>
        </p:spPr>
        <p:txBody>
          <a:bodyPr wrap="square" lIns="0" tIns="0" rIns="0" bIns="0" rtlCol="0"/>
          <a:lstStyle/>
          <a:p>
            <a:endParaRPr/>
          </a:p>
        </p:txBody>
      </p:sp>
      <p:sp>
        <p:nvSpPr>
          <p:cNvPr id="35" name="object 35"/>
          <p:cNvSpPr/>
          <p:nvPr/>
        </p:nvSpPr>
        <p:spPr>
          <a:xfrm>
            <a:off x="8130372" y="4595486"/>
            <a:ext cx="793115" cy="790575"/>
          </a:xfrm>
          <a:custGeom>
            <a:avLst/>
            <a:gdLst/>
            <a:ahLst/>
            <a:cxnLst/>
            <a:rect l="l" t="t" r="r" b="b"/>
            <a:pathLst>
              <a:path w="793115" h="790575">
                <a:moveTo>
                  <a:pt x="396366" y="0"/>
                </a:moveTo>
                <a:lnTo>
                  <a:pt x="356118" y="1824"/>
                </a:lnTo>
                <a:lnTo>
                  <a:pt x="316756" y="8220"/>
                </a:lnTo>
                <a:lnTo>
                  <a:pt x="278280" y="17341"/>
                </a:lnTo>
                <a:lnTo>
                  <a:pt x="242613" y="31021"/>
                </a:lnTo>
                <a:lnTo>
                  <a:pt x="207820" y="47450"/>
                </a:lnTo>
                <a:lnTo>
                  <a:pt x="174863" y="67527"/>
                </a:lnTo>
                <a:lnTo>
                  <a:pt x="116263" y="115890"/>
                </a:lnTo>
                <a:lnTo>
                  <a:pt x="90633" y="144175"/>
                </a:lnTo>
                <a:lnTo>
                  <a:pt x="47601" y="207130"/>
                </a:lnTo>
                <a:lnTo>
                  <a:pt x="31122" y="241799"/>
                </a:lnTo>
                <a:lnTo>
                  <a:pt x="17390" y="277381"/>
                </a:lnTo>
                <a:lnTo>
                  <a:pt x="8239" y="315711"/>
                </a:lnTo>
                <a:lnTo>
                  <a:pt x="1822" y="354940"/>
                </a:lnTo>
                <a:lnTo>
                  <a:pt x="0" y="395095"/>
                </a:lnTo>
                <a:lnTo>
                  <a:pt x="1822" y="435236"/>
                </a:lnTo>
                <a:lnTo>
                  <a:pt x="8239" y="474478"/>
                </a:lnTo>
                <a:lnTo>
                  <a:pt x="17390" y="512796"/>
                </a:lnTo>
                <a:lnTo>
                  <a:pt x="31122" y="548377"/>
                </a:lnTo>
                <a:lnTo>
                  <a:pt x="47601" y="583060"/>
                </a:lnTo>
                <a:lnTo>
                  <a:pt x="67738" y="615905"/>
                </a:lnTo>
                <a:lnTo>
                  <a:pt x="116263" y="674300"/>
                </a:lnTo>
                <a:lnTo>
                  <a:pt x="144652" y="699849"/>
                </a:lnTo>
                <a:lnTo>
                  <a:pt x="207821" y="742727"/>
                </a:lnTo>
                <a:lnTo>
                  <a:pt x="242614" y="759156"/>
                </a:lnTo>
                <a:lnTo>
                  <a:pt x="278280" y="772841"/>
                </a:lnTo>
                <a:lnTo>
                  <a:pt x="316756" y="781965"/>
                </a:lnTo>
                <a:lnTo>
                  <a:pt x="356118" y="788353"/>
                </a:lnTo>
                <a:lnTo>
                  <a:pt x="396366" y="790177"/>
                </a:lnTo>
                <a:lnTo>
                  <a:pt x="436741" y="788353"/>
                </a:lnTo>
                <a:lnTo>
                  <a:pt x="476103" y="781965"/>
                </a:lnTo>
                <a:lnTo>
                  <a:pt x="514579" y="772841"/>
                </a:lnTo>
                <a:lnTo>
                  <a:pt x="550270" y="759156"/>
                </a:lnTo>
                <a:lnTo>
                  <a:pt x="585076" y="742727"/>
                </a:lnTo>
                <a:lnTo>
                  <a:pt x="617983" y="722662"/>
                </a:lnTo>
                <a:lnTo>
                  <a:pt x="676583" y="674300"/>
                </a:lnTo>
                <a:lnTo>
                  <a:pt x="702149" y="646014"/>
                </a:lnTo>
                <a:lnTo>
                  <a:pt x="745181" y="583060"/>
                </a:lnTo>
                <a:lnTo>
                  <a:pt x="761762" y="548377"/>
                </a:lnTo>
                <a:lnTo>
                  <a:pt x="775431" y="512796"/>
                </a:lnTo>
                <a:lnTo>
                  <a:pt x="784543" y="474478"/>
                </a:lnTo>
                <a:lnTo>
                  <a:pt x="790998" y="435236"/>
                </a:lnTo>
                <a:lnTo>
                  <a:pt x="792897" y="395095"/>
                </a:lnTo>
                <a:lnTo>
                  <a:pt x="790998" y="354940"/>
                </a:lnTo>
                <a:lnTo>
                  <a:pt x="784543" y="315711"/>
                </a:lnTo>
                <a:lnTo>
                  <a:pt x="775431" y="277381"/>
                </a:lnTo>
                <a:lnTo>
                  <a:pt x="761761" y="241799"/>
                </a:lnTo>
                <a:lnTo>
                  <a:pt x="745181" y="207130"/>
                </a:lnTo>
                <a:lnTo>
                  <a:pt x="725057" y="174284"/>
                </a:lnTo>
                <a:lnTo>
                  <a:pt x="676582" y="115890"/>
                </a:lnTo>
                <a:lnTo>
                  <a:pt x="648232" y="90340"/>
                </a:lnTo>
                <a:lnTo>
                  <a:pt x="585075" y="47450"/>
                </a:lnTo>
                <a:lnTo>
                  <a:pt x="550270" y="31021"/>
                </a:lnTo>
                <a:lnTo>
                  <a:pt x="514578" y="17341"/>
                </a:lnTo>
                <a:lnTo>
                  <a:pt x="476102" y="8220"/>
                </a:lnTo>
                <a:lnTo>
                  <a:pt x="436740" y="1824"/>
                </a:lnTo>
                <a:lnTo>
                  <a:pt x="396366" y="0"/>
                </a:lnTo>
                <a:close/>
              </a:path>
            </a:pathLst>
          </a:custGeom>
          <a:solidFill>
            <a:srgbClr val="DDDDBE"/>
          </a:solidFill>
        </p:spPr>
        <p:txBody>
          <a:bodyPr wrap="square" lIns="0" tIns="0" rIns="0" bIns="0" rtlCol="0"/>
          <a:lstStyle/>
          <a:p>
            <a:endParaRPr/>
          </a:p>
        </p:txBody>
      </p:sp>
      <p:sp>
        <p:nvSpPr>
          <p:cNvPr id="36" name="object 36"/>
          <p:cNvSpPr/>
          <p:nvPr/>
        </p:nvSpPr>
        <p:spPr>
          <a:xfrm>
            <a:off x="7805351" y="5202258"/>
            <a:ext cx="199594" cy="72999"/>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7784303" y="5319972"/>
            <a:ext cx="162953" cy="162410"/>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7556333" y="4567200"/>
            <a:ext cx="339664" cy="162415"/>
          </a:xfrm>
          <a:prstGeom prst="rect">
            <a:avLst/>
          </a:prstGeom>
          <a:blipFill>
            <a:blip r:embed="rId14" cstate="print"/>
            <a:stretch>
              <a:fillRect/>
            </a:stretch>
          </a:blipFill>
        </p:spPr>
        <p:txBody>
          <a:bodyPr wrap="square" lIns="0" tIns="0" rIns="0" bIns="0" rtlCol="0"/>
          <a:lstStyle/>
          <a:p>
            <a:endParaRPr/>
          </a:p>
        </p:txBody>
      </p:sp>
      <p:sp>
        <p:nvSpPr>
          <p:cNvPr id="39" name="object 39"/>
          <p:cNvSpPr/>
          <p:nvPr/>
        </p:nvSpPr>
        <p:spPr>
          <a:xfrm>
            <a:off x="8406880" y="4423038"/>
            <a:ext cx="158333" cy="202557"/>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8635711" y="4360083"/>
            <a:ext cx="74295" cy="259715"/>
          </a:xfrm>
          <a:custGeom>
            <a:avLst/>
            <a:gdLst/>
            <a:ahLst/>
            <a:cxnLst/>
            <a:rect l="l" t="t" r="r" b="b"/>
            <a:pathLst>
              <a:path w="74295" h="259714">
                <a:moveTo>
                  <a:pt x="37590" y="0"/>
                </a:moveTo>
                <a:lnTo>
                  <a:pt x="2784" y="21901"/>
                </a:lnTo>
                <a:lnTo>
                  <a:pt x="0" y="36493"/>
                </a:lnTo>
                <a:lnTo>
                  <a:pt x="0" y="222634"/>
                </a:lnTo>
                <a:lnTo>
                  <a:pt x="22908" y="256391"/>
                </a:lnTo>
                <a:lnTo>
                  <a:pt x="37590" y="259127"/>
                </a:lnTo>
                <a:lnTo>
                  <a:pt x="44931" y="258215"/>
                </a:lnTo>
                <a:lnTo>
                  <a:pt x="73281" y="229930"/>
                </a:lnTo>
                <a:lnTo>
                  <a:pt x="74167" y="222634"/>
                </a:lnTo>
                <a:lnTo>
                  <a:pt x="74167" y="36493"/>
                </a:lnTo>
                <a:lnTo>
                  <a:pt x="52271" y="2736"/>
                </a:lnTo>
                <a:lnTo>
                  <a:pt x="37590" y="0"/>
                </a:lnTo>
                <a:close/>
              </a:path>
            </a:pathLst>
          </a:custGeom>
          <a:solidFill>
            <a:srgbClr val="000000"/>
          </a:solidFill>
        </p:spPr>
        <p:txBody>
          <a:bodyPr wrap="square" lIns="0" tIns="0" rIns="0" bIns="0" rtlCol="0"/>
          <a:lstStyle/>
          <a:p>
            <a:endParaRPr/>
          </a:p>
        </p:txBody>
      </p:sp>
      <p:sp>
        <p:nvSpPr>
          <p:cNvPr id="41" name="object 41"/>
          <p:cNvSpPr/>
          <p:nvPr/>
        </p:nvSpPr>
        <p:spPr>
          <a:xfrm>
            <a:off x="8796830" y="4422126"/>
            <a:ext cx="140994" cy="207130"/>
          </a:xfrm>
          <a:prstGeom prst="rect">
            <a:avLst/>
          </a:prstGeom>
          <a:blipFill>
            <a:blip r:embed="rId10" cstate="print"/>
            <a:stretch>
              <a:fillRect/>
            </a:stretch>
          </a:blipFill>
        </p:spPr>
        <p:txBody>
          <a:bodyPr wrap="square" lIns="0" tIns="0" rIns="0" bIns="0" rtlCol="0"/>
          <a:lstStyle/>
          <a:p>
            <a:endParaRPr/>
          </a:p>
        </p:txBody>
      </p:sp>
      <p:sp>
        <p:nvSpPr>
          <p:cNvPr id="42" name="object 42"/>
          <p:cNvSpPr/>
          <p:nvPr/>
        </p:nvSpPr>
        <p:spPr>
          <a:xfrm>
            <a:off x="7197445" y="5118314"/>
            <a:ext cx="73660" cy="60325"/>
          </a:xfrm>
          <a:custGeom>
            <a:avLst/>
            <a:gdLst/>
            <a:ahLst/>
            <a:cxnLst/>
            <a:rect l="l" t="t" r="r" b="b"/>
            <a:pathLst>
              <a:path w="73659" h="60325">
                <a:moveTo>
                  <a:pt x="0" y="0"/>
                </a:moveTo>
                <a:lnTo>
                  <a:pt x="0" y="60231"/>
                </a:lnTo>
                <a:lnTo>
                  <a:pt x="73241" y="41978"/>
                </a:lnTo>
                <a:lnTo>
                  <a:pt x="73241" y="912"/>
                </a:lnTo>
                <a:lnTo>
                  <a:pt x="0" y="0"/>
                </a:lnTo>
                <a:close/>
              </a:path>
            </a:pathLst>
          </a:custGeom>
          <a:solidFill>
            <a:srgbClr val="000000"/>
          </a:solidFill>
        </p:spPr>
        <p:txBody>
          <a:bodyPr wrap="square" lIns="0" tIns="0" rIns="0" bIns="0" rtlCol="0"/>
          <a:lstStyle/>
          <a:p>
            <a:endParaRPr/>
          </a:p>
        </p:txBody>
      </p:sp>
      <p:sp>
        <p:nvSpPr>
          <p:cNvPr id="43" name="object 43"/>
          <p:cNvSpPr/>
          <p:nvPr/>
        </p:nvSpPr>
        <p:spPr>
          <a:xfrm>
            <a:off x="7109555" y="4659365"/>
            <a:ext cx="753110" cy="766445"/>
          </a:xfrm>
          <a:custGeom>
            <a:avLst/>
            <a:gdLst/>
            <a:ahLst/>
            <a:cxnLst/>
            <a:rect l="l" t="t" r="r" b="b"/>
            <a:pathLst>
              <a:path w="753109" h="766445">
                <a:moveTo>
                  <a:pt x="161131" y="500927"/>
                </a:moveTo>
                <a:lnTo>
                  <a:pt x="87890" y="519180"/>
                </a:lnTo>
                <a:lnTo>
                  <a:pt x="87890" y="766445"/>
                </a:lnTo>
                <a:lnTo>
                  <a:pt x="616148" y="765533"/>
                </a:lnTo>
                <a:lnTo>
                  <a:pt x="616148" y="692540"/>
                </a:lnTo>
                <a:lnTo>
                  <a:pt x="161131" y="692540"/>
                </a:lnTo>
                <a:lnTo>
                  <a:pt x="161131" y="500927"/>
                </a:lnTo>
                <a:close/>
              </a:path>
              <a:path w="753109" h="766445">
                <a:moveTo>
                  <a:pt x="540657" y="73899"/>
                </a:moveTo>
                <a:lnTo>
                  <a:pt x="290215" y="73899"/>
                </a:lnTo>
                <a:lnTo>
                  <a:pt x="328679" y="75723"/>
                </a:lnTo>
                <a:lnTo>
                  <a:pt x="367129" y="81207"/>
                </a:lnTo>
                <a:lnTo>
                  <a:pt x="422059" y="96712"/>
                </a:lnTo>
                <a:lnTo>
                  <a:pt x="489810" y="128645"/>
                </a:lnTo>
                <a:lnTo>
                  <a:pt x="536500" y="161503"/>
                </a:lnTo>
                <a:lnTo>
                  <a:pt x="564876" y="187040"/>
                </a:lnTo>
                <a:lnTo>
                  <a:pt x="608820" y="238138"/>
                </a:lnTo>
                <a:lnTo>
                  <a:pt x="641777" y="294709"/>
                </a:lnTo>
                <a:lnTo>
                  <a:pt x="664673" y="356764"/>
                </a:lnTo>
                <a:lnTo>
                  <a:pt x="676570" y="422455"/>
                </a:lnTo>
                <a:lnTo>
                  <a:pt x="541993" y="422455"/>
                </a:lnTo>
                <a:lnTo>
                  <a:pt x="541993" y="474466"/>
                </a:lnTo>
                <a:lnTo>
                  <a:pt x="530083" y="476290"/>
                </a:lnTo>
                <a:lnTo>
                  <a:pt x="517275" y="478114"/>
                </a:lnTo>
                <a:lnTo>
                  <a:pt x="504454" y="480850"/>
                </a:lnTo>
                <a:lnTo>
                  <a:pt x="460510" y="494543"/>
                </a:lnTo>
                <a:lnTo>
                  <a:pt x="415642" y="516431"/>
                </a:lnTo>
                <a:lnTo>
                  <a:pt x="375369" y="550202"/>
                </a:lnTo>
                <a:lnTo>
                  <a:pt x="345158" y="595815"/>
                </a:lnTo>
                <a:lnTo>
                  <a:pt x="322262" y="662431"/>
                </a:lnTo>
                <a:lnTo>
                  <a:pt x="541993" y="662431"/>
                </a:lnTo>
                <a:lnTo>
                  <a:pt x="541993" y="692540"/>
                </a:lnTo>
                <a:lnTo>
                  <a:pt x="616148" y="692540"/>
                </a:lnTo>
                <a:lnTo>
                  <a:pt x="616148" y="588519"/>
                </a:lnTo>
                <a:lnTo>
                  <a:pt x="441285" y="588519"/>
                </a:lnTo>
                <a:lnTo>
                  <a:pt x="462345" y="574839"/>
                </a:lnTo>
                <a:lnTo>
                  <a:pt x="508111" y="556586"/>
                </a:lnTo>
                <a:lnTo>
                  <a:pt x="549321" y="547465"/>
                </a:lnTo>
                <a:lnTo>
                  <a:pt x="575862" y="544717"/>
                </a:lnTo>
                <a:lnTo>
                  <a:pt x="579532" y="544717"/>
                </a:lnTo>
                <a:lnTo>
                  <a:pt x="616148" y="543805"/>
                </a:lnTo>
                <a:lnTo>
                  <a:pt x="616148" y="496367"/>
                </a:lnTo>
                <a:lnTo>
                  <a:pt x="752561" y="496367"/>
                </a:lnTo>
                <a:lnTo>
                  <a:pt x="752524" y="458949"/>
                </a:lnTo>
                <a:lnTo>
                  <a:pt x="750725" y="414247"/>
                </a:lnTo>
                <a:lnTo>
                  <a:pt x="743410" y="369533"/>
                </a:lnTo>
                <a:lnTo>
                  <a:pt x="732424" y="325730"/>
                </a:lnTo>
                <a:lnTo>
                  <a:pt x="717767" y="283765"/>
                </a:lnTo>
                <a:lnTo>
                  <a:pt x="698542" y="243623"/>
                </a:lnTo>
                <a:lnTo>
                  <a:pt x="674748" y="205293"/>
                </a:lnTo>
                <a:lnTo>
                  <a:pt x="648194" y="168799"/>
                </a:lnTo>
                <a:lnTo>
                  <a:pt x="617059" y="135042"/>
                </a:lnTo>
                <a:lnTo>
                  <a:pt x="583190" y="104008"/>
                </a:lnTo>
                <a:lnTo>
                  <a:pt x="546574" y="77547"/>
                </a:lnTo>
                <a:lnTo>
                  <a:pt x="540657" y="73899"/>
                </a:lnTo>
                <a:close/>
              </a:path>
              <a:path w="753109" h="766445">
                <a:moveTo>
                  <a:pt x="161131" y="242698"/>
                </a:moveTo>
                <a:lnTo>
                  <a:pt x="87890" y="242698"/>
                </a:lnTo>
                <a:lnTo>
                  <a:pt x="87890" y="458949"/>
                </a:lnTo>
                <a:lnTo>
                  <a:pt x="161131" y="459861"/>
                </a:lnTo>
                <a:lnTo>
                  <a:pt x="161131" y="242698"/>
                </a:lnTo>
                <a:close/>
              </a:path>
              <a:path w="753109" h="766445">
                <a:moveTo>
                  <a:pt x="374445" y="169711"/>
                </a:moveTo>
                <a:lnTo>
                  <a:pt x="0" y="169711"/>
                </a:lnTo>
                <a:lnTo>
                  <a:pt x="0" y="242698"/>
                </a:lnTo>
                <a:lnTo>
                  <a:pt x="374445" y="242698"/>
                </a:lnTo>
                <a:lnTo>
                  <a:pt x="374445" y="169711"/>
                </a:lnTo>
                <a:close/>
              </a:path>
              <a:path w="753109" h="766445">
                <a:moveTo>
                  <a:pt x="290215" y="0"/>
                </a:moveTo>
                <a:lnTo>
                  <a:pt x="87890" y="0"/>
                </a:lnTo>
                <a:lnTo>
                  <a:pt x="87890" y="169711"/>
                </a:lnTo>
                <a:lnTo>
                  <a:pt x="161131" y="169711"/>
                </a:lnTo>
                <a:lnTo>
                  <a:pt x="161131" y="73899"/>
                </a:lnTo>
                <a:lnTo>
                  <a:pt x="540657" y="73899"/>
                </a:lnTo>
                <a:lnTo>
                  <a:pt x="508111" y="53834"/>
                </a:lnTo>
                <a:lnTo>
                  <a:pt x="467838" y="34669"/>
                </a:lnTo>
                <a:lnTo>
                  <a:pt x="424805" y="20064"/>
                </a:lnTo>
                <a:lnTo>
                  <a:pt x="380862" y="9120"/>
                </a:lnTo>
                <a:lnTo>
                  <a:pt x="335994" y="1824"/>
                </a:lnTo>
                <a:lnTo>
                  <a:pt x="290215" y="0"/>
                </a:lnTo>
                <a:close/>
              </a:path>
            </a:pathLst>
          </a:custGeom>
          <a:solidFill>
            <a:srgbClr val="000000"/>
          </a:solidFill>
        </p:spPr>
        <p:txBody>
          <a:bodyPr wrap="square" lIns="0" tIns="0" rIns="0" bIns="0" rtlCol="0"/>
          <a:lstStyle/>
          <a:p>
            <a:endParaRPr/>
          </a:p>
        </p:txBody>
      </p:sp>
      <p:sp>
        <p:nvSpPr>
          <p:cNvPr id="44" name="object 44"/>
          <p:cNvSpPr/>
          <p:nvPr/>
        </p:nvSpPr>
        <p:spPr>
          <a:xfrm>
            <a:off x="8214590" y="4659365"/>
            <a:ext cx="664845" cy="766445"/>
          </a:xfrm>
          <a:custGeom>
            <a:avLst/>
            <a:gdLst/>
            <a:ahLst/>
            <a:cxnLst/>
            <a:rect l="l" t="t" r="r" b="b"/>
            <a:pathLst>
              <a:path w="664845" h="766445">
                <a:moveTo>
                  <a:pt x="664635" y="0"/>
                </a:moveTo>
                <a:lnTo>
                  <a:pt x="461370" y="0"/>
                </a:lnTo>
                <a:lnTo>
                  <a:pt x="414794" y="2736"/>
                </a:lnTo>
                <a:lnTo>
                  <a:pt x="368977" y="9120"/>
                </a:lnTo>
                <a:lnTo>
                  <a:pt x="324046" y="20976"/>
                </a:lnTo>
                <a:lnTo>
                  <a:pt x="282026" y="36493"/>
                </a:lnTo>
                <a:lnTo>
                  <a:pt x="241651" y="55658"/>
                </a:lnTo>
                <a:lnTo>
                  <a:pt x="203302" y="78471"/>
                </a:lnTo>
                <a:lnTo>
                  <a:pt x="168496" y="105845"/>
                </a:lnTo>
                <a:lnTo>
                  <a:pt x="135501" y="135042"/>
                </a:lnTo>
                <a:lnTo>
                  <a:pt x="105289" y="167887"/>
                </a:lnTo>
                <a:lnTo>
                  <a:pt x="78736" y="203469"/>
                </a:lnTo>
                <a:lnTo>
                  <a:pt x="55853" y="240874"/>
                </a:lnTo>
                <a:lnTo>
                  <a:pt x="36628" y="281029"/>
                </a:lnTo>
                <a:lnTo>
                  <a:pt x="21060" y="323906"/>
                </a:lnTo>
                <a:lnTo>
                  <a:pt x="9163" y="367709"/>
                </a:lnTo>
                <a:lnTo>
                  <a:pt x="2746" y="413335"/>
                </a:lnTo>
                <a:lnTo>
                  <a:pt x="0" y="459861"/>
                </a:lnTo>
                <a:lnTo>
                  <a:pt x="0" y="496367"/>
                </a:lnTo>
                <a:lnTo>
                  <a:pt x="136425" y="496367"/>
                </a:lnTo>
                <a:lnTo>
                  <a:pt x="136425" y="765533"/>
                </a:lnTo>
                <a:lnTo>
                  <a:pt x="664635" y="766445"/>
                </a:lnTo>
                <a:lnTo>
                  <a:pt x="664635" y="692540"/>
                </a:lnTo>
                <a:lnTo>
                  <a:pt x="210517" y="692540"/>
                </a:lnTo>
                <a:lnTo>
                  <a:pt x="210517" y="563882"/>
                </a:lnTo>
                <a:lnTo>
                  <a:pt x="370749" y="563882"/>
                </a:lnTo>
                <a:lnTo>
                  <a:pt x="363408" y="556586"/>
                </a:lnTo>
                <a:lnTo>
                  <a:pt x="352523" y="545629"/>
                </a:lnTo>
                <a:lnTo>
                  <a:pt x="314933" y="519180"/>
                </a:lnTo>
                <a:lnTo>
                  <a:pt x="271901" y="500927"/>
                </a:lnTo>
                <a:lnTo>
                  <a:pt x="226084" y="490882"/>
                </a:lnTo>
                <a:lnTo>
                  <a:pt x="210517" y="489970"/>
                </a:lnTo>
                <a:lnTo>
                  <a:pt x="210516" y="422455"/>
                </a:lnTo>
                <a:lnTo>
                  <a:pt x="75990" y="422455"/>
                </a:lnTo>
                <a:lnTo>
                  <a:pt x="80571" y="389610"/>
                </a:lnTo>
                <a:lnTo>
                  <a:pt x="97961" y="325730"/>
                </a:lnTo>
                <a:lnTo>
                  <a:pt x="126350" y="266424"/>
                </a:lnTo>
                <a:lnTo>
                  <a:pt x="164826" y="211677"/>
                </a:lnTo>
                <a:lnTo>
                  <a:pt x="201404" y="173359"/>
                </a:lnTo>
                <a:lnTo>
                  <a:pt x="231653" y="149634"/>
                </a:lnTo>
                <a:lnTo>
                  <a:pt x="295695" y="110405"/>
                </a:lnTo>
                <a:lnTo>
                  <a:pt x="348853" y="90328"/>
                </a:lnTo>
                <a:lnTo>
                  <a:pt x="423020" y="75723"/>
                </a:lnTo>
                <a:lnTo>
                  <a:pt x="461370" y="73899"/>
                </a:lnTo>
                <a:lnTo>
                  <a:pt x="664635" y="73899"/>
                </a:lnTo>
                <a:lnTo>
                  <a:pt x="664635" y="0"/>
                </a:lnTo>
                <a:close/>
              </a:path>
              <a:path w="664845" h="766445">
                <a:moveTo>
                  <a:pt x="591480" y="500927"/>
                </a:moveTo>
                <a:lnTo>
                  <a:pt x="591480" y="692540"/>
                </a:lnTo>
                <a:lnTo>
                  <a:pt x="664635" y="692540"/>
                </a:lnTo>
                <a:lnTo>
                  <a:pt x="664635" y="505487"/>
                </a:lnTo>
                <a:lnTo>
                  <a:pt x="591480" y="500927"/>
                </a:lnTo>
                <a:close/>
              </a:path>
              <a:path w="664845" h="766445">
                <a:moveTo>
                  <a:pt x="370749" y="563882"/>
                </a:moveTo>
                <a:lnTo>
                  <a:pt x="210517" y="563882"/>
                </a:lnTo>
                <a:lnTo>
                  <a:pt x="231653" y="566618"/>
                </a:lnTo>
                <a:lnTo>
                  <a:pt x="251777" y="572090"/>
                </a:lnTo>
                <a:lnTo>
                  <a:pt x="288355" y="590343"/>
                </a:lnTo>
                <a:lnTo>
                  <a:pt x="319490" y="616804"/>
                </a:lnTo>
                <a:lnTo>
                  <a:pt x="343284" y="652386"/>
                </a:lnTo>
                <a:lnTo>
                  <a:pt x="346955" y="658783"/>
                </a:lnTo>
                <a:lnTo>
                  <a:pt x="351511" y="664255"/>
                </a:lnTo>
                <a:lnTo>
                  <a:pt x="357080" y="667903"/>
                </a:lnTo>
                <a:lnTo>
                  <a:pt x="363408" y="670639"/>
                </a:lnTo>
                <a:lnTo>
                  <a:pt x="370749" y="672463"/>
                </a:lnTo>
                <a:lnTo>
                  <a:pt x="378090" y="672463"/>
                </a:lnTo>
                <a:lnTo>
                  <a:pt x="411124" y="647826"/>
                </a:lnTo>
                <a:lnTo>
                  <a:pt x="412895" y="633233"/>
                </a:lnTo>
                <a:lnTo>
                  <a:pt x="409225" y="619540"/>
                </a:lnTo>
                <a:lnTo>
                  <a:pt x="401884" y="605860"/>
                </a:lnTo>
                <a:lnTo>
                  <a:pt x="393657" y="592167"/>
                </a:lnTo>
                <a:lnTo>
                  <a:pt x="384545" y="579399"/>
                </a:lnTo>
                <a:lnTo>
                  <a:pt x="374419" y="567530"/>
                </a:lnTo>
                <a:lnTo>
                  <a:pt x="370749" y="563882"/>
                </a:lnTo>
                <a:close/>
              </a:path>
              <a:path w="664845" h="766445">
                <a:moveTo>
                  <a:pt x="664635" y="73899"/>
                </a:moveTo>
                <a:lnTo>
                  <a:pt x="591480" y="73899"/>
                </a:lnTo>
                <a:lnTo>
                  <a:pt x="591480" y="480850"/>
                </a:lnTo>
                <a:lnTo>
                  <a:pt x="664635" y="475378"/>
                </a:lnTo>
                <a:lnTo>
                  <a:pt x="664635" y="73899"/>
                </a:lnTo>
                <a:close/>
              </a:path>
            </a:pathLst>
          </a:custGeom>
          <a:solidFill>
            <a:srgbClr val="000000"/>
          </a:solidFill>
        </p:spPr>
        <p:txBody>
          <a:bodyPr wrap="square" lIns="0" tIns="0" rIns="0" bIns="0" rtlCol="0"/>
          <a:lstStyle/>
          <a:p>
            <a:endParaRPr/>
          </a:p>
        </p:txBody>
      </p:sp>
      <p:sp>
        <p:nvSpPr>
          <p:cNvPr id="45" name="object 45"/>
          <p:cNvSpPr/>
          <p:nvPr/>
        </p:nvSpPr>
        <p:spPr>
          <a:xfrm>
            <a:off x="8806070" y="5134743"/>
            <a:ext cx="73660" cy="30480"/>
          </a:xfrm>
          <a:custGeom>
            <a:avLst/>
            <a:gdLst/>
            <a:ahLst/>
            <a:cxnLst/>
            <a:rect l="l" t="t" r="r" b="b"/>
            <a:pathLst>
              <a:path w="73659" h="30479">
                <a:moveTo>
                  <a:pt x="73155" y="0"/>
                </a:moveTo>
                <a:lnTo>
                  <a:pt x="0" y="5472"/>
                </a:lnTo>
                <a:lnTo>
                  <a:pt x="0" y="25549"/>
                </a:lnTo>
                <a:lnTo>
                  <a:pt x="73155" y="30109"/>
                </a:lnTo>
                <a:lnTo>
                  <a:pt x="73155" y="0"/>
                </a:lnTo>
                <a:close/>
              </a:path>
            </a:pathLst>
          </a:custGeom>
          <a:solidFill>
            <a:srgbClr val="000000"/>
          </a:solidFill>
        </p:spPr>
        <p:txBody>
          <a:bodyPr wrap="square" lIns="0" tIns="0" rIns="0" bIns="0" rtlCol="0"/>
          <a:lstStyle/>
          <a:p>
            <a:endParaRPr/>
          </a:p>
        </p:txBody>
      </p:sp>
      <p:sp>
        <p:nvSpPr>
          <p:cNvPr id="46" name="object 46"/>
          <p:cNvSpPr/>
          <p:nvPr/>
        </p:nvSpPr>
        <p:spPr>
          <a:xfrm>
            <a:off x="7451042" y="4726880"/>
            <a:ext cx="322580" cy="320675"/>
          </a:xfrm>
          <a:custGeom>
            <a:avLst/>
            <a:gdLst/>
            <a:ahLst/>
            <a:cxnLst/>
            <a:rect l="l" t="t" r="r" b="b"/>
            <a:pathLst>
              <a:path w="322579" h="320675">
                <a:moveTo>
                  <a:pt x="161130" y="0"/>
                </a:moveTo>
                <a:lnTo>
                  <a:pt x="113529" y="7296"/>
                </a:lnTo>
                <a:lnTo>
                  <a:pt x="71408" y="27373"/>
                </a:lnTo>
                <a:lnTo>
                  <a:pt x="36628" y="58394"/>
                </a:lnTo>
                <a:lnTo>
                  <a:pt x="12821" y="98548"/>
                </a:lnTo>
                <a:lnTo>
                  <a:pt x="923" y="144162"/>
                </a:lnTo>
                <a:lnTo>
                  <a:pt x="0" y="160591"/>
                </a:lnTo>
                <a:lnTo>
                  <a:pt x="923" y="176108"/>
                </a:lnTo>
                <a:lnTo>
                  <a:pt x="11909" y="221722"/>
                </a:lnTo>
                <a:lnTo>
                  <a:pt x="35704" y="260964"/>
                </a:lnTo>
                <a:lnTo>
                  <a:pt x="71408" y="292898"/>
                </a:lnTo>
                <a:lnTo>
                  <a:pt x="114440" y="312962"/>
                </a:lnTo>
                <a:lnTo>
                  <a:pt x="161131" y="320271"/>
                </a:lnTo>
                <a:lnTo>
                  <a:pt x="176698" y="319359"/>
                </a:lnTo>
                <a:lnTo>
                  <a:pt x="222477" y="307490"/>
                </a:lnTo>
                <a:lnTo>
                  <a:pt x="262763" y="283765"/>
                </a:lnTo>
                <a:lnTo>
                  <a:pt x="294797" y="248183"/>
                </a:lnTo>
                <a:lnTo>
                  <a:pt x="315857" y="207130"/>
                </a:lnTo>
                <a:lnTo>
                  <a:pt x="322274" y="160591"/>
                </a:lnTo>
                <a:lnTo>
                  <a:pt x="321350" y="144162"/>
                </a:lnTo>
                <a:lnTo>
                  <a:pt x="310364" y="98548"/>
                </a:lnTo>
                <a:lnTo>
                  <a:pt x="285646" y="58394"/>
                </a:lnTo>
                <a:lnTo>
                  <a:pt x="249942" y="26461"/>
                </a:lnTo>
                <a:lnTo>
                  <a:pt x="207833" y="6384"/>
                </a:lnTo>
                <a:lnTo>
                  <a:pt x="161130" y="0"/>
                </a:lnTo>
                <a:close/>
              </a:path>
            </a:pathLst>
          </a:custGeom>
          <a:solidFill>
            <a:srgbClr val="000000"/>
          </a:solidFill>
        </p:spPr>
        <p:txBody>
          <a:bodyPr wrap="square" lIns="0" tIns="0" rIns="0" bIns="0" rtlCol="0"/>
          <a:lstStyle/>
          <a:p>
            <a:endParaRPr/>
          </a:p>
        </p:txBody>
      </p:sp>
      <p:sp>
        <p:nvSpPr>
          <p:cNvPr id="47" name="object 47"/>
          <p:cNvSpPr/>
          <p:nvPr/>
        </p:nvSpPr>
        <p:spPr>
          <a:xfrm>
            <a:off x="7534361" y="4809000"/>
            <a:ext cx="155638" cy="155119"/>
          </a:xfrm>
          <a:prstGeom prst="rect">
            <a:avLst/>
          </a:prstGeom>
          <a:blipFill>
            <a:blip r:embed="rId11" cstate="print"/>
            <a:stretch>
              <a:fillRect/>
            </a:stretch>
          </a:blipFill>
        </p:spPr>
        <p:txBody>
          <a:bodyPr wrap="square" lIns="0" tIns="0" rIns="0" bIns="0" rtlCol="0"/>
          <a:lstStyle/>
          <a:p>
            <a:endParaRPr/>
          </a:p>
        </p:txBody>
      </p:sp>
      <p:sp>
        <p:nvSpPr>
          <p:cNvPr id="48" name="object 48"/>
          <p:cNvSpPr/>
          <p:nvPr/>
        </p:nvSpPr>
        <p:spPr>
          <a:xfrm>
            <a:off x="7688164" y="4726880"/>
            <a:ext cx="322580" cy="320675"/>
          </a:xfrm>
          <a:custGeom>
            <a:avLst/>
            <a:gdLst/>
            <a:ahLst/>
            <a:cxnLst/>
            <a:rect l="l" t="t" r="r" b="b"/>
            <a:pathLst>
              <a:path w="322579" h="320675">
                <a:moveTo>
                  <a:pt x="161130" y="0"/>
                </a:moveTo>
                <a:lnTo>
                  <a:pt x="113529" y="7296"/>
                </a:lnTo>
                <a:lnTo>
                  <a:pt x="71408" y="27373"/>
                </a:lnTo>
                <a:lnTo>
                  <a:pt x="36628" y="58394"/>
                </a:lnTo>
                <a:lnTo>
                  <a:pt x="12821" y="98548"/>
                </a:lnTo>
                <a:lnTo>
                  <a:pt x="923" y="144162"/>
                </a:lnTo>
                <a:lnTo>
                  <a:pt x="0" y="160591"/>
                </a:lnTo>
                <a:lnTo>
                  <a:pt x="923" y="176108"/>
                </a:lnTo>
                <a:lnTo>
                  <a:pt x="11909" y="221722"/>
                </a:lnTo>
                <a:lnTo>
                  <a:pt x="35704" y="260964"/>
                </a:lnTo>
                <a:lnTo>
                  <a:pt x="71408" y="292898"/>
                </a:lnTo>
                <a:lnTo>
                  <a:pt x="113529" y="312962"/>
                </a:lnTo>
                <a:lnTo>
                  <a:pt x="161131" y="320271"/>
                </a:lnTo>
                <a:lnTo>
                  <a:pt x="176698" y="319359"/>
                </a:lnTo>
                <a:lnTo>
                  <a:pt x="222477" y="307490"/>
                </a:lnTo>
                <a:lnTo>
                  <a:pt x="262763" y="283765"/>
                </a:lnTo>
                <a:lnTo>
                  <a:pt x="294797" y="248183"/>
                </a:lnTo>
                <a:lnTo>
                  <a:pt x="314946" y="207130"/>
                </a:lnTo>
                <a:lnTo>
                  <a:pt x="322274" y="160591"/>
                </a:lnTo>
                <a:lnTo>
                  <a:pt x="321350" y="144162"/>
                </a:lnTo>
                <a:lnTo>
                  <a:pt x="309453" y="98548"/>
                </a:lnTo>
                <a:lnTo>
                  <a:pt x="285646" y="58394"/>
                </a:lnTo>
                <a:lnTo>
                  <a:pt x="249942" y="26461"/>
                </a:lnTo>
                <a:lnTo>
                  <a:pt x="207833" y="6384"/>
                </a:lnTo>
                <a:lnTo>
                  <a:pt x="161130" y="0"/>
                </a:lnTo>
                <a:close/>
              </a:path>
            </a:pathLst>
          </a:custGeom>
          <a:solidFill>
            <a:srgbClr val="000000"/>
          </a:solidFill>
        </p:spPr>
        <p:txBody>
          <a:bodyPr wrap="square" lIns="0" tIns="0" rIns="0" bIns="0" rtlCol="0"/>
          <a:lstStyle/>
          <a:p>
            <a:endParaRPr/>
          </a:p>
        </p:txBody>
      </p:sp>
      <p:sp>
        <p:nvSpPr>
          <p:cNvPr id="49" name="object 49"/>
          <p:cNvSpPr/>
          <p:nvPr/>
        </p:nvSpPr>
        <p:spPr>
          <a:xfrm>
            <a:off x="7770571" y="4809000"/>
            <a:ext cx="156549" cy="155119"/>
          </a:xfrm>
          <a:prstGeom prst="rect">
            <a:avLst/>
          </a:prstGeom>
          <a:blipFill>
            <a:blip r:embed="rId12" cstate="print"/>
            <a:stretch>
              <a:fillRect/>
            </a:stretch>
          </a:blipFill>
        </p:spPr>
        <p:txBody>
          <a:bodyPr wrap="square" lIns="0" tIns="0" rIns="0" bIns="0" rtlCol="0"/>
          <a:lstStyle/>
          <a:p>
            <a:endParaRPr/>
          </a:p>
        </p:txBody>
      </p:sp>
      <p:sp>
        <p:nvSpPr>
          <p:cNvPr id="50" name="object 50"/>
          <p:cNvSpPr/>
          <p:nvPr/>
        </p:nvSpPr>
        <p:spPr>
          <a:xfrm>
            <a:off x="8088251" y="4726880"/>
            <a:ext cx="321945" cy="320675"/>
          </a:xfrm>
          <a:custGeom>
            <a:avLst/>
            <a:gdLst/>
            <a:ahLst/>
            <a:cxnLst/>
            <a:rect l="l" t="t" r="r" b="b"/>
            <a:pathLst>
              <a:path w="321945" h="320675">
                <a:moveTo>
                  <a:pt x="160219" y="0"/>
                </a:moveTo>
                <a:lnTo>
                  <a:pt x="112605" y="7296"/>
                </a:lnTo>
                <a:lnTo>
                  <a:pt x="70497" y="27373"/>
                </a:lnTo>
                <a:lnTo>
                  <a:pt x="36628" y="58394"/>
                </a:lnTo>
                <a:lnTo>
                  <a:pt x="12821" y="98548"/>
                </a:lnTo>
                <a:lnTo>
                  <a:pt x="911" y="144162"/>
                </a:lnTo>
                <a:lnTo>
                  <a:pt x="0" y="160591"/>
                </a:lnTo>
                <a:lnTo>
                  <a:pt x="911" y="176108"/>
                </a:lnTo>
                <a:lnTo>
                  <a:pt x="12821" y="221722"/>
                </a:lnTo>
                <a:lnTo>
                  <a:pt x="36628" y="260964"/>
                </a:lnTo>
                <a:lnTo>
                  <a:pt x="71408" y="292898"/>
                </a:lnTo>
                <a:lnTo>
                  <a:pt x="113529" y="312962"/>
                </a:lnTo>
                <a:lnTo>
                  <a:pt x="160219" y="320271"/>
                </a:lnTo>
                <a:lnTo>
                  <a:pt x="176698" y="319359"/>
                </a:lnTo>
                <a:lnTo>
                  <a:pt x="222477" y="307490"/>
                </a:lnTo>
                <a:lnTo>
                  <a:pt x="262763" y="283765"/>
                </a:lnTo>
                <a:lnTo>
                  <a:pt x="294835" y="248183"/>
                </a:lnTo>
                <a:lnTo>
                  <a:pt x="314959" y="207130"/>
                </a:lnTo>
                <a:lnTo>
                  <a:pt x="321414" y="160591"/>
                </a:lnTo>
                <a:lnTo>
                  <a:pt x="320401" y="144162"/>
                </a:lnTo>
                <a:lnTo>
                  <a:pt x="309390" y="98548"/>
                </a:lnTo>
                <a:lnTo>
                  <a:pt x="285595" y="58394"/>
                </a:lnTo>
                <a:lnTo>
                  <a:pt x="249942" y="26461"/>
                </a:lnTo>
                <a:lnTo>
                  <a:pt x="207821" y="6384"/>
                </a:lnTo>
                <a:lnTo>
                  <a:pt x="160219" y="0"/>
                </a:lnTo>
                <a:close/>
              </a:path>
            </a:pathLst>
          </a:custGeom>
          <a:solidFill>
            <a:srgbClr val="000000"/>
          </a:solidFill>
        </p:spPr>
        <p:txBody>
          <a:bodyPr wrap="square" lIns="0" tIns="0" rIns="0" bIns="0" rtlCol="0"/>
          <a:lstStyle/>
          <a:p>
            <a:endParaRPr/>
          </a:p>
        </p:txBody>
      </p:sp>
      <p:sp>
        <p:nvSpPr>
          <p:cNvPr id="51" name="object 51"/>
          <p:cNvSpPr/>
          <p:nvPr/>
        </p:nvSpPr>
        <p:spPr>
          <a:xfrm>
            <a:off x="8170646" y="4809000"/>
            <a:ext cx="156561" cy="155119"/>
          </a:xfrm>
          <a:prstGeom prst="rect">
            <a:avLst/>
          </a:prstGeom>
          <a:blipFill>
            <a:blip r:embed="rId13" cstate="print"/>
            <a:stretch>
              <a:fillRect/>
            </a:stretch>
          </a:blipFill>
        </p:spPr>
        <p:txBody>
          <a:bodyPr wrap="square" lIns="0" tIns="0" rIns="0" bIns="0" rtlCol="0"/>
          <a:lstStyle/>
          <a:p>
            <a:endParaRPr/>
          </a:p>
        </p:txBody>
      </p:sp>
      <p:sp>
        <p:nvSpPr>
          <p:cNvPr id="52" name="object 52"/>
          <p:cNvSpPr/>
          <p:nvPr/>
        </p:nvSpPr>
        <p:spPr>
          <a:xfrm>
            <a:off x="8324461" y="4726880"/>
            <a:ext cx="322580" cy="320675"/>
          </a:xfrm>
          <a:custGeom>
            <a:avLst/>
            <a:gdLst/>
            <a:ahLst/>
            <a:cxnLst/>
            <a:rect l="l" t="t" r="r" b="b"/>
            <a:pathLst>
              <a:path w="322579" h="320675">
                <a:moveTo>
                  <a:pt x="161143" y="0"/>
                </a:moveTo>
                <a:lnTo>
                  <a:pt x="113554" y="7296"/>
                </a:lnTo>
                <a:lnTo>
                  <a:pt x="71408" y="27373"/>
                </a:lnTo>
                <a:lnTo>
                  <a:pt x="36615" y="58394"/>
                </a:lnTo>
                <a:lnTo>
                  <a:pt x="12808" y="98548"/>
                </a:lnTo>
                <a:lnTo>
                  <a:pt x="911" y="144162"/>
                </a:lnTo>
                <a:lnTo>
                  <a:pt x="0" y="160591"/>
                </a:lnTo>
                <a:lnTo>
                  <a:pt x="911" y="176108"/>
                </a:lnTo>
                <a:lnTo>
                  <a:pt x="11897" y="221722"/>
                </a:lnTo>
                <a:lnTo>
                  <a:pt x="36615" y="260964"/>
                </a:lnTo>
                <a:lnTo>
                  <a:pt x="72294" y="292898"/>
                </a:lnTo>
                <a:lnTo>
                  <a:pt x="114440" y="312962"/>
                </a:lnTo>
                <a:lnTo>
                  <a:pt x="161143" y="320271"/>
                </a:lnTo>
                <a:lnTo>
                  <a:pt x="176711" y="319359"/>
                </a:lnTo>
                <a:lnTo>
                  <a:pt x="222528" y="307490"/>
                </a:lnTo>
                <a:lnTo>
                  <a:pt x="262776" y="283765"/>
                </a:lnTo>
                <a:lnTo>
                  <a:pt x="294797" y="248183"/>
                </a:lnTo>
                <a:lnTo>
                  <a:pt x="315807" y="207130"/>
                </a:lnTo>
                <a:lnTo>
                  <a:pt x="322262" y="160591"/>
                </a:lnTo>
                <a:lnTo>
                  <a:pt x="321376" y="144162"/>
                </a:lnTo>
                <a:lnTo>
                  <a:pt x="310364" y="98548"/>
                </a:lnTo>
                <a:lnTo>
                  <a:pt x="285684" y="58394"/>
                </a:lnTo>
                <a:lnTo>
                  <a:pt x="249992" y="26461"/>
                </a:lnTo>
                <a:lnTo>
                  <a:pt x="207846" y="6384"/>
                </a:lnTo>
                <a:lnTo>
                  <a:pt x="161143" y="0"/>
                </a:lnTo>
                <a:close/>
              </a:path>
            </a:pathLst>
          </a:custGeom>
          <a:solidFill>
            <a:srgbClr val="000000"/>
          </a:solidFill>
        </p:spPr>
        <p:txBody>
          <a:bodyPr wrap="square" lIns="0" tIns="0" rIns="0" bIns="0" rtlCol="0"/>
          <a:lstStyle/>
          <a:p>
            <a:endParaRPr/>
          </a:p>
        </p:txBody>
      </p:sp>
      <p:sp>
        <p:nvSpPr>
          <p:cNvPr id="53" name="object 53"/>
          <p:cNvSpPr/>
          <p:nvPr/>
        </p:nvSpPr>
        <p:spPr>
          <a:xfrm>
            <a:off x="8407767" y="4809000"/>
            <a:ext cx="156210" cy="155575"/>
          </a:xfrm>
          <a:custGeom>
            <a:avLst/>
            <a:gdLst/>
            <a:ahLst/>
            <a:cxnLst/>
            <a:rect l="l" t="t" r="r" b="b"/>
            <a:pathLst>
              <a:path w="156209" h="155575">
                <a:moveTo>
                  <a:pt x="86064" y="0"/>
                </a:moveTo>
                <a:lnTo>
                  <a:pt x="69611" y="0"/>
                </a:lnTo>
                <a:lnTo>
                  <a:pt x="47588" y="5472"/>
                </a:lnTo>
                <a:lnTo>
                  <a:pt x="12783" y="34669"/>
                </a:lnTo>
                <a:lnTo>
                  <a:pt x="0" y="78471"/>
                </a:lnTo>
                <a:lnTo>
                  <a:pt x="1898" y="93064"/>
                </a:lnTo>
                <a:lnTo>
                  <a:pt x="22908" y="133218"/>
                </a:lnTo>
                <a:lnTo>
                  <a:pt x="41260" y="145986"/>
                </a:lnTo>
                <a:lnTo>
                  <a:pt x="47588" y="149647"/>
                </a:lnTo>
                <a:lnTo>
                  <a:pt x="69611" y="155119"/>
                </a:lnTo>
                <a:lnTo>
                  <a:pt x="77838" y="155119"/>
                </a:lnTo>
                <a:lnTo>
                  <a:pt x="121756" y="142338"/>
                </a:lnTo>
                <a:lnTo>
                  <a:pt x="149221" y="108581"/>
                </a:lnTo>
                <a:lnTo>
                  <a:pt x="155676" y="78471"/>
                </a:lnTo>
                <a:lnTo>
                  <a:pt x="153777" y="62954"/>
                </a:lnTo>
                <a:lnTo>
                  <a:pt x="132767" y="22813"/>
                </a:lnTo>
                <a:lnTo>
                  <a:pt x="108087" y="5472"/>
                </a:lnTo>
                <a:lnTo>
                  <a:pt x="86064" y="0"/>
                </a:lnTo>
                <a:close/>
              </a:path>
            </a:pathLst>
          </a:custGeom>
          <a:solidFill>
            <a:srgbClr val="FFFFFF"/>
          </a:solidFill>
        </p:spPr>
        <p:txBody>
          <a:bodyPr wrap="square" lIns="0" tIns="0" rIns="0" bIns="0" rtlCol="0"/>
          <a:lstStyle/>
          <a:p>
            <a:endParaRPr/>
          </a:p>
        </p:txBody>
      </p:sp>
      <p:sp>
        <p:nvSpPr>
          <p:cNvPr id="54" name="object 54"/>
          <p:cNvSpPr/>
          <p:nvPr/>
        </p:nvSpPr>
        <p:spPr>
          <a:xfrm>
            <a:off x="7591125" y="4865570"/>
            <a:ext cx="42545" cy="43180"/>
          </a:xfrm>
          <a:custGeom>
            <a:avLst/>
            <a:gdLst/>
            <a:ahLst/>
            <a:cxnLst/>
            <a:rect l="l" t="t" r="r" b="b"/>
            <a:pathLst>
              <a:path w="42545" h="43179">
                <a:moveTo>
                  <a:pt x="21047" y="0"/>
                </a:moveTo>
                <a:lnTo>
                  <a:pt x="12808" y="1824"/>
                </a:lnTo>
                <a:lnTo>
                  <a:pt x="6404" y="6384"/>
                </a:lnTo>
                <a:lnTo>
                  <a:pt x="1822" y="13692"/>
                </a:lnTo>
                <a:lnTo>
                  <a:pt x="0" y="21901"/>
                </a:lnTo>
                <a:lnTo>
                  <a:pt x="1822" y="30109"/>
                </a:lnTo>
                <a:lnTo>
                  <a:pt x="6404" y="36493"/>
                </a:lnTo>
                <a:lnTo>
                  <a:pt x="12808" y="41066"/>
                </a:lnTo>
                <a:lnTo>
                  <a:pt x="21047" y="42890"/>
                </a:lnTo>
                <a:lnTo>
                  <a:pt x="29287" y="41066"/>
                </a:lnTo>
                <a:lnTo>
                  <a:pt x="35704" y="36493"/>
                </a:lnTo>
                <a:lnTo>
                  <a:pt x="40273" y="30109"/>
                </a:lnTo>
                <a:lnTo>
                  <a:pt x="42108" y="21901"/>
                </a:lnTo>
                <a:lnTo>
                  <a:pt x="40273" y="13692"/>
                </a:lnTo>
                <a:lnTo>
                  <a:pt x="35704" y="6384"/>
                </a:lnTo>
                <a:lnTo>
                  <a:pt x="29287" y="1824"/>
                </a:lnTo>
                <a:lnTo>
                  <a:pt x="21047" y="0"/>
                </a:lnTo>
                <a:close/>
              </a:path>
            </a:pathLst>
          </a:custGeom>
          <a:solidFill>
            <a:srgbClr val="000000"/>
          </a:solidFill>
        </p:spPr>
        <p:txBody>
          <a:bodyPr wrap="square" lIns="0" tIns="0" rIns="0" bIns="0" rtlCol="0"/>
          <a:lstStyle/>
          <a:p>
            <a:endParaRPr/>
          </a:p>
        </p:txBody>
      </p:sp>
      <p:sp>
        <p:nvSpPr>
          <p:cNvPr id="55" name="object 55"/>
          <p:cNvSpPr/>
          <p:nvPr/>
        </p:nvSpPr>
        <p:spPr>
          <a:xfrm>
            <a:off x="7827323" y="4865570"/>
            <a:ext cx="43180" cy="43180"/>
          </a:xfrm>
          <a:custGeom>
            <a:avLst/>
            <a:gdLst/>
            <a:ahLst/>
            <a:cxnLst/>
            <a:rect l="l" t="t" r="r" b="b"/>
            <a:pathLst>
              <a:path w="43179" h="43179">
                <a:moveTo>
                  <a:pt x="21971" y="0"/>
                </a:moveTo>
                <a:lnTo>
                  <a:pt x="13732" y="1824"/>
                </a:lnTo>
                <a:lnTo>
                  <a:pt x="6416" y="6384"/>
                </a:lnTo>
                <a:lnTo>
                  <a:pt x="1835" y="13692"/>
                </a:lnTo>
                <a:lnTo>
                  <a:pt x="0" y="21901"/>
                </a:lnTo>
                <a:lnTo>
                  <a:pt x="1835" y="30109"/>
                </a:lnTo>
                <a:lnTo>
                  <a:pt x="6416" y="36493"/>
                </a:lnTo>
                <a:lnTo>
                  <a:pt x="13732" y="41066"/>
                </a:lnTo>
                <a:lnTo>
                  <a:pt x="21971" y="42890"/>
                </a:lnTo>
                <a:lnTo>
                  <a:pt x="30211" y="41066"/>
                </a:lnTo>
                <a:lnTo>
                  <a:pt x="36628" y="36493"/>
                </a:lnTo>
                <a:lnTo>
                  <a:pt x="41197" y="30109"/>
                </a:lnTo>
                <a:lnTo>
                  <a:pt x="43032" y="21901"/>
                </a:lnTo>
                <a:lnTo>
                  <a:pt x="41197" y="13692"/>
                </a:lnTo>
                <a:lnTo>
                  <a:pt x="36628" y="6384"/>
                </a:lnTo>
                <a:lnTo>
                  <a:pt x="30211" y="1824"/>
                </a:lnTo>
                <a:lnTo>
                  <a:pt x="21971" y="0"/>
                </a:lnTo>
                <a:close/>
              </a:path>
            </a:pathLst>
          </a:custGeom>
          <a:solidFill>
            <a:srgbClr val="000000"/>
          </a:solidFill>
        </p:spPr>
        <p:txBody>
          <a:bodyPr wrap="square" lIns="0" tIns="0" rIns="0" bIns="0" rtlCol="0"/>
          <a:lstStyle/>
          <a:p>
            <a:endParaRPr/>
          </a:p>
        </p:txBody>
      </p:sp>
      <p:sp>
        <p:nvSpPr>
          <p:cNvPr id="56" name="object 56"/>
          <p:cNvSpPr/>
          <p:nvPr/>
        </p:nvSpPr>
        <p:spPr>
          <a:xfrm>
            <a:off x="8227410" y="4865570"/>
            <a:ext cx="43180" cy="43180"/>
          </a:xfrm>
          <a:custGeom>
            <a:avLst/>
            <a:gdLst/>
            <a:ahLst/>
            <a:cxnLst/>
            <a:rect l="l" t="t" r="r" b="b"/>
            <a:pathLst>
              <a:path w="43179" h="43179">
                <a:moveTo>
                  <a:pt x="21060" y="0"/>
                </a:moveTo>
                <a:lnTo>
                  <a:pt x="12821" y="1824"/>
                </a:lnTo>
                <a:lnTo>
                  <a:pt x="6416" y="6384"/>
                </a:lnTo>
                <a:lnTo>
                  <a:pt x="1835" y="13692"/>
                </a:lnTo>
                <a:lnTo>
                  <a:pt x="0" y="21901"/>
                </a:lnTo>
                <a:lnTo>
                  <a:pt x="1835" y="30109"/>
                </a:lnTo>
                <a:lnTo>
                  <a:pt x="6416" y="36493"/>
                </a:lnTo>
                <a:lnTo>
                  <a:pt x="12821" y="41066"/>
                </a:lnTo>
                <a:lnTo>
                  <a:pt x="21060" y="42890"/>
                </a:lnTo>
                <a:lnTo>
                  <a:pt x="29300" y="41066"/>
                </a:lnTo>
                <a:lnTo>
                  <a:pt x="36628" y="36493"/>
                </a:lnTo>
                <a:lnTo>
                  <a:pt x="41197" y="30109"/>
                </a:lnTo>
                <a:lnTo>
                  <a:pt x="43032" y="21901"/>
                </a:lnTo>
                <a:lnTo>
                  <a:pt x="41197" y="13692"/>
                </a:lnTo>
                <a:lnTo>
                  <a:pt x="36628" y="6384"/>
                </a:lnTo>
                <a:lnTo>
                  <a:pt x="29299" y="1824"/>
                </a:lnTo>
                <a:lnTo>
                  <a:pt x="21060" y="0"/>
                </a:lnTo>
                <a:close/>
              </a:path>
            </a:pathLst>
          </a:custGeom>
          <a:solidFill>
            <a:srgbClr val="000000"/>
          </a:solidFill>
        </p:spPr>
        <p:txBody>
          <a:bodyPr wrap="square" lIns="0" tIns="0" rIns="0" bIns="0" rtlCol="0"/>
          <a:lstStyle/>
          <a:p>
            <a:endParaRPr/>
          </a:p>
        </p:txBody>
      </p:sp>
      <p:sp>
        <p:nvSpPr>
          <p:cNvPr id="57" name="object 57"/>
          <p:cNvSpPr/>
          <p:nvPr/>
        </p:nvSpPr>
        <p:spPr>
          <a:xfrm>
            <a:off x="8464594" y="4865570"/>
            <a:ext cx="42545" cy="43180"/>
          </a:xfrm>
          <a:custGeom>
            <a:avLst/>
            <a:gdLst/>
            <a:ahLst/>
            <a:cxnLst/>
            <a:rect l="l" t="t" r="r" b="b"/>
            <a:pathLst>
              <a:path w="42545" h="43179">
                <a:moveTo>
                  <a:pt x="21009" y="0"/>
                </a:moveTo>
                <a:lnTo>
                  <a:pt x="12783" y="1824"/>
                </a:lnTo>
                <a:lnTo>
                  <a:pt x="6328" y="6384"/>
                </a:lnTo>
                <a:lnTo>
                  <a:pt x="1771" y="13692"/>
                </a:lnTo>
                <a:lnTo>
                  <a:pt x="0" y="21901"/>
                </a:lnTo>
                <a:lnTo>
                  <a:pt x="1771" y="30109"/>
                </a:lnTo>
                <a:lnTo>
                  <a:pt x="6328" y="36493"/>
                </a:lnTo>
                <a:lnTo>
                  <a:pt x="12783" y="41066"/>
                </a:lnTo>
                <a:lnTo>
                  <a:pt x="21009" y="42890"/>
                </a:lnTo>
                <a:lnTo>
                  <a:pt x="29236" y="41066"/>
                </a:lnTo>
                <a:lnTo>
                  <a:pt x="35691" y="36493"/>
                </a:lnTo>
                <a:lnTo>
                  <a:pt x="40247" y="30109"/>
                </a:lnTo>
                <a:lnTo>
                  <a:pt x="42019" y="21901"/>
                </a:lnTo>
                <a:lnTo>
                  <a:pt x="40247" y="13692"/>
                </a:lnTo>
                <a:lnTo>
                  <a:pt x="35691" y="6384"/>
                </a:lnTo>
                <a:lnTo>
                  <a:pt x="29236" y="1824"/>
                </a:lnTo>
                <a:lnTo>
                  <a:pt x="21009" y="0"/>
                </a:lnTo>
                <a:close/>
              </a:path>
            </a:pathLst>
          </a:custGeom>
          <a:solidFill>
            <a:srgbClr val="000000"/>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381000"/>
            <a:ext cx="6852235" cy="629018"/>
          </a:xfrm>
          <a:prstGeom prst="rect">
            <a:avLst/>
          </a:prstGeom>
        </p:spPr>
        <p:txBody>
          <a:bodyPr vert="horz" wrap="square" lIns="0" tIns="13335" rIns="0" bIns="0" rtlCol="0">
            <a:spAutoFit/>
          </a:bodyPr>
          <a:lstStyle/>
          <a:p>
            <a:pPr marL="41275">
              <a:lnSpc>
                <a:spcPct val="100000"/>
              </a:lnSpc>
              <a:spcBef>
                <a:spcPts val="105"/>
              </a:spcBef>
            </a:pPr>
            <a:r>
              <a:rPr lang="en-IN" sz="4000" u="sng" dirty="0"/>
              <a:t>GROUP</a:t>
            </a:r>
            <a:r>
              <a:rPr lang="en-IN" sz="4000" u="sng" spc="-50" dirty="0"/>
              <a:t> </a:t>
            </a:r>
            <a:r>
              <a:rPr lang="en-IN" sz="4000" u="sng" spc="-5" dirty="0"/>
              <a:t>DECISION-MAKING</a:t>
            </a:r>
          </a:p>
        </p:txBody>
      </p:sp>
      <p:sp>
        <p:nvSpPr>
          <p:cNvPr id="3" name="object 3"/>
          <p:cNvSpPr txBox="1"/>
          <p:nvPr/>
        </p:nvSpPr>
        <p:spPr>
          <a:xfrm>
            <a:off x="457200" y="1931619"/>
            <a:ext cx="8458200" cy="3736920"/>
          </a:xfrm>
          <a:prstGeom prst="rect">
            <a:avLst/>
          </a:prstGeom>
        </p:spPr>
        <p:txBody>
          <a:bodyPr vert="horz" wrap="square" lIns="0" tIns="12700" rIns="0" bIns="0" rtlCol="0">
            <a:spAutoFit/>
          </a:bodyPr>
          <a:lstStyle/>
          <a:p>
            <a:pPr marL="355600" indent="-342900" algn="just">
              <a:lnSpc>
                <a:spcPct val="100000"/>
              </a:lnSpc>
              <a:spcBef>
                <a:spcPts val="100"/>
              </a:spcBef>
              <a:buFont typeface="Wingdings" panose="05000000000000000000" pitchFamily="2" charset="2"/>
              <a:buChar char="v"/>
              <a:tabLst>
                <a:tab pos="354965" algn="l"/>
                <a:tab pos="355600" algn="l"/>
              </a:tabLst>
            </a:pPr>
            <a:r>
              <a:rPr sz="2400" b="1" dirty="0">
                <a:solidFill>
                  <a:srgbClr val="FFFFFF"/>
                </a:solidFill>
                <a:latin typeface="Arial"/>
                <a:cs typeface="Arial"/>
              </a:rPr>
              <a:t>Group </a:t>
            </a:r>
            <a:r>
              <a:rPr sz="2400" b="1" spc="-5" dirty="0">
                <a:solidFill>
                  <a:srgbClr val="FFFFFF"/>
                </a:solidFill>
                <a:latin typeface="Arial"/>
                <a:cs typeface="Arial"/>
              </a:rPr>
              <a:t>Decision making </a:t>
            </a:r>
            <a:r>
              <a:rPr sz="2400" b="1" dirty="0">
                <a:solidFill>
                  <a:srgbClr val="FFFFFF"/>
                </a:solidFill>
                <a:latin typeface="Arial"/>
                <a:cs typeface="Arial"/>
              </a:rPr>
              <a:t>is a </a:t>
            </a:r>
            <a:r>
              <a:rPr sz="2400" b="1" spc="-5" dirty="0">
                <a:solidFill>
                  <a:srgbClr val="FFFFFF"/>
                </a:solidFill>
                <a:latin typeface="Arial"/>
                <a:cs typeface="Arial"/>
              </a:rPr>
              <a:t>process </a:t>
            </a:r>
            <a:r>
              <a:rPr sz="2400" b="1" dirty="0">
                <a:solidFill>
                  <a:srgbClr val="FFFFFF"/>
                </a:solidFill>
                <a:latin typeface="Arial"/>
                <a:cs typeface="Arial"/>
              </a:rPr>
              <a:t>of</a:t>
            </a:r>
            <a:r>
              <a:rPr sz="2400" b="1" spc="-50" dirty="0">
                <a:solidFill>
                  <a:srgbClr val="FFFFFF"/>
                </a:solidFill>
                <a:latin typeface="Arial"/>
                <a:cs typeface="Arial"/>
              </a:rPr>
              <a:t> </a:t>
            </a:r>
            <a:r>
              <a:rPr sz="2400" b="1" dirty="0">
                <a:solidFill>
                  <a:srgbClr val="FFFFFF"/>
                </a:solidFill>
                <a:latin typeface="Arial"/>
                <a:cs typeface="Arial"/>
              </a:rPr>
              <a:t>taking</a:t>
            </a:r>
            <a:r>
              <a:rPr lang="en-IN" sz="2400" b="1" dirty="0">
                <a:solidFill>
                  <a:srgbClr val="FFFFFF"/>
                </a:solidFill>
                <a:latin typeface="Arial"/>
                <a:cs typeface="Arial"/>
              </a:rPr>
              <a:t> </a:t>
            </a:r>
            <a:r>
              <a:rPr sz="2400" b="1" spc="-5" dirty="0">
                <a:solidFill>
                  <a:srgbClr val="FFFFFF"/>
                </a:solidFill>
                <a:latin typeface="Arial"/>
                <a:cs typeface="Arial"/>
              </a:rPr>
              <a:t>decisions </a:t>
            </a:r>
            <a:r>
              <a:rPr sz="2400" b="1" dirty="0">
                <a:solidFill>
                  <a:srgbClr val="FFFFFF"/>
                </a:solidFill>
                <a:latin typeface="Arial"/>
                <a:cs typeface="Arial"/>
              </a:rPr>
              <a:t>collectively </a:t>
            </a:r>
            <a:r>
              <a:rPr sz="2400" b="1" spc="-5" dirty="0">
                <a:solidFill>
                  <a:srgbClr val="FFFFFF"/>
                </a:solidFill>
                <a:latin typeface="Arial"/>
                <a:cs typeface="Arial"/>
              </a:rPr>
              <a:t>by </a:t>
            </a:r>
            <a:r>
              <a:rPr sz="2400" b="1" dirty="0">
                <a:solidFill>
                  <a:srgbClr val="FFFFFF"/>
                </a:solidFill>
                <a:latin typeface="Arial"/>
                <a:cs typeface="Arial"/>
              </a:rPr>
              <a:t>group </a:t>
            </a:r>
            <a:r>
              <a:rPr sz="2400" b="1" spc="-5" dirty="0">
                <a:solidFill>
                  <a:srgbClr val="FFFFFF"/>
                </a:solidFill>
                <a:latin typeface="Arial"/>
                <a:cs typeface="Arial"/>
              </a:rPr>
              <a:t>of</a:t>
            </a:r>
            <a:r>
              <a:rPr sz="2400" b="1" spc="-55" dirty="0">
                <a:solidFill>
                  <a:srgbClr val="FFFFFF"/>
                </a:solidFill>
                <a:latin typeface="Arial"/>
                <a:cs typeface="Arial"/>
              </a:rPr>
              <a:t> </a:t>
            </a:r>
            <a:r>
              <a:rPr sz="2400" b="1" spc="-5" dirty="0">
                <a:solidFill>
                  <a:srgbClr val="FFFFFF"/>
                </a:solidFill>
                <a:latin typeface="Arial"/>
                <a:cs typeface="Arial"/>
              </a:rPr>
              <a:t>members.</a:t>
            </a:r>
            <a:endParaRPr sz="2400" dirty="0">
              <a:latin typeface="Arial"/>
              <a:cs typeface="Arial"/>
            </a:endParaRPr>
          </a:p>
          <a:p>
            <a:pPr marL="342900" indent="-342900" algn="just">
              <a:lnSpc>
                <a:spcPct val="100000"/>
              </a:lnSpc>
              <a:buFont typeface="Wingdings" panose="05000000000000000000" pitchFamily="2" charset="2"/>
              <a:buChar char="v"/>
            </a:pPr>
            <a:endParaRPr sz="2500" dirty="0">
              <a:latin typeface="Times New Roman"/>
              <a:cs typeface="Times New Roman"/>
            </a:endParaRPr>
          </a:p>
          <a:p>
            <a:pPr marL="355600" marR="120650" indent="-342900" algn="just">
              <a:lnSpc>
                <a:spcPct val="100000"/>
              </a:lnSpc>
              <a:spcBef>
                <a:spcPts val="5"/>
              </a:spcBef>
              <a:buFont typeface="Wingdings" panose="05000000000000000000" pitchFamily="2" charset="2"/>
              <a:buChar char="v"/>
              <a:tabLst>
                <a:tab pos="354965" algn="l"/>
                <a:tab pos="355600" algn="l"/>
              </a:tabLst>
            </a:pPr>
            <a:r>
              <a:rPr sz="2400" b="1" dirty="0">
                <a:solidFill>
                  <a:srgbClr val="FFFFFF"/>
                </a:solidFill>
                <a:latin typeface="Arial"/>
                <a:cs typeface="Arial"/>
              </a:rPr>
              <a:t>Group </a:t>
            </a:r>
            <a:r>
              <a:rPr sz="2400" b="1" spc="-5" dirty="0">
                <a:solidFill>
                  <a:srgbClr val="FFFFFF"/>
                </a:solidFill>
                <a:latin typeface="Arial"/>
                <a:cs typeface="Arial"/>
              </a:rPr>
              <a:t>consists </a:t>
            </a:r>
            <a:r>
              <a:rPr sz="2400" b="1" dirty="0">
                <a:solidFill>
                  <a:srgbClr val="FFFFFF"/>
                </a:solidFill>
                <a:latin typeface="Arial"/>
                <a:cs typeface="Arial"/>
              </a:rPr>
              <a:t>of </a:t>
            </a:r>
            <a:r>
              <a:rPr sz="2400" b="1" spc="-5" dirty="0">
                <a:solidFill>
                  <a:srgbClr val="FFFFFF"/>
                </a:solidFill>
                <a:latin typeface="Arial"/>
                <a:cs typeface="Arial"/>
              </a:rPr>
              <a:t>committees, taskforce, </a:t>
            </a:r>
            <a:r>
              <a:rPr sz="2400" b="1" dirty="0">
                <a:solidFill>
                  <a:srgbClr val="FFFFFF"/>
                </a:solidFill>
                <a:latin typeface="Arial"/>
                <a:cs typeface="Arial"/>
              </a:rPr>
              <a:t>team  </a:t>
            </a:r>
            <a:r>
              <a:rPr sz="2400" b="1" spc="-5" dirty="0">
                <a:solidFill>
                  <a:srgbClr val="FFFFFF"/>
                </a:solidFill>
                <a:latin typeface="Arial"/>
                <a:cs typeface="Arial"/>
              </a:rPr>
              <a:t>&amp; other formal &amp; </a:t>
            </a:r>
            <a:r>
              <a:rPr sz="2400" b="1" dirty="0">
                <a:solidFill>
                  <a:srgbClr val="FFFFFF"/>
                </a:solidFill>
                <a:latin typeface="Arial"/>
                <a:cs typeface="Arial"/>
              </a:rPr>
              <a:t>informal</a:t>
            </a:r>
            <a:r>
              <a:rPr sz="2400" b="1" spc="-10" dirty="0">
                <a:solidFill>
                  <a:srgbClr val="FFFFFF"/>
                </a:solidFill>
                <a:latin typeface="Arial"/>
                <a:cs typeface="Arial"/>
              </a:rPr>
              <a:t> </a:t>
            </a:r>
            <a:r>
              <a:rPr sz="2400" b="1" spc="-5" dirty="0">
                <a:solidFill>
                  <a:srgbClr val="FFFFFF"/>
                </a:solidFill>
                <a:latin typeface="Arial"/>
                <a:cs typeface="Arial"/>
              </a:rPr>
              <a:t>groups.</a:t>
            </a:r>
            <a:endParaRPr sz="2400" dirty="0">
              <a:latin typeface="Arial"/>
              <a:cs typeface="Arial"/>
            </a:endParaRPr>
          </a:p>
          <a:p>
            <a:pPr marL="342900" indent="-342900" algn="just">
              <a:lnSpc>
                <a:spcPct val="100000"/>
              </a:lnSpc>
              <a:spcBef>
                <a:spcPts val="5"/>
              </a:spcBef>
              <a:buClr>
                <a:srgbClr val="FFFFFF"/>
              </a:buClr>
              <a:buFont typeface="Wingdings" panose="05000000000000000000" pitchFamily="2" charset="2"/>
              <a:buChar char="v"/>
            </a:pPr>
            <a:endParaRPr sz="2500" dirty="0">
              <a:latin typeface="Times New Roman"/>
              <a:cs typeface="Times New Roman"/>
            </a:endParaRPr>
          </a:p>
          <a:p>
            <a:pPr marL="355600" marR="5080" indent="-342900" algn="just">
              <a:lnSpc>
                <a:spcPct val="100000"/>
              </a:lnSpc>
              <a:buFont typeface="Wingdings" panose="05000000000000000000" pitchFamily="2" charset="2"/>
              <a:buChar char="v"/>
              <a:tabLst>
                <a:tab pos="354965" algn="l"/>
                <a:tab pos="355600" algn="l"/>
              </a:tabLst>
            </a:pPr>
            <a:r>
              <a:rPr sz="2400" b="1" dirty="0">
                <a:solidFill>
                  <a:srgbClr val="FFFFFF"/>
                </a:solidFill>
                <a:latin typeface="Arial"/>
                <a:cs typeface="Arial"/>
              </a:rPr>
              <a:t>Group </a:t>
            </a:r>
            <a:r>
              <a:rPr sz="2400" b="1" spc="-5" dirty="0">
                <a:solidFill>
                  <a:srgbClr val="FFFFFF"/>
                </a:solidFill>
                <a:latin typeface="Arial"/>
                <a:cs typeface="Arial"/>
              </a:rPr>
              <a:t>decisions </a:t>
            </a:r>
            <a:r>
              <a:rPr sz="2400" b="1" dirty="0">
                <a:solidFill>
                  <a:srgbClr val="FFFFFF"/>
                </a:solidFill>
                <a:latin typeface="Arial"/>
                <a:cs typeface="Arial"/>
              </a:rPr>
              <a:t>would </a:t>
            </a:r>
            <a:r>
              <a:rPr sz="2400" b="1" spc="-5" dirty="0">
                <a:solidFill>
                  <a:srgbClr val="FFFFFF"/>
                </a:solidFill>
                <a:latin typeface="Arial"/>
                <a:cs typeface="Arial"/>
              </a:rPr>
              <a:t>become </a:t>
            </a:r>
            <a:r>
              <a:rPr sz="2400" b="1" dirty="0">
                <a:solidFill>
                  <a:srgbClr val="FFFFFF"/>
                </a:solidFill>
                <a:latin typeface="Arial"/>
                <a:cs typeface="Arial"/>
              </a:rPr>
              <a:t>particularly  </a:t>
            </a:r>
            <a:r>
              <a:rPr sz="2400" b="1" spc="-5" dirty="0">
                <a:solidFill>
                  <a:srgbClr val="FFFFFF"/>
                </a:solidFill>
                <a:latin typeface="Arial"/>
                <a:cs typeface="Arial"/>
              </a:rPr>
              <a:t>appropriate for non programmed decisions </a:t>
            </a:r>
            <a:r>
              <a:rPr sz="2400" b="1" dirty="0">
                <a:solidFill>
                  <a:srgbClr val="FFFFFF"/>
                </a:solidFill>
                <a:latin typeface="Arial"/>
                <a:cs typeface="Arial"/>
              </a:rPr>
              <a:t>i.e.  </a:t>
            </a:r>
            <a:r>
              <a:rPr sz="2400" b="1" spc="-5" dirty="0">
                <a:solidFill>
                  <a:srgbClr val="FFFFFF"/>
                </a:solidFill>
                <a:latin typeface="Arial"/>
                <a:cs typeface="Arial"/>
              </a:rPr>
              <a:t>new or unique decisions e.g. moving to new  market, product </a:t>
            </a:r>
            <a:r>
              <a:rPr sz="2400" b="1" dirty="0">
                <a:solidFill>
                  <a:srgbClr val="FFFFFF"/>
                </a:solidFill>
                <a:latin typeface="Arial"/>
                <a:cs typeface="Arial"/>
              </a:rPr>
              <a:t>diversification, </a:t>
            </a:r>
            <a:r>
              <a:rPr sz="2400" b="1" spc="-5" dirty="0">
                <a:solidFill>
                  <a:srgbClr val="FFFFFF"/>
                </a:solidFill>
                <a:latin typeface="Arial"/>
                <a:cs typeface="Arial"/>
              </a:rPr>
              <a:t>new investment  etc.</a:t>
            </a:r>
            <a:endParaRPr sz="24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143000"/>
            <a:ext cx="7620000" cy="5486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90600" y="147626"/>
            <a:ext cx="7620000" cy="690574"/>
          </a:xfrm>
          <a:prstGeom prst="rect">
            <a:avLst/>
          </a:prstGeom>
        </p:spPr>
        <p:txBody>
          <a:bodyPr vert="horz" wrap="square" lIns="0" tIns="13335" rIns="0" bIns="0" rtlCol="0">
            <a:spAutoFit/>
          </a:bodyPr>
          <a:lstStyle/>
          <a:p>
            <a:pPr marL="12700" algn="ctr">
              <a:lnSpc>
                <a:spcPct val="100000"/>
              </a:lnSpc>
              <a:spcBef>
                <a:spcPts val="105"/>
              </a:spcBef>
            </a:pPr>
            <a:r>
              <a:rPr sz="4400" u="none" dirty="0">
                <a:latin typeface="Arial"/>
                <a:cs typeface="Arial"/>
              </a:rPr>
              <a:t>Process of decision</a:t>
            </a:r>
            <a:r>
              <a:rPr sz="4400" u="none" spc="-145" dirty="0">
                <a:latin typeface="Arial"/>
                <a:cs typeface="Arial"/>
              </a:rPr>
              <a:t> </a:t>
            </a:r>
            <a:r>
              <a:rPr sz="4400" u="none" dirty="0">
                <a:latin typeface="Arial"/>
                <a:cs typeface="Arial"/>
              </a:rPr>
              <a:t>making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6589" y="304800"/>
            <a:ext cx="8757285" cy="1244571"/>
          </a:xfrm>
          <a:prstGeom prst="rect">
            <a:avLst/>
          </a:prstGeom>
        </p:spPr>
        <p:txBody>
          <a:bodyPr vert="horz" wrap="square" lIns="0" tIns="13335" rIns="0" bIns="0" rtlCol="0">
            <a:spAutoFit/>
          </a:bodyPr>
          <a:lstStyle/>
          <a:p>
            <a:pPr marL="12700" algn="ctr">
              <a:lnSpc>
                <a:spcPct val="100000"/>
              </a:lnSpc>
              <a:spcBef>
                <a:spcPts val="105"/>
              </a:spcBef>
            </a:pPr>
            <a:r>
              <a:rPr sz="4000" u="none" dirty="0">
                <a:latin typeface="Arial"/>
                <a:cs typeface="Arial"/>
              </a:rPr>
              <a:t>TECHNIQUES OF GROUP DECISION</a:t>
            </a:r>
            <a:r>
              <a:rPr sz="4000" u="none" spc="-170" dirty="0">
                <a:latin typeface="Arial"/>
                <a:cs typeface="Arial"/>
              </a:rPr>
              <a:t> </a:t>
            </a:r>
            <a:r>
              <a:rPr sz="4000" u="none" dirty="0">
                <a:latin typeface="Arial"/>
                <a:cs typeface="Arial"/>
              </a:rPr>
              <a:t>MAKING</a:t>
            </a:r>
          </a:p>
        </p:txBody>
      </p:sp>
      <p:sp>
        <p:nvSpPr>
          <p:cNvPr id="3" name="object 3"/>
          <p:cNvSpPr txBox="1"/>
          <p:nvPr/>
        </p:nvSpPr>
        <p:spPr>
          <a:xfrm>
            <a:off x="1194612" y="2013330"/>
            <a:ext cx="6958788" cy="3074560"/>
          </a:xfrm>
          <a:prstGeom prst="rect">
            <a:avLst/>
          </a:prstGeom>
        </p:spPr>
        <p:txBody>
          <a:bodyPr vert="horz" wrap="square" lIns="0" tIns="12065" rIns="0" bIns="0" rtlCol="0">
            <a:spAutoFit/>
          </a:bodyPr>
          <a:lstStyle/>
          <a:p>
            <a:pPr marL="469900" indent="-457200">
              <a:lnSpc>
                <a:spcPct val="100000"/>
              </a:lnSpc>
              <a:spcBef>
                <a:spcPts val="95"/>
              </a:spcBef>
              <a:buSzPct val="96428"/>
              <a:buFont typeface="Wingdings" panose="05000000000000000000" pitchFamily="2" charset="2"/>
              <a:buChar char="q"/>
            </a:pPr>
            <a:r>
              <a:rPr sz="2800" spc="-5" dirty="0">
                <a:solidFill>
                  <a:srgbClr val="FFFFFF"/>
                </a:solidFill>
                <a:latin typeface="Arial"/>
                <a:cs typeface="Arial"/>
              </a:rPr>
              <a:t>Brain</a:t>
            </a:r>
            <a:r>
              <a:rPr sz="2800" spc="-10" dirty="0">
                <a:solidFill>
                  <a:srgbClr val="FFFFFF"/>
                </a:solidFill>
                <a:latin typeface="Arial"/>
                <a:cs typeface="Arial"/>
              </a:rPr>
              <a:t> </a:t>
            </a:r>
            <a:r>
              <a:rPr sz="2800" dirty="0">
                <a:solidFill>
                  <a:srgbClr val="FFFFFF"/>
                </a:solidFill>
                <a:latin typeface="Arial"/>
                <a:cs typeface="Arial"/>
              </a:rPr>
              <a:t>storming</a:t>
            </a:r>
            <a:endParaRPr sz="2800" dirty="0">
              <a:latin typeface="Arial"/>
              <a:cs typeface="Arial"/>
            </a:endParaRPr>
          </a:p>
          <a:p>
            <a:pPr marL="469900" indent="-457200">
              <a:lnSpc>
                <a:spcPct val="100000"/>
              </a:lnSpc>
              <a:spcBef>
                <a:spcPts val="25"/>
              </a:spcBef>
              <a:buClr>
                <a:srgbClr val="FFFFFF"/>
              </a:buClr>
              <a:buFont typeface="Wingdings" panose="05000000000000000000" pitchFamily="2" charset="2"/>
              <a:buChar char="q"/>
            </a:pPr>
            <a:endParaRPr sz="2900" dirty="0">
              <a:latin typeface="Times New Roman"/>
              <a:cs typeface="Times New Roman"/>
            </a:endParaRPr>
          </a:p>
          <a:p>
            <a:pPr marL="469900" indent="-457200">
              <a:lnSpc>
                <a:spcPct val="100000"/>
              </a:lnSpc>
              <a:buSzPct val="96428"/>
              <a:buFont typeface="Wingdings" panose="05000000000000000000" pitchFamily="2" charset="2"/>
              <a:buChar char="q"/>
            </a:pPr>
            <a:r>
              <a:rPr sz="2800" spc="-5" dirty="0">
                <a:solidFill>
                  <a:srgbClr val="FFFFFF"/>
                </a:solidFill>
                <a:latin typeface="Arial"/>
                <a:cs typeface="Arial"/>
              </a:rPr>
              <a:t>Nominal group</a:t>
            </a:r>
            <a:r>
              <a:rPr sz="2800" spc="-20" dirty="0">
                <a:solidFill>
                  <a:srgbClr val="FFFFFF"/>
                </a:solidFill>
                <a:latin typeface="Arial"/>
                <a:cs typeface="Arial"/>
              </a:rPr>
              <a:t> </a:t>
            </a:r>
            <a:r>
              <a:rPr sz="2800" dirty="0">
                <a:solidFill>
                  <a:srgbClr val="FFFFFF"/>
                </a:solidFill>
                <a:latin typeface="Arial"/>
                <a:cs typeface="Arial"/>
              </a:rPr>
              <a:t>technique</a:t>
            </a:r>
            <a:endParaRPr sz="2800" dirty="0">
              <a:latin typeface="Arial"/>
              <a:cs typeface="Arial"/>
            </a:endParaRPr>
          </a:p>
          <a:p>
            <a:pPr marL="469900" indent="-457200">
              <a:lnSpc>
                <a:spcPct val="100000"/>
              </a:lnSpc>
              <a:spcBef>
                <a:spcPts val="25"/>
              </a:spcBef>
              <a:buClr>
                <a:srgbClr val="FFFFFF"/>
              </a:buClr>
              <a:buFont typeface="Wingdings" panose="05000000000000000000" pitchFamily="2" charset="2"/>
              <a:buChar char="q"/>
            </a:pPr>
            <a:endParaRPr sz="2900" dirty="0">
              <a:latin typeface="Times New Roman"/>
              <a:cs typeface="Times New Roman"/>
            </a:endParaRPr>
          </a:p>
          <a:p>
            <a:pPr marL="469900" indent="-457200">
              <a:lnSpc>
                <a:spcPct val="100000"/>
              </a:lnSpc>
              <a:buSzPct val="96428"/>
              <a:buFont typeface="Wingdings" panose="05000000000000000000" pitchFamily="2" charset="2"/>
              <a:buChar char="q"/>
            </a:pPr>
            <a:r>
              <a:rPr sz="2800" dirty="0">
                <a:solidFill>
                  <a:srgbClr val="FFFFFF"/>
                </a:solidFill>
                <a:latin typeface="Arial"/>
                <a:cs typeface="Arial"/>
              </a:rPr>
              <a:t>Electronic</a:t>
            </a:r>
            <a:r>
              <a:rPr sz="2800" spc="-5" dirty="0">
                <a:solidFill>
                  <a:srgbClr val="FFFFFF"/>
                </a:solidFill>
                <a:latin typeface="Arial"/>
                <a:cs typeface="Arial"/>
              </a:rPr>
              <a:t> meetings</a:t>
            </a:r>
            <a:endParaRPr sz="2800" dirty="0">
              <a:latin typeface="Arial"/>
              <a:cs typeface="Arial"/>
            </a:endParaRPr>
          </a:p>
          <a:p>
            <a:pPr marL="469900" indent="-457200">
              <a:lnSpc>
                <a:spcPct val="100000"/>
              </a:lnSpc>
              <a:spcBef>
                <a:spcPts val="25"/>
              </a:spcBef>
              <a:buClr>
                <a:srgbClr val="FFFFFF"/>
              </a:buClr>
              <a:buFont typeface="Wingdings" panose="05000000000000000000" pitchFamily="2" charset="2"/>
              <a:buChar char="q"/>
            </a:pPr>
            <a:endParaRPr sz="2900" dirty="0">
              <a:latin typeface="Times New Roman"/>
              <a:cs typeface="Times New Roman"/>
            </a:endParaRPr>
          </a:p>
          <a:p>
            <a:pPr marL="469900" indent="-457200">
              <a:lnSpc>
                <a:spcPct val="100000"/>
              </a:lnSpc>
              <a:buSzPct val="96428"/>
              <a:buFont typeface="Wingdings" panose="05000000000000000000" pitchFamily="2" charset="2"/>
              <a:buChar char="q"/>
            </a:pPr>
            <a:r>
              <a:rPr sz="2800" dirty="0">
                <a:solidFill>
                  <a:srgbClr val="FFFFFF"/>
                </a:solidFill>
                <a:latin typeface="Arial"/>
                <a:cs typeface="Arial"/>
              </a:rPr>
              <a:t>Interacting</a:t>
            </a:r>
            <a:r>
              <a:rPr sz="2800" spc="-5" dirty="0">
                <a:solidFill>
                  <a:srgbClr val="FFFFFF"/>
                </a:solidFill>
                <a:latin typeface="Arial"/>
                <a:cs typeface="Arial"/>
              </a:rPr>
              <a:t> groups</a:t>
            </a:r>
            <a:endParaRPr sz="2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001F07F-11F3-A24C-6AE0-96F1037A1352}"/>
              </a:ext>
            </a:extLst>
          </p:cNvPr>
          <p:cNvSpPr/>
          <p:nvPr/>
        </p:nvSpPr>
        <p:spPr>
          <a:xfrm>
            <a:off x="323088" y="286511"/>
            <a:ext cx="8496300" cy="63093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1617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8055" y="1676400"/>
            <a:ext cx="7847889" cy="3459922"/>
          </a:xfrm>
          <a:prstGeom prst="rect">
            <a:avLst/>
          </a:prstGeom>
        </p:spPr>
        <p:txBody>
          <a:bodyPr vert="horz" wrap="square" lIns="0" tIns="12700" rIns="0" bIns="0" rtlCol="0">
            <a:spAutoFit/>
          </a:bodyPr>
          <a:lstStyle/>
          <a:p>
            <a:pPr marL="355600" marR="5080" indent="-342900" algn="just">
              <a:lnSpc>
                <a:spcPct val="100000"/>
              </a:lnSpc>
              <a:spcBef>
                <a:spcPts val="100"/>
              </a:spcBef>
              <a:buSzPct val="95833"/>
              <a:buFont typeface="Wingdings" panose="05000000000000000000" pitchFamily="2" charset="2"/>
              <a:buChar char="Ø"/>
              <a:tabLst>
                <a:tab pos="120650" algn="l"/>
              </a:tabLst>
            </a:pPr>
            <a:r>
              <a:rPr sz="2800" spc="-5" dirty="0">
                <a:solidFill>
                  <a:srgbClr val="FFFFFF"/>
                </a:solidFill>
                <a:latin typeface="Arial"/>
                <a:cs typeface="Arial"/>
              </a:rPr>
              <a:t>Brainstorming is a group technique by which </a:t>
            </a:r>
            <a:r>
              <a:rPr sz="2800" spc="-10" dirty="0">
                <a:solidFill>
                  <a:srgbClr val="FFFFFF"/>
                </a:solidFill>
                <a:latin typeface="Arial"/>
                <a:cs typeface="Arial"/>
              </a:rPr>
              <a:t>efforts  </a:t>
            </a:r>
            <a:r>
              <a:rPr sz="2800" dirty="0">
                <a:solidFill>
                  <a:srgbClr val="FFFFFF"/>
                </a:solidFill>
                <a:latin typeface="Arial"/>
                <a:cs typeface="Arial"/>
              </a:rPr>
              <a:t>are made to find a </a:t>
            </a:r>
            <a:r>
              <a:rPr sz="2800" spc="-5" dirty="0">
                <a:solidFill>
                  <a:srgbClr val="FFFFFF"/>
                </a:solidFill>
                <a:latin typeface="Arial"/>
                <a:cs typeface="Arial"/>
              </a:rPr>
              <a:t>conclusion </a:t>
            </a:r>
            <a:r>
              <a:rPr sz="2800" dirty="0">
                <a:solidFill>
                  <a:srgbClr val="FFFFFF"/>
                </a:solidFill>
                <a:latin typeface="Arial"/>
                <a:cs typeface="Arial"/>
              </a:rPr>
              <a:t>for a </a:t>
            </a:r>
            <a:r>
              <a:rPr sz="2800" spc="-5" dirty="0">
                <a:solidFill>
                  <a:srgbClr val="FFFFFF"/>
                </a:solidFill>
                <a:latin typeface="Arial"/>
                <a:cs typeface="Arial"/>
              </a:rPr>
              <a:t>specific problem  by gathering a list </a:t>
            </a:r>
            <a:r>
              <a:rPr sz="2800" dirty="0">
                <a:solidFill>
                  <a:srgbClr val="FFFFFF"/>
                </a:solidFill>
                <a:latin typeface="Arial"/>
                <a:cs typeface="Arial"/>
              </a:rPr>
              <a:t>of </a:t>
            </a:r>
            <a:r>
              <a:rPr sz="2800" spc="-5" dirty="0">
                <a:solidFill>
                  <a:srgbClr val="FFFFFF"/>
                </a:solidFill>
                <a:latin typeface="Arial"/>
                <a:cs typeface="Arial"/>
              </a:rPr>
              <a:t>ideas spontaneously  contributed by </a:t>
            </a:r>
            <a:r>
              <a:rPr sz="2800" dirty="0">
                <a:solidFill>
                  <a:srgbClr val="FFFFFF"/>
                </a:solidFill>
                <a:latin typeface="Arial"/>
                <a:cs typeface="Arial"/>
              </a:rPr>
              <a:t>its</a:t>
            </a:r>
            <a:r>
              <a:rPr sz="2800" spc="15" dirty="0">
                <a:solidFill>
                  <a:srgbClr val="FFFFFF"/>
                </a:solidFill>
                <a:latin typeface="Arial"/>
                <a:cs typeface="Arial"/>
              </a:rPr>
              <a:t> </a:t>
            </a:r>
            <a:r>
              <a:rPr sz="2800" spc="-20" dirty="0">
                <a:solidFill>
                  <a:srgbClr val="FFFFFF"/>
                </a:solidFill>
                <a:latin typeface="Arial"/>
                <a:cs typeface="Arial"/>
              </a:rPr>
              <a:t>member.</a:t>
            </a:r>
            <a:endParaRPr sz="2800" dirty="0">
              <a:latin typeface="Arial"/>
              <a:cs typeface="Arial"/>
            </a:endParaRPr>
          </a:p>
          <a:p>
            <a:pPr marL="342900" indent="-342900" algn="just">
              <a:lnSpc>
                <a:spcPct val="100000"/>
              </a:lnSpc>
              <a:spcBef>
                <a:spcPts val="5"/>
              </a:spcBef>
              <a:buClr>
                <a:srgbClr val="FFFFFF"/>
              </a:buClr>
              <a:buFont typeface="Wingdings" panose="05000000000000000000" pitchFamily="2" charset="2"/>
              <a:buChar char="Ø"/>
            </a:pPr>
            <a:endParaRPr sz="2800" dirty="0">
              <a:latin typeface="Times New Roman"/>
              <a:cs typeface="Times New Roman"/>
            </a:endParaRPr>
          </a:p>
          <a:p>
            <a:pPr marL="354964" indent="-342900" algn="just">
              <a:lnSpc>
                <a:spcPct val="100000"/>
              </a:lnSpc>
              <a:buSzPct val="95833"/>
              <a:buFont typeface="Wingdings" panose="05000000000000000000" pitchFamily="2" charset="2"/>
              <a:buChar char="Ø"/>
              <a:tabLst>
                <a:tab pos="120650" algn="l"/>
              </a:tabLst>
            </a:pPr>
            <a:r>
              <a:rPr sz="2800" spc="-5" dirty="0">
                <a:solidFill>
                  <a:srgbClr val="FFFFFF"/>
                </a:solidFill>
                <a:latin typeface="Arial"/>
                <a:cs typeface="Arial"/>
              </a:rPr>
              <a:t>Generate </a:t>
            </a:r>
            <a:r>
              <a:rPr sz="2800" dirty="0">
                <a:solidFill>
                  <a:srgbClr val="FFFFFF"/>
                </a:solidFill>
                <a:latin typeface="Arial"/>
                <a:cs typeface="Arial"/>
              </a:rPr>
              <a:t>as many </a:t>
            </a:r>
            <a:r>
              <a:rPr sz="2800" spc="-5" dirty="0">
                <a:solidFill>
                  <a:srgbClr val="FFFFFF"/>
                </a:solidFill>
                <a:latin typeface="Arial"/>
                <a:cs typeface="Arial"/>
              </a:rPr>
              <a:t>ideas </a:t>
            </a:r>
            <a:r>
              <a:rPr sz="2800" dirty="0">
                <a:solidFill>
                  <a:srgbClr val="FFFFFF"/>
                </a:solidFill>
                <a:latin typeface="Arial"/>
                <a:cs typeface="Arial"/>
              </a:rPr>
              <a:t>as </a:t>
            </a:r>
            <a:r>
              <a:rPr sz="2800" spc="-5" dirty="0">
                <a:solidFill>
                  <a:srgbClr val="FFFFFF"/>
                </a:solidFill>
                <a:latin typeface="Arial"/>
                <a:cs typeface="Arial"/>
              </a:rPr>
              <a:t>possible,</a:t>
            </a:r>
            <a:r>
              <a:rPr sz="2800" spc="40" dirty="0">
                <a:solidFill>
                  <a:srgbClr val="FFFFFF"/>
                </a:solidFill>
                <a:latin typeface="Arial"/>
                <a:cs typeface="Arial"/>
              </a:rPr>
              <a:t> </a:t>
            </a:r>
            <a:r>
              <a:rPr sz="2800" spc="-5" dirty="0">
                <a:solidFill>
                  <a:srgbClr val="FFFFFF"/>
                </a:solidFill>
                <a:latin typeface="Arial"/>
                <a:cs typeface="Arial"/>
              </a:rPr>
              <a:t>suspending</a:t>
            </a:r>
            <a:r>
              <a:rPr lang="en-IN" sz="2800" dirty="0">
                <a:latin typeface="Arial"/>
                <a:cs typeface="Arial"/>
              </a:rPr>
              <a:t> </a:t>
            </a:r>
            <a:r>
              <a:rPr sz="2800" spc="-5" dirty="0">
                <a:solidFill>
                  <a:srgbClr val="FFFFFF"/>
                </a:solidFill>
                <a:latin typeface="Arial"/>
                <a:cs typeface="Arial"/>
              </a:rPr>
              <a:t>evaluation until all </a:t>
            </a:r>
            <a:r>
              <a:rPr sz="2800" dirty="0">
                <a:solidFill>
                  <a:srgbClr val="FFFFFF"/>
                </a:solidFill>
                <a:latin typeface="Arial"/>
                <a:cs typeface="Arial"/>
              </a:rPr>
              <a:t>the </a:t>
            </a:r>
            <a:r>
              <a:rPr sz="2800" spc="-10" dirty="0">
                <a:solidFill>
                  <a:srgbClr val="FFFFFF"/>
                </a:solidFill>
                <a:latin typeface="Arial"/>
                <a:cs typeface="Arial"/>
              </a:rPr>
              <a:t>ideas </a:t>
            </a:r>
            <a:r>
              <a:rPr sz="2800" spc="-5" dirty="0">
                <a:solidFill>
                  <a:srgbClr val="FFFFFF"/>
                </a:solidFill>
                <a:latin typeface="Arial"/>
                <a:cs typeface="Arial"/>
              </a:rPr>
              <a:t>have been</a:t>
            </a:r>
            <a:r>
              <a:rPr sz="2800" spc="145" dirty="0">
                <a:solidFill>
                  <a:srgbClr val="FFFFFF"/>
                </a:solidFill>
                <a:latin typeface="Arial"/>
                <a:cs typeface="Arial"/>
              </a:rPr>
              <a:t> </a:t>
            </a:r>
            <a:r>
              <a:rPr sz="2800" spc="-5" dirty="0">
                <a:solidFill>
                  <a:srgbClr val="FFFFFF"/>
                </a:solidFill>
                <a:latin typeface="Arial"/>
                <a:cs typeface="Arial"/>
              </a:rPr>
              <a:t>suggested.</a:t>
            </a:r>
            <a:endParaRPr sz="2800" dirty="0">
              <a:latin typeface="Arial"/>
              <a:cs typeface="Arial"/>
            </a:endParaRPr>
          </a:p>
        </p:txBody>
      </p:sp>
      <p:sp>
        <p:nvSpPr>
          <p:cNvPr id="3" name="object 3"/>
          <p:cNvSpPr txBox="1">
            <a:spLocks noGrp="1"/>
          </p:cNvSpPr>
          <p:nvPr>
            <p:ph type="title"/>
          </p:nvPr>
        </p:nvSpPr>
        <p:spPr>
          <a:xfrm>
            <a:off x="2895600" y="457200"/>
            <a:ext cx="3726689" cy="629018"/>
          </a:xfrm>
          <a:prstGeom prst="rect">
            <a:avLst/>
          </a:prstGeom>
        </p:spPr>
        <p:txBody>
          <a:bodyPr vert="horz" wrap="square" lIns="0" tIns="13335" rIns="0" bIns="0" rtlCol="0">
            <a:spAutoFit/>
          </a:bodyPr>
          <a:lstStyle/>
          <a:p>
            <a:pPr marL="12700" algn="ctr">
              <a:lnSpc>
                <a:spcPct val="100000"/>
              </a:lnSpc>
              <a:spcBef>
                <a:spcPts val="105"/>
              </a:spcBef>
            </a:pPr>
            <a:r>
              <a:rPr sz="4000" u="none" spc="-5" dirty="0">
                <a:latin typeface="Arial"/>
                <a:cs typeface="Arial"/>
              </a:rPr>
              <a:t>Brainstorming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705739" y="1600200"/>
            <a:ext cx="7732522" cy="3890809"/>
          </a:xfrm>
          <a:prstGeom prst="rect">
            <a:avLst/>
          </a:prstGeom>
        </p:spPr>
        <p:txBody>
          <a:bodyPr vert="horz" wrap="square" lIns="0" tIns="12700" rIns="0" bIns="0" rtlCol="0">
            <a:spAutoFit/>
          </a:bodyPr>
          <a:lstStyle/>
          <a:p>
            <a:pPr marL="712788" indent="-420688" algn="just">
              <a:lnSpc>
                <a:spcPct val="100000"/>
              </a:lnSpc>
              <a:spcBef>
                <a:spcPts val="100"/>
              </a:spcBef>
              <a:buSzPct val="95833"/>
              <a:buFont typeface="Wingdings" panose="05000000000000000000" pitchFamily="2" charset="2"/>
              <a:buChar char="v"/>
            </a:pPr>
            <a:r>
              <a:rPr sz="2800" spc="-5" dirty="0"/>
              <a:t>Individuals silently list their</a:t>
            </a:r>
            <a:r>
              <a:rPr sz="2800" spc="70" dirty="0"/>
              <a:t> </a:t>
            </a:r>
            <a:r>
              <a:rPr sz="2800" spc="-5" dirty="0"/>
              <a:t>ideas.</a:t>
            </a:r>
          </a:p>
          <a:p>
            <a:pPr marL="712788" indent="-420688" algn="just">
              <a:lnSpc>
                <a:spcPct val="100000"/>
              </a:lnSpc>
              <a:spcBef>
                <a:spcPts val="5"/>
              </a:spcBef>
              <a:buClr>
                <a:srgbClr val="FFFFFF"/>
              </a:buClr>
              <a:buFont typeface="Wingdings" panose="05000000000000000000" pitchFamily="2" charset="2"/>
              <a:buChar char="v"/>
            </a:pPr>
            <a:endParaRPr sz="2800" dirty="0">
              <a:latin typeface="Times New Roman"/>
              <a:cs typeface="Times New Roman"/>
            </a:endParaRPr>
          </a:p>
          <a:p>
            <a:pPr marL="712788" marR="5080" indent="-420688" algn="just">
              <a:lnSpc>
                <a:spcPct val="100000"/>
              </a:lnSpc>
              <a:buSzPct val="95833"/>
              <a:buFont typeface="Wingdings" panose="05000000000000000000" pitchFamily="2" charset="2"/>
              <a:buChar char="v"/>
            </a:pPr>
            <a:r>
              <a:rPr sz="2800" spc="-5" dirty="0"/>
              <a:t>Ideas are written on a </a:t>
            </a:r>
            <a:r>
              <a:rPr sz="2800" dirty="0"/>
              <a:t>chart </a:t>
            </a:r>
            <a:r>
              <a:rPr sz="2800" spc="-5" dirty="0"/>
              <a:t>one </a:t>
            </a:r>
            <a:r>
              <a:rPr sz="2800" dirty="0"/>
              <a:t>at </a:t>
            </a:r>
            <a:r>
              <a:rPr sz="2800" spc="-5" dirty="0"/>
              <a:t>a time until  all ideas </a:t>
            </a:r>
            <a:r>
              <a:rPr sz="2800" dirty="0"/>
              <a:t>are</a:t>
            </a:r>
            <a:r>
              <a:rPr sz="2800" spc="20" dirty="0"/>
              <a:t> </a:t>
            </a:r>
            <a:r>
              <a:rPr sz="2800" spc="-5" dirty="0"/>
              <a:t>listed.</a:t>
            </a:r>
          </a:p>
          <a:p>
            <a:pPr marL="712788" indent="-420688" algn="just">
              <a:lnSpc>
                <a:spcPct val="100000"/>
              </a:lnSpc>
              <a:spcBef>
                <a:spcPts val="5"/>
              </a:spcBef>
              <a:buClr>
                <a:srgbClr val="FFFFFF"/>
              </a:buClr>
              <a:buFont typeface="Wingdings" panose="05000000000000000000" pitchFamily="2" charset="2"/>
              <a:buChar char="v"/>
            </a:pPr>
            <a:endParaRPr sz="2800" dirty="0">
              <a:latin typeface="Times New Roman"/>
              <a:cs typeface="Times New Roman"/>
            </a:endParaRPr>
          </a:p>
          <a:p>
            <a:pPr marL="712788" marR="172085" indent="-420688" algn="just">
              <a:lnSpc>
                <a:spcPct val="100000"/>
              </a:lnSpc>
              <a:buSzPct val="95833"/>
              <a:buFont typeface="Wingdings" panose="05000000000000000000" pitchFamily="2" charset="2"/>
              <a:buChar char="v"/>
            </a:pPr>
            <a:r>
              <a:rPr sz="2800" spc="-5" dirty="0"/>
              <a:t>Discussion is </a:t>
            </a:r>
            <a:r>
              <a:rPr sz="2800" dirty="0"/>
              <a:t>permitted but </a:t>
            </a:r>
            <a:r>
              <a:rPr sz="2800" spc="-10" dirty="0"/>
              <a:t>only </a:t>
            </a:r>
            <a:r>
              <a:rPr sz="2800" dirty="0"/>
              <a:t>to </a:t>
            </a:r>
            <a:r>
              <a:rPr sz="2800" spc="-5" dirty="0"/>
              <a:t>clarify the  ideas. No criticism</a:t>
            </a:r>
            <a:r>
              <a:rPr sz="2800" spc="10" dirty="0"/>
              <a:t> </a:t>
            </a:r>
            <a:r>
              <a:rPr sz="2800" spc="-5" dirty="0"/>
              <a:t>allowed.</a:t>
            </a:r>
          </a:p>
          <a:p>
            <a:pPr marL="712788" indent="-420688" algn="just">
              <a:lnSpc>
                <a:spcPct val="100000"/>
              </a:lnSpc>
              <a:spcBef>
                <a:spcPts val="5"/>
              </a:spcBef>
              <a:buClr>
                <a:srgbClr val="FFFFFF"/>
              </a:buClr>
              <a:buFont typeface="Wingdings" panose="05000000000000000000" pitchFamily="2" charset="2"/>
              <a:buChar char="v"/>
            </a:pPr>
            <a:endParaRPr sz="2800" dirty="0">
              <a:latin typeface="Times New Roman"/>
              <a:cs typeface="Times New Roman"/>
            </a:endParaRPr>
          </a:p>
          <a:p>
            <a:pPr marL="712788" indent="-420688" algn="just">
              <a:lnSpc>
                <a:spcPct val="100000"/>
              </a:lnSpc>
              <a:buSzPct val="95833"/>
              <a:buFont typeface="Wingdings" panose="05000000000000000000" pitchFamily="2" charset="2"/>
              <a:buChar char="v"/>
            </a:pPr>
            <a:r>
              <a:rPr sz="2800" dirty="0"/>
              <a:t>A </a:t>
            </a:r>
            <a:r>
              <a:rPr sz="2800" spc="-5" dirty="0"/>
              <a:t>written </a:t>
            </a:r>
            <a:r>
              <a:rPr sz="2800" dirty="0"/>
              <a:t>vote is</a:t>
            </a:r>
            <a:r>
              <a:rPr sz="2800" spc="-165" dirty="0"/>
              <a:t> </a:t>
            </a:r>
            <a:r>
              <a:rPr sz="2800" dirty="0"/>
              <a:t>taken</a:t>
            </a:r>
          </a:p>
        </p:txBody>
      </p:sp>
      <p:sp>
        <p:nvSpPr>
          <p:cNvPr id="3" name="object 3"/>
          <p:cNvSpPr txBox="1">
            <a:spLocks noGrp="1"/>
          </p:cNvSpPr>
          <p:nvPr>
            <p:ph type="title"/>
          </p:nvPr>
        </p:nvSpPr>
        <p:spPr>
          <a:xfrm>
            <a:off x="1234440" y="533400"/>
            <a:ext cx="6934200" cy="629018"/>
          </a:xfrm>
          <a:prstGeom prst="rect">
            <a:avLst/>
          </a:prstGeom>
        </p:spPr>
        <p:txBody>
          <a:bodyPr vert="horz" wrap="square" lIns="0" tIns="13335" rIns="0" bIns="0" rtlCol="0">
            <a:spAutoFit/>
          </a:bodyPr>
          <a:lstStyle/>
          <a:p>
            <a:pPr marL="12700" algn="ctr">
              <a:lnSpc>
                <a:spcPct val="100000"/>
              </a:lnSpc>
              <a:spcBef>
                <a:spcPts val="105"/>
              </a:spcBef>
            </a:pPr>
            <a:r>
              <a:rPr sz="4000" u="none" spc="-5" dirty="0">
                <a:latin typeface="Arial"/>
                <a:cs typeface="Arial"/>
              </a:rPr>
              <a:t>Nominal group</a:t>
            </a:r>
            <a:r>
              <a:rPr sz="4000" u="none" spc="-55" dirty="0">
                <a:latin typeface="Arial"/>
                <a:cs typeface="Arial"/>
              </a:rPr>
              <a:t> </a:t>
            </a:r>
            <a:r>
              <a:rPr sz="4000" u="none" spc="-5" dirty="0">
                <a:latin typeface="Arial"/>
                <a:cs typeface="Arial"/>
              </a:rPr>
              <a:t>technique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745205"/>
            <a:ext cx="8077200" cy="3890809"/>
          </a:xfrm>
          <a:prstGeom prst="rect">
            <a:avLst/>
          </a:prstGeom>
        </p:spPr>
        <p:txBody>
          <a:bodyPr vert="horz" wrap="square" lIns="0" tIns="12700" rIns="0" bIns="0" rtlCol="0">
            <a:spAutoFit/>
          </a:bodyPr>
          <a:lstStyle/>
          <a:p>
            <a:pPr marL="446088" marR="5080" indent="-433388" algn="just">
              <a:buFont typeface="Wingdings" panose="05000000000000000000" pitchFamily="2" charset="2"/>
              <a:buChar char="Ø"/>
            </a:pPr>
            <a:r>
              <a:rPr lang="en-US" sz="2800" b="1" dirty="0">
                <a:solidFill>
                  <a:srgbClr val="FFFFFF"/>
                </a:solidFill>
                <a:latin typeface="Arial"/>
                <a:cs typeface="Arial"/>
              </a:rPr>
              <a:t>Most of </a:t>
            </a:r>
            <a:r>
              <a:rPr lang="en-US" sz="2800" b="1" spc="-5" dirty="0">
                <a:solidFill>
                  <a:srgbClr val="FFFFFF"/>
                </a:solidFill>
                <a:latin typeface="Arial"/>
                <a:cs typeface="Arial"/>
              </a:rPr>
              <a:t>the decision making </a:t>
            </a:r>
            <a:r>
              <a:rPr lang="en-US" sz="2800" b="1" dirty="0">
                <a:solidFill>
                  <a:srgbClr val="FFFFFF"/>
                </a:solidFill>
                <a:latin typeface="Arial"/>
                <a:cs typeface="Arial"/>
              </a:rPr>
              <a:t>in </a:t>
            </a:r>
            <a:r>
              <a:rPr lang="en-US" sz="2800" b="1" spc="-5" dirty="0">
                <a:solidFill>
                  <a:srgbClr val="FFFFFF"/>
                </a:solidFill>
                <a:latin typeface="Arial"/>
                <a:cs typeface="Arial"/>
              </a:rPr>
              <a:t>a</a:t>
            </a:r>
            <a:r>
              <a:rPr lang="en-US" sz="2800" b="1" spc="-65" dirty="0">
                <a:solidFill>
                  <a:srgbClr val="FFFFFF"/>
                </a:solidFill>
                <a:latin typeface="Arial"/>
                <a:cs typeface="Arial"/>
              </a:rPr>
              <a:t> </a:t>
            </a:r>
            <a:r>
              <a:rPr lang="en-US" sz="2800" b="1" dirty="0">
                <a:solidFill>
                  <a:srgbClr val="FFFFFF"/>
                </a:solidFill>
                <a:latin typeface="Arial"/>
                <a:cs typeface="Arial"/>
              </a:rPr>
              <a:t>group h</a:t>
            </a:r>
            <a:r>
              <a:rPr lang="en-US" sz="2800" b="1" spc="-5" dirty="0">
                <a:solidFill>
                  <a:srgbClr val="FFFFFF"/>
                </a:solidFill>
                <a:latin typeface="Arial"/>
                <a:cs typeface="Arial"/>
              </a:rPr>
              <a:t>appens </a:t>
            </a:r>
            <a:r>
              <a:rPr lang="en-US" sz="2800" b="1" dirty="0">
                <a:solidFill>
                  <a:srgbClr val="FFFFFF"/>
                </a:solidFill>
                <a:latin typeface="Arial"/>
                <a:cs typeface="Arial"/>
              </a:rPr>
              <a:t>in </a:t>
            </a:r>
            <a:r>
              <a:rPr lang="en-US" sz="2800" b="1" spc="-5" dirty="0">
                <a:solidFill>
                  <a:srgbClr val="FFFFFF"/>
                </a:solidFill>
                <a:latin typeface="Arial"/>
                <a:cs typeface="Arial"/>
              </a:rPr>
              <a:t>a </a:t>
            </a:r>
            <a:r>
              <a:rPr lang="en-US" sz="2800" b="1" dirty="0">
                <a:solidFill>
                  <a:srgbClr val="FFFFFF"/>
                </a:solidFill>
                <a:latin typeface="Arial"/>
                <a:cs typeface="Arial"/>
              </a:rPr>
              <a:t>meeting.</a:t>
            </a:r>
            <a:r>
              <a:rPr lang="en-US" sz="2800" b="1" spc="-5" dirty="0">
                <a:solidFill>
                  <a:srgbClr val="FFFFFF"/>
                </a:solidFill>
                <a:latin typeface="Arial"/>
                <a:cs typeface="Arial"/>
              </a:rPr>
              <a:t> </a:t>
            </a:r>
          </a:p>
          <a:p>
            <a:pPr marL="446088" marR="5080" indent="-433388" algn="just">
              <a:buFont typeface="Wingdings" panose="05000000000000000000" pitchFamily="2" charset="2"/>
              <a:buChar char="Ø"/>
            </a:pPr>
            <a:endParaRPr lang="en-US" sz="2800" b="1" spc="-5" dirty="0">
              <a:solidFill>
                <a:srgbClr val="FFFFFF"/>
              </a:solidFill>
              <a:latin typeface="Arial"/>
              <a:cs typeface="Arial"/>
            </a:endParaRPr>
          </a:p>
          <a:p>
            <a:pPr marL="446088" marR="5080" indent="-433388" algn="just">
              <a:buFont typeface="Wingdings" panose="05000000000000000000" pitchFamily="2" charset="2"/>
              <a:buChar char="Ø"/>
            </a:pPr>
            <a:r>
              <a:rPr lang="en-US" sz="2800" b="1" spc="-5" dirty="0">
                <a:solidFill>
                  <a:srgbClr val="FFFFFF"/>
                </a:solidFill>
                <a:latin typeface="Arial"/>
                <a:cs typeface="Arial"/>
              </a:rPr>
              <a:t>Th</a:t>
            </a:r>
            <a:r>
              <a:rPr lang="en-US" sz="2800" b="1" dirty="0">
                <a:solidFill>
                  <a:srgbClr val="FFFFFF"/>
                </a:solidFill>
                <a:latin typeface="Arial"/>
                <a:cs typeface="Arial"/>
              </a:rPr>
              <a:t>e </a:t>
            </a:r>
            <a:r>
              <a:rPr lang="en-US" sz="2800" b="1" spc="-5" dirty="0">
                <a:solidFill>
                  <a:srgbClr val="FFFFFF"/>
                </a:solidFill>
                <a:latin typeface="Arial"/>
                <a:cs typeface="Arial"/>
              </a:rPr>
              <a:t>most impor</a:t>
            </a:r>
            <a:r>
              <a:rPr lang="en-US" sz="2800" b="1" dirty="0">
                <a:solidFill>
                  <a:srgbClr val="FFFFFF"/>
                </a:solidFill>
                <a:latin typeface="Arial"/>
                <a:cs typeface="Arial"/>
              </a:rPr>
              <a:t>t</a:t>
            </a:r>
            <a:r>
              <a:rPr lang="en-US" sz="2800" b="1" spc="-5" dirty="0">
                <a:solidFill>
                  <a:srgbClr val="FFFFFF"/>
                </a:solidFill>
                <a:latin typeface="Arial"/>
                <a:cs typeface="Arial"/>
              </a:rPr>
              <a:t>a</a:t>
            </a:r>
            <a:r>
              <a:rPr lang="en-US" sz="2800" b="1" spc="-25" dirty="0">
                <a:solidFill>
                  <a:srgbClr val="FFFFFF"/>
                </a:solidFill>
                <a:latin typeface="Arial"/>
                <a:cs typeface="Arial"/>
              </a:rPr>
              <a:t>n</a:t>
            </a:r>
            <a:r>
              <a:rPr lang="en-US" sz="2800" b="1" spc="-5" dirty="0">
                <a:solidFill>
                  <a:srgbClr val="FFFFFF"/>
                </a:solidFill>
                <a:latin typeface="Arial"/>
                <a:cs typeface="Arial"/>
              </a:rPr>
              <a:t>t ad</a:t>
            </a:r>
            <a:r>
              <a:rPr lang="en-US" sz="2800" b="1" spc="-15" dirty="0">
                <a:solidFill>
                  <a:srgbClr val="FFFFFF"/>
                </a:solidFill>
                <a:latin typeface="Arial"/>
                <a:cs typeface="Arial"/>
              </a:rPr>
              <a:t>v</a:t>
            </a:r>
            <a:r>
              <a:rPr lang="en-US" sz="2800" b="1" spc="-5" dirty="0">
                <a:solidFill>
                  <a:srgbClr val="FFFFFF"/>
                </a:solidFill>
                <a:latin typeface="Arial"/>
                <a:cs typeface="Arial"/>
              </a:rPr>
              <a:t>antage </a:t>
            </a:r>
            <a:r>
              <a:rPr lang="en-US" sz="2800" b="1" dirty="0">
                <a:solidFill>
                  <a:srgbClr val="FFFFFF"/>
                </a:solidFill>
                <a:latin typeface="Arial"/>
                <a:cs typeface="Arial"/>
              </a:rPr>
              <a:t>i</a:t>
            </a:r>
            <a:r>
              <a:rPr lang="en-US" sz="2800" b="1" spc="-5" dirty="0">
                <a:solidFill>
                  <a:srgbClr val="FFFFFF"/>
                </a:solidFill>
                <a:latin typeface="Arial"/>
                <a:cs typeface="Arial"/>
              </a:rPr>
              <a:t>s </a:t>
            </a:r>
            <a:r>
              <a:rPr lang="en-US" sz="2800" b="1" dirty="0">
                <a:solidFill>
                  <a:srgbClr val="FFFFFF"/>
                </a:solidFill>
                <a:latin typeface="Arial"/>
                <a:cs typeface="Arial"/>
              </a:rPr>
              <a:t>that th</a:t>
            </a:r>
            <a:r>
              <a:rPr lang="en-US" sz="2800" b="1" spc="-5" dirty="0">
                <a:solidFill>
                  <a:srgbClr val="FFFFFF"/>
                </a:solidFill>
                <a:latin typeface="Arial"/>
                <a:cs typeface="Arial"/>
              </a:rPr>
              <a:t>e  </a:t>
            </a:r>
            <a:r>
              <a:rPr lang="en-US" sz="2800" b="1" dirty="0">
                <a:solidFill>
                  <a:srgbClr val="FFFFFF"/>
                </a:solidFill>
                <a:latin typeface="Arial"/>
                <a:cs typeface="Arial"/>
              </a:rPr>
              <a:t>members </a:t>
            </a:r>
            <a:r>
              <a:rPr lang="en-US" sz="2800" b="1" spc="-5" dirty="0">
                <a:solidFill>
                  <a:srgbClr val="FFFFFF"/>
                </a:solidFill>
                <a:latin typeface="Arial"/>
                <a:cs typeface="Arial"/>
              </a:rPr>
              <a:t>can </a:t>
            </a:r>
            <a:r>
              <a:rPr lang="en-US" sz="2800" b="1" dirty="0">
                <a:solidFill>
                  <a:srgbClr val="FFFFFF"/>
                </a:solidFill>
                <a:latin typeface="Arial"/>
                <a:cs typeface="Arial"/>
              </a:rPr>
              <a:t>interact </a:t>
            </a:r>
            <a:r>
              <a:rPr lang="en-US" sz="2800" b="1" spc="-5" dirty="0">
                <a:solidFill>
                  <a:srgbClr val="FFFFFF"/>
                </a:solidFill>
                <a:latin typeface="Arial"/>
                <a:cs typeface="Arial"/>
              </a:rPr>
              <a:t>face </a:t>
            </a:r>
            <a:r>
              <a:rPr lang="en-US" sz="2800" b="1" dirty="0">
                <a:solidFill>
                  <a:srgbClr val="FFFFFF"/>
                </a:solidFill>
                <a:latin typeface="Arial"/>
                <a:cs typeface="Arial"/>
              </a:rPr>
              <a:t>to</a:t>
            </a:r>
            <a:r>
              <a:rPr lang="en-US" sz="2800" b="1" spc="-15" dirty="0">
                <a:solidFill>
                  <a:srgbClr val="FFFFFF"/>
                </a:solidFill>
                <a:latin typeface="Arial"/>
                <a:cs typeface="Arial"/>
              </a:rPr>
              <a:t> </a:t>
            </a:r>
            <a:r>
              <a:rPr lang="en-US" sz="2800" b="1" spc="-5" dirty="0">
                <a:solidFill>
                  <a:srgbClr val="FFFFFF"/>
                </a:solidFill>
                <a:latin typeface="Arial"/>
                <a:cs typeface="Arial"/>
              </a:rPr>
              <a:t>face.</a:t>
            </a:r>
            <a:r>
              <a:rPr lang="en-US" sz="2800" b="1" dirty="0">
                <a:solidFill>
                  <a:srgbClr val="FFFFFF"/>
                </a:solidFill>
                <a:latin typeface="Arial"/>
                <a:cs typeface="Arial"/>
              </a:rPr>
              <a:t> </a:t>
            </a:r>
            <a:endParaRPr lang="en-US" sz="2800" dirty="0">
              <a:latin typeface="Arial"/>
              <a:cs typeface="Arial"/>
            </a:endParaRPr>
          </a:p>
          <a:p>
            <a:pPr marL="446088" indent="-433388" algn="just">
              <a:lnSpc>
                <a:spcPct val="100000"/>
              </a:lnSpc>
              <a:spcBef>
                <a:spcPts val="5"/>
              </a:spcBef>
              <a:buClr>
                <a:srgbClr val="FFFFFF"/>
              </a:buClr>
            </a:pPr>
            <a:endParaRPr sz="2800" dirty="0">
              <a:latin typeface="Times New Roman"/>
              <a:cs typeface="Times New Roman"/>
            </a:endParaRPr>
          </a:p>
          <a:p>
            <a:pPr marL="446088" marR="5715" indent="-433388" algn="just">
              <a:lnSpc>
                <a:spcPct val="100000"/>
              </a:lnSpc>
              <a:buFont typeface="Wingdings" panose="05000000000000000000" pitchFamily="2" charset="2"/>
              <a:buChar char="Ø"/>
            </a:pPr>
            <a:r>
              <a:rPr sz="2800" b="1" spc="-5" dirty="0">
                <a:solidFill>
                  <a:srgbClr val="FFFFFF"/>
                </a:solidFill>
                <a:latin typeface="Arial"/>
                <a:cs typeface="Arial"/>
              </a:rPr>
              <a:t>Disadvantage </a:t>
            </a:r>
            <a:r>
              <a:rPr sz="2800" b="1" dirty="0">
                <a:solidFill>
                  <a:srgbClr val="FFFFFF"/>
                </a:solidFill>
                <a:latin typeface="Arial"/>
                <a:cs typeface="Arial"/>
              </a:rPr>
              <a:t>is </a:t>
            </a:r>
            <a:r>
              <a:rPr sz="2800" b="1" spc="-5" dirty="0">
                <a:solidFill>
                  <a:srgbClr val="FFFFFF"/>
                </a:solidFill>
                <a:latin typeface="Arial"/>
                <a:cs typeface="Arial"/>
              </a:rPr>
              <a:t>that the decisions taken </a:t>
            </a:r>
            <a:r>
              <a:rPr sz="2800" b="1" spc="5" dirty="0">
                <a:solidFill>
                  <a:srgbClr val="FFFFFF"/>
                </a:solidFill>
                <a:latin typeface="Arial"/>
                <a:cs typeface="Arial"/>
              </a:rPr>
              <a:t>in  </a:t>
            </a:r>
            <a:r>
              <a:rPr sz="2800" b="1" dirty="0">
                <a:solidFill>
                  <a:srgbClr val="FFFFFF"/>
                </a:solidFill>
                <a:latin typeface="Arial"/>
                <a:cs typeface="Arial"/>
              </a:rPr>
              <a:t>interacting </a:t>
            </a:r>
            <a:r>
              <a:rPr sz="2800" b="1" spc="-5" dirty="0">
                <a:solidFill>
                  <a:srgbClr val="FFFFFF"/>
                </a:solidFill>
                <a:latin typeface="Arial"/>
                <a:cs typeface="Arial"/>
              </a:rPr>
              <a:t>groups are affected </a:t>
            </a:r>
            <a:r>
              <a:rPr sz="2800" b="1" dirty="0">
                <a:solidFill>
                  <a:srgbClr val="FFFFFF"/>
                </a:solidFill>
                <a:latin typeface="Arial"/>
                <a:cs typeface="Arial"/>
              </a:rPr>
              <a:t>by </a:t>
            </a:r>
            <a:r>
              <a:rPr sz="2800" b="1" spc="-5" dirty="0">
                <a:solidFill>
                  <a:srgbClr val="FFFFFF"/>
                </a:solidFill>
                <a:latin typeface="Arial"/>
                <a:cs typeface="Arial"/>
              </a:rPr>
              <a:t>group  </a:t>
            </a:r>
            <a:r>
              <a:rPr sz="2800" b="1" dirty="0">
                <a:solidFill>
                  <a:srgbClr val="FFFFFF"/>
                </a:solidFill>
                <a:latin typeface="Arial"/>
                <a:cs typeface="Arial"/>
              </a:rPr>
              <a:t>think, </a:t>
            </a:r>
            <a:r>
              <a:rPr sz="2800" b="1" spc="-5" dirty="0">
                <a:solidFill>
                  <a:srgbClr val="FFFFFF"/>
                </a:solidFill>
                <a:latin typeface="Arial"/>
                <a:cs typeface="Arial"/>
              </a:rPr>
              <a:t>pressure </a:t>
            </a:r>
            <a:r>
              <a:rPr sz="2800" b="1" dirty="0">
                <a:solidFill>
                  <a:srgbClr val="FFFFFF"/>
                </a:solidFill>
                <a:latin typeface="Arial"/>
                <a:cs typeface="Arial"/>
              </a:rPr>
              <a:t>to </a:t>
            </a:r>
            <a:r>
              <a:rPr sz="2800" b="1" spc="-5" dirty="0">
                <a:solidFill>
                  <a:srgbClr val="FFFFFF"/>
                </a:solidFill>
                <a:latin typeface="Arial"/>
                <a:cs typeface="Arial"/>
              </a:rPr>
              <a:t>conform</a:t>
            </a:r>
            <a:r>
              <a:rPr sz="2800" b="1" spc="-40" dirty="0">
                <a:solidFill>
                  <a:srgbClr val="FFFFFF"/>
                </a:solidFill>
                <a:latin typeface="Arial"/>
                <a:cs typeface="Arial"/>
              </a:rPr>
              <a:t> </a:t>
            </a:r>
            <a:r>
              <a:rPr sz="2800" b="1" spc="-5" dirty="0">
                <a:solidFill>
                  <a:srgbClr val="FFFFFF"/>
                </a:solidFill>
                <a:latin typeface="Arial"/>
                <a:cs typeface="Arial"/>
              </a:rPr>
              <a:t>etc.</a:t>
            </a:r>
            <a:endParaRPr sz="2800" dirty="0">
              <a:latin typeface="Arial"/>
              <a:cs typeface="Arial"/>
            </a:endParaRPr>
          </a:p>
        </p:txBody>
      </p:sp>
      <p:sp>
        <p:nvSpPr>
          <p:cNvPr id="3" name="object 3"/>
          <p:cNvSpPr txBox="1">
            <a:spLocks noGrp="1"/>
          </p:cNvSpPr>
          <p:nvPr>
            <p:ph type="title"/>
          </p:nvPr>
        </p:nvSpPr>
        <p:spPr>
          <a:xfrm>
            <a:off x="1752600" y="304800"/>
            <a:ext cx="6172200" cy="690574"/>
          </a:xfrm>
          <a:prstGeom prst="rect">
            <a:avLst/>
          </a:prstGeom>
        </p:spPr>
        <p:txBody>
          <a:bodyPr vert="horz" wrap="square" lIns="0" tIns="13335" rIns="0" bIns="0" rtlCol="0">
            <a:spAutoFit/>
          </a:bodyPr>
          <a:lstStyle/>
          <a:p>
            <a:pPr marL="12700" algn="ctr">
              <a:lnSpc>
                <a:spcPct val="100000"/>
              </a:lnSpc>
              <a:spcBef>
                <a:spcPts val="105"/>
              </a:spcBef>
            </a:pPr>
            <a:r>
              <a:rPr lang="en-IN" sz="4400" u="none" dirty="0"/>
              <a:t>Interacting</a:t>
            </a:r>
            <a:r>
              <a:rPr lang="en-IN" sz="4400" u="none" spc="-80" dirty="0"/>
              <a:t> </a:t>
            </a:r>
            <a:r>
              <a:rPr lang="en-IN" sz="4400" u="none" dirty="0"/>
              <a:t>Groups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1700" y="304800"/>
            <a:ext cx="5105400" cy="628377"/>
          </a:xfrm>
          <a:prstGeom prst="rect">
            <a:avLst/>
          </a:prstGeom>
        </p:spPr>
        <p:txBody>
          <a:bodyPr vert="horz" wrap="square" lIns="0" tIns="12700" rIns="0" bIns="0" rtlCol="0">
            <a:spAutoFit/>
          </a:bodyPr>
          <a:lstStyle/>
          <a:p>
            <a:pPr marL="12700">
              <a:lnSpc>
                <a:spcPct val="100000"/>
              </a:lnSpc>
              <a:spcBef>
                <a:spcPts val="100"/>
              </a:spcBef>
            </a:pPr>
            <a:r>
              <a:rPr sz="4000" u="none" spc="-5" dirty="0">
                <a:latin typeface="Arial" panose="020B0604020202020204" pitchFamily="34" charset="0"/>
                <a:cs typeface="Arial" panose="020B0604020202020204" pitchFamily="34" charset="0"/>
              </a:rPr>
              <a:t>Electronic</a:t>
            </a:r>
            <a:r>
              <a:rPr sz="4000" u="none" spc="-65" dirty="0">
                <a:latin typeface="Arial" panose="020B0604020202020204" pitchFamily="34" charset="0"/>
                <a:cs typeface="Arial" panose="020B0604020202020204" pitchFamily="34" charset="0"/>
              </a:rPr>
              <a:t> </a:t>
            </a:r>
            <a:r>
              <a:rPr sz="4000" u="none" spc="-5" dirty="0">
                <a:latin typeface="Arial" panose="020B0604020202020204" pitchFamily="34" charset="0"/>
                <a:cs typeface="Arial" panose="020B0604020202020204" pitchFamily="34" charset="0"/>
              </a:rPr>
              <a:t>meetings</a:t>
            </a:r>
            <a:endParaRPr sz="4000" dirty="0">
              <a:latin typeface="Arial" panose="020B0604020202020204" pitchFamily="34" charset="0"/>
              <a:cs typeface="Arial" panose="020B0604020202020204" pitchFamily="34" charset="0"/>
            </a:endParaRPr>
          </a:p>
        </p:txBody>
      </p:sp>
      <p:sp>
        <p:nvSpPr>
          <p:cNvPr id="3" name="object 3"/>
          <p:cNvSpPr txBox="1"/>
          <p:nvPr/>
        </p:nvSpPr>
        <p:spPr>
          <a:xfrm>
            <a:off x="533400" y="1457947"/>
            <a:ext cx="8382000" cy="3942105"/>
          </a:xfrm>
          <a:prstGeom prst="rect">
            <a:avLst/>
          </a:prstGeom>
        </p:spPr>
        <p:txBody>
          <a:bodyPr vert="horz" wrap="square" lIns="0" tIns="12700" rIns="0" bIns="0" rtlCol="0">
            <a:spAutoFit/>
          </a:bodyPr>
          <a:lstStyle/>
          <a:p>
            <a:pPr marL="355600" marR="5080" indent="-342900" algn="just">
              <a:lnSpc>
                <a:spcPct val="100000"/>
              </a:lnSpc>
              <a:spcBef>
                <a:spcPts val="100"/>
              </a:spcBef>
              <a:buSzPct val="95833"/>
              <a:buFont typeface="Wingdings" panose="05000000000000000000" pitchFamily="2" charset="2"/>
              <a:buChar char="Ø"/>
              <a:tabLst>
                <a:tab pos="120650" algn="l"/>
              </a:tabLst>
            </a:pPr>
            <a:r>
              <a:rPr sz="2800" b="1" dirty="0">
                <a:solidFill>
                  <a:srgbClr val="FFFFFF"/>
                </a:solidFill>
                <a:latin typeface="Arial"/>
                <a:cs typeface="Arial"/>
              </a:rPr>
              <a:t>The members of the </a:t>
            </a:r>
            <a:r>
              <a:rPr sz="2800" b="1" spc="-5" dirty="0">
                <a:solidFill>
                  <a:srgbClr val="FFFFFF"/>
                </a:solidFill>
                <a:latin typeface="Arial"/>
                <a:cs typeface="Arial"/>
              </a:rPr>
              <a:t>group interact with the help </a:t>
            </a:r>
            <a:r>
              <a:rPr sz="2800" b="1" dirty="0">
                <a:solidFill>
                  <a:srgbClr val="FFFFFF"/>
                </a:solidFill>
                <a:latin typeface="Arial"/>
                <a:cs typeface="Arial"/>
              </a:rPr>
              <a:t>of  computers </a:t>
            </a:r>
            <a:r>
              <a:rPr sz="2800" b="1" spc="-5" dirty="0">
                <a:solidFill>
                  <a:srgbClr val="FFFFFF"/>
                </a:solidFill>
                <a:latin typeface="Arial"/>
                <a:cs typeface="Arial"/>
              </a:rPr>
              <a:t>through connected computer</a:t>
            </a:r>
            <a:r>
              <a:rPr sz="2800" b="1" spc="55" dirty="0">
                <a:solidFill>
                  <a:srgbClr val="FFFFFF"/>
                </a:solidFill>
                <a:latin typeface="Arial"/>
                <a:cs typeface="Arial"/>
              </a:rPr>
              <a:t> </a:t>
            </a:r>
            <a:r>
              <a:rPr sz="2800" b="1" spc="-5" dirty="0">
                <a:solidFill>
                  <a:srgbClr val="FFFFFF"/>
                </a:solidFill>
                <a:latin typeface="Arial"/>
                <a:cs typeface="Arial"/>
              </a:rPr>
              <a:t>terminals.</a:t>
            </a:r>
            <a:r>
              <a:rPr lang="en-US" sz="2800" b="1" spc="-5" dirty="0">
                <a:latin typeface="Arial"/>
                <a:cs typeface="Arial"/>
              </a:rPr>
              <a:t> </a:t>
            </a:r>
          </a:p>
          <a:p>
            <a:pPr marL="355600" marR="5080" indent="-342900" algn="just">
              <a:lnSpc>
                <a:spcPct val="100000"/>
              </a:lnSpc>
              <a:spcBef>
                <a:spcPts val="100"/>
              </a:spcBef>
              <a:buSzPct val="95833"/>
              <a:buFont typeface="Wingdings" panose="05000000000000000000" pitchFamily="2" charset="2"/>
              <a:buChar char="Ø"/>
              <a:tabLst>
                <a:tab pos="120650" algn="l"/>
              </a:tabLst>
            </a:pPr>
            <a:endParaRPr lang="en-US" sz="2800" b="1" spc="-5" dirty="0">
              <a:solidFill>
                <a:srgbClr val="FFFFFF"/>
              </a:solidFill>
              <a:latin typeface="Arial"/>
              <a:cs typeface="Arial"/>
            </a:endParaRPr>
          </a:p>
          <a:p>
            <a:pPr marL="355600" marR="5080" indent="-342900" algn="just">
              <a:lnSpc>
                <a:spcPct val="100000"/>
              </a:lnSpc>
              <a:spcBef>
                <a:spcPts val="100"/>
              </a:spcBef>
              <a:buSzPct val="95833"/>
              <a:buFont typeface="Wingdings" panose="05000000000000000000" pitchFamily="2" charset="2"/>
              <a:buChar char="Ø"/>
              <a:tabLst>
                <a:tab pos="120650" algn="l"/>
              </a:tabLst>
            </a:pPr>
            <a:r>
              <a:rPr sz="2800" b="1" dirty="0">
                <a:solidFill>
                  <a:srgbClr val="FFFFFF"/>
                </a:solidFill>
                <a:latin typeface="Arial"/>
                <a:cs typeface="Arial"/>
              </a:rPr>
              <a:t>Projector </a:t>
            </a:r>
            <a:r>
              <a:rPr sz="2800" b="1" spc="-5" dirty="0">
                <a:solidFill>
                  <a:srgbClr val="FFFFFF"/>
                </a:solidFill>
                <a:latin typeface="Arial"/>
                <a:cs typeface="Arial"/>
              </a:rPr>
              <a:t>screen is used </a:t>
            </a:r>
            <a:r>
              <a:rPr sz="2800" b="1" dirty="0">
                <a:solidFill>
                  <a:srgbClr val="FFFFFF"/>
                </a:solidFill>
                <a:latin typeface="Arial"/>
                <a:cs typeface="Arial"/>
              </a:rPr>
              <a:t>to </a:t>
            </a:r>
            <a:r>
              <a:rPr sz="2800" b="1" spc="-5" dirty="0">
                <a:solidFill>
                  <a:srgbClr val="FFFFFF"/>
                </a:solidFill>
                <a:latin typeface="Arial"/>
                <a:cs typeface="Arial"/>
              </a:rPr>
              <a:t>show </a:t>
            </a:r>
            <a:r>
              <a:rPr sz="2800" b="1" dirty="0">
                <a:solidFill>
                  <a:srgbClr val="FFFFFF"/>
                </a:solidFill>
                <a:latin typeface="Arial"/>
                <a:cs typeface="Arial"/>
              </a:rPr>
              <a:t>the </a:t>
            </a:r>
            <a:r>
              <a:rPr sz="2800" b="1" spc="-5" dirty="0">
                <a:solidFill>
                  <a:srgbClr val="FFFFFF"/>
                </a:solidFill>
                <a:latin typeface="Arial"/>
                <a:cs typeface="Arial"/>
              </a:rPr>
              <a:t>individual </a:t>
            </a:r>
            <a:r>
              <a:rPr lang="en-IN" sz="2800" b="1" spc="-5" dirty="0">
                <a:solidFill>
                  <a:srgbClr val="FFFFFF"/>
                </a:solidFill>
                <a:latin typeface="Arial"/>
                <a:cs typeface="Arial"/>
              </a:rPr>
              <a:t> </a:t>
            </a:r>
            <a:r>
              <a:rPr sz="2800" b="1" spc="-5" dirty="0">
                <a:solidFill>
                  <a:srgbClr val="FFFFFF"/>
                </a:solidFill>
                <a:latin typeface="Arial"/>
                <a:cs typeface="Arial"/>
              </a:rPr>
              <a:t>comments and </a:t>
            </a:r>
            <a:r>
              <a:rPr sz="2800" b="1" dirty="0">
                <a:solidFill>
                  <a:srgbClr val="FFFFFF"/>
                </a:solidFill>
                <a:latin typeface="Arial"/>
                <a:cs typeface="Arial"/>
              </a:rPr>
              <a:t>votes </a:t>
            </a:r>
            <a:r>
              <a:rPr sz="2800" b="1" spc="-10" dirty="0">
                <a:solidFill>
                  <a:srgbClr val="FFFFFF"/>
                </a:solidFill>
                <a:latin typeface="Arial"/>
                <a:cs typeface="Arial"/>
              </a:rPr>
              <a:t>on </a:t>
            </a:r>
            <a:r>
              <a:rPr sz="2800" b="1" spc="-5" dirty="0">
                <a:solidFill>
                  <a:srgbClr val="FFFFFF"/>
                </a:solidFill>
                <a:latin typeface="Arial"/>
                <a:cs typeface="Arial"/>
              </a:rPr>
              <a:t>an</a:t>
            </a:r>
            <a:r>
              <a:rPr sz="2800" b="1" spc="15" dirty="0">
                <a:solidFill>
                  <a:srgbClr val="FFFFFF"/>
                </a:solidFill>
                <a:latin typeface="Arial"/>
                <a:cs typeface="Arial"/>
              </a:rPr>
              <a:t> </a:t>
            </a:r>
            <a:r>
              <a:rPr sz="2800" b="1" spc="-5" dirty="0">
                <a:solidFill>
                  <a:srgbClr val="FFFFFF"/>
                </a:solidFill>
                <a:latin typeface="Arial"/>
                <a:cs typeface="Arial"/>
              </a:rPr>
              <a:t>issue.</a:t>
            </a:r>
            <a:endParaRPr lang="en-US" sz="2800" b="1" dirty="0">
              <a:latin typeface="Arial"/>
              <a:cs typeface="Arial"/>
            </a:endParaRPr>
          </a:p>
          <a:p>
            <a:pPr marL="355600" marR="5080" indent="-342900" algn="just">
              <a:lnSpc>
                <a:spcPct val="100000"/>
              </a:lnSpc>
              <a:spcBef>
                <a:spcPts val="100"/>
              </a:spcBef>
              <a:buSzPct val="95833"/>
              <a:buFont typeface="Wingdings" panose="05000000000000000000" pitchFamily="2" charset="2"/>
              <a:buChar char="Ø"/>
              <a:tabLst>
                <a:tab pos="120650" algn="l"/>
              </a:tabLst>
            </a:pPr>
            <a:endParaRPr lang="en-IN" sz="2800" b="1" spc="-5" dirty="0">
              <a:solidFill>
                <a:srgbClr val="FFFFFF"/>
              </a:solidFill>
              <a:latin typeface="Arial"/>
              <a:cs typeface="Arial"/>
            </a:endParaRPr>
          </a:p>
          <a:p>
            <a:pPr marL="355600" marR="5080" indent="-342900" algn="just">
              <a:lnSpc>
                <a:spcPct val="100000"/>
              </a:lnSpc>
              <a:spcBef>
                <a:spcPts val="100"/>
              </a:spcBef>
              <a:buSzPct val="95833"/>
              <a:buFont typeface="Wingdings" panose="05000000000000000000" pitchFamily="2" charset="2"/>
              <a:buChar char="Ø"/>
              <a:tabLst>
                <a:tab pos="120650" algn="l"/>
              </a:tabLst>
            </a:pPr>
            <a:r>
              <a:rPr sz="2800" b="1" spc="-5" dirty="0">
                <a:solidFill>
                  <a:srgbClr val="FFFFFF"/>
                </a:solidFill>
                <a:latin typeface="Arial"/>
                <a:cs typeface="Arial"/>
              </a:rPr>
              <a:t>This </a:t>
            </a:r>
            <a:r>
              <a:rPr sz="2800" b="1" dirty="0">
                <a:solidFill>
                  <a:srgbClr val="FFFFFF"/>
                </a:solidFill>
                <a:latin typeface="Arial"/>
                <a:cs typeface="Arial"/>
              </a:rPr>
              <a:t>method </a:t>
            </a:r>
            <a:r>
              <a:rPr sz="2800" b="1" spc="-5" dirty="0">
                <a:solidFill>
                  <a:srgbClr val="FFFFFF"/>
                </a:solidFill>
                <a:latin typeface="Arial"/>
                <a:cs typeface="Arial"/>
              </a:rPr>
              <a:t>reduces group think and </a:t>
            </a:r>
            <a:r>
              <a:rPr sz="2800" b="1" dirty="0">
                <a:solidFill>
                  <a:srgbClr val="FFFFFF"/>
                </a:solidFill>
                <a:latin typeface="Arial"/>
                <a:cs typeface="Arial"/>
              </a:rPr>
              <a:t>the </a:t>
            </a:r>
            <a:r>
              <a:rPr sz="2800" b="1" spc="-5" dirty="0">
                <a:solidFill>
                  <a:srgbClr val="FFFFFF"/>
                </a:solidFill>
                <a:latin typeface="Arial"/>
                <a:cs typeface="Arial"/>
              </a:rPr>
              <a:t>time</a:t>
            </a:r>
            <a:r>
              <a:rPr lang="en-IN" sz="2800" b="1" spc="-5" dirty="0">
                <a:solidFill>
                  <a:srgbClr val="FFFFFF"/>
                </a:solidFill>
                <a:latin typeface="Arial"/>
                <a:cs typeface="Arial"/>
              </a:rPr>
              <a:t> </a:t>
            </a:r>
            <a:r>
              <a:rPr sz="2800" b="1" spc="-5" dirty="0">
                <a:solidFill>
                  <a:srgbClr val="FFFFFF"/>
                </a:solidFill>
                <a:latin typeface="Arial"/>
                <a:cs typeface="Arial"/>
              </a:rPr>
              <a:t> wasted in socializing </a:t>
            </a:r>
            <a:r>
              <a:rPr sz="2800" b="1" dirty="0">
                <a:solidFill>
                  <a:srgbClr val="FFFFFF"/>
                </a:solidFill>
                <a:latin typeface="Arial"/>
                <a:cs typeface="Arial"/>
              </a:rPr>
              <a:t>the</a:t>
            </a:r>
            <a:r>
              <a:rPr sz="2800" b="1" spc="55" dirty="0">
                <a:solidFill>
                  <a:srgbClr val="FFFFFF"/>
                </a:solidFill>
                <a:latin typeface="Arial"/>
                <a:cs typeface="Arial"/>
              </a:rPr>
              <a:t> </a:t>
            </a:r>
            <a:r>
              <a:rPr sz="2800" b="1" spc="-5" dirty="0">
                <a:solidFill>
                  <a:srgbClr val="FFFFFF"/>
                </a:solidFill>
                <a:latin typeface="Arial"/>
                <a:cs typeface="Arial"/>
              </a:rPr>
              <a:t>meeting.</a:t>
            </a:r>
            <a:endParaRPr sz="2800" b="1"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0" y="1268152"/>
            <a:ext cx="8153400" cy="4321696"/>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pPr>
            <a:r>
              <a:rPr sz="2800" b="1" spc="-5" dirty="0">
                <a:solidFill>
                  <a:srgbClr val="FFFFFF"/>
                </a:solidFill>
                <a:latin typeface="Arial"/>
                <a:cs typeface="Arial"/>
              </a:rPr>
              <a:t>The groups operate </a:t>
            </a:r>
            <a:r>
              <a:rPr sz="2800" b="1" dirty="0">
                <a:solidFill>
                  <a:srgbClr val="FFFFFF"/>
                </a:solidFill>
                <a:latin typeface="Arial"/>
                <a:cs typeface="Arial"/>
              </a:rPr>
              <a:t>on </a:t>
            </a:r>
            <a:r>
              <a:rPr sz="2800" b="1" spc="-5" dirty="0">
                <a:solidFill>
                  <a:srgbClr val="FFFFFF"/>
                </a:solidFill>
                <a:latin typeface="Arial"/>
                <a:cs typeface="Arial"/>
              </a:rPr>
              <a:t>a common tasks </a:t>
            </a:r>
            <a:r>
              <a:rPr sz="2800" b="1" dirty="0">
                <a:solidFill>
                  <a:srgbClr val="FFFFFF"/>
                </a:solidFill>
                <a:latin typeface="Arial"/>
                <a:cs typeface="Arial"/>
              </a:rPr>
              <a:t>and </a:t>
            </a:r>
            <a:r>
              <a:rPr sz="2800" b="1" spc="-5" dirty="0">
                <a:solidFill>
                  <a:srgbClr val="FFFFFF"/>
                </a:solidFill>
                <a:latin typeface="Arial"/>
                <a:cs typeface="Arial"/>
              </a:rPr>
              <a:t>common  attitudes. The group behaviour is how </a:t>
            </a:r>
            <a:r>
              <a:rPr sz="2800" b="1" spc="-15" dirty="0">
                <a:solidFill>
                  <a:srgbClr val="FFFFFF"/>
                </a:solidFill>
                <a:latin typeface="Arial"/>
                <a:cs typeface="Arial"/>
              </a:rPr>
              <a:t>you </a:t>
            </a:r>
            <a:r>
              <a:rPr sz="2800" b="1" dirty="0">
                <a:solidFill>
                  <a:srgbClr val="FFFFFF"/>
                </a:solidFill>
                <a:latin typeface="Arial"/>
                <a:cs typeface="Arial"/>
              </a:rPr>
              <a:t>interact  between </a:t>
            </a:r>
            <a:r>
              <a:rPr sz="2800" b="1" spc="-5" dirty="0">
                <a:solidFill>
                  <a:srgbClr val="FFFFFF"/>
                </a:solidFill>
                <a:latin typeface="Arial"/>
                <a:cs typeface="Arial"/>
              </a:rPr>
              <a:t>the </a:t>
            </a:r>
            <a:r>
              <a:rPr sz="2800" b="1" dirty="0">
                <a:solidFill>
                  <a:srgbClr val="FFFFFF"/>
                </a:solidFill>
                <a:latin typeface="Arial"/>
                <a:cs typeface="Arial"/>
              </a:rPr>
              <a:t>group </a:t>
            </a:r>
            <a:r>
              <a:rPr sz="2800" b="1" spc="-5" dirty="0">
                <a:solidFill>
                  <a:srgbClr val="FFFFFF"/>
                </a:solidFill>
                <a:latin typeface="Arial"/>
                <a:cs typeface="Arial"/>
              </a:rPr>
              <a:t>members </a:t>
            </a:r>
            <a:r>
              <a:rPr sz="2800" b="1" dirty="0">
                <a:solidFill>
                  <a:srgbClr val="FFFFFF"/>
                </a:solidFill>
                <a:latin typeface="Arial"/>
                <a:cs typeface="Arial"/>
              </a:rPr>
              <a:t>in </a:t>
            </a:r>
            <a:r>
              <a:rPr sz="2800" b="1" spc="-5" dirty="0">
                <a:solidFill>
                  <a:srgbClr val="FFFFFF"/>
                </a:solidFill>
                <a:latin typeface="Arial"/>
                <a:cs typeface="Arial"/>
              </a:rPr>
              <a:t>social</a:t>
            </a:r>
            <a:r>
              <a:rPr sz="2800" b="1" spc="-50" dirty="0">
                <a:solidFill>
                  <a:srgbClr val="FFFFFF"/>
                </a:solidFill>
                <a:latin typeface="Arial"/>
                <a:cs typeface="Arial"/>
              </a:rPr>
              <a:t> </a:t>
            </a:r>
            <a:r>
              <a:rPr sz="2800" b="1" spc="-5" dirty="0">
                <a:solidFill>
                  <a:srgbClr val="FFFFFF"/>
                </a:solidFill>
                <a:latin typeface="Arial"/>
                <a:cs typeface="Arial"/>
              </a:rPr>
              <a:t>situation.</a:t>
            </a:r>
            <a:endParaRPr sz="2800" dirty="0">
              <a:latin typeface="Arial"/>
              <a:cs typeface="Arial"/>
            </a:endParaRPr>
          </a:p>
          <a:p>
            <a:pPr marL="342900" indent="-342900" algn="just">
              <a:lnSpc>
                <a:spcPct val="100000"/>
              </a:lnSpc>
              <a:spcBef>
                <a:spcPts val="5"/>
              </a:spcBef>
              <a:buFont typeface="Wingdings" panose="05000000000000000000" pitchFamily="2" charset="2"/>
              <a:buChar char="Ø"/>
            </a:pPr>
            <a:endParaRPr sz="2800" dirty="0">
              <a:latin typeface="Times New Roman"/>
              <a:cs typeface="Times New Roman"/>
            </a:endParaRPr>
          </a:p>
          <a:p>
            <a:pPr marL="355600" marR="95885" indent="-342900" algn="just">
              <a:lnSpc>
                <a:spcPct val="100000"/>
              </a:lnSpc>
              <a:buFont typeface="Wingdings" panose="05000000000000000000" pitchFamily="2" charset="2"/>
              <a:buChar char="Ø"/>
              <a:tabLst>
                <a:tab pos="7150734" algn="l"/>
              </a:tabLst>
            </a:pPr>
            <a:r>
              <a:rPr sz="2800" b="1" spc="-5" dirty="0">
                <a:solidFill>
                  <a:srgbClr val="FFFFFF"/>
                </a:solidFill>
                <a:latin typeface="Arial"/>
                <a:cs typeface="Arial"/>
              </a:rPr>
              <a:t>The group behaviour </a:t>
            </a:r>
            <a:r>
              <a:rPr sz="2800" b="1" dirty="0">
                <a:solidFill>
                  <a:srgbClr val="FFFFFF"/>
                </a:solidFill>
                <a:latin typeface="Arial"/>
                <a:cs typeface="Arial"/>
              </a:rPr>
              <a:t>is </a:t>
            </a:r>
            <a:r>
              <a:rPr sz="2800" b="1" spc="-5" dirty="0">
                <a:solidFill>
                  <a:srgbClr val="FFFFFF"/>
                </a:solidFill>
                <a:latin typeface="Arial"/>
                <a:cs typeface="Arial"/>
              </a:rPr>
              <a:t>essential </a:t>
            </a:r>
            <a:r>
              <a:rPr sz="2800" b="1" dirty="0">
                <a:solidFill>
                  <a:srgbClr val="FFFFFF"/>
                </a:solidFill>
                <a:latin typeface="Arial"/>
                <a:cs typeface="Arial"/>
              </a:rPr>
              <a:t>to</a:t>
            </a:r>
            <a:r>
              <a:rPr sz="2800" b="1" spc="45" dirty="0">
                <a:solidFill>
                  <a:srgbClr val="FFFFFF"/>
                </a:solidFill>
                <a:latin typeface="Arial"/>
                <a:cs typeface="Arial"/>
              </a:rPr>
              <a:t> </a:t>
            </a:r>
            <a:r>
              <a:rPr sz="2800" b="1" spc="-5" dirty="0">
                <a:solidFill>
                  <a:srgbClr val="FFFFFF"/>
                </a:solidFill>
                <a:latin typeface="Arial"/>
                <a:cs typeface="Arial"/>
              </a:rPr>
              <a:t>study</a:t>
            </a:r>
            <a:r>
              <a:rPr sz="2800" b="1" spc="10" dirty="0">
                <a:solidFill>
                  <a:srgbClr val="FFFFFF"/>
                </a:solidFill>
                <a:latin typeface="Arial"/>
                <a:cs typeface="Arial"/>
              </a:rPr>
              <a:t> </a:t>
            </a:r>
            <a:r>
              <a:rPr sz="2800" b="1" dirty="0">
                <a:solidFill>
                  <a:srgbClr val="FFFFFF"/>
                </a:solidFill>
                <a:latin typeface="Arial"/>
                <a:cs typeface="Arial"/>
              </a:rPr>
              <a:t>since</a:t>
            </a:r>
            <a:r>
              <a:rPr lang="en-US" sz="2800" b="1" dirty="0">
                <a:solidFill>
                  <a:srgbClr val="FFFFFF"/>
                </a:solidFill>
                <a:latin typeface="Arial"/>
                <a:cs typeface="Arial"/>
              </a:rPr>
              <a:t> </a:t>
            </a:r>
            <a:r>
              <a:rPr sz="2800" b="1" dirty="0">
                <a:solidFill>
                  <a:srgbClr val="FFFFFF"/>
                </a:solidFill>
                <a:latin typeface="Arial"/>
                <a:cs typeface="Arial"/>
              </a:rPr>
              <a:t>it</a:t>
            </a:r>
            <a:r>
              <a:rPr lang="en-IN" sz="2800" b="1" dirty="0">
                <a:solidFill>
                  <a:srgbClr val="FFFFFF"/>
                </a:solidFill>
                <a:latin typeface="Arial"/>
                <a:cs typeface="Arial"/>
              </a:rPr>
              <a:t> </a:t>
            </a:r>
            <a:r>
              <a:rPr sz="2800" b="1" spc="-5" dirty="0">
                <a:solidFill>
                  <a:srgbClr val="FFFFFF"/>
                </a:solidFill>
                <a:latin typeface="Arial"/>
                <a:cs typeface="Arial"/>
              </a:rPr>
              <a:t>helps </a:t>
            </a:r>
            <a:r>
              <a:rPr sz="2800" b="1" dirty="0">
                <a:solidFill>
                  <a:srgbClr val="FFFFFF"/>
                </a:solidFill>
                <a:latin typeface="Arial"/>
                <a:cs typeface="Arial"/>
              </a:rPr>
              <a:t>to find how </a:t>
            </a:r>
            <a:r>
              <a:rPr sz="2800" b="1" spc="-5" dirty="0">
                <a:solidFill>
                  <a:srgbClr val="FFFFFF"/>
                </a:solidFill>
                <a:latin typeface="Arial"/>
                <a:cs typeface="Arial"/>
              </a:rPr>
              <a:t>the relationships are made </a:t>
            </a:r>
            <a:r>
              <a:rPr sz="2800" b="1" dirty="0">
                <a:solidFill>
                  <a:srgbClr val="FFFFFF"/>
                </a:solidFill>
                <a:latin typeface="Arial"/>
                <a:cs typeface="Arial"/>
              </a:rPr>
              <a:t>within</a:t>
            </a:r>
            <a:r>
              <a:rPr sz="2800" b="1" spc="-55" dirty="0">
                <a:solidFill>
                  <a:srgbClr val="FFFFFF"/>
                </a:solidFill>
                <a:latin typeface="Arial"/>
                <a:cs typeface="Arial"/>
              </a:rPr>
              <a:t> </a:t>
            </a:r>
            <a:r>
              <a:rPr sz="2800" b="1" spc="-5" dirty="0">
                <a:solidFill>
                  <a:srgbClr val="FFFFFF"/>
                </a:solidFill>
                <a:latin typeface="Arial"/>
                <a:cs typeface="Arial"/>
              </a:rPr>
              <a:t>a  group. This helps to know how a </a:t>
            </a:r>
            <a:r>
              <a:rPr sz="2800" b="1" dirty="0">
                <a:solidFill>
                  <a:srgbClr val="FFFFFF"/>
                </a:solidFill>
                <a:latin typeface="Arial"/>
                <a:cs typeface="Arial"/>
              </a:rPr>
              <a:t>group </a:t>
            </a:r>
            <a:r>
              <a:rPr sz="2800" b="1" spc="-5" dirty="0">
                <a:solidFill>
                  <a:srgbClr val="FFFFFF"/>
                </a:solidFill>
                <a:latin typeface="Arial"/>
                <a:cs typeface="Arial"/>
              </a:rPr>
              <a:t>is made </a:t>
            </a:r>
            <a:r>
              <a:rPr sz="2800" b="1" dirty="0">
                <a:solidFill>
                  <a:srgbClr val="FFFFFF"/>
                </a:solidFill>
                <a:latin typeface="Arial"/>
                <a:cs typeface="Arial"/>
              </a:rPr>
              <a:t>and  how it </a:t>
            </a:r>
            <a:r>
              <a:rPr sz="2800" b="1" spc="-5" dirty="0">
                <a:solidFill>
                  <a:srgbClr val="FFFFFF"/>
                </a:solidFill>
                <a:latin typeface="Arial"/>
                <a:cs typeface="Arial"/>
              </a:rPr>
              <a:t>should be organized, lead </a:t>
            </a:r>
            <a:r>
              <a:rPr sz="2800" b="1" dirty="0">
                <a:solidFill>
                  <a:srgbClr val="FFFFFF"/>
                </a:solidFill>
                <a:latin typeface="Arial"/>
                <a:cs typeface="Arial"/>
              </a:rPr>
              <a:t>and </a:t>
            </a:r>
            <a:r>
              <a:rPr sz="2800" b="1" spc="-5" dirty="0">
                <a:solidFill>
                  <a:srgbClr val="FFFFFF"/>
                </a:solidFill>
                <a:latin typeface="Arial"/>
                <a:cs typeface="Arial"/>
              </a:rPr>
              <a:t>promoted</a:t>
            </a:r>
            <a:r>
              <a:rPr sz="2800" b="1" spc="-75" dirty="0">
                <a:solidFill>
                  <a:srgbClr val="FFFFFF"/>
                </a:solidFill>
                <a:latin typeface="Arial"/>
                <a:cs typeface="Arial"/>
              </a:rPr>
              <a:t> </a:t>
            </a:r>
            <a:r>
              <a:rPr sz="2800" b="1" dirty="0">
                <a:solidFill>
                  <a:srgbClr val="FFFFFF"/>
                </a:solidFill>
                <a:latin typeface="Arial"/>
                <a:cs typeface="Arial"/>
              </a:rPr>
              <a:t>.</a:t>
            </a:r>
            <a:endParaRPr sz="2800" dirty="0">
              <a:latin typeface="Arial"/>
              <a:cs typeface="Arial"/>
            </a:endParaRPr>
          </a:p>
        </p:txBody>
      </p:sp>
      <p:sp>
        <p:nvSpPr>
          <p:cNvPr id="2" name="TextBox 1">
            <a:extLst>
              <a:ext uri="{FF2B5EF4-FFF2-40B4-BE49-F238E27FC236}">
                <a16:creationId xmlns:a16="http://schemas.microsoft.com/office/drawing/2014/main" id="{A778C636-122C-C285-ABDC-4E089A7DB6D8}"/>
              </a:ext>
            </a:extLst>
          </p:cNvPr>
          <p:cNvSpPr txBox="1"/>
          <p:nvPr/>
        </p:nvSpPr>
        <p:spPr>
          <a:xfrm>
            <a:off x="457200" y="457200"/>
            <a:ext cx="1828800" cy="646331"/>
          </a:xfrm>
          <a:prstGeom prst="rect">
            <a:avLst/>
          </a:prstGeom>
          <a:noFill/>
        </p:spPr>
        <p:txBody>
          <a:bodyPr wrap="square" rtlCol="0">
            <a:spAutoFit/>
          </a:bodyPr>
          <a:lstStyle/>
          <a:p>
            <a:r>
              <a:rPr lang="en-US" sz="3600" dirty="0" err="1">
                <a:solidFill>
                  <a:schemeClr val="bg1"/>
                </a:solidFill>
              </a:rPr>
              <a:t>Contd</a:t>
            </a:r>
            <a:r>
              <a:rPr lang="en-US" sz="3600" dirty="0">
                <a:solidFill>
                  <a:schemeClr val="bg1"/>
                </a:solidFill>
              </a:rPr>
              <a:t>…</a:t>
            </a:r>
            <a:endParaRPr lang="en-IN" sz="36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87DC807-286F-4EB6-B73B-8536667148DB}"/>
              </a:ext>
            </a:extLst>
          </p:cNvPr>
          <p:cNvSpPr/>
          <p:nvPr/>
        </p:nvSpPr>
        <p:spPr>
          <a:xfrm>
            <a:off x="0" y="1066800"/>
            <a:ext cx="9144000" cy="5791200"/>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EA7FC605-B444-4293-B9A3-C9DF5B901EFE}"/>
              </a:ext>
            </a:extLst>
          </p:cNvPr>
          <p:cNvSpPr txBox="1"/>
          <p:nvPr/>
        </p:nvSpPr>
        <p:spPr>
          <a:xfrm>
            <a:off x="1790700" y="0"/>
            <a:ext cx="5562600" cy="830997"/>
          </a:xfrm>
          <a:prstGeom prst="rect">
            <a:avLst/>
          </a:prstGeom>
          <a:noFill/>
        </p:spPr>
        <p:txBody>
          <a:bodyPr wrap="square" rtlCol="0">
            <a:spAutoFit/>
          </a:bodyPr>
          <a:lstStyle/>
          <a:p>
            <a:pPr algn="ctr"/>
            <a:r>
              <a:rPr lang="en-IN" sz="4800" b="1" dirty="0">
                <a:solidFill>
                  <a:schemeClr val="bg1"/>
                </a:solidFill>
              </a:rPr>
              <a:t>Team Effectiveness</a:t>
            </a:r>
          </a:p>
        </p:txBody>
      </p:sp>
    </p:spTree>
    <p:extLst>
      <p:ext uri="{BB962C8B-B14F-4D97-AF65-F5344CB8AC3E}">
        <p14:creationId xmlns:p14="http://schemas.microsoft.com/office/powerpoint/2010/main" val="160713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44DEDC3-32F8-417A-B06E-7F01BC3D091F}"/>
              </a:ext>
            </a:extLst>
          </p:cNvPr>
          <p:cNvSpPr txBox="1">
            <a:spLocks noGrp="1"/>
          </p:cNvSpPr>
          <p:nvPr>
            <p:ph type="title"/>
          </p:nvPr>
        </p:nvSpPr>
        <p:spPr>
          <a:xfrm>
            <a:off x="266700" y="304800"/>
            <a:ext cx="8610600" cy="1121461"/>
          </a:xfrm>
          <a:prstGeom prst="rect">
            <a:avLst/>
          </a:prstGeom>
        </p:spPr>
        <p:txBody>
          <a:bodyPr vert="horz" wrap="square" lIns="0" tIns="13335" rIns="0" bIns="0" rtlCol="0">
            <a:spAutoFit/>
          </a:bodyPr>
          <a:lstStyle/>
          <a:p>
            <a:pPr marL="12700" algn="ctr">
              <a:lnSpc>
                <a:spcPct val="100000"/>
              </a:lnSpc>
              <a:spcBef>
                <a:spcPts val="105"/>
              </a:spcBef>
            </a:pPr>
            <a:r>
              <a:rPr sz="3600" u="none" spc="-5" dirty="0">
                <a:latin typeface="Verdana"/>
                <a:cs typeface="Verdana"/>
              </a:rPr>
              <a:t>Characteristics </a:t>
            </a:r>
            <a:r>
              <a:rPr sz="3600" u="none" dirty="0">
                <a:latin typeface="Verdana"/>
                <a:cs typeface="Verdana"/>
              </a:rPr>
              <a:t>of</a:t>
            </a:r>
            <a:r>
              <a:rPr sz="3600" u="none" spc="-15" dirty="0">
                <a:latin typeface="Verdana"/>
                <a:cs typeface="Verdana"/>
              </a:rPr>
              <a:t> </a:t>
            </a:r>
            <a:r>
              <a:rPr sz="3600" u="none" dirty="0">
                <a:latin typeface="Verdana"/>
                <a:cs typeface="Verdana"/>
              </a:rPr>
              <a:t>a</a:t>
            </a:r>
            <a:r>
              <a:rPr lang="en-IN" sz="3600" u="none" dirty="0">
                <a:latin typeface="Verdana"/>
                <a:cs typeface="Verdana"/>
              </a:rPr>
              <a:t> </a:t>
            </a:r>
            <a:r>
              <a:rPr sz="3600" u="none" spc="-20" dirty="0">
                <a:latin typeface="Verdana"/>
                <a:cs typeface="Verdana"/>
              </a:rPr>
              <a:t>Well-Functioning, </a:t>
            </a:r>
            <a:r>
              <a:rPr sz="3600" u="none" spc="-5" dirty="0">
                <a:latin typeface="Verdana"/>
                <a:cs typeface="Verdana"/>
              </a:rPr>
              <a:t>Effective</a:t>
            </a:r>
            <a:r>
              <a:rPr sz="3600" u="none" spc="-40" dirty="0">
                <a:latin typeface="Verdana"/>
                <a:cs typeface="Verdana"/>
              </a:rPr>
              <a:t> </a:t>
            </a:r>
            <a:r>
              <a:rPr sz="3600" u="none" spc="-5" dirty="0">
                <a:latin typeface="Verdana"/>
                <a:cs typeface="Verdana"/>
              </a:rPr>
              <a:t>Group</a:t>
            </a:r>
            <a:endParaRPr sz="3600" u="none" dirty="0">
              <a:latin typeface="Verdana"/>
              <a:cs typeface="Verdana"/>
            </a:endParaRPr>
          </a:p>
        </p:txBody>
      </p:sp>
      <p:sp>
        <p:nvSpPr>
          <p:cNvPr id="5" name="object 3">
            <a:extLst>
              <a:ext uri="{FF2B5EF4-FFF2-40B4-BE49-F238E27FC236}">
                <a16:creationId xmlns:a16="http://schemas.microsoft.com/office/drawing/2014/main" id="{5B18FBD6-5B5B-46AD-B18F-06F1EF722B91}"/>
              </a:ext>
            </a:extLst>
          </p:cNvPr>
          <p:cNvSpPr txBox="1"/>
          <p:nvPr/>
        </p:nvSpPr>
        <p:spPr>
          <a:xfrm>
            <a:off x="708660" y="4415791"/>
            <a:ext cx="7924800" cy="914401"/>
          </a:xfrm>
          <a:prstGeom prst="rect">
            <a:avLst/>
          </a:prstGeom>
          <a:solidFill>
            <a:srgbClr val="A0B633"/>
          </a:solidFill>
          <a:ln w="12192">
            <a:solidFill>
              <a:srgbClr val="000000"/>
            </a:solidFill>
          </a:ln>
        </p:spPr>
        <p:txBody>
          <a:bodyPr vert="horz" wrap="square" lIns="0" tIns="46355" rIns="0" bIns="0" rtlCol="0" anchor="ctr" anchorCtr="0">
            <a:noAutofit/>
          </a:bodyPr>
          <a:lstStyle/>
          <a:p>
            <a:pPr algn="ctr">
              <a:lnSpc>
                <a:spcPct val="100000"/>
              </a:lnSpc>
              <a:spcBef>
                <a:spcPts val="365"/>
              </a:spcBef>
            </a:pPr>
            <a:r>
              <a:rPr sz="2800" spc="-10" dirty="0">
                <a:solidFill>
                  <a:schemeClr val="bg1"/>
                </a:solidFill>
                <a:latin typeface="Verdana"/>
                <a:cs typeface="Verdana"/>
              </a:rPr>
              <a:t>Consensus </a:t>
            </a:r>
            <a:r>
              <a:rPr sz="2800" spc="-15" dirty="0">
                <a:solidFill>
                  <a:schemeClr val="bg1"/>
                </a:solidFill>
                <a:latin typeface="Verdana"/>
                <a:cs typeface="Verdana"/>
              </a:rPr>
              <a:t>decision</a:t>
            </a:r>
            <a:r>
              <a:rPr sz="2800" spc="100" dirty="0">
                <a:solidFill>
                  <a:schemeClr val="bg1"/>
                </a:solidFill>
                <a:latin typeface="Verdana"/>
                <a:cs typeface="Verdana"/>
              </a:rPr>
              <a:t> </a:t>
            </a:r>
            <a:r>
              <a:rPr sz="2800" spc="-5" dirty="0">
                <a:solidFill>
                  <a:schemeClr val="bg1"/>
                </a:solidFill>
                <a:latin typeface="Verdana"/>
                <a:cs typeface="Verdana"/>
              </a:rPr>
              <a:t>making</a:t>
            </a:r>
            <a:endParaRPr sz="2800" dirty="0">
              <a:solidFill>
                <a:schemeClr val="bg1"/>
              </a:solidFill>
              <a:latin typeface="Verdana"/>
              <a:cs typeface="Verdana"/>
            </a:endParaRPr>
          </a:p>
        </p:txBody>
      </p:sp>
      <p:sp>
        <p:nvSpPr>
          <p:cNvPr id="6" name="object 4">
            <a:extLst>
              <a:ext uri="{FF2B5EF4-FFF2-40B4-BE49-F238E27FC236}">
                <a16:creationId xmlns:a16="http://schemas.microsoft.com/office/drawing/2014/main" id="{A7D6628A-42DF-4E78-9BD4-A1BE2DC6F468}"/>
              </a:ext>
            </a:extLst>
          </p:cNvPr>
          <p:cNvSpPr txBox="1"/>
          <p:nvPr/>
        </p:nvSpPr>
        <p:spPr>
          <a:xfrm>
            <a:off x="685800" y="1981200"/>
            <a:ext cx="7924800" cy="1121460"/>
          </a:xfrm>
          <a:prstGeom prst="rect">
            <a:avLst/>
          </a:prstGeom>
          <a:solidFill>
            <a:srgbClr val="A0B633"/>
          </a:solidFill>
          <a:ln w="12192">
            <a:solidFill>
              <a:srgbClr val="000000"/>
            </a:solidFill>
          </a:ln>
        </p:spPr>
        <p:txBody>
          <a:bodyPr vert="horz" wrap="square" lIns="0" tIns="47625" rIns="0" bIns="0" rtlCol="0" anchor="ctr" anchorCtr="0">
            <a:noAutofit/>
          </a:bodyPr>
          <a:lstStyle/>
          <a:p>
            <a:pPr marL="1725295" marR="1189355" indent="-528955">
              <a:lnSpc>
                <a:spcPct val="100000"/>
              </a:lnSpc>
              <a:spcBef>
                <a:spcPts val="375"/>
              </a:spcBef>
            </a:pPr>
            <a:r>
              <a:rPr sz="2800" spc="-10" dirty="0">
                <a:solidFill>
                  <a:schemeClr val="bg1"/>
                </a:solidFill>
                <a:latin typeface="Verdana"/>
                <a:cs typeface="Verdana"/>
              </a:rPr>
              <a:t>Conflict </a:t>
            </a:r>
            <a:r>
              <a:rPr sz="2800" spc="-5" dirty="0">
                <a:solidFill>
                  <a:schemeClr val="bg1"/>
                </a:solidFill>
                <a:latin typeface="Verdana"/>
                <a:cs typeface="Verdana"/>
              </a:rPr>
              <a:t>&amp; </a:t>
            </a:r>
            <a:r>
              <a:rPr sz="2800" spc="-10" dirty="0">
                <a:solidFill>
                  <a:schemeClr val="bg1"/>
                </a:solidFill>
                <a:latin typeface="Verdana"/>
                <a:cs typeface="Verdana"/>
              </a:rPr>
              <a:t>disagreement center</a:t>
            </a:r>
            <a:r>
              <a:rPr lang="en-IN" sz="2800" spc="-10" dirty="0">
                <a:solidFill>
                  <a:schemeClr val="bg1"/>
                </a:solidFill>
                <a:latin typeface="Verdana"/>
                <a:cs typeface="Verdana"/>
              </a:rPr>
              <a:t> </a:t>
            </a:r>
            <a:r>
              <a:rPr sz="2800" spc="-10" dirty="0">
                <a:solidFill>
                  <a:schemeClr val="bg1"/>
                </a:solidFill>
                <a:latin typeface="Verdana"/>
                <a:cs typeface="Verdana"/>
              </a:rPr>
              <a:t>around ideas </a:t>
            </a:r>
            <a:r>
              <a:rPr sz="2800" spc="-5" dirty="0">
                <a:solidFill>
                  <a:schemeClr val="bg1"/>
                </a:solidFill>
                <a:latin typeface="Verdana"/>
                <a:cs typeface="Verdana"/>
              </a:rPr>
              <a:t>or</a:t>
            </a:r>
            <a:r>
              <a:rPr sz="2800" spc="75" dirty="0">
                <a:solidFill>
                  <a:schemeClr val="bg1"/>
                </a:solidFill>
                <a:latin typeface="Verdana"/>
                <a:cs typeface="Verdana"/>
              </a:rPr>
              <a:t> </a:t>
            </a:r>
            <a:r>
              <a:rPr sz="2800" spc="-5" dirty="0">
                <a:solidFill>
                  <a:schemeClr val="bg1"/>
                </a:solidFill>
                <a:latin typeface="Verdana"/>
                <a:cs typeface="Verdana"/>
              </a:rPr>
              <a:t>methods</a:t>
            </a:r>
            <a:endParaRPr sz="2800" dirty="0">
              <a:solidFill>
                <a:schemeClr val="bg1"/>
              </a:solidFill>
              <a:latin typeface="Verdana"/>
              <a:cs typeface="Verdana"/>
            </a:endParaRPr>
          </a:p>
        </p:txBody>
      </p:sp>
      <p:sp>
        <p:nvSpPr>
          <p:cNvPr id="7" name="object 5">
            <a:extLst>
              <a:ext uri="{FF2B5EF4-FFF2-40B4-BE49-F238E27FC236}">
                <a16:creationId xmlns:a16="http://schemas.microsoft.com/office/drawing/2014/main" id="{0ABEF322-E59D-4D94-A9A2-B3D5190E3103}"/>
              </a:ext>
            </a:extLst>
          </p:cNvPr>
          <p:cNvSpPr txBox="1"/>
          <p:nvPr/>
        </p:nvSpPr>
        <p:spPr>
          <a:xfrm>
            <a:off x="685800" y="5562601"/>
            <a:ext cx="7924800" cy="914400"/>
          </a:xfrm>
          <a:prstGeom prst="rect">
            <a:avLst/>
          </a:prstGeom>
          <a:solidFill>
            <a:srgbClr val="A0B633"/>
          </a:solidFill>
          <a:ln w="12192">
            <a:solidFill>
              <a:srgbClr val="000000"/>
            </a:solidFill>
          </a:ln>
        </p:spPr>
        <p:txBody>
          <a:bodyPr vert="horz" wrap="square" lIns="0" tIns="45720" rIns="0" bIns="0" rtlCol="0" anchor="ctr" anchorCtr="0">
            <a:noAutofit/>
          </a:bodyPr>
          <a:lstStyle/>
          <a:p>
            <a:pPr marL="709930">
              <a:lnSpc>
                <a:spcPct val="100000"/>
              </a:lnSpc>
              <a:spcBef>
                <a:spcPts val="360"/>
              </a:spcBef>
            </a:pPr>
            <a:r>
              <a:rPr sz="2800" spc="-10" dirty="0">
                <a:solidFill>
                  <a:schemeClr val="bg1"/>
                </a:solidFill>
                <a:latin typeface="Verdana"/>
                <a:cs typeface="Verdana"/>
              </a:rPr>
              <a:t>Clear </a:t>
            </a:r>
            <a:r>
              <a:rPr sz="2800" spc="-5" dirty="0">
                <a:solidFill>
                  <a:schemeClr val="bg1"/>
                </a:solidFill>
                <a:latin typeface="Verdana"/>
                <a:cs typeface="Verdana"/>
              </a:rPr>
              <a:t>assignments made &amp;</a:t>
            </a:r>
            <a:r>
              <a:rPr sz="2800" spc="75" dirty="0">
                <a:solidFill>
                  <a:schemeClr val="bg1"/>
                </a:solidFill>
                <a:latin typeface="Verdana"/>
                <a:cs typeface="Verdana"/>
              </a:rPr>
              <a:t> </a:t>
            </a:r>
            <a:r>
              <a:rPr sz="2800" spc="-5" dirty="0">
                <a:solidFill>
                  <a:schemeClr val="bg1"/>
                </a:solidFill>
                <a:latin typeface="Verdana"/>
                <a:cs typeface="Verdana"/>
              </a:rPr>
              <a:t>accepted</a:t>
            </a:r>
            <a:endParaRPr sz="2800" dirty="0">
              <a:solidFill>
                <a:schemeClr val="bg1"/>
              </a:solidFill>
              <a:latin typeface="Verdana"/>
              <a:cs typeface="Verdana"/>
            </a:endParaRPr>
          </a:p>
        </p:txBody>
      </p:sp>
      <p:sp>
        <p:nvSpPr>
          <p:cNvPr id="8" name="object 6">
            <a:extLst>
              <a:ext uri="{FF2B5EF4-FFF2-40B4-BE49-F238E27FC236}">
                <a16:creationId xmlns:a16="http://schemas.microsoft.com/office/drawing/2014/main" id="{7044A08E-A20C-4A16-982E-BFECC8129D64}"/>
              </a:ext>
            </a:extLst>
          </p:cNvPr>
          <p:cNvSpPr txBox="1"/>
          <p:nvPr/>
        </p:nvSpPr>
        <p:spPr>
          <a:xfrm>
            <a:off x="685800" y="3328658"/>
            <a:ext cx="7924800" cy="862343"/>
          </a:xfrm>
          <a:prstGeom prst="rect">
            <a:avLst/>
          </a:prstGeom>
          <a:solidFill>
            <a:srgbClr val="A0B633"/>
          </a:solidFill>
          <a:ln w="12192">
            <a:solidFill>
              <a:srgbClr val="000000"/>
            </a:solidFill>
          </a:ln>
        </p:spPr>
        <p:txBody>
          <a:bodyPr vert="horz" wrap="square" lIns="0" tIns="45720" rIns="0" bIns="0" rtlCol="0" anchor="ctr" anchorCtr="0">
            <a:noAutofit/>
          </a:bodyPr>
          <a:lstStyle/>
          <a:p>
            <a:pPr marL="429259">
              <a:lnSpc>
                <a:spcPct val="100000"/>
              </a:lnSpc>
              <a:spcBef>
                <a:spcPts val="360"/>
              </a:spcBef>
            </a:pPr>
            <a:r>
              <a:rPr sz="2800" spc="-10" dirty="0">
                <a:solidFill>
                  <a:schemeClr val="bg1"/>
                </a:solidFill>
                <a:latin typeface="Verdana"/>
                <a:cs typeface="Verdana"/>
              </a:rPr>
              <a:t>Group aware </a:t>
            </a:r>
            <a:r>
              <a:rPr sz="2800" spc="-5" dirty="0">
                <a:solidFill>
                  <a:schemeClr val="bg1"/>
                </a:solidFill>
                <a:latin typeface="Verdana"/>
                <a:cs typeface="Verdana"/>
              </a:rPr>
              <a:t>of </a:t>
            </a:r>
            <a:r>
              <a:rPr sz="2800" spc="-15" dirty="0">
                <a:solidFill>
                  <a:schemeClr val="bg1"/>
                </a:solidFill>
                <a:latin typeface="Verdana"/>
                <a:cs typeface="Verdana"/>
              </a:rPr>
              <a:t>its </a:t>
            </a:r>
            <a:r>
              <a:rPr sz="2800" spc="-10" dirty="0">
                <a:solidFill>
                  <a:schemeClr val="bg1"/>
                </a:solidFill>
                <a:latin typeface="Verdana"/>
                <a:cs typeface="Verdana"/>
              </a:rPr>
              <a:t>operation </a:t>
            </a:r>
            <a:r>
              <a:rPr sz="2800" spc="-5" dirty="0">
                <a:solidFill>
                  <a:schemeClr val="bg1"/>
                </a:solidFill>
                <a:latin typeface="Verdana"/>
                <a:cs typeface="Verdana"/>
              </a:rPr>
              <a:t>&amp;</a:t>
            </a:r>
            <a:r>
              <a:rPr sz="2800" spc="120" dirty="0">
                <a:solidFill>
                  <a:schemeClr val="bg1"/>
                </a:solidFill>
                <a:latin typeface="Verdana"/>
                <a:cs typeface="Verdana"/>
              </a:rPr>
              <a:t> </a:t>
            </a:r>
            <a:r>
              <a:rPr sz="2800" spc="-10" dirty="0">
                <a:solidFill>
                  <a:schemeClr val="bg1"/>
                </a:solidFill>
                <a:latin typeface="Verdana"/>
                <a:cs typeface="Verdana"/>
              </a:rPr>
              <a:t>function</a:t>
            </a:r>
            <a:endParaRPr sz="2800" dirty="0">
              <a:solidFill>
                <a:schemeClr val="bg1"/>
              </a:solidFill>
              <a:latin typeface="Verdana"/>
              <a:cs typeface="Verdana"/>
            </a:endParaRPr>
          </a:p>
        </p:txBody>
      </p:sp>
    </p:spTree>
    <p:extLst>
      <p:ext uri="{BB962C8B-B14F-4D97-AF65-F5344CB8AC3E}">
        <p14:creationId xmlns:p14="http://schemas.microsoft.com/office/powerpoint/2010/main" val="219609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gh Performing Teams: What Are They and How Do I Build One? · Blog ·  ActiveCollab">
            <a:extLst>
              <a:ext uri="{FF2B5EF4-FFF2-40B4-BE49-F238E27FC236}">
                <a16:creationId xmlns:a16="http://schemas.microsoft.com/office/drawing/2014/main" id="{15D90034-7829-464B-9B58-5BF733BA3A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03" t="4737" r="10753" b="4581"/>
          <a:stretch/>
        </p:blipFill>
        <p:spPr bwMode="auto">
          <a:xfrm>
            <a:off x="1676400" y="784087"/>
            <a:ext cx="5943600" cy="59977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C40419-B4F9-4E30-AFA6-C3E89BE9D106}"/>
              </a:ext>
            </a:extLst>
          </p:cNvPr>
          <p:cNvSpPr txBox="1"/>
          <p:nvPr/>
        </p:nvSpPr>
        <p:spPr>
          <a:xfrm>
            <a:off x="1447800" y="76200"/>
            <a:ext cx="6572249" cy="769441"/>
          </a:xfrm>
          <a:prstGeom prst="rect">
            <a:avLst/>
          </a:prstGeom>
          <a:noFill/>
        </p:spPr>
        <p:txBody>
          <a:bodyPr wrap="square" rtlCol="0">
            <a:spAutoFit/>
          </a:bodyPr>
          <a:lstStyle/>
          <a:p>
            <a:pPr algn="ctr"/>
            <a:r>
              <a:rPr lang="en-US" sz="4400" b="1" dirty="0">
                <a:solidFill>
                  <a:schemeClr val="bg1"/>
                </a:solidFill>
              </a:rPr>
              <a:t>HIGH PERFORMING TEAMS </a:t>
            </a:r>
            <a:endParaRPr lang="en-IN" sz="4400" b="1" dirty="0">
              <a:solidFill>
                <a:schemeClr val="bg1"/>
              </a:solidFill>
            </a:endParaRPr>
          </a:p>
        </p:txBody>
      </p:sp>
    </p:spTree>
    <p:extLst>
      <p:ext uri="{BB962C8B-B14F-4D97-AF65-F5344CB8AC3E}">
        <p14:creationId xmlns:p14="http://schemas.microsoft.com/office/powerpoint/2010/main" val="264570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3FAB9E6-FF2C-4778-8BA9-CE548912C435}"/>
              </a:ext>
            </a:extLst>
          </p:cNvPr>
          <p:cNvSpPr txBox="1"/>
          <p:nvPr/>
        </p:nvSpPr>
        <p:spPr>
          <a:xfrm>
            <a:off x="419100" y="1565731"/>
            <a:ext cx="8305800" cy="5139869"/>
          </a:xfrm>
          <a:prstGeom prst="rect">
            <a:avLst/>
          </a:prstGeom>
          <a:noFill/>
        </p:spPr>
        <p:txBody>
          <a:bodyPr wrap="square">
            <a:spAutoFit/>
          </a:bodyPr>
          <a:lstStyle/>
          <a:p>
            <a:pPr algn="just"/>
            <a:r>
              <a:rPr lang="en-US" sz="3200" b="1" i="0" dirty="0">
                <a:solidFill>
                  <a:schemeClr val="bg1"/>
                </a:solidFill>
                <a:effectLst/>
                <a:latin typeface="arial" panose="020B0604020202020204" pitchFamily="34" charset="0"/>
              </a:rPr>
              <a:t>Cross-functional teams</a:t>
            </a:r>
            <a:r>
              <a:rPr lang="en-US" sz="2400" b="0" i="0" dirty="0">
                <a:solidFill>
                  <a:schemeClr val="bg1"/>
                </a:solidFill>
                <a:effectLst/>
                <a:latin typeface="arial" panose="020B0604020202020204" pitchFamily="34" charset="0"/>
              </a:rPr>
              <a:t>  A cross-functional team is a group of people with different functional expertise working toward a common goal. It may include people from </a:t>
            </a:r>
            <a:r>
              <a:rPr lang="en-US" sz="2400" b="1" i="0" dirty="0">
                <a:solidFill>
                  <a:schemeClr val="bg1"/>
                </a:solidFill>
                <a:effectLst/>
                <a:latin typeface="arial" panose="020B0604020202020204" pitchFamily="34" charset="0"/>
              </a:rPr>
              <a:t>finance, marketing, operations, and human resources departments</a:t>
            </a:r>
            <a:r>
              <a:rPr lang="en-US" sz="2400" b="0" i="0" dirty="0">
                <a:solidFill>
                  <a:schemeClr val="bg1"/>
                </a:solidFill>
                <a:effectLst/>
                <a:latin typeface="arial" panose="020B0604020202020204" pitchFamily="34" charset="0"/>
              </a:rPr>
              <a:t>. Such teams </a:t>
            </a:r>
            <a:r>
              <a:rPr lang="en-US" sz="2400" i="0" dirty="0">
                <a:solidFill>
                  <a:schemeClr val="bg1"/>
                </a:solidFill>
                <a:effectLst/>
                <a:latin typeface="arial" panose="020B0604020202020204" pitchFamily="34" charset="0"/>
              </a:rPr>
              <a:t>are often empowered to make decisions without the need of approval from management</a:t>
            </a:r>
            <a:r>
              <a:rPr lang="en-US" sz="2400" dirty="0">
                <a:solidFill>
                  <a:schemeClr val="bg1"/>
                </a:solidFill>
                <a:latin typeface="arial" panose="020B0604020202020204" pitchFamily="34" charset="0"/>
              </a:rPr>
              <a:t>. </a:t>
            </a:r>
          </a:p>
          <a:p>
            <a:pPr algn="just"/>
            <a:endParaRPr lang="en-US" sz="2400" dirty="0">
              <a:solidFill>
                <a:schemeClr val="bg1"/>
              </a:solidFill>
              <a:latin typeface="arial" panose="020B0604020202020204" pitchFamily="34" charset="0"/>
            </a:endParaRPr>
          </a:p>
          <a:p>
            <a:pPr algn="just"/>
            <a:r>
              <a:rPr lang="en-US" sz="3200" b="1" dirty="0">
                <a:solidFill>
                  <a:schemeClr val="bg1"/>
                </a:solidFill>
                <a:latin typeface="arial" panose="020B0604020202020204" pitchFamily="34" charset="0"/>
              </a:rPr>
              <a:t>A self-directed team </a:t>
            </a:r>
            <a:r>
              <a:rPr lang="en-US" sz="2400" dirty="0">
                <a:solidFill>
                  <a:schemeClr val="bg1"/>
                </a:solidFill>
                <a:latin typeface="arial" panose="020B0604020202020204" pitchFamily="34" charset="0"/>
              </a:rPr>
              <a:t>is a set of individuals in an organization who incorporate various talents and abilities to work toward a common goal or objective without the standard administrative oversight. ... Members of self-directed teams have to determine how they intend to work together.</a:t>
            </a:r>
            <a:endParaRPr lang="en-IN" sz="2400" dirty="0">
              <a:solidFill>
                <a:schemeClr val="bg1"/>
              </a:solidFill>
            </a:endParaRPr>
          </a:p>
        </p:txBody>
      </p:sp>
      <p:sp>
        <p:nvSpPr>
          <p:cNvPr id="9" name="TextBox 8">
            <a:extLst>
              <a:ext uri="{FF2B5EF4-FFF2-40B4-BE49-F238E27FC236}">
                <a16:creationId xmlns:a16="http://schemas.microsoft.com/office/drawing/2014/main" id="{4FC420CA-2821-45A2-83F1-AAA5992AABC9}"/>
              </a:ext>
            </a:extLst>
          </p:cNvPr>
          <p:cNvSpPr txBox="1"/>
          <p:nvPr/>
        </p:nvSpPr>
        <p:spPr>
          <a:xfrm>
            <a:off x="1676400" y="152400"/>
            <a:ext cx="6019800" cy="1200329"/>
          </a:xfrm>
          <a:prstGeom prst="rect">
            <a:avLst/>
          </a:prstGeom>
          <a:noFill/>
        </p:spPr>
        <p:txBody>
          <a:bodyPr wrap="square">
            <a:spAutoFit/>
          </a:bodyPr>
          <a:lstStyle/>
          <a:p>
            <a:pPr algn="ctr"/>
            <a:r>
              <a:rPr lang="en-US"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CROSS FUNCTIONAL &amp; </a:t>
            </a:r>
          </a:p>
          <a:p>
            <a:pPr algn="ctr"/>
            <a:r>
              <a:rPr lang="en-US"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SELF-DIRECTED</a:t>
            </a:r>
            <a:r>
              <a:rPr lang="en-US" sz="3600" b="1" spc="-15"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36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TEAM</a:t>
            </a:r>
            <a:endParaRPr lang="en-IN"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74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CE95DC-B7DE-469F-8D37-8004C8E8933A}"/>
              </a:ext>
            </a:extLst>
          </p:cNvPr>
          <p:cNvSpPr txBox="1"/>
          <p:nvPr/>
        </p:nvSpPr>
        <p:spPr>
          <a:xfrm>
            <a:off x="495300" y="1219200"/>
            <a:ext cx="8153400" cy="5262979"/>
          </a:xfrm>
          <a:prstGeom prst="rect">
            <a:avLst/>
          </a:prstGeom>
          <a:noFill/>
        </p:spPr>
        <p:txBody>
          <a:bodyPr wrap="square">
            <a:spAutoFit/>
          </a:bodyPr>
          <a:lstStyle/>
          <a:p>
            <a:pPr algn="ctr"/>
            <a:r>
              <a:rPr lang="en-US" sz="3200" b="1" i="0" dirty="0">
                <a:solidFill>
                  <a:schemeClr val="bg1"/>
                </a:solidFill>
                <a:effectLst/>
                <a:latin typeface="arial" panose="020B0604020202020204" pitchFamily="34" charset="0"/>
              </a:rPr>
              <a:t>What are the 4 Team Roles?</a:t>
            </a:r>
          </a:p>
          <a:p>
            <a:pPr algn="just"/>
            <a:endParaRPr lang="en-US" sz="2400" b="0" i="0" dirty="0">
              <a:solidFill>
                <a:schemeClr val="bg1"/>
              </a:solidFill>
              <a:effectLst/>
              <a:latin typeface="arial" panose="020B0604020202020204" pitchFamily="34" charset="0"/>
            </a:endParaRPr>
          </a:p>
          <a:p>
            <a:pPr marL="342900" indent="-342900" algn="just">
              <a:buFont typeface="Wingdings" panose="05000000000000000000" pitchFamily="2" charset="2"/>
              <a:buChar char="Ø"/>
            </a:pPr>
            <a:r>
              <a:rPr lang="en-US" sz="2800" b="0" i="0" dirty="0">
                <a:solidFill>
                  <a:schemeClr val="bg1"/>
                </a:solidFill>
                <a:effectLst/>
                <a:latin typeface="arial" panose="020B0604020202020204" pitchFamily="34" charset="0"/>
              </a:rPr>
              <a:t>In a team, different individuals have different roles to play. Here are four roles for a team: </a:t>
            </a:r>
          </a:p>
          <a:p>
            <a:pPr algn="just"/>
            <a:endParaRPr lang="en-US" sz="2800" b="0" i="0" dirty="0">
              <a:solidFill>
                <a:schemeClr val="bg1"/>
              </a:solidFill>
              <a:effectLst/>
              <a:latin typeface="arial" panose="020B0604020202020204" pitchFamily="34" charset="0"/>
            </a:endParaRPr>
          </a:p>
          <a:p>
            <a:pPr marL="800100" lvl="1" indent="-342900" algn="just">
              <a:buFont typeface="Wingdings" panose="05000000000000000000" pitchFamily="2" charset="2"/>
              <a:buChar char="§"/>
            </a:pPr>
            <a:r>
              <a:rPr lang="en-US" sz="2800" b="1" i="0" dirty="0">
                <a:solidFill>
                  <a:schemeClr val="bg1"/>
                </a:solidFill>
                <a:effectLst/>
                <a:latin typeface="arial" panose="020B0604020202020204" pitchFamily="34" charset="0"/>
              </a:rPr>
              <a:t>Leader, </a:t>
            </a:r>
          </a:p>
          <a:p>
            <a:pPr marL="800100" lvl="1" indent="-342900" algn="just">
              <a:buFont typeface="Wingdings" panose="05000000000000000000" pitchFamily="2" charset="2"/>
              <a:buChar char="§"/>
            </a:pPr>
            <a:r>
              <a:rPr lang="en-US" sz="2800" b="1" i="0" dirty="0">
                <a:solidFill>
                  <a:schemeClr val="bg1"/>
                </a:solidFill>
                <a:effectLst/>
                <a:latin typeface="arial" panose="020B0604020202020204" pitchFamily="34" charset="0"/>
              </a:rPr>
              <a:t>Facilitator, </a:t>
            </a:r>
          </a:p>
          <a:p>
            <a:pPr marL="800100" lvl="1" indent="-342900" algn="just">
              <a:buFont typeface="Wingdings" panose="05000000000000000000" pitchFamily="2" charset="2"/>
              <a:buChar char="§"/>
            </a:pPr>
            <a:r>
              <a:rPr lang="en-US" sz="2800" b="1" i="0" dirty="0">
                <a:solidFill>
                  <a:schemeClr val="bg1"/>
                </a:solidFill>
                <a:effectLst/>
                <a:latin typeface="arial" panose="020B0604020202020204" pitchFamily="34" charset="0"/>
              </a:rPr>
              <a:t>Coach </a:t>
            </a:r>
          </a:p>
          <a:p>
            <a:pPr marL="800100" lvl="1" indent="-342900" algn="just">
              <a:buFont typeface="Wingdings" panose="05000000000000000000" pitchFamily="2" charset="2"/>
              <a:buChar char="§"/>
            </a:pPr>
            <a:r>
              <a:rPr lang="en-US" sz="2800" b="1" i="0" dirty="0">
                <a:solidFill>
                  <a:schemeClr val="bg1"/>
                </a:solidFill>
                <a:effectLst/>
                <a:latin typeface="arial" panose="020B0604020202020204" pitchFamily="34" charset="0"/>
              </a:rPr>
              <a:t>Member</a:t>
            </a:r>
            <a:r>
              <a:rPr lang="en-US" sz="2800" b="0" i="0" dirty="0">
                <a:solidFill>
                  <a:schemeClr val="bg1"/>
                </a:solidFill>
                <a:effectLst/>
                <a:latin typeface="arial" panose="020B0604020202020204" pitchFamily="34" charset="0"/>
              </a:rPr>
              <a:t>. </a:t>
            </a:r>
          </a:p>
          <a:p>
            <a:pPr marL="342900" indent="-342900" algn="just">
              <a:buFont typeface="Wingdings" panose="05000000000000000000" pitchFamily="2" charset="2"/>
              <a:buChar char="Ø"/>
            </a:pPr>
            <a:endParaRPr lang="en-US" sz="2800" dirty="0">
              <a:solidFill>
                <a:schemeClr val="bg1"/>
              </a:solidFill>
              <a:latin typeface="arial" panose="020B0604020202020204" pitchFamily="34" charset="0"/>
            </a:endParaRPr>
          </a:p>
          <a:p>
            <a:pPr marL="342900" indent="-342900" algn="just">
              <a:buFont typeface="Wingdings" panose="05000000000000000000" pitchFamily="2" charset="2"/>
              <a:buChar char="Ø"/>
            </a:pPr>
            <a:r>
              <a:rPr lang="en-US" sz="2800" b="0" i="0" dirty="0">
                <a:solidFill>
                  <a:schemeClr val="bg1"/>
                </a:solidFill>
                <a:effectLst/>
                <a:latin typeface="arial" panose="020B0604020202020204" pitchFamily="34" charset="0"/>
              </a:rPr>
              <a:t>All these are the components of a team, but remember that these need not be exclusive.</a:t>
            </a:r>
          </a:p>
        </p:txBody>
      </p:sp>
      <p:sp>
        <p:nvSpPr>
          <p:cNvPr id="6" name="TextBox 5">
            <a:extLst>
              <a:ext uri="{FF2B5EF4-FFF2-40B4-BE49-F238E27FC236}">
                <a16:creationId xmlns:a16="http://schemas.microsoft.com/office/drawing/2014/main" id="{46DB9183-1D8E-4F57-9085-3101F45A4DF1}"/>
              </a:ext>
            </a:extLst>
          </p:cNvPr>
          <p:cNvSpPr txBox="1"/>
          <p:nvPr/>
        </p:nvSpPr>
        <p:spPr>
          <a:xfrm>
            <a:off x="1828800" y="304800"/>
            <a:ext cx="5791200" cy="769441"/>
          </a:xfrm>
          <a:prstGeom prst="rect">
            <a:avLst/>
          </a:prstGeom>
          <a:noFill/>
        </p:spPr>
        <p:txBody>
          <a:bodyPr wrap="square" rtlCol="0">
            <a:spAutoFit/>
          </a:bodyPr>
          <a:lstStyle/>
          <a:p>
            <a:pPr algn="ctr"/>
            <a:r>
              <a:rPr lang="en-US" sz="4400" b="1" dirty="0">
                <a:solidFill>
                  <a:schemeClr val="bg1"/>
                </a:solidFill>
              </a:rPr>
              <a:t>TEAM ROLES</a:t>
            </a:r>
            <a:endParaRPr lang="en-IN" sz="4400" b="1" dirty="0">
              <a:solidFill>
                <a:schemeClr val="bg1"/>
              </a:solidFill>
            </a:endParaRPr>
          </a:p>
        </p:txBody>
      </p:sp>
    </p:spTree>
    <p:extLst>
      <p:ext uri="{BB962C8B-B14F-4D97-AF65-F5344CB8AC3E}">
        <p14:creationId xmlns:p14="http://schemas.microsoft.com/office/powerpoint/2010/main" val="393228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008888" y="2189988"/>
            <a:ext cx="2996184" cy="126796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57655" y="3596640"/>
            <a:ext cx="2901696" cy="133502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57655" y="5070347"/>
            <a:ext cx="2901696" cy="1234439"/>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6556247" y="2538983"/>
            <a:ext cx="2537459" cy="1781556"/>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6614159" y="2554223"/>
            <a:ext cx="2421636" cy="1665732"/>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6614159" y="2554223"/>
            <a:ext cx="2421890" cy="1666239"/>
          </a:xfrm>
          <a:prstGeom prst="rect">
            <a:avLst/>
          </a:prstGeom>
          <a:solidFill>
            <a:schemeClr val="accent1"/>
          </a:solidFill>
          <a:ln w="9144">
            <a:solidFill>
              <a:srgbClr val="796A5F"/>
            </a:solidFill>
          </a:ln>
        </p:spPr>
        <p:txBody>
          <a:bodyPr vert="horz" wrap="square" lIns="0" tIns="3175" rIns="0" bIns="0" rtlCol="0">
            <a:spAutoFit/>
          </a:bodyPr>
          <a:lstStyle/>
          <a:p>
            <a:pPr>
              <a:lnSpc>
                <a:spcPct val="100000"/>
              </a:lnSpc>
              <a:spcBef>
                <a:spcPts val="25"/>
              </a:spcBef>
            </a:pPr>
            <a:endParaRPr sz="3950" dirty="0">
              <a:latin typeface="Times New Roman"/>
              <a:cs typeface="Times New Roman"/>
            </a:endParaRPr>
          </a:p>
          <a:p>
            <a:pPr marL="748030">
              <a:lnSpc>
                <a:spcPct val="100000"/>
              </a:lnSpc>
            </a:pPr>
            <a:r>
              <a:rPr sz="3200" spc="-5" dirty="0">
                <a:solidFill>
                  <a:srgbClr val="FFFFFF"/>
                </a:solidFill>
                <a:latin typeface="Arial Narrow"/>
                <a:cs typeface="Arial Narrow"/>
              </a:rPr>
              <a:t>Group</a:t>
            </a:r>
            <a:endParaRPr sz="3200" dirty="0">
              <a:latin typeface="Arial Narrow"/>
              <a:cs typeface="Arial Narrow"/>
            </a:endParaRPr>
          </a:p>
        </p:txBody>
      </p:sp>
      <p:sp>
        <p:nvSpPr>
          <p:cNvPr id="17" name="object 17"/>
          <p:cNvSpPr/>
          <p:nvPr/>
        </p:nvSpPr>
        <p:spPr>
          <a:xfrm>
            <a:off x="4076700" y="5477917"/>
            <a:ext cx="3289300" cy="103505"/>
          </a:xfrm>
          <a:custGeom>
            <a:avLst/>
            <a:gdLst/>
            <a:ahLst/>
            <a:cxnLst/>
            <a:rect l="l" t="t" r="r" b="b"/>
            <a:pathLst>
              <a:path w="3289300" h="103504">
                <a:moveTo>
                  <a:pt x="3264021" y="51686"/>
                </a:moveTo>
                <a:lnTo>
                  <a:pt x="3194177" y="92417"/>
                </a:lnTo>
                <a:lnTo>
                  <a:pt x="3193160" y="96304"/>
                </a:lnTo>
                <a:lnTo>
                  <a:pt x="3196717" y="102361"/>
                </a:lnTo>
                <a:lnTo>
                  <a:pt x="3200654" y="103390"/>
                </a:lnTo>
                <a:lnTo>
                  <a:pt x="3278412" y="58038"/>
                </a:lnTo>
                <a:lnTo>
                  <a:pt x="3276727" y="58038"/>
                </a:lnTo>
                <a:lnTo>
                  <a:pt x="3276727" y="57175"/>
                </a:lnTo>
                <a:lnTo>
                  <a:pt x="3273425" y="57175"/>
                </a:lnTo>
                <a:lnTo>
                  <a:pt x="3264021" y="51686"/>
                </a:lnTo>
                <a:close/>
              </a:path>
              <a:path w="3289300" h="103504">
                <a:moveTo>
                  <a:pt x="3253145" y="45338"/>
                </a:moveTo>
                <a:lnTo>
                  <a:pt x="0" y="45338"/>
                </a:lnTo>
                <a:lnTo>
                  <a:pt x="0" y="58038"/>
                </a:lnTo>
                <a:lnTo>
                  <a:pt x="3253128" y="58038"/>
                </a:lnTo>
                <a:lnTo>
                  <a:pt x="3264021" y="51686"/>
                </a:lnTo>
                <a:lnTo>
                  <a:pt x="3253145" y="45338"/>
                </a:lnTo>
                <a:close/>
              </a:path>
              <a:path w="3289300" h="103504">
                <a:moveTo>
                  <a:pt x="3278409" y="45338"/>
                </a:moveTo>
                <a:lnTo>
                  <a:pt x="3276727" y="45338"/>
                </a:lnTo>
                <a:lnTo>
                  <a:pt x="3276727" y="58038"/>
                </a:lnTo>
                <a:lnTo>
                  <a:pt x="3278412" y="58038"/>
                </a:lnTo>
                <a:lnTo>
                  <a:pt x="3289300" y="51688"/>
                </a:lnTo>
                <a:lnTo>
                  <a:pt x="3278409" y="45338"/>
                </a:lnTo>
                <a:close/>
              </a:path>
              <a:path w="3289300" h="103504">
                <a:moveTo>
                  <a:pt x="3273425" y="46202"/>
                </a:moveTo>
                <a:lnTo>
                  <a:pt x="3264021" y="51686"/>
                </a:lnTo>
                <a:lnTo>
                  <a:pt x="3273425" y="57175"/>
                </a:lnTo>
                <a:lnTo>
                  <a:pt x="3273425" y="46202"/>
                </a:lnTo>
                <a:close/>
              </a:path>
              <a:path w="3289300" h="103504">
                <a:moveTo>
                  <a:pt x="3276727" y="46202"/>
                </a:moveTo>
                <a:lnTo>
                  <a:pt x="3273425" y="46202"/>
                </a:lnTo>
                <a:lnTo>
                  <a:pt x="3273425" y="57175"/>
                </a:lnTo>
                <a:lnTo>
                  <a:pt x="3276727" y="57175"/>
                </a:lnTo>
                <a:lnTo>
                  <a:pt x="3276727" y="46202"/>
                </a:lnTo>
                <a:close/>
              </a:path>
              <a:path w="3289300" h="103504">
                <a:moveTo>
                  <a:pt x="3200654" y="0"/>
                </a:moveTo>
                <a:lnTo>
                  <a:pt x="3196717" y="1015"/>
                </a:lnTo>
                <a:lnTo>
                  <a:pt x="3193160" y="7111"/>
                </a:lnTo>
                <a:lnTo>
                  <a:pt x="3194177" y="10921"/>
                </a:lnTo>
                <a:lnTo>
                  <a:pt x="3264021" y="51686"/>
                </a:lnTo>
                <a:lnTo>
                  <a:pt x="3273425" y="46202"/>
                </a:lnTo>
                <a:lnTo>
                  <a:pt x="3276727" y="46202"/>
                </a:lnTo>
                <a:lnTo>
                  <a:pt x="3276727" y="45338"/>
                </a:lnTo>
                <a:lnTo>
                  <a:pt x="3278409" y="45338"/>
                </a:lnTo>
                <a:lnTo>
                  <a:pt x="3200654" y="0"/>
                </a:lnTo>
                <a:close/>
              </a:path>
            </a:pathLst>
          </a:custGeom>
          <a:solidFill>
            <a:srgbClr val="7D96AC"/>
          </a:solidFill>
        </p:spPr>
        <p:txBody>
          <a:bodyPr wrap="square" lIns="0" tIns="0" rIns="0" bIns="0" rtlCol="0"/>
          <a:lstStyle/>
          <a:p>
            <a:endParaRPr/>
          </a:p>
        </p:txBody>
      </p:sp>
      <p:sp>
        <p:nvSpPr>
          <p:cNvPr id="18" name="object 18"/>
          <p:cNvSpPr/>
          <p:nvPr/>
        </p:nvSpPr>
        <p:spPr>
          <a:xfrm>
            <a:off x="7403592" y="4302950"/>
            <a:ext cx="103505" cy="1143000"/>
          </a:xfrm>
          <a:custGeom>
            <a:avLst/>
            <a:gdLst/>
            <a:ahLst/>
            <a:cxnLst/>
            <a:rect l="l" t="t" r="r" b="b"/>
            <a:pathLst>
              <a:path w="103504" h="1143000">
                <a:moveTo>
                  <a:pt x="51859" y="25226"/>
                </a:moveTo>
                <a:lnTo>
                  <a:pt x="45434" y="36211"/>
                </a:lnTo>
                <a:lnTo>
                  <a:pt x="43941" y="1143000"/>
                </a:lnTo>
                <a:lnTo>
                  <a:pt x="56641" y="1143000"/>
                </a:lnTo>
                <a:lnTo>
                  <a:pt x="58134" y="36032"/>
                </a:lnTo>
                <a:lnTo>
                  <a:pt x="51859" y="25226"/>
                </a:lnTo>
                <a:close/>
              </a:path>
              <a:path w="103504" h="1143000">
                <a:moveTo>
                  <a:pt x="59147" y="12572"/>
                </a:moveTo>
                <a:lnTo>
                  <a:pt x="58165" y="12572"/>
                </a:lnTo>
                <a:lnTo>
                  <a:pt x="58238" y="36211"/>
                </a:lnTo>
                <a:lnTo>
                  <a:pt x="90987" y="92582"/>
                </a:lnTo>
                <a:lnTo>
                  <a:pt x="92455" y="94995"/>
                </a:lnTo>
                <a:lnTo>
                  <a:pt x="96392" y="96138"/>
                </a:lnTo>
                <a:lnTo>
                  <a:pt x="102488" y="92582"/>
                </a:lnTo>
                <a:lnTo>
                  <a:pt x="103504" y="88645"/>
                </a:lnTo>
                <a:lnTo>
                  <a:pt x="59147" y="12572"/>
                </a:lnTo>
                <a:close/>
              </a:path>
              <a:path w="103504" h="1143000">
                <a:moveTo>
                  <a:pt x="51815" y="0"/>
                </a:moveTo>
                <a:lnTo>
                  <a:pt x="0" y="88518"/>
                </a:lnTo>
                <a:lnTo>
                  <a:pt x="1015" y="92456"/>
                </a:lnTo>
                <a:lnTo>
                  <a:pt x="7111" y="96012"/>
                </a:lnTo>
                <a:lnTo>
                  <a:pt x="11049" y="94995"/>
                </a:lnTo>
                <a:lnTo>
                  <a:pt x="45434" y="36211"/>
                </a:lnTo>
                <a:lnTo>
                  <a:pt x="45465" y="12572"/>
                </a:lnTo>
                <a:lnTo>
                  <a:pt x="59147" y="12572"/>
                </a:lnTo>
                <a:lnTo>
                  <a:pt x="51815" y="0"/>
                </a:lnTo>
                <a:close/>
              </a:path>
              <a:path w="103504" h="1143000">
                <a:moveTo>
                  <a:pt x="58165" y="12572"/>
                </a:moveTo>
                <a:lnTo>
                  <a:pt x="45465" y="12572"/>
                </a:lnTo>
                <a:lnTo>
                  <a:pt x="45434" y="36211"/>
                </a:lnTo>
                <a:lnTo>
                  <a:pt x="51859" y="25226"/>
                </a:lnTo>
                <a:lnTo>
                  <a:pt x="46354" y="15747"/>
                </a:lnTo>
                <a:lnTo>
                  <a:pt x="58161" y="15747"/>
                </a:lnTo>
                <a:lnTo>
                  <a:pt x="58165" y="12572"/>
                </a:lnTo>
                <a:close/>
              </a:path>
              <a:path w="103504" h="1143000">
                <a:moveTo>
                  <a:pt x="58161" y="15747"/>
                </a:moveTo>
                <a:lnTo>
                  <a:pt x="57403" y="15747"/>
                </a:lnTo>
                <a:lnTo>
                  <a:pt x="51859" y="25226"/>
                </a:lnTo>
                <a:lnTo>
                  <a:pt x="58134" y="36032"/>
                </a:lnTo>
                <a:lnTo>
                  <a:pt x="58161" y="15747"/>
                </a:lnTo>
                <a:close/>
              </a:path>
              <a:path w="103504" h="1143000">
                <a:moveTo>
                  <a:pt x="57403" y="15747"/>
                </a:moveTo>
                <a:lnTo>
                  <a:pt x="46354" y="15747"/>
                </a:lnTo>
                <a:lnTo>
                  <a:pt x="51859" y="25226"/>
                </a:lnTo>
                <a:lnTo>
                  <a:pt x="57403" y="15747"/>
                </a:lnTo>
                <a:close/>
              </a:path>
            </a:pathLst>
          </a:custGeom>
          <a:solidFill>
            <a:srgbClr val="7D96AC"/>
          </a:solidFill>
        </p:spPr>
        <p:txBody>
          <a:bodyPr wrap="square" lIns="0" tIns="0" rIns="0" bIns="0" rtlCol="0"/>
          <a:lstStyle/>
          <a:p>
            <a:endParaRPr/>
          </a:p>
        </p:txBody>
      </p:sp>
      <p:sp>
        <p:nvSpPr>
          <p:cNvPr id="19" name="object 19"/>
          <p:cNvSpPr/>
          <p:nvPr/>
        </p:nvSpPr>
        <p:spPr>
          <a:xfrm>
            <a:off x="4123944" y="4026534"/>
            <a:ext cx="2353310" cy="103505"/>
          </a:xfrm>
          <a:custGeom>
            <a:avLst/>
            <a:gdLst/>
            <a:ahLst/>
            <a:cxnLst/>
            <a:rect l="l" t="t" r="r" b="b"/>
            <a:pathLst>
              <a:path w="2353310" h="103504">
                <a:moveTo>
                  <a:pt x="2264536" y="0"/>
                </a:moveTo>
                <a:lnTo>
                  <a:pt x="2260600" y="1015"/>
                </a:lnTo>
                <a:lnTo>
                  <a:pt x="2258948" y="4063"/>
                </a:lnTo>
                <a:lnTo>
                  <a:pt x="2257170" y="7112"/>
                </a:lnTo>
                <a:lnTo>
                  <a:pt x="2258186" y="10921"/>
                </a:lnTo>
                <a:lnTo>
                  <a:pt x="2261107" y="12700"/>
                </a:lnTo>
                <a:lnTo>
                  <a:pt x="2316874" y="45323"/>
                </a:lnTo>
                <a:lnTo>
                  <a:pt x="2340609" y="45338"/>
                </a:lnTo>
                <a:lnTo>
                  <a:pt x="2340609" y="58038"/>
                </a:lnTo>
                <a:lnTo>
                  <a:pt x="2317060" y="58038"/>
                </a:lnTo>
                <a:lnTo>
                  <a:pt x="2258059" y="92456"/>
                </a:lnTo>
                <a:lnTo>
                  <a:pt x="2257043" y="96265"/>
                </a:lnTo>
                <a:lnTo>
                  <a:pt x="2260600" y="102362"/>
                </a:lnTo>
                <a:lnTo>
                  <a:pt x="2264536" y="103377"/>
                </a:lnTo>
                <a:lnTo>
                  <a:pt x="2267457" y="101600"/>
                </a:lnTo>
                <a:lnTo>
                  <a:pt x="2342276" y="58038"/>
                </a:lnTo>
                <a:lnTo>
                  <a:pt x="2340609" y="58038"/>
                </a:lnTo>
                <a:lnTo>
                  <a:pt x="2342302" y="58023"/>
                </a:lnTo>
                <a:lnTo>
                  <a:pt x="2353182" y="51688"/>
                </a:lnTo>
                <a:lnTo>
                  <a:pt x="2264536" y="0"/>
                </a:lnTo>
                <a:close/>
              </a:path>
              <a:path w="2353310" h="103504">
                <a:moveTo>
                  <a:pt x="2327850" y="51744"/>
                </a:moveTo>
                <a:lnTo>
                  <a:pt x="2317086" y="58023"/>
                </a:lnTo>
                <a:lnTo>
                  <a:pt x="2340609" y="58038"/>
                </a:lnTo>
                <a:lnTo>
                  <a:pt x="2340609" y="57276"/>
                </a:lnTo>
                <a:lnTo>
                  <a:pt x="2337307" y="57276"/>
                </a:lnTo>
                <a:lnTo>
                  <a:pt x="2327850" y="51744"/>
                </a:lnTo>
                <a:close/>
              </a:path>
              <a:path w="2353310" h="103504">
                <a:moveTo>
                  <a:pt x="0" y="43814"/>
                </a:moveTo>
                <a:lnTo>
                  <a:pt x="0" y="56514"/>
                </a:lnTo>
                <a:lnTo>
                  <a:pt x="2317086" y="58023"/>
                </a:lnTo>
                <a:lnTo>
                  <a:pt x="2327850" y="51744"/>
                </a:lnTo>
                <a:lnTo>
                  <a:pt x="2316874" y="45323"/>
                </a:lnTo>
                <a:lnTo>
                  <a:pt x="0" y="43814"/>
                </a:lnTo>
                <a:close/>
              </a:path>
              <a:path w="2353310" h="103504">
                <a:moveTo>
                  <a:pt x="2337307" y="46227"/>
                </a:moveTo>
                <a:lnTo>
                  <a:pt x="2327850" y="51744"/>
                </a:lnTo>
                <a:lnTo>
                  <a:pt x="2337307" y="57276"/>
                </a:lnTo>
                <a:lnTo>
                  <a:pt x="2337307" y="46227"/>
                </a:lnTo>
                <a:close/>
              </a:path>
              <a:path w="2353310" h="103504">
                <a:moveTo>
                  <a:pt x="2340609" y="46227"/>
                </a:moveTo>
                <a:lnTo>
                  <a:pt x="2337307" y="46227"/>
                </a:lnTo>
                <a:lnTo>
                  <a:pt x="2337307" y="57276"/>
                </a:lnTo>
                <a:lnTo>
                  <a:pt x="2340609" y="57276"/>
                </a:lnTo>
                <a:lnTo>
                  <a:pt x="2340609" y="46227"/>
                </a:lnTo>
                <a:close/>
              </a:path>
              <a:path w="2353310" h="103504">
                <a:moveTo>
                  <a:pt x="2316874" y="45323"/>
                </a:moveTo>
                <a:lnTo>
                  <a:pt x="2327850" y="51744"/>
                </a:lnTo>
                <a:lnTo>
                  <a:pt x="2337307" y="46227"/>
                </a:lnTo>
                <a:lnTo>
                  <a:pt x="2340609" y="46227"/>
                </a:lnTo>
                <a:lnTo>
                  <a:pt x="2340609" y="45338"/>
                </a:lnTo>
                <a:lnTo>
                  <a:pt x="2316874" y="45323"/>
                </a:lnTo>
                <a:close/>
              </a:path>
            </a:pathLst>
          </a:custGeom>
          <a:solidFill>
            <a:srgbClr val="7D96AC"/>
          </a:solidFill>
        </p:spPr>
        <p:txBody>
          <a:bodyPr wrap="square" lIns="0" tIns="0" rIns="0" bIns="0" rtlCol="0"/>
          <a:lstStyle/>
          <a:p>
            <a:endParaRPr/>
          </a:p>
        </p:txBody>
      </p:sp>
      <p:sp>
        <p:nvSpPr>
          <p:cNvPr id="20" name="object 20"/>
          <p:cNvSpPr/>
          <p:nvPr/>
        </p:nvSpPr>
        <p:spPr>
          <a:xfrm>
            <a:off x="4177284" y="2733039"/>
            <a:ext cx="2246630" cy="103505"/>
          </a:xfrm>
          <a:custGeom>
            <a:avLst/>
            <a:gdLst/>
            <a:ahLst/>
            <a:cxnLst/>
            <a:rect l="l" t="t" r="r" b="b"/>
            <a:pathLst>
              <a:path w="2246629" h="103505">
                <a:moveTo>
                  <a:pt x="2157983" y="0"/>
                </a:moveTo>
                <a:lnTo>
                  <a:pt x="2154046" y="1015"/>
                </a:lnTo>
                <a:lnTo>
                  <a:pt x="2152268" y="4063"/>
                </a:lnTo>
                <a:lnTo>
                  <a:pt x="2150491" y="6985"/>
                </a:lnTo>
                <a:lnTo>
                  <a:pt x="2151506" y="10922"/>
                </a:lnTo>
                <a:lnTo>
                  <a:pt x="2210311" y="45318"/>
                </a:lnTo>
                <a:lnTo>
                  <a:pt x="2233929" y="45338"/>
                </a:lnTo>
                <a:lnTo>
                  <a:pt x="2233929" y="58038"/>
                </a:lnTo>
                <a:lnTo>
                  <a:pt x="2210475" y="58038"/>
                </a:lnTo>
                <a:lnTo>
                  <a:pt x="2151379" y="92456"/>
                </a:lnTo>
                <a:lnTo>
                  <a:pt x="2150364" y="96265"/>
                </a:lnTo>
                <a:lnTo>
                  <a:pt x="2153919" y="102362"/>
                </a:lnTo>
                <a:lnTo>
                  <a:pt x="2157856" y="103377"/>
                </a:lnTo>
                <a:lnTo>
                  <a:pt x="2235612" y="58038"/>
                </a:lnTo>
                <a:lnTo>
                  <a:pt x="2233929" y="58038"/>
                </a:lnTo>
                <a:lnTo>
                  <a:pt x="2235647" y="58019"/>
                </a:lnTo>
                <a:lnTo>
                  <a:pt x="2246503" y="51688"/>
                </a:lnTo>
                <a:lnTo>
                  <a:pt x="2160904" y="1777"/>
                </a:lnTo>
                <a:lnTo>
                  <a:pt x="2157983" y="0"/>
                </a:lnTo>
                <a:close/>
              </a:path>
              <a:path w="2246629" h="103505">
                <a:moveTo>
                  <a:pt x="2221289" y="51740"/>
                </a:moveTo>
                <a:lnTo>
                  <a:pt x="2210509" y="58019"/>
                </a:lnTo>
                <a:lnTo>
                  <a:pt x="2233929" y="58038"/>
                </a:lnTo>
                <a:lnTo>
                  <a:pt x="2233929" y="57276"/>
                </a:lnTo>
                <a:lnTo>
                  <a:pt x="2230754" y="57276"/>
                </a:lnTo>
                <a:lnTo>
                  <a:pt x="2221289" y="51740"/>
                </a:lnTo>
                <a:close/>
              </a:path>
              <a:path w="2246629" h="103505">
                <a:moveTo>
                  <a:pt x="0" y="43434"/>
                </a:moveTo>
                <a:lnTo>
                  <a:pt x="0" y="56134"/>
                </a:lnTo>
                <a:lnTo>
                  <a:pt x="2210509" y="58019"/>
                </a:lnTo>
                <a:lnTo>
                  <a:pt x="2221289" y="51740"/>
                </a:lnTo>
                <a:lnTo>
                  <a:pt x="2210311" y="45318"/>
                </a:lnTo>
                <a:lnTo>
                  <a:pt x="0" y="43434"/>
                </a:lnTo>
                <a:close/>
              </a:path>
              <a:path w="2246629" h="103505">
                <a:moveTo>
                  <a:pt x="2230754" y="46227"/>
                </a:moveTo>
                <a:lnTo>
                  <a:pt x="2221289" y="51740"/>
                </a:lnTo>
                <a:lnTo>
                  <a:pt x="2230754" y="57276"/>
                </a:lnTo>
                <a:lnTo>
                  <a:pt x="2230754" y="46227"/>
                </a:lnTo>
                <a:close/>
              </a:path>
              <a:path w="2246629" h="103505">
                <a:moveTo>
                  <a:pt x="2233929" y="46227"/>
                </a:moveTo>
                <a:lnTo>
                  <a:pt x="2230754" y="46227"/>
                </a:lnTo>
                <a:lnTo>
                  <a:pt x="2230754" y="57276"/>
                </a:lnTo>
                <a:lnTo>
                  <a:pt x="2233929" y="57276"/>
                </a:lnTo>
                <a:lnTo>
                  <a:pt x="2233929" y="46227"/>
                </a:lnTo>
                <a:close/>
              </a:path>
              <a:path w="2246629" h="103505">
                <a:moveTo>
                  <a:pt x="2210311" y="45318"/>
                </a:moveTo>
                <a:lnTo>
                  <a:pt x="2221289" y="51740"/>
                </a:lnTo>
                <a:lnTo>
                  <a:pt x="2230754" y="46227"/>
                </a:lnTo>
                <a:lnTo>
                  <a:pt x="2233929" y="46227"/>
                </a:lnTo>
                <a:lnTo>
                  <a:pt x="2233929" y="45338"/>
                </a:lnTo>
                <a:lnTo>
                  <a:pt x="2210311" y="45318"/>
                </a:lnTo>
                <a:close/>
              </a:path>
            </a:pathLst>
          </a:custGeom>
          <a:solidFill>
            <a:srgbClr val="7D96AC"/>
          </a:solidFill>
        </p:spPr>
        <p:txBody>
          <a:bodyPr wrap="square" lIns="0" tIns="0" rIns="0" bIns="0" rtlCol="0"/>
          <a:lstStyle/>
          <a:p>
            <a:endParaRPr/>
          </a:p>
        </p:txBody>
      </p:sp>
      <p:sp>
        <p:nvSpPr>
          <p:cNvPr id="21" name="object 21"/>
          <p:cNvSpPr/>
          <p:nvPr/>
        </p:nvSpPr>
        <p:spPr>
          <a:xfrm>
            <a:off x="4123944" y="1191895"/>
            <a:ext cx="3394710" cy="103505"/>
          </a:xfrm>
          <a:custGeom>
            <a:avLst/>
            <a:gdLst/>
            <a:ahLst/>
            <a:cxnLst/>
            <a:rect l="l" t="t" r="r" b="b"/>
            <a:pathLst>
              <a:path w="3394709" h="103505">
                <a:moveTo>
                  <a:pt x="3368965" y="51688"/>
                </a:moveTo>
                <a:lnTo>
                  <a:pt x="3299079" y="92455"/>
                </a:lnTo>
                <a:lnTo>
                  <a:pt x="3298062" y="96265"/>
                </a:lnTo>
                <a:lnTo>
                  <a:pt x="3301619" y="102362"/>
                </a:lnTo>
                <a:lnTo>
                  <a:pt x="3305555" y="103377"/>
                </a:lnTo>
                <a:lnTo>
                  <a:pt x="3383311" y="58038"/>
                </a:lnTo>
                <a:lnTo>
                  <a:pt x="3381629" y="58038"/>
                </a:lnTo>
                <a:lnTo>
                  <a:pt x="3381629" y="57150"/>
                </a:lnTo>
                <a:lnTo>
                  <a:pt x="3378327" y="57150"/>
                </a:lnTo>
                <a:lnTo>
                  <a:pt x="3368965" y="51688"/>
                </a:lnTo>
                <a:close/>
              </a:path>
              <a:path w="3394709" h="103505">
                <a:moveTo>
                  <a:pt x="3358079" y="45338"/>
                </a:moveTo>
                <a:lnTo>
                  <a:pt x="0" y="45338"/>
                </a:lnTo>
                <a:lnTo>
                  <a:pt x="0" y="58038"/>
                </a:lnTo>
                <a:lnTo>
                  <a:pt x="3358079" y="58038"/>
                </a:lnTo>
                <a:lnTo>
                  <a:pt x="3368965" y="51688"/>
                </a:lnTo>
                <a:lnTo>
                  <a:pt x="3358079" y="45338"/>
                </a:lnTo>
                <a:close/>
              </a:path>
              <a:path w="3394709" h="103505">
                <a:moveTo>
                  <a:pt x="3383311" y="45338"/>
                </a:moveTo>
                <a:lnTo>
                  <a:pt x="3381629" y="45338"/>
                </a:lnTo>
                <a:lnTo>
                  <a:pt x="3381629" y="58038"/>
                </a:lnTo>
                <a:lnTo>
                  <a:pt x="3383311" y="58038"/>
                </a:lnTo>
                <a:lnTo>
                  <a:pt x="3394202" y="51688"/>
                </a:lnTo>
                <a:lnTo>
                  <a:pt x="3383311" y="45338"/>
                </a:lnTo>
                <a:close/>
              </a:path>
              <a:path w="3394709" h="103505">
                <a:moveTo>
                  <a:pt x="3378327" y="46227"/>
                </a:moveTo>
                <a:lnTo>
                  <a:pt x="3368965" y="51688"/>
                </a:lnTo>
                <a:lnTo>
                  <a:pt x="3378327" y="57150"/>
                </a:lnTo>
                <a:lnTo>
                  <a:pt x="3378327" y="46227"/>
                </a:lnTo>
                <a:close/>
              </a:path>
              <a:path w="3394709" h="103505">
                <a:moveTo>
                  <a:pt x="3381629" y="46227"/>
                </a:moveTo>
                <a:lnTo>
                  <a:pt x="3378327" y="46227"/>
                </a:lnTo>
                <a:lnTo>
                  <a:pt x="3378327" y="57150"/>
                </a:lnTo>
                <a:lnTo>
                  <a:pt x="3381629" y="57150"/>
                </a:lnTo>
                <a:lnTo>
                  <a:pt x="3381629" y="46227"/>
                </a:lnTo>
                <a:close/>
              </a:path>
              <a:path w="3394709" h="103505">
                <a:moveTo>
                  <a:pt x="3305555" y="0"/>
                </a:moveTo>
                <a:lnTo>
                  <a:pt x="3301619" y="1015"/>
                </a:lnTo>
                <a:lnTo>
                  <a:pt x="3298062" y="7112"/>
                </a:lnTo>
                <a:lnTo>
                  <a:pt x="3299079" y="10921"/>
                </a:lnTo>
                <a:lnTo>
                  <a:pt x="3368965" y="51688"/>
                </a:lnTo>
                <a:lnTo>
                  <a:pt x="3378327" y="46227"/>
                </a:lnTo>
                <a:lnTo>
                  <a:pt x="3381629" y="46227"/>
                </a:lnTo>
                <a:lnTo>
                  <a:pt x="3381629" y="45338"/>
                </a:lnTo>
                <a:lnTo>
                  <a:pt x="3383311" y="45338"/>
                </a:lnTo>
                <a:lnTo>
                  <a:pt x="3305555" y="0"/>
                </a:lnTo>
                <a:close/>
              </a:path>
            </a:pathLst>
          </a:custGeom>
          <a:solidFill>
            <a:srgbClr val="7D96AC"/>
          </a:solidFill>
        </p:spPr>
        <p:txBody>
          <a:bodyPr wrap="square" lIns="0" tIns="0" rIns="0" bIns="0" rtlCol="0"/>
          <a:lstStyle/>
          <a:p>
            <a:endParaRPr/>
          </a:p>
        </p:txBody>
      </p:sp>
      <p:sp>
        <p:nvSpPr>
          <p:cNvPr id="22" name="object 22"/>
          <p:cNvSpPr/>
          <p:nvPr/>
        </p:nvSpPr>
        <p:spPr>
          <a:xfrm>
            <a:off x="7400797" y="1405127"/>
            <a:ext cx="103505" cy="914400"/>
          </a:xfrm>
          <a:custGeom>
            <a:avLst/>
            <a:gdLst/>
            <a:ahLst/>
            <a:cxnLst/>
            <a:rect l="l" t="t" r="r" b="b"/>
            <a:pathLst>
              <a:path w="103504" h="914400">
                <a:moveTo>
                  <a:pt x="7111" y="818261"/>
                </a:moveTo>
                <a:lnTo>
                  <a:pt x="1016" y="821817"/>
                </a:lnTo>
                <a:lnTo>
                  <a:pt x="0" y="825754"/>
                </a:lnTo>
                <a:lnTo>
                  <a:pt x="51561" y="914400"/>
                </a:lnTo>
                <a:lnTo>
                  <a:pt x="58922" y="901826"/>
                </a:lnTo>
                <a:lnTo>
                  <a:pt x="45211" y="901826"/>
                </a:lnTo>
                <a:lnTo>
                  <a:pt x="45254" y="878386"/>
                </a:lnTo>
                <a:lnTo>
                  <a:pt x="12700" y="822325"/>
                </a:lnTo>
                <a:lnTo>
                  <a:pt x="11049" y="819276"/>
                </a:lnTo>
                <a:lnTo>
                  <a:pt x="7111" y="818261"/>
                </a:lnTo>
                <a:close/>
              </a:path>
              <a:path w="103504" h="914400">
                <a:moveTo>
                  <a:pt x="45254" y="878386"/>
                </a:moveTo>
                <a:lnTo>
                  <a:pt x="45211" y="901826"/>
                </a:lnTo>
                <a:lnTo>
                  <a:pt x="57911" y="901826"/>
                </a:lnTo>
                <a:lnTo>
                  <a:pt x="57917" y="898651"/>
                </a:lnTo>
                <a:lnTo>
                  <a:pt x="46100" y="898651"/>
                </a:lnTo>
                <a:lnTo>
                  <a:pt x="51582" y="889282"/>
                </a:lnTo>
                <a:lnTo>
                  <a:pt x="45254" y="878386"/>
                </a:lnTo>
                <a:close/>
              </a:path>
              <a:path w="103504" h="914400">
                <a:moveTo>
                  <a:pt x="96393" y="818514"/>
                </a:moveTo>
                <a:lnTo>
                  <a:pt x="92455" y="819531"/>
                </a:lnTo>
                <a:lnTo>
                  <a:pt x="90677" y="822451"/>
                </a:lnTo>
                <a:lnTo>
                  <a:pt x="57956" y="878386"/>
                </a:lnTo>
                <a:lnTo>
                  <a:pt x="57911" y="901826"/>
                </a:lnTo>
                <a:lnTo>
                  <a:pt x="58922" y="901826"/>
                </a:lnTo>
                <a:lnTo>
                  <a:pt x="103377" y="825881"/>
                </a:lnTo>
                <a:lnTo>
                  <a:pt x="102361" y="821944"/>
                </a:lnTo>
                <a:lnTo>
                  <a:pt x="99313" y="820166"/>
                </a:lnTo>
                <a:lnTo>
                  <a:pt x="96393" y="818514"/>
                </a:lnTo>
                <a:close/>
              </a:path>
              <a:path w="103504" h="914400">
                <a:moveTo>
                  <a:pt x="51582" y="889282"/>
                </a:moveTo>
                <a:lnTo>
                  <a:pt x="46100" y="898651"/>
                </a:lnTo>
                <a:lnTo>
                  <a:pt x="57023" y="898651"/>
                </a:lnTo>
                <a:lnTo>
                  <a:pt x="51582" y="889282"/>
                </a:lnTo>
                <a:close/>
              </a:path>
              <a:path w="103504" h="914400">
                <a:moveTo>
                  <a:pt x="57951" y="878394"/>
                </a:moveTo>
                <a:lnTo>
                  <a:pt x="51582" y="889282"/>
                </a:lnTo>
                <a:lnTo>
                  <a:pt x="57023" y="898651"/>
                </a:lnTo>
                <a:lnTo>
                  <a:pt x="57917" y="898651"/>
                </a:lnTo>
                <a:lnTo>
                  <a:pt x="57951" y="878394"/>
                </a:lnTo>
                <a:close/>
              </a:path>
              <a:path w="103504" h="914400">
                <a:moveTo>
                  <a:pt x="59435" y="0"/>
                </a:moveTo>
                <a:lnTo>
                  <a:pt x="46862" y="0"/>
                </a:lnTo>
                <a:lnTo>
                  <a:pt x="45259" y="878394"/>
                </a:lnTo>
                <a:lnTo>
                  <a:pt x="51582" y="889282"/>
                </a:lnTo>
                <a:lnTo>
                  <a:pt x="57951" y="878394"/>
                </a:lnTo>
                <a:lnTo>
                  <a:pt x="59435" y="0"/>
                </a:lnTo>
                <a:close/>
              </a:path>
            </a:pathLst>
          </a:custGeom>
          <a:solidFill>
            <a:srgbClr val="7D96AC"/>
          </a:solidFill>
        </p:spPr>
        <p:txBody>
          <a:bodyPr wrap="square" lIns="0" tIns="0" rIns="0" bIns="0" rtlCol="0"/>
          <a:lstStyle/>
          <a:p>
            <a:endParaRPr/>
          </a:p>
        </p:txBody>
      </p:sp>
      <p:sp>
        <p:nvSpPr>
          <p:cNvPr id="23" name="object 23"/>
          <p:cNvSpPr txBox="1">
            <a:spLocks noGrp="1"/>
          </p:cNvSpPr>
          <p:nvPr>
            <p:ph type="title"/>
          </p:nvPr>
        </p:nvSpPr>
        <p:spPr>
          <a:xfrm>
            <a:off x="2971800" y="76200"/>
            <a:ext cx="3929380" cy="689932"/>
          </a:xfrm>
          <a:prstGeom prst="rect">
            <a:avLst/>
          </a:prstGeom>
        </p:spPr>
        <p:txBody>
          <a:bodyPr vert="horz" wrap="square" lIns="0" tIns="12700" rIns="0" bIns="0" rtlCol="0">
            <a:spAutoFit/>
          </a:bodyPr>
          <a:lstStyle/>
          <a:p>
            <a:pPr marL="12700" algn="ctr">
              <a:lnSpc>
                <a:spcPct val="100000"/>
              </a:lnSpc>
              <a:spcBef>
                <a:spcPts val="100"/>
              </a:spcBef>
            </a:pPr>
            <a:r>
              <a:rPr lang="en-IN" sz="4400" u="none" dirty="0">
                <a:latin typeface="Times New Roman" panose="02020603050405020304" pitchFamily="18" charset="0"/>
                <a:cs typeface="Times New Roman" panose="02020603050405020304" pitchFamily="18" charset="0"/>
              </a:rPr>
              <a:t>What is Group </a:t>
            </a:r>
            <a:endParaRPr sz="4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A22B67B-9621-0F1C-3333-8BF7D468A8B6}"/>
              </a:ext>
            </a:extLst>
          </p:cNvPr>
          <p:cNvSpPr txBox="1"/>
          <p:nvPr/>
        </p:nvSpPr>
        <p:spPr>
          <a:xfrm>
            <a:off x="1189452" y="2111273"/>
            <a:ext cx="2799075" cy="1143000"/>
          </a:xfrm>
          <a:prstGeom prst="rect">
            <a:avLst/>
          </a:prstGeom>
          <a:solidFill>
            <a:schemeClr val="accent5">
              <a:lumMod val="75000"/>
            </a:schemeClr>
          </a:solidFill>
        </p:spPr>
        <p:txBody>
          <a:bodyPr wrap="square" rtlCol="0" anchor="ctr" anchorCtr="0">
            <a:noAutofit/>
          </a:bodyPr>
          <a:lstStyle/>
          <a:p>
            <a:pPr algn="ctr"/>
            <a:r>
              <a:rPr lang="en-IN" sz="2400" dirty="0">
                <a:solidFill>
                  <a:schemeClr val="bg1"/>
                </a:solidFill>
              </a:rPr>
              <a:t>Shared Goals</a:t>
            </a:r>
          </a:p>
        </p:txBody>
      </p:sp>
      <p:sp>
        <p:nvSpPr>
          <p:cNvPr id="26" name="TextBox 25">
            <a:extLst>
              <a:ext uri="{FF2B5EF4-FFF2-40B4-BE49-F238E27FC236}">
                <a16:creationId xmlns:a16="http://schemas.microsoft.com/office/drawing/2014/main" id="{3497460F-33F7-CD3F-CDA6-E4C8DD390C2F}"/>
              </a:ext>
            </a:extLst>
          </p:cNvPr>
          <p:cNvSpPr txBox="1"/>
          <p:nvPr/>
        </p:nvSpPr>
        <p:spPr>
          <a:xfrm>
            <a:off x="1205702" y="909629"/>
            <a:ext cx="2782825" cy="1062959"/>
          </a:xfrm>
          <a:prstGeom prst="rect">
            <a:avLst/>
          </a:prstGeom>
          <a:solidFill>
            <a:schemeClr val="accent5">
              <a:lumMod val="75000"/>
            </a:schemeClr>
          </a:solidFill>
        </p:spPr>
        <p:txBody>
          <a:bodyPr wrap="square" rtlCol="0" anchor="ctr" anchorCtr="0">
            <a:noAutofit/>
          </a:bodyPr>
          <a:lstStyle/>
          <a:p>
            <a:pPr algn="ctr"/>
            <a:r>
              <a:rPr lang="en-IN" sz="2400" dirty="0">
                <a:solidFill>
                  <a:schemeClr val="bg1"/>
                </a:solidFill>
              </a:rPr>
              <a:t>Two or More People</a:t>
            </a:r>
          </a:p>
        </p:txBody>
      </p:sp>
      <p:sp>
        <p:nvSpPr>
          <p:cNvPr id="27" name="TextBox 26">
            <a:extLst>
              <a:ext uri="{FF2B5EF4-FFF2-40B4-BE49-F238E27FC236}">
                <a16:creationId xmlns:a16="http://schemas.microsoft.com/office/drawing/2014/main" id="{C223DFBF-AE31-829B-C531-6CA09ABE6727}"/>
              </a:ext>
            </a:extLst>
          </p:cNvPr>
          <p:cNvSpPr txBox="1"/>
          <p:nvPr/>
        </p:nvSpPr>
        <p:spPr>
          <a:xfrm>
            <a:off x="1197576" y="3429000"/>
            <a:ext cx="2799075" cy="1143000"/>
          </a:xfrm>
          <a:prstGeom prst="rect">
            <a:avLst/>
          </a:prstGeom>
          <a:solidFill>
            <a:schemeClr val="accent5">
              <a:lumMod val="75000"/>
            </a:schemeClr>
          </a:solidFill>
        </p:spPr>
        <p:txBody>
          <a:bodyPr wrap="square" rtlCol="0" anchor="ctr" anchorCtr="0">
            <a:noAutofit/>
          </a:bodyPr>
          <a:lstStyle/>
          <a:p>
            <a:pPr algn="ctr"/>
            <a:r>
              <a:rPr lang="en-IN" sz="2400" dirty="0">
                <a:solidFill>
                  <a:schemeClr val="bg1"/>
                </a:solidFill>
              </a:rPr>
              <a:t>People see themselves as members</a:t>
            </a:r>
          </a:p>
        </p:txBody>
      </p:sp>
      <p:sp>
        <p:nvSpPr>
          <p:cNvPr id="28" name="TextBox 27">
            <a:extLst>
              <a:ext uri="{FF2B5EF4-FFF2-40B4-BE49-F238E27FC236}">
                <a16:creationId xmlns:a16="http://schemas.microsoft.com/office/drawing/2014/main" id="{752D03DE-EB94-0984-9F5A-06073E5E3155}"/>
              </a:ext>
            </a:extLst>
          </p:cNvPr>
          <p:cNvSpPr txBox="1"/>
          <p:nvPr/>
        </p:nvSpPr>
        <p:spPr>
          <a:xfrm>
            <a:off x="1192530" y="4710683"/>
            <a:ext cx="2799075" cy="1187323"/>
          </a:xfrm>
          <a:prstGeom prst="rect">
            <a:avLst/>
          </a:prstGeom>
          <a:solidFill>
            <a:schemeClr val="accent5">
              <a:lumMod val="75000"/>
            </a:schemeClr>
          </a:solidFill>
        </p:spPr>
        <p:txBody>
          <a:bodyPr wrap="square" rtlCol="0" anchor="ctr" anchorCtr="0">
            <a:noAutofit/>
          </a:bodyPr>
          <a:lstStyle/>
          <a:p>
            <a:pPr algn="ctr"/>
            <a:r>
              <a:rPr lang="en-IN" sz="2400" dirty="0">
                <a:solidFill>
                  <a:schemeClr val="bg1"/>
                </a:solidFill>
                <a:latin typeface="Times New Roman" panose="02020603050405020304" pitchFamily="18" charset="0"/>
                <a:cs typeface="Times New Roman" panose="02020603050405020304" pitchFamily="18" charset="0"/>
              </a:rPr>
              <a:t>There is interaction among members</a:t>
            </a:r>
          </a:p>
        </p:txBody>
      </p:sp>
      <p:sp>
        <p:nvSpPr>
          <p:cNvPr id="29" name="TextBox 28">
            <a:extLst>
              <a:ext uri="{FF2B5EF4-FFF2-40B4-BE49-F238E27FC236}">
                <a16:creationId xmlns:a16="http://schemas.microsoft.com/office/drawing/2014/main" id="{8987B387-A2B0-41C2-4349-09DCB62EDF04}"/>
              </a:ext>
            </a:extLst>
          </p:cNvPr>
          <p:cNvSpPr txBox="1"/>
          <p:nvPr/>
        </p:nvSpPr>
        <p:spPr>
          <a:xfrm>
            <a:off x="1225047" y="2111273"/>
            <a:ext cx="2799075" cy="1143000"/>
          </a:xfrm>
          <a:prstGeom prst="rect">
            <a:avLst/>
          </a:prstGeom>
          <a:solidFill>
            <a:schemeClr val="accent5">
              <a:lumMod val="75000"/>
            </a:schemeClr>
          </a:solidFill>
        </p:spPr>
        <p:txBody>
          <a:bodyPr wrap="square" rtlCol="0" anchor="ctr" anchorCtr="0">
            <a:noAutofit/>
          </a:bodyPr>
          <a:lstStyle/>
          <a:p>
            <a:pPr algn="ctr"/>
            <a:r>
              <a:rPr lang="en-IN" sz="2400" dirty="0">
                <a:solidFill>
                  <a:schemeClr val="bg1"/>
                </a:solidFill>
              </a:rPr>
              <a:t>Shared Goals</a:t>
            </a:r>
          </a:p>
        </p:txBody>
      </p:sp>
      <p:sp>
        <p:nvSpPr>
          <p:cNvPr id="30" name="TextBox 29">
            <a:extLst>
              <a:ext uri="{FF2B5EF4-FFF2-40B4-BE49-F238E27FC236}">
                <a16:creationId xmlns:a16="http://schemas.microsoft.com/office/drawing/2014/main" id="{84CFD529-CA28-E1B3-7F58-097125A8E4F4}"/>
              </a:ext>
            </a:extLst>
          </p:cNvPr>
          <p:cNvSpPr txBox="1"/>
          <p:nvPr/>
        </p:nvSpPr>
        <p:spPr>
          <a:xfrm>
            <a:off x="1241297" y="909629"/>
            <a:ext cx="2782825" cy="1062959"/>
          </a:xfrm>
          <a:prstGeom prst="rect">
            <a:avLst/>
          </a:prstGeom>
          <a:solidFill>
            <a:schemeClr val="accent5">
              <a:lumMod val="75000"/>
            </a:schemeClr>
          </a:solidFill>
        </p:spPr>
        <p:txBody>
          <a:bodyPr wrap="square" rtlCol="0" anchor="ctr" anchorCtr="0">
            <a:noAutofit/>
          </a:bodyPr>
          <a:lstStyle/>
          <a:p>
            <a:pPr algn="ctr"/>
            <a:r>
              <a:rPr lang="en-IN" sz="2400" dirty="0">
                <a:solidFill>
                  <a:schemeClr val="bg1"/>
                </a:solidFill>
              </a:rPr>
              <a:t>Two or More People</a:t>
            </a:r>
          </a:p>
        </p:txBody>
      </p:sp>
      <p:sp>
        <p:nvSpPr>
          <p:cNvPr id="31" name="TextBox 30">
            <a:extLst>
              <a:ext uri="{FF2B5EF4-FFF2-40B4-BE49-F238E27FC236}">
                <a16:creationId xmlns:a16="http://schemas.microsoft.com/office/drawing/2014/main" id="{C44D5BE1-4899-104C-86DC-D565781DEAA2}"/>
              </a:ext>
            </a:extLst>
          </p:cNvPr>
          <p:cNvSpPr txBox="1"/>
          <p:nvPr/>
        </p:nvSpPr>
        <p:spPr>
          <a:xfrm>
            <a:off x="1138390" y="3429000"/>
            <a:ext cx="2799075" cy="1143000"/>
          </a:xfrm>
          <a:prstGeom prst="rect">
            <a:avLst/>
          </a:prstGeom>
          <a:solidFill>
            <a:schemeClr val="accent5">
              <a:lumMod val="75000"/>
            </a:schemeClr>
          </a:solidFill>
        </p:spPr>
        <p:txBody>
          <a:bodyPr wrap="square" rtlCol="0" anchor="ctr" anchorCtr="0">
            <a:noAutofit/>
          </a:bodyPr>
          <a:lstStyle/>
          <a:p>
            <a:pPr algn="ctr"/>
            <a:r>
              <a:rPr lang="en-IN" sz="2400" dirty="0">
                <a:solidFill>
                  <a:schemeClr val="bg1"/>
                </a:solidFill>
                <a:latin typeface="Times New Roman" panose="02020603050405020304" pitchFamily="18" charset="0"/>
                <a:cs typeface="Times New Roman" panose="02020603050405020304" pitchFamily="18" charset="0"/>
              </a:rPr>
              <a:t>People see themselves as members</a:t>
            </a:r>
          </a:p>
        </p:txBody>
      </p:sp>
      <p:sp>
        <p:nvSpPr>
          <p:cNvPr id="32" name="TextBox 31">
            <a:extLst>
              <a:ext uri="{FF2B5EF4-FFF2-40B4-BE49-F238E27FC236}">
                <a16:creationId xmlns:a16="http://schemas.microsoft.com/office/drawing/2014/main" id="{9A6E4B2A-424B-DB6F-43B1-DAC1450788AC}"/>
              </a:ext>
            </a:extLst>
          </p:cNvPr>
          <p:cNvSpPr txBox="1"/>
          <p:nvPr/>
        </p:nvSpPr>
        <p:spPr>
          <a:xfrm>
            <a:off x="1165861" y="2111273"/>
            <a:ext cx="2799075" cy="1143000"/>
          </a:xfrm>
          <a:prstGeom prst="rect">
            <a:avLst/>
          </a:prstGeom>
          <a:solidFill>
            <a:schemeClr val="accent5">
              <a:lumMod val="75000"/>
            </a:schemeClr>
          </a:solidFill>
        </p:spPr>
        <p:txBody>
          <a:bodyPr wrap="square" rtlCol="0" anchor="ctr" anchorCtr="0">
            <a:noAutofit/>
          </a:bodyPr>
          <a:lstStyle/>
          <a:p>
            <a:pPr algn="ctr"/>
            <a:r>
              <a:rPr lang="en-IN" sz="2400" dirty="0">
                <a:solidFill>
                  <a:schemeClr val="bg1"/>
                </a:solidFill>
                <a:latin typeface="Times New Roman" panose="02020603050405020304" pitchFamily="18" charset="0"/>
                <a:cs typeface="Times New Roman" panose="02020603050405020304" pitchFamily="18" charset="0"/>
              </a:rPr>
              <a:t>Shared Goals</a:t>
            </a:r>
          </a:p>
        </p:txBody>
      </p:sp>
      <p:sp>
        <p:nvSpPr>
          <p:cNvPr id="33" name="TextBox 32">
            <a:extLst>
              <a:ext uri="{FF2B5EF4-FFF2-40B4-BE49-F238E27FC236}">
                <a16:creationId xmlns:a16="http://schemas.microsoft.com/office/drawing/2014/main" id="{5E406444-A90C-BAF2-B58D-B941F31F5673}"/>
              </a:ext>
            </a:extLst>
          </p:cNvPr>
          <p:cNvSpPr txBox="1"/>
          <p:nvPr/>
        </p:nvSpPr>
        <p:spPr>
          <a:xfrm>
            <a:off x="1182111" y="909629"/>
            <a:ext cx="2782825" cy="1062959"/>
          </a:xfrm>
          <a:prstGeom prst="rect">
            <a:avLst/>
          </a:prstGeom>
          <a:solidFill>
            <a:schemeClr val="accent5">
              <a:lumMod val="75000"/>
            </a:schemeClr>
          </a:solidFill>
        </p:spPr>
        <p:txBody>
          <a:bodyPr wrap="square" rtlCol="0" anchor="ctr" anchorCtr="0">
            <a:noAutofit/>
          </a:bodyPr>
          <a:lstStyle/>
          <a:p>
            <a:pPr algn="ctr"/>
            <a:r>
              <a:rPr lang="en-IN" sz="2400" dirty="0">
                <a:solidFill>
                  <a:schemeClr val="bg1"/>
                </a:solidFill>
                <a:latin typeface="Times New Roman" panose="02020603050405020304" pitchFamily="18" charset="0"/>
                <a:cs typeface="Times New Roman" panose="02020603050405020304" pitchFamily="18" charset="0"/>
              </a:rPr>
              <a:t>Two or More People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FAEA05DB-5761-4FDE-9AD3-F255C9D30547}"/>
              </a:ext>
            </a:extLst>
          </p:cNvPr>
          <p:cNvSpPr txBox="1"/>
          <p:nvPr/>
        </p:nvSpPr>
        <p:spPr>
          <a:xfrm>
            <a:off x="457200" y="1302797"/>
            <a:ext cx="8305800" cy="3690113"/>
          </a:xfrm>
          <a:prstGeom prst="rect">
            <a:avLst/>
          </a:prstGeom>
        </p:spPr>
        <p:txBody>
          <a:bodyPr vert="horz" wrap="square" lIns="0" tIns="62865" rIns="0" bIns="0" rtlCol="0">
            <a:spAutoFit/>
          </a:bodyPr>
          <a:lstStyle/>
          <a:p>
            <a:pPr marL="457200" marR="5080" indent="-457200" algn="just">
              <a:spcBef>
                <a:spcPts val="1200"/>
              </a:spcBef>
              <a:buFont typeface="Wingdings" panose="05000000000000000000" pitchFamily="2" charset="2"/>
              <a:buChar char="Ø"/>
            </a:pPr>
            <a:r>
              <a:rPr lang="en-US" sz="2800" b="1" spc="-5" dirty="0">
                <a:solidFill>
                  <a:schemeClr val="bg1"/>
                </a:solidFill>
                <a:cs typeface="Monotype Corsiva"/>
              </a:rPr>
              <a:t>The usefulness </a:t>
            </a:r>
            <a:r>
              <a:rPr lang="en-US" sz="2800" b="1" dirty="0">
                <a:solidFill>
                  <a:schemeClr val="bg1"/>
                </a:solidFill>
                <a:cs typeface="Monotype Corsiva"/>
              </a:rPr>
              <a:t>of </a:t>
            </a:r>
            <a:r>
              <a:rPr lang="en-US" sz="2800" b="1" spc="-5" dirty="0">
                <a:solidFill>
                  <a:schemeClr val="bg1"/>
                </a:solidFill>
                <a:cs typeface="Monotype Corsiva"/>
              </a:rPr>
              <a:t>groups </a:t>
            </a:r>
            <a:r>
              <a:rPr lang="en-US" sz="2800" b="1" dirty="0">
                <a:solidFill>
                  <a:schemeClr val="bg1"/>
                </a:solidFill>
                <a:cs typeface="Monotype Corsiva"/>
              </a:rPr>
              <a:t>is </a:t>
            </a:r>
            <a:r>
              <a:rPr lang="en-US" sz="2800" b="1" spc="-5" dirty="0">
                <a:solidFill>
                  <a:schemeClr val="bg1"/>
                </a:solidFill>
                <a:cs typeface="Monotype Corsiva"/>
              </a:rPr>
              <a:t>nowhere more apparent </a:t>
            </a:r>
            <a:r>
              <a:rPr lang="en-US" sz="2800" b="1" dirty="0">
                <a:solidFill>
                  <a:schemeClr val="bg1"/>
                </a:solidFill>
                <a:cs typeface="Monotype Corsiva"/>
              </a:rPr>
              <a:t>than </a:t>
            </a:r>
            <a:r>
              <a:rPr lang="en-US" sz="2800" b="1" spc="-5" dirty="0">
                <a:solidFill>
                  <a:schemeClr val="bg1"/>
                </a:solidFill>
                <a:cs typeface="Monotype Corsiva"/>
              </a:rPr>
              <a:t>when groups are used </a:t>
            </a:r>
            <a:r>
              <a:rPr lang="en-US" sz="2800" b="1" dirty="0">
                <a:solidFill>
                  <a:schemeClr val="bg1"/>
                </a:solidFill>
                <a:cs typeface="Monotype Corsiva"/>
              </a:rPr>
              <a:t>to </a:t>
            </a:r>
            <a:r>
              <a:rPr lang="en-US" sz="2800" b="1" spc="-5" dirty="0">
                <a:solidFill>
                  <a:schemeClr val="bg1"/>
                </a:solidFill>
                <a:cs typeface="Monotype Corsiva"/>
              </a:rPr>
              <a:t>help  </a:t>
            </a:r>
            <a:r>
              <a:rPr lang="en-US" sz="2800" b="1" dirty="0">
                <a:solidFill>
                  <a:schemeClr val="bg1"/>
                </a:solidFill>
                <a:cs typeface="Monotype Corsiva"/>
              </a:rPr>
              <a:t>their </a:t>
            </a:r>
            <a:r>
              <a:rPr lang="en-US" sz="2800" b="1" spc="-5" dirty="0">
                <a:solidFill>
                  <a:schemeClr val="bg1"/>
                </a:solidFill>
                <a:cs typeface="Monotype Corsiva"/>
              </a:rPr>
              <a:t>members</a:t>
            </a:r>
            <a:r>
              <a:rPr lang="en-US" sz="2800" b="1" spc="-15" dirty="0">
                <a:solidFill>
                  <a:schemeClr val="bg1"/>
                </a:solidFill>
                <a:cs typeface="Monotype Corsiva"/>
              </a:rPr>
              <a:t> </a:t>
            </a:r>
            <a:r>
              <a:rPr lang="en-US" sz="2800" b="1" spc="-5" dirty="0">
                <a:solidFill>
                  <a:schemeClr val="bg1"/>
                </a:solidFill>
                <a:cs typeface="Monotype Corsiva"/>
              </a:rPr>
              <a:t>change.</a:t>
            </a:r>
            <a:endParaRPr lang="en-US" sz="2800" b="1" dirty="0">
              <a:solidFill>
                <a:schemeClr val="bg1"/>
              </a:solidFill>
              <a:cs typeface="Monotype Corsiva"/>
            </a:endParaRPr>
          </a:p>
          <a:p>
            <a:pPr marL="457200" marR="5080" indent="-457200" algn="just">
              <a:spcBef>
                <a:spcPts val="1200"/>
              </a:spcBef>
              <a:buFont typeface="Wingdings" panose="05000000000000000000" pitchFamily="2" charset="2"/>
              <a:buChar char="Ø"/>
            </a:pPr>
            <a:r>
              <a:rPr sz="2800" b="1" spc="-5" dirty="0">
                <a:solidFill>
                  <a:schemeClr val="bg1"/>
                </a:solidFill>
                <a:cs typeface="Monotype Corsiva"/>
              </a:rPr>
              <a:t>Groups, </a:t>
            </a:r>
            <a:r>
              <a:rPr sz="2800" b="1" spc="-10" dirty="0">
                <a:solidFill>
                  <a:schemeClr val="bg1"/>
                </a:solidFill>
                <a:cs typeface="Monotype Corsiva"/>
              </a:rPr>
              <a:t>by </a:t>
            </a:r>
            <a:r>
              <a:rPr sz="2800" b="1" dirty="0">
                <a:solidFill>
                  <a:schemeClr val="bg1"/>
                </a:solidFill>
                <a:cs typeface="Monotype Corsiva"/>
              </a:rPr>
              <a:t>their </a:t>
            </a:r>
            <a:r>
              <a:rPr sz="2800" b="1" spc="-5" dirty="0">
                <a:solidFill>
                  <a:schemeClr val="bg1"/>
                </a:solidFill>
                <a:cs typeface="Monotype Corsiva"/>
              </a:rPr>
              <a:t>very nature, </a:t>
            </a:r>
            <a:r>
              <a:rPr sz="2800" b="1" dirty="0">
                <a:solidFill>
                  <a:schemeClr val="bg1"/>
                </a:solidFill>
                <a:cs typeface="Monotype Corsiva"/>
              </a:rPr>
              <a:t>provide their  </a:t>
            </a:r>
            <a:r>
              <a:rPr sz="2800" b="1" spc="-5" dirty="0">
                <a:solidFill>
                  <a:schemeClr val="bg1"/>
                </a:solidFill>
                <a:cs typeface="Monotype Corsiva"/>
              </a:rPr>
              <a:t>members with information, support, and  guidance, and </a:t>
            </a:r>
            <a:r>
              <a:rPr sz="2800" b="1" dirty="0">
                <a:solidFill>
                  <a:schemeClr val="bg1"/>
                </a:solidFill>
                <a:cs typeface="Monotype Corsiva"/>
              </a:rPr>
              <a:t>so </a:t>
            </a:r>
            <a:r>
              <a:rPr sz="2800" b="1" spc="-5" dirty="0">
                <a:solidFill>
                  <a:schemeClr val="bg1"/>
                </a:solidFill>
                <a:cs typeface="Monotype Corsiva"/>
              </a:rPr>
              <a:t>many personal </a:t>
            </a:r>
            <a:r>
              <a:rPr sz="2800" b="1" dirty="0">
                <a:solidFill>
                  <a:schemeClr val="bg1"/>
                </a:solidFill>
                <a:cs typeface="Monotype Corsiva"/>
              </a:rPr>
              <a:t>and  </a:t>
            </a:r>
            <a:r>
              <a:rPr sz="2800" b="1" spc="-5" dirty="0">
                <a:solidFill>
                  <a:schemeClr val="bg1"/>
                </a:solidFill>
                <a:cs typeface="Monotype Corsiva"/>
              </a:rPr>
              <a:t>interpersonal problems </a:t>
            </a:r>
            <a:r>
              <a:rPr sz="2800" b="1" dirty="0">
                <a:solidFill>
                  <a:schemeClr val="bg1"/>
                </a:solidFill>
                <a:cs typeface="Monotype Corsiva"/>
              </a:rPr>
              <a:t>can be </a:t>
            </a:r>
            <a:r>
              <a:rPr sz="2800" b="1" spc="-5" dirty="0">
                <a:solidFill>
                  <a:schemeClr val="bg1"/>
                </a:solidFill>
                <a:cs typeface="Monotype Corsiva"/>
              </a:rPr>
              <a:t>resolved more  readily when confronted </a:t>
            </a:r>
            <a:r>
              <a:rPr sz="2800" b="1" dirty="0">
                <a:solidFill>
                  <a:schemeClr val="bg1"/>
                </a:solidFill>
                <a:cs typeface="Monotype Corsiva"/>
              </a:rPr>
              <a:t>in a </a:t>
            </a:r>
            <a:r>
              <a:rPr sz="2800" b="1" spc="-5" dirty="0">
                <a:solidFill>
                  <a:schemeClr val="bg1"/>
                </a:solidFill>
                <a:cs typeface="Monotype Corsiva"/>
              </a:rPr>
              <a:t>group rather </a:t>
            </a:r>
            <a:r>
              <a:rPr sz="2800" b="1" dirty="0">
                <a:solidFill>
                  <a:schemeClr val="bg1"/>
                </a:solidFill>
                <a:cs typeface="Monotype Corsiva"/>
              </a:rPr>
              <a:t>than  </a:t>
            </a:r>
            <a:r>
              <a:rPr sz="2800" b="1" spc="-5" dirty="0">
                <a:solidFill>
                  <a:schemeClr val="bg1"/>
                </a:solidFill>
                <a:cs typeface="Monotype Corsiva"/>
              </a:rPr>
              <a:t>alone.</a:t>
            </a:r>
            <a:r>
              <a:rPr lang="en-US" sz="2800" b="1" spc="-5" dirty="0">
                <a:solidFill>
                  <a:schemeClr val="bg1"/>
                </a:solidFill>
                <a:cs typeface="Monotype Corsiva"/>
              </a:rPr>
              <a:t> </a:t>
            </a:r>
            <a:endParaRPr sz="2800" b="1" dirty="0">
              <a:solidFill>
                <a:schemeClr val="bg1"/>
              </a:solidFill>
              <a:cs typeface="Monotype Corsiva"/>
            </a:endParaRPr>
          </a:p>
        </p:txBody>
      </p:sp>
      <p:sp>
        <p:nvSpPr>
          <p:cNvPr id="2" name="TextBox 1">
            <a:extLst>
              <a:ext uri="{FF2B5EF4-FFF2-40B4-BE49-F238E27FC236}">
                <a16:creationId xmlns:a16="http://schemas.microsoft.com/office/drawing/2014/main" id="{2663801E-72F9-D708-506A-1F844FD80891}"/>
              </a:ext>
            </a:extLst>
          </p:cNvPr>
          <p:cNvSpPr txBox="1"/>
          <p:nvPr/>
        </p:nvSpPr>
        <p:spPr>
          <a:xfrm>
            <a:off x="533400" y="609600"/>
            <a:ext cx="2057400" cy="584775"/>
          </a:xfrm>
          <a:prstGeom prst="rect">
            <a:avLst/>
          </a:prstGeom>
          <a:noFill/>
        </p:spPr>
        <p:txBody>
          <a:bodyPr wrap="square" rtlCol="0">
            <a:spAutoFit/>
          </a:bodyPr>
          <a:lstStyle/>
          <a:p>
            <a:r>
              <a:rPr lang="en-US" sz="3200" dirty="0" err="1">
                <a:solidFill>
                  <a:schemeClr val="bg1"/>
                </a:solidFill>
              </a:rPr>
              <a:t>Contd</a:t>
            </a:r>
            <a:r>
              <a:rPr lang="en-US" sz="3200" dirty="0">
                <a:solidFill>
                  <a:schemeClr val="bg1"/>
                </a:solidFill>
              </a:rPr>
              <a:t>…</a:t>
            </a:r>
            <a:endParaRPr lang="en-IN" sz="3200" dirty="0">
              <a:solidFill>
                <a:schemeClr val="bg1"/>
              </a:solidFill>
            </a:endParaRPr>
          </a:p>
        </p:txBody>
      </p:sp>
    </p:spTree>
    <p:extLst>
      <p:ext uri="{BB962C8B-B14F-4D97-AF65-F5344CB8AC3E}">
        <p14:creationId xmlns:p14="http://schemas.microsoft.com/office/powerpoint/2010/main" val="3347523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1275" y="228600"/>
            <a:ext cx="6501447" cy="914353"/>
          </a:xfrm>
          <a:prstGeom prst="rect">
            <a:avLst/>
          </a:prstGeom>
        </p:spPr>
        <p:txBody>
          <a:bodyPr vert="horz" wrap="square" lIns="0" tIns="173990" rIns="0" bIns="0" rtlCol="0">
            <a:spAutoFit/>
          </a:bodyPr>
          <a:lstStyle/>
          <a:p>
            <a:pPr marL="598805" algn="ctr">
              <a:lnSpc>
                <a:spcPct val="100000"/>
              </a:lnSpc>
              <a:spcBef>
                <a:spcPts val="1370"/>
              </a:spcBef>
            </a:pPr>
            <a:r>
              <a:rPr lang="en-IN" sz="4800" u="none" dirty="0">
                <a:latin typeface="Times New Roman" panose="02020603050405020304" pitchFamily="18" charset="0"/>
                <a:cs typeface="Times New Roman" panose="02020603050405020304" pitchFamily="18" charset="0"/>
              </a:rPr>
              <a:t>Group</a:t>
            </a:r>
            <a:r>
              <a:rPr lang="en-IN" sz="4800" u="none" spc="-90" dirty="0">
                <a:latin typeface="Times New Roman" panose="02020603050405020304" pitchFamily="18" charset="0"/>
                <a:cs typeface="Times New Roman" panose="02020603050405020304" pitchFamily="18" charset="0"/>
              </a:rPr>
              <a:t> </a:t>
            </a:r>
            <a:r>
              <a:rPr lang="en-IN" sz="4800" u="none" spc="-5" dirty="0">
                <a:latin typeface="Times New Roman" panose="02020603050405020304" pitchFamily="18" charset="0"/>
                <a:cs typeface="Times New Roman" panose="02020603050405020304" pitchFamily="18" charset="0"/>
              </a:rPr>
              <a:t>Dynamics</a:t>
            </a:r>
            <a:endParaRPr lang="en-IN" sz="4800" u="none" dirty="0">
              <a:latin typeface="Times New Roman" panose="02020603050405020304" pitchFamily="18" charset="0"/>
              <a:cs typeface="Times New Roman" panose="02020603050405020304" pitchFamily="18" charset="0"/>
            </a:endParaRPr>
          </a:p>
        </p:txBody>
      </p:sp>
      <p:sp>
        <p:nvSpPr>
          <p:cNvPr id="3" name="object 3"/>
          <p:cNvSpPr txBox="1"/>
          <p:nvPr/>
        </p:nvSpPr>
        <p:spPr>
          <a:xfrm>
            <a:off x="394650" y="1427490"/>
            <a:ext cx="8354695" cy="4003019"/>
          </a:xfrm>
          <a:prstGeom prst="rect">
            <a:avLst/>
          </a:prstGeom>
        </p:spPr>
        <p:txBody>
          <a:bodyPr vert="horz" wrap="square" lIns="0" tIns="12065" rIns="0" bIns="0" rtlCol="0">
            <a:spAutoFit/>
          </a:bodyPr>
          <a:lstStyle/>
          <a:p>
            <a:pPr marL="469900" marR="5080" indent="-457200" algn="just">
              <a:lnSpc>
                <a:spcPct val="100000"/>
              </a:lnSpc>
              <a:spcBef>
                <a:spcPts val="95"/>
              </a:spcBef>
              <a:buFont typeface="Wingdings" panose="05000000000000000000" pitchFamily="2" charset="2"/>
              <a:buChar char="Ø"/>
            </a:pPr>
            <a:r>
              <a:rPr lang="en-US" sz="3600" spc="30" dirty="0">
                <a:solidFill>
                  <a:schemeClr val="bg1"/>
                </a:solidFill>
                <a:latin typeface="Times New Roman" panose="02020603050405020304" pitchFamily="18" charset="0"/>
                <a:cs typeface="Times New Roman" panose="02020603050405020304" pitchFamily="18" charset="0"/>
              </a:rPr>
              <a:t>Group </a:t>
            </a:r>
            <a:r>
              <a:rPr lang="en-US" sz="3600" spc="-10" dirty="0">
                <a:solidFill>
                  <a:schemeClr val="bg1"/>
                </a:solidFill>
                <a:latin typeface="Times New Roman" panose="02020603050405020304" pitchFamily="18" charset="0"/>
                <a:cs typeface="Times New Roman" panose="02020603050405020304" pitchFamily="18" charset="0"/>
              </a:rPr>
              <a:t>Dynamics </a:t>
            </a:r>
            <a:r>
              <a:rPr lang="en-US" sz="3600" spc="-5" dirty="0">
                <a:solidFill>
                  <a:schemeClr val="bg1"/>
                </a:solidFill>
                <a:latin typeface="Times New Roman" panose="02020603050405020304" pitchFamily="18" charset="0"/>
                <a:cs typeface="Times New Roman" panose="02020603050405020304" pitchFamily="18" charset="0"/>
              </a:rPr>
              <a:t>refers to the attitudinal and </a:t>
            </a:r>
            <a:r>
              <a:rPr lang="en-US" sz="3600" spc="-10" dirty="0" err="1">
                <a:solidFill>
                  <a:schemeClr val="bg1"/>
                </a:solidFill>
                <a:latin typeface="Times New Roman" panose="02020603050405020304" pitchFamily="18" charset="0"/>
                <a:cs typeface="Times New Roman" panose="02020603050405020304" pitchFamily="18" charset="0"/>
              </a:rPr>
              <a:t>behavioural</a:t>
            </a:r>
            <a:r>
              <a:rPr lang="en-US" sz="3600" spc="-10" dirty="0">
                <a:solidFill>
                  <a:schemeClr val="bg1"/>
                </a:solidFill>
                <a:latin typeface="Times New Roman" panose="02020603050405020304" pitchFamily="18" charset="0"/>
                <a:cs typeface="Times New Roman" panose="02020603050405020304" pitchFamily="18" charset="0"/>
              </a:rPr>
              <a:t> </a:t>
            </a:r>
            <a:r>
              <a:rPr lang="en-US" sz="3600" spc="-5" dirty="0">
                <a:solidFill>
                  <a:schemeClr val="bg1"/>
                </a:solidFill>
                <a:latin typeface="Times New Roman" panose="02020603050405020304" pitchFamily="18" charset="0"/>
                <a:cs typeface="Times New Roman" panose="02020603050405020304" pitchFamily="18" charset="0"/>
              </a:rPr>
              <a:t>characteristics of a</a:t>
            </a:r>
            <a:r>
              <a:rPr lang="en-US" sz="3600" spc="90" dirty="0">
                <a:solidFill>
                  <a:schemeClr val="bg1"/>
                </a:solidFill>
                <a:latin typeface="Times New Roman" panose="02020603050405020304" pitchFamily="18" charset="0"/>
                <a:cs typeface="Times New Roman" panose="02020603050405020304" pitchFamily="18" charset="0"/>
              </a:rPr>
              <a:t> </a:t>
            </a:r>
            <a:r>
              <a:rPr lang="en-US" sz="3600" spc="-5" dirty="0">
                <a:solidFill>
                  <a:schemeClr val="bg1"/>
                </a:solidFill>
                <a:latin typeface="Times New Roman" panose="02020603050405020304" pitchFamily="18" charset="0"/>
                <a:cs typeface="Times New Roman" panose="02020603050405020304" pitchFamily="18" charset="0"/>
              </a:rPr>
              <a:t>group.</a:t>
            </a:r>
            <a:endParaRPr lang="en-US" sz="3600" spc="50" dirty="0">
              <a:solidFill>
                <a:schemeClr val="bg1"/>
              </a:solidFill>
              <a:latin typeface="Times New Roman" panose="02020603050405020304" pitchFamily="18" charset="0"/>
              <a:cs typeface="Times New Roman" panose="02020603050405020304" pitchFamily="18" charset="0"/>
            </a:endParaRPr>
          </a:p>
          <a:p>
            <a:pPr marL="12700" marR="5080" algn="just">
              <a:lnSpc>
                <a:spcPct val="100000"/>
              </a:lnSpc>
              <a:spcBef>
                <a:spcPts val="95"/>
              </a:spcBef>
            </a:pPr>
            <a:endParaRPr lang="en-IN" sz="2000" spc="50" dirty="0">
              <a:solidFill>
                <a:schemeClr val="bg1"/>
              </a:solidFill>
              <a:latin typeface="Times New Roman" panose="02020603050405020304" pitchFamily="18" charset="0"/>
              <a:cs typeface="Times New Roman" panose="02020603050405020304" pitchFamily="18" charset="0"/>
            </a:endParaRPr>
          </a:p>
          <a:p>
            <a:pPr marL="469900" marR="5080" indent="-457200" algn="just">
              <a:lnSpc>
                <a:spcPct val="100000"/>
              </a:lnSpc>
              <a:spcBef>
                <a:spcPts val="95"/>
              </a:spcBef>
              <a:buFont typeface="Wingdings" panose="05000000000000000000" pitchFamily="2" charset="2"/>
              <a:buChar char="Ø"/>
            </a:pPr>
            <a:r>
              <a:rPr sz="3600" spc="50" dirty="0">
                <a:solidFill>
                  <a:schemeClr val="bg1"/>
                </a:solidFill>
                <a:latin typeface="Times New Roman" panose="02020603050405020304" pitchFamily="18" charset="0"/>
                <a:cs typeface="Times New Roman" panose="02020603050405020304" pitchFamily="18" charset="0"/>
              </a:rPr>
              <a:t>The </a:t>
            </a:r>
            <a:r>
              <a:rPr sz="3600" spc="-5" dirty="0">
                <a:solidFill>
                  <a:schemeClr val="bg1"/>
                </a:solidFill>
                <a:latin typeface="Times New Roman" panose="02020603050405020304" pitchFamily="18" charset="0"/>
                <a:cs typeface="Times New Roman" panose="02020603050405020304" pitchFamily="18" charset="0"/>
              </a:rPr>
              <a:t>social process by which </a:t>
            </a:r>
            <a:r>
              <a:rPr sz="3600" dirty="0">
                <a:solidFill>
                  <a:schemeClr val="bg1"/>
                </a:solidFill>
                <a:latin typeface="Times New Roman" panose="02020603050405020304" pitchFamily="18" charset="0"/>
                <a:cs typeface="Times New Roman" panose="02020603050405020304" pitchFamily="18" charset="0"/>
              </a:rPr>
              <a:t>people </a:t>
            </a:r>
            <a:r>
              <a:rPr sz="3600" spc="-10" dirty="0">
                <a:solidFill>
                  <a:schemeClr val="bg1"/>
                </a:solidFill>
                <a:latin typeface="Times New Roman" panose="02020603050405020304" pitchFamily="18" charset="0"/>
                <a:cs typeface="Times New Roman" panose="02020603050405020304" pitchFamily="18" charset="0"/>
              </a:rPr>
              <a:t>interact in  </a:t>
            </a:r>
            <a:r>
              <a:rPr sz="3600" spc="-5" dirty="0">
                <a:solidFill>
                  <a:schemeClr val="bg1"/>
                </a:solidFill>
                <a:latin typeface="Times New Roman" panose="02020603050405020304" pitchFamily="18" charset="0"/>
                <a:cs typeface="Times New Roman" panose="02020603050405020304" pitchFamily="18" charset="0"/>
              </a:rPr>
              <a:t>a group</a:t>
            </a:r>
            <a:r>
              <a:rPr sz="3600" dirty="0">
                <a:solidFill>
                  <a:schemeClr val="bg1"/>
                </a:solidFill>
                <a:latin typeface="Times New Roman" panose="02020603050405020304" pitchFamily="18" charset="0"/>
                <a:cs typeface="Times New Roman" panose="02020603050405020304" pitchFamily="18" charset="0"/>
              </a:rPr>
              <a:t> </a:t>
            </a:r>
            <a:r>
              <a:rPr sz="3600" spc="-10" dirty="0">
                <a:solidFill>
                  <a:schemeClr val="bg1"/>
                </a:solidFill>
                <a:latin typeface="Times New Roman" panose="02020603050405020304" pitchFamily="18" charset="0"/>
                <a:cs typeface="Times New Roman" panose="02020603050405020304" pitchFamily="18" charset="0"/>
              </a:rPr>
              <a:t>environment.</a:t>
            </a:r>
            <a:endParaRPr lang="en-US" sz="3600" dirty="0">
              <a:solidFill>
                <a:schemeClr val="bg1"/>
              </a:solidFill>
              <a:latin typeface="Times New Roman" panose="02020603050405020304" pitchFamily="18" charset="0"/>
              <a:cs typeface="Times New Roman" panose="02020603050405020304" pitchFamily="18" charset="0"/>
            </a:endParaRPr>
          </a:p>
          <a:p>
            <a:pPr marL="12700" marR="5080" algn="just">
              <a:lnSpc>
                <a:spcPct val="100000"/>
              </a:lnSpc>
              <a:spcBef>
                <a:spcPts val="95"/>
              </a:spcBef>
            </a:pPr>
            <a:endParaRPr lang="en-IN" sz="2000" spc="50" dirty="0">
              <a:solidFill>
                <a:schemeClr val="bg1"/>
              </a:solidFill>
              <a:latin typeface="Times New Roman" panose="02020603050405020304" pitchFamily="18" charset="0"/>
              <a:cs typeface="Times New Roman" panose="02020603050405020304" pitchFamily="18" charset="0"/>
            </a:endParaRPr>
          </a:p>
          <a:p>
            <a:pPr marL="469900" marR="5080" indent="-457200" algn="just">
              <a:lnSpc>
                <a:spcPct val="100000"/>
              </a:lnSpc>
              <a:spcBef>
                <a:spcPts val="95"/>
              </a:spcBef>
              <a:buFont typeface="Wingdings" panose="05000000000000000000" pitchFamily="2" charset="2"/>
              <a:buChar char="Ø"/>
            </a:pPr>
            <a:r>
              <a:rPr sz="3600" spc="50" dirty="0">
                <a:solidFill>
                  <a:schemeClr val="bg1"/>
                </a:solidFill>
                <a:latin typeface="Times New Roman" panose="02020603050405020304" pitchFamily="18" charset="0"/>
                <a:cs typeface="Times New Roman" panose="02020603050405020304" pitchFamily="18" charset="0"/>
              </a:rPr>
              <a:t>The </a:t>
            </a:r>
            <a:r>
              <a:rPr sz="3600" spc="-5" dirty="0">
                <a:solidFill>
                  <a:schemeClr val="bg1"/>
                </a:solidFill>
                <a:latin typeface="Times New Roman" panose="02020603050405020304" pitchFamily="18" charset="0"/>
                <a:cs typeface="Times New Roman" panose="02020603050405020304" pitchFamily="18" charset="0"/>
              </a:rPr>
              <a:t>influences of personality, power and  </a:t>
            </a:r>
            <a:r>
              <a:rPr sz="3600" spc="-10" dirty="0">
                <a:solidFill>
                  <a:schemeClr val="bg1"/>
                </a:solidFill>
                <a:latin typeface="Times New Roman" panose="02020603050405020304" pitchFamily="18" charset="0"/>
                <a:cs typeface="Times New Roman" panose="02020603050405020304" pitchFamily="18" charset="0"/>
              </a:rPr>
              <a:t>behavior </a:t>
            </a:r>
            <a:r>
              <a:rPr sz="3600" spc="-5" dirty="0">
                <a:solidFill>
                  <a:schemeClr val="bg1"/>
                </a:solidFill>
                <a:latin typeface="Times New Roman" panose="02020603050405020304" pitchFamily="18" charset="0"/>
                <a:cs typeface="Times New Roman" panose="02020603050405020304" pitchFamily="18" charset="0"/>
              </a:rPr>
              <a:t>on </a:t>
            </a:r>
            <a:r>
              <a:rPr sz="3600" spc="-10" dirty="0">
                <a:solidFill>
                  <a:schemeClr val="bg1"/>
                </a:solidFill>
                <a:latin typeface="Times New Roman" panose="02020603050405020304" pitchFamily="18" charset="0"/>
                <a:cs typeface="Times New Roman" panose="02020603050405020304" pitchFamily="18" charset="0"/>
              </a:rPr>
              <a:t>the </a:t>
            </a:r>
            <a:r>
              <a:rPr sz="3600" spc="-5" dirty="0">
                <a:solidFill>
                  <a:schemeClr val="bg1"/>
                </a:solidFill>
                <a:latin typeface="Times New Roman" panose="02020603050405020304" pitchFamily="18" charset="0"/>
                <a:cs typeface="Times New Roman" panose="02020603050405020304" pitchFamily="18" charset="0"/>
              </a:rPr>
              <a:t>group</a:t>
            </a:r>
            <a:r>
              <a:rPr sz="3600" spc="60" dirty="0">
                <a:solidFill>
                  <a:schemeClr val="bg1"/>
                </a:solidFill>
                <a:latin typeface="Times New Roman" panose="02020603050405020304" pitchFamily="18" charset="0"/>
                <a:cs typeface="Times New Roman" panose="02020603050405020304" pitchFamily="18" charset="0"/>
              </a:rPr>
              <a:t> </a:t>
            </a:r>
            <a:r>
              <a:rPr sz="3600" spc="-5" dirty="0">
                <a:solidFill>
                  <a:schemeClr val="bg1"/>
                </a:solidFill>
                <a:latin typeface="Times New Roman" panose="02020603050405020304" pitchFamily="18" charset="0"/>
                <a:cs typeface="Times New Roman" panose="02020603050405020304" pitchFamily="18" charset="0"/>
              </a:rPr>
              <a:t>process.</a:t>
            </a:r>
            <a:endParaRPr sz="360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p:nvPr/>
        </p:nvSpPr>
        <p:spPr>
          <a:xfrm>
            <a:off x="7388352" y="5140452"/>
            <a:ext cx="1755648" cy="17175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228600"/>
            <a:ext cx="6019800" cy="844462"/>
          </a:xfrm>
          <a:prstGeom prst="rect">
            <a:avLst/>
          </a:prstGeom>
        </p:spPr>
        <p:txBody>
          <a:bodyPr vert="horz" wrap="square" lIns="0" tIns="13335" rIns="0" bIns="0" rtlCol="0">
            <a:spAutoFit/>
          </a:bodyPr>
          <a:lstStyle/>
          <a:p>
            <a:pPr marL="12700" algn="ctr">
              <a:lnSpc>
                <a:spcPct val="100000"/>
              </a:lnSpc>
              <a:spcBef>
                <a:spcPts val="105"/>
              </a:spcBef>
            </a:pPr>
            <a:r>
              <a:rPr sz="5400" u="none" spc="-5" dirty="0">
                <a:latin typeface="Times New Roman" panose="02020603050405020304" pitchFamily="18" charset="0"/>
                <a:cs typeface="Times New Roman" panose="02020603050405020304" pitchFamily="18" charset="0"/>
              </a:rPr>
              <a:t>Group </a:t>
            </a:r>
            <a:r>
              <a:rPr lang="en-IN" sz="5400" u="none" spc="-5" dirty="0">
                <a:latin typeface="Times New Roman" panose="02020603050405020304" pitchFamily="18" charset="0"/>
                <a:cs typeface="Times New Roman" panose="02020603050405020304" pitchFamily="18" charset="0"/>
              </a:rPr>
              <a:t>D</a:t>
            </a:r>
            <a:r>
              <a:rPr sz="5400" u="none" dirty="0" err="1">
                <a:latin typeface="Times New Roman" panose="02020603050405020304" pitchFamily="18" charset="0"/>
                <a:cs typeface="Times New Roman" panose="02020603050405020304" pitchFamily="18" charset="0"/>
              </a:rPr>
              <a:t>ynamics</a:t>
            </a:r>
            <a:r>
              <a:rPr sz="5400" u="none" spc="-75" dirty="0">
                <a:latin typeface="Times New Roman" panose="02020603050405020304" pitchFamily="18" charset="0"/>
                <a:cs typeface="Times New Roman" panose="02020603050405020304" pitchFamily="18" charset="0"/>
              </a:rPr>
              <a:t> </a:t>
            </a:r>
            <a:endParaRPr sz="5400" u="none" dirty="0">
              <a:latin typeface="Times New Roman" panose="02020603050405020304" pitchFamily="18" charset="0"/>
              <a:cs typeface="Times New Roman" panose="02020603050405020304" pitchFamily="18" charset="0"/>
            </a:endParaRPr>
          </a:p>
        </p:txBody>
      </p:sp>
      <p:sp>
        <p:nvSpPr>
          <p:cNvPr id="3" name="object 3"/>
          <p:cNvSpPr txBox="1"/>
          <p:nvPr/>
        </p:nvSpPr>
        <p:spPr>
          <a:xfrm>
            <a:off x="494665" y="1595338"/>
            <a:ext cx="8192135" cy="3129062"/>
          </a:xfrm>
          <a:prstGeom prst="rect">
            <a:avLst/>
          </a:prstGeom>
        </p:spPr>
        <p:txBody>
          <a:bodyPr vert="horz" wrap="square" lIns="0" tIns="12700" rIns="0" bIns="0" rtlCol="0">
            <a:spAutoFit/>
          </a:bodyPr>
          <a:lstStyle/>
          <a:p>
            <a:pPr marL="583565" marR="54610" indent="-571500" algn="just">
              <a:lnSpc>
                <a:spcPct val="100000"/>
              </a:lnSpc>
              <a:spcBef>
                <a:spcPts val="100"/>
              </a:spcBef>
              <a:buFont typeface="Wingdings" panose="05000000000000000000" pitchFamily="2" charset="2"/>
              <a:buChar char="Ø"/>
            </a:pPr>
            <a:r>
              <a:rPr sz="3600" dirty="0">
                <a:solidFill>
                  <a:schemeClr val="bg1"/>
                </a:solidFill>
                <a:latin typeface="Times New Roman"/>
                <a:cs typeface="Times New Roman"/>
              </a:rPr>
              <a:t>Group dynamics concern how groups</a:t>
            </a:r>
            <a:r>
              <a:rPr sz="3600" spc="-80" dirty="0">
                <a:solidFill>
                  <a:schemeClr val="bg1"/>
                </a:solidFill>
                <a:latin typeface="Times New Roman"/>
                <a:cs typeface="Times New Roman"/>
              </a:rPr>
              <a:t> </a:t>
            </a:r>
            <a:r>
              <a:rPr sz="3600" dirty="0">
                <a:solidFill>
                  <a:schemeClr val="bg1"/>
                </a:solidFill>
                <a:latin typeface="Times New Roman"/>
                <a:cs typeface="Times New Roman"/>
              </a:rPr>
              <a:t>form,  </a:t>
            </a:r>
            <a:r>
              <a:rPr sz="3600" spc="-5" dirty="0">
                <a:solidFill>
                  <a:schemeClr val="bg1"/>
                </a:solidFill>
                <a:latin typeface="Times New Roman"/>
                <a:cs typeface="Times New Roman"/>
              </a:rPr>
              <a:t>their </a:t>
            </a:r>
            <a:r>
              <a:rPr sz="3600" dirty="0">
                <a:solidFill>
                  <a:schemeClr val="bg1"/>
                </a:solidFill>
                <a:latin typeface="Times New Roman"/>
                <a:cs typeface="Times New Roman"/>
              </a:rPr>
              <a:t>structure and </a:t>
            </a:r>
            <a:r>
              <a:rPr sz="3600" spc="-5" dirty="0">
                <a:solidFill>
                  <a:schemeClr val="bg1"/>
                </a:solidFill>
                <a:latin typeface="Times New Roman"/>
                <a:cs typeface="Times New Roman"/>
              </a:rPr>
              <a:t>process, </a:t>
            </a:r>
            <a:r>
              <a:rPr sz="3600" dirty="0">
                <a:solidFill>
                  <a:schemeClr val="bg1"/>
                </a:solidFill>
                <a:latin typeface="Times New Roman"/>
                <a:cs typeface="Times New Roman"/>
              </a:rPr>
              <a:t>and how </a:t>
            </a:r>
            <a:r>
              <a:rPr sz="3600" spc="-5" dirty="0">
                <a:solidFill>
                  <a:schemeClr val="bg1"/>
                </a:solidFill>
                <a:latin typeface="Times New Roman"/>
                <a:cs typeface="Times New Roman"/>
              </a:rPr>
              <a:t>they  function.</a:t>
            </a:r>
            <a:endParaRPr sz="3600" dirty="0">
              <a:solidFill>
                <a:schemeClr val="bg1"/>
              </a:solidFill>
              <a:latin typeface="Times New Roman"/>
              <a:cs typeface="Times New Roman"/>
            </a:endParaRPr>
          </a:p>
          <a:p>
            <a:pPr marL="583565" marR="5080" indent="-571500" algn="just">
              <a:lnSpc>
                <a:spcPct val="100000"/>
              </a:lnSpc>
              <a:spcBef>
                <a:spcPts val="2650"/>
              </a:spcBef>
              <a:buFont typeface="Wingdings" panose="05000000000000000000" pitchFamily="2" charset="2"/>
              <a:buChar char="Ø"/>
            </a:pPr>
            <a:r>
              <a:rPr sz="3600" dirty="0">
                <a:solidFill>
                  <a:schemeClr val="bg1"/>
                </a:solidFill>
                <a:latin typeface="Times New Roman"/>
                <a:cs typeface="Times New Roman"/>
              </a:rPr>
              <a:t>Group </a:t>
            </a:r>
            <a:r>
              <a:rPr sz="3600" spc="-5" dirty="0">
                <a:solidFill>
                  <a:schemeClr val="bg1"/>
                </a:solidFill>
                <a:latin typeface="Times New Roman"/>
                <a:cs typeface="Times New Roman"/>
              </a:rPr>
              <a:t>dynamics </a:t>
            </a:r>
            <a:r>
              <a:rPr sz="3600" dirty="0">
                <a:solidFill>
                  <a:schemeClr val="bg1"/>
                </a:solidFill>
                <a:latin typeface="Times New Roman"/>
                <a:cs typeface="Times New Roman"/>
              </a:rPr>
              <a:t>are </a:t>
            </a:r>
            <a:r>
              <a:rPr sz="3600" spc="-5" dirty="0">
                <a:solidFill>
                  <a:schemeClr val="bg1"/>
                </a:solidFill>
                <a:latin typeface="Times New Roman"/>
                <a:cs typeface="Times New Roman"/>
              </a:rPr>
              <a:t>relevant </a:t>
            </a:r>
            <a:r>
              <a:rPr sz="3600" dirty="0">
                <a:solidFill>
                  <a:schemeClr val="bg1"/>
                </a:solidFill>
                <a:latin typeface="Times New Roman"/>
                <a:cs typeface="Times New Roman"/>
              </a:rPr>
              <a:t>in </a:t>
            </a:r>
            <a:r>
              <a:rPr sz="3600" spc="-5" dirty="0">
                <a:solidFill>
                  <a:schemeClr val="bg1"/>
                </a:solidFill>
                <a:latin typeface="Times New Roman"/>
                <a:cs typeface="Times New Roman"/>
              </a:rPr>
              <a:t>both </a:t>
            </a:r>
            <a:r>
              <a:rPr sz="3600" dirty="0">
                <a:solidFill>
                  <a:schemeClr val="bg1"/>
                </a:solidFill>
                <a:latin typeface="Times New Roman"/>
                <a:cs typeface="Times New Roman"/>
              </a:rPr>
              <a:t>formal  and </a:t>
            </a:r>
            <a:r>
              <a:rPr sz="3600" spc="-5" dirty="0">
                <a:solidFill>
                  <a:schemeClr val="bg1"/>
                </a:solidFill>
                <a:latin typeface="Times New Roman"/>
                <a:cs typeface="Times New Roman"/>
              </a:rPr>
              <a:t>informal </a:t>
            </a:r>
            <a:r>
              <a:rPr sz="3600" dirty="0">
                <a:solidFill>
                  <a:schemeClr val="bg1"/>
                </a:solidFill>
                <a:latin typeface="Times New Roman"/>
                <a:cs typeface="Times New Roman"/>
              </a:rPr>
              <a:t>groups of </a:t>
            </a:r>
            <a:r>
              <a:rPr sz="3600" spc="-5" dirty="0">
                <a:solidFill>
                  <a:schemeClr val="bg1"/>
                </a:solidFill>
                <a:latin typeface="Times New Roman"/>
                <a:cs typeface="Times New Roman"/>
              </a:rPr>
              <a:t>all</a:t>
            </a:r>
            <a:r>
              <a:rPr sz="3600" dirty="0">
                <a:solidFill>
                  <a:schemeClr val="bg1"/>
                </a:solidFill>
                <a:latin typeface="Times New Roman"/>
                <a:cs typeface="Times New Roman"/>
              </a:rPr>
              <a:t> types.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 y="152400"/>
            <a:ext cx="8458200" cy="1367682"/>
          </a:xfrm>
          <a:prstGeom prst="rect">
            <a:avLst/>
          </a:prstGeom>
        </p:spPr>
        <p:txBody>
          <a:bodyPr vert="horz" wrap="square" lIns="0" tIns="13335" rIns="0" bIns="0" rtlCol="0">
            <a:spAutoFit/>
          </a:bodyPr>
          <a:lstStyle/>
          <a:p>
            <a:pPr marL="12700" algn="ctr">
              <a:lnSpc>
                <a:spcPct val="100000"/>
              </a:lnSpc>
              <a:spcBef>
                <a:spcPts val="105"/>
              </a:spcBef>
            </a:pPr>
            <a:r>
              <a:rPr sz="4400" u="none" dirty="0">
                <a:latin typeface="Times New Roman" panose="02020603050405020304" pitchFamily="18" charset="0"/>
                <a:cs typeface="Times New Roman" panose="02020603050405020304" pitchFamily="18" charset="0"/>
              </a:rPr>
              <a:t>Why </a:t>
            </a:r>
            <a:r>
              <a:rPr lang="en-IN" sz="4400" u="none" dirty="0">
                <a:latin typeface="Times New Roman" panose="02020603050405020304" pitchFamily="18" charset="0"/>
                <a:cs typeface="Times New Roman" panose="02020603050405020304" pitchFamily="18" charset="0"/>
              </a:rPr>
              <a:t>Group Dynamics </a:t>
            </a:r>
            <a:r>
              <a:rPr sz="4400" u="none" spc="-5" dirty="0">
                <a:latin typeface="Times New Roman" panose="02020603050405020304" pitchFamily="18" charset="0"/>
                <a:cs typeface="Times New Roman" panose="02020603050405020304" pitchFamily="18" charset="0"/>
              </a:rPr>
              <a:t>is important in</a:t>
            </a:r>
            <a:r>
              <a:rPr lang="en-IN" sz="4400" u="none" spc="-5" dirty="0">
                <a:latin typeface="Times New Roman" panose="02020603050405020304" pitchFamily="18" charset="0"/>
                <a:cs typeface="Times New Roman" panose="02020603050405020304" pitchFamily="18" charset="0"/>
              </a:rPr>
              <a:t> </a:t>
            </a:r>
            <a:r>
              <a:rPr sz="4400" u="none" spc="-5" dirty="0">
                <a:latin typeface="Times New Roman" panose="02020603050405020304" pitchFamily="18" charset="0"/>
                <a:cs typeface="Times New Roman" panose="02020603050405020304" pitchFamily="18" charset="0"/>
              </a:rPr>
              <a:t>organization</a:t>
            </a:r>
            <a:r>
              <a:rPr sz="4400" u="none" spc="-25" dirty="0">
                <a:latin typeface="Times New Roman" panose="02020603050405020304" pitchFamily="18" charset="0"/>
                <a:cs typeface="Times New Roman" panose="02020603050405020304" pitchFamily="18" charset="0"/>
              </a:rPr>
              <a:t> </a:t>
            </a:r>
            <a:r>
              <a:rPr sz="4400" u="none" dirty="0">
                <a:latin typeface="Times New Roman" panose="02020603050405020304" pitchFamily="18" charset="0"/>
                <a:cs typeface="Times New Roman" panose="02020603050405020304" pitchFamily="18" charset="0"/>
              </a:rPr>
              <a:t>?</a:t>
            </a:r>
          </a:p>
        </p:txBody>
      </p:sp>
      <p:sp>
        <p:nvSpPr>
          <p:cNvPr id="3" name="object 3"/>
          <p:cNvSpPr txBox="1"/>
          <p:nvPr/>
        </p:nvSpPr>
        <p:spPr>
          <a:xfrm>
            <a:off x="571500" y="2209800"/>
            <a:ext cx="8153400" cy="3362459"/>
          </a:xfrm>
          <a:prstGeom prst="rect">
            <a:avLst/>
          </a:prstGeom>
        </p:spPr>
        <p:txBody>
          <a:bodyPr vert="horz" wrap="square" lIns="0" tIns="12700" rIns="0" bIns="0" rtlCol="0">
            <a:spAutoFit/>
          </a:bodyPr>
          <a:lstStyle/>
          <a:p>
            <a:pPr marL="584200" marR="297815" indent="-571500" algn="just">
              <a:lnSpc>
                <a:spcPct val="100000"/>
              </a:lnSpc>
              <a:spcBef>
                <a:spcPts val="100"/>
              </a:spcBef>
              <a:buFont typeface="Wingdings" panose="05000000000000000000" pitchFamily="2" charset="2"/>
              <a:buChar char="Ø"/>
            </a:pPr>
            <a:r>
              <a:rPr lang="en-US" sz="3600" spc="-95" dirty="0">
                <a:solidFill>
                  <a:schemeClr val="bg1"/>
                </a:solidFill>
                <a:latin typeface="Times New Roman" panose="02020603050405020304" pitchFamily="18" charset="0"/>
                <a:cs typeface="Times New Roman" panose="02020603050405020304" pitchFamily="18" charset="0"/>
              </a:rPr>
              <a:t>In </a:t>
            </a:r>
            <a:r>
              <a:rPr lang="en-US" sz="3600" spc="-114" dirty="0">
                <a:solidFill>
                  <a:schemeClr val="bg1"/>
                </a:solidFill>
                <a:latin typeface="Times New Roman" panose="02020603050405020304" pitchFamily="18" charset="0"/>
                <a:cs typeface="Times New Roman" panose="02020603050405020304" pitchFamily="18" charset="0"/>
              </a:rPr>
              <a:t>an </a:t>
            </a:r>
            <a:r>
              <a:rPr lang="en-US" sz="3600" spc="-60" dirty="0">
                <a:solidFill>
                  <a:schemeClr val="bg1"/>
                </a:solidFill>
                <a:latin typeface="Times New Roman" panose="02020603050405020304" pitchFamily="18" charset="0"/>
                <a:cs typeface="Times New Roman" panose="02020603050405020304" pitchFamily="18" charset="0"/>
              </a:rPr>
              <a:t>organizational </a:t>
            </a:r>
            <a:r>
              <a:rPr lang="en-US" sz="3600" spc="-175" dirty="0">
                <a:solidFill>
                  <a:schemeClr val="bg1"/>
                </a:solidFill>
                <a:latin typeface="Times New Roman" panose="02020603050405020304" pitchFamily="18" charset="0"/>
                <a:cs typeface="Times New Roman" panose="02020603050405020304" pitchFamily="18" charset="0"/>
              </a:rPr>
              <a:t>setting, </a:t>
            </a:r>
            <a:r>
              <a:rPr lang="en-US" sz="3600" spc="-110" dirty="0">
                <a:solidFill>
                  <a:schemeClr val="bg1"/>
                </a:solidFill>
                <a:latin typeface="Times New Roman" panose="02020603050405020304" pitchFamily="18" charset="0"/>
                <a:cs typeface="Times New Roman" panose="02020603050405020304" pitchFamily="18" charset="0"/>
              </a:rPr>
              <a:t>Groups </a:t>
            </a:r>
            <a:r>
              <a:rPr lang="en-US" sz="3600" spc="-765" dirty="0">
                <a:solidFill>
                  <a:schemeClr val="bg1"/>
                </a:solidFill>
                <a:latin typeface="Times New Roman" panose="02020603050405020304" pitchFamily="18" charset="0"/>
                <a:cs typeface="Times New Roman" panose="02020603050405020304" pitchFamily="18" charset="0"/>
              </a:rPr>
              <a:t> </a:t>
            </a:r>
            <a:r>
              <a:rPr lang="en-US" sz="3600" spc="-135" dirty="0">
                <a:solidFill>
                  <a:schemeClr val="bg1"/>
                </a:solidFill>
                <a:latin typeface="Times New Roman" panose="02020603050405020304" pitchFamily="18" charset="0"/>
                <a:cs typeface="Times New Roman" panose="02020603050405020304" pitchFamily="18" charset="0"/>
              </a:rPr>
              <a:t>are  </a:t>
            </a:r>
            <a:r>
              <a:rPr lang="en-US" sz="3600" spc="-95" dirty="0">
                <a:solidFill>
                  <a:schemeClr val="bg1"/>
                </a:solidFill>
                <a:latin typeface="Times New Roman" panose="02020603050405020304" pitchFamily="18" charset="0"/>
                <a:cs typeface="Times New Roman" panose="02020603050405020304" pitchFamily="18" charset="0"/>
              </a:rPr>
              <a:t>very </a:t>
            </a:r>
            <a:r>
              <a:rPr lang="en-US" sz="3600" spc="-120" dirty="0">
                <a:solidFill>
                  <a:schemeClr val="bg1"/>
                </a:solidFill>
                <a:latin typeface="Times New Roman" panose="02020603050405020304" pitchFamily="18" charset="0"/>
                <a:cs typeface="Times New Roman" panose="02020603050405020304" pitchFamily="18" charset="0"/>
              </a:rPr>
              <a:t>Common.</a:t>
            </a:r>
          </a:p>
          <a:p>
            <a:pPr marL="584200" marR="297815" indent="-571500" algn="just">
              <a:lnSpc>
                <a:spcPct val="100000"/>
              </a:lnSpc>
              <a:spcBef>
                <a:spcPts val="100"/>
              </a:spcBef>
              <a:buFont typeface="Wingdings" panose="05000000000000000000" pitchFamily="2" charset="2"/>
              <a:buChar char="Ø"/>
            </a:pPr>
            <a:endParaRPr lang="en-US" sz="3600" spc="-145" dirty="0">
              <a:solidFill>
                <a:schemeClr val="bg1"/>
              </a:solidFill>
              <a:latin typeface="Times New Roman" panose="02020603050405020304" pitchFamily="18" charset="0"/>
              <a:cs typeface="Times New Roman" panose="02020603050405020304" pitchFamily="18" charset="0"/>
            </a:endParaRPr>
          </a:p>
          <a:p>
            <a:pPr marL="584200" marR="297815" indent="-571500" algn="just">
              <a:lnSpc>
                <a:spcPct val="100000"/>
              </a:lnSpc>
              <a:spcBef>
                <a:spcPts val="100"/>
              </a:spcBef>
              <a:buFont typeface="Wingdings" panose="05000000000000000000" pitchFamily="2" charset="2"/>
              <a:buChar char="Ø"/>
            </a:pPr>
            <a:r>
              <a:rPr sz="3600" spc="-145" dirty="0">
                <a:solidFill>
                  <a:schemeClr val="bg1"/>
                </a:solidFill>
                <a:latin typeface="Times New Roman" panose="02020603050405020304" pitchFamily="18" charset="0"/>
                <a:cs typeface="Times New Roman" panose="02020603050405020304" pitchFamily="18" charset="0"/>
              </a:rPr>
              <a:t>The</a:t>
            </a:r>
            <a:r>
              <a:rPr sz="3600" spc="-260" dirty="0">
                <a:solidFill>
                  <a:schemeClr val="bg1"/>
                </a:solidFill>
                <a:latin typeface="Times New Roman" panose="02020603050405020304" pitchFamily="18" charset="0"/>
                <a:cs typeface="Times New Roman" panose="02020603050405020304" pitchFamily="18" charset="0"/>
              </a:rPr>
              <a:t> </a:t>
            </a:r>
            <a:r>
              <a:rPr sz="3600" spc="-140" dirty="0">
                <a:solidFill>
                  <a:schemeClr val="bg1"/>
                </a:solidFill>
                <a:latin typeface="Times New Roman" panose="02020603050405020304" pitchFamily="18" charset="0"/>
                <a:cs typeface="Times New Roman" panose="02020603050405020304" pitchFamily="18" charset="0"/>
              </a:rPr>
              <a:t>study</a:t>
            </a:r>
            <a:r>
              <a:rPr sz="3600" spc="-250" dirty="0">
                <a:solidFill>
                  <a:schemeClr val="bg1"/>
                </a:solidFill>
                <a:latin typeface="Times New Roman" panose="02020603050405020304" pitchFamily="18" charset="0"/>
                <a:cs typeface="Times New Roman" panose="02020603050405020304" pitchFamily="18" charset="0"/>
              </a:rPr>
              <a:t> </a:t>
            </a:r>
            <a:r>
              <a:rPr sz="3600" spc="-110" dirty="0">
                <a:solidFill>
                  <a:schemeClr val="bg1"/>
                </a:solidFill>
                <a:latin typeface="Times New Roman" panose="02020603050405020304" pitchFamily="18" charset="0"/>
                <a:cs typeface="Times New Roman" panose="02020603050405020304" pitchFamily="18" charset="0"/>
              </a:rPr>
              <a:t>of</a:t>
            </a:r>
            <a:r>
              <a:rPr sz="3600" spc="-254" dirty="0">
                <a:solidFill>
                  <a:schemeClr val="bg1"/>
                </a:solidFill>
                <a:latin typeface="Times New Roman" panose="02020603050405020304" pitchFamily="18" charset="0"/>
                <a:cs typeface="Times New Roman" panose="02020603050405020304" pitchFamily="18" charset="0"/>
              </a:rPr>
              <a:t> </a:t>
            </a:r>
            <a:r>
              <a:rPr sz="3600" spc="-110" dirty="0">
                <a:solidFill>
                  <a:schemeClr val="bg1"/>
                </a:solidFill>
                <a:latin typeface="Times New Roman" panose="02020603050405020304" pitchFamily="18" charset="0"/>
                <a:cs typeface="Times New Roman" panose="02020603050405020304" pitchFamily="18" charset="0"/>
              </a:rPr>
              <a:t>groups</a:t>
            </a:r>
            <a:r>
              <a:rPr sz="3600" spc="-254" dirty="0">
                <a:solidFill>
                  <a:schemeClr val="bg1"/>
                </a:solidFill>
                <a:latin typeface="Times New Roman" panose="02020603050405020304" pitchFamily="18" charset="0"/>
                <a:cs typeface="Times New Roman" panose="02020603050405020304" pitchFamily="18" charset="0"/>
              </a:rPr>
              <a:t> </a:t>
            </a:r>
            <a:r>
              <a:rPr sz="3600" spc="-114" dirty="0">
                <a:solidFill>
                  <a:schemeClr val="bg1"/>
                </a:solidFill>
                <a:latin typeface="Times New Roman" panose="02020603050405020304" pitchFamily="18" charset="0"/>
                <a:cs typeface="Times New Roman" panose="02020603050405020304" pitchFamily="18" charset="0"/>
              </a:rPr>
              <a:t>and</a:t>
            </a:r>
            <a:r>
              <a:rPr sz="3600" spc="-275" dirty="0">
                <a:solidFill>
                  <a:schemeClr val="bg1"/>
                </a:solidFill>
                <a:latin typeface="Times New Roman" panose="02020603050405020304" pitchFamily="18" charset="0"/>
                <a:cs typeface="Times New Roman" panose="02020603050405020304" pitchFamily="18" charset="0"/>
              </a:rPr>
              <a:t> </a:t>
            </a:r>
            <a:r>
              <a:rPr sz="3600" spc="-70" dirty="0">
                <a:solidFill>
                  <a:schemeClr val="bg1"/>
                </a:solidFill>
                <a:latin typeface="Times New Roman" panose="02020603050405020304" pitchFamily="18" charset="0"/>
                <a:cs typeface="Times New Roman" panose="02020603050405020304" pitchFamily="18" charset="0"/>
              </a:rPr>
              <a:t>group</a:t>
            </a:r>
            <a:r>
              <a:rPr sz="3600" spc="-260" dirty="0">
                <a:solidFill>
                  <a:schemeClr val="bg1"/>
                </a:solidFill>
                <a:latin typeface="Times New Roman" panose="02020603050405020304" pitchFamily="18" charset="0"/>
                <a:cs typeface="Times New Roman" panose="02020603050405020304" pitchFamily="18" charset="0"/>
              </a:rPr>
              <a:t> </a:t>
            </a:r>
            <a:r>
              <a:rPr sz="3600" spc="-95" dirty="0">
                <a:solidFill>
                  <a:schemeClr val="bg1"/>
                </a:solidFill>
                <a:latin typeface="Times New Roman" panose="02020603050405020304" pitchFamily="18" charset="0"/>
                <a:cs typeface="Times New Roman" panose="02020603050405020304" pitchFamily="18" charset="0"/>
              </a:rPr>
              <a:t>dynamics  </a:t>
            </a:r>
            <a:r>
              <a:rPr sz="3600" spc="-75" dirty="0">
                <a:solidFill>
                  <a:schemeClr val="bg1"/>
                </a:solidFill>
                <a:latin typeface="Times New Roman" panose="02020603050405020304" pitchFamily="18" charset="0"/>
                <a:cs typeface="Times New Roman" panose="02020603050405020304" pitchFamily="18" charset="0"/>
              </a:rPr>
              <a:t>is </a:t>
            </a:r>
            <a:r>
              <a:rPr sz="3600" spc="-114" dirty="0">
                <a:solidFill>
                  <a:schemeClr val="bg1"/>
                </a:solidFill>
                <a:latin typeface="Times New Roman" panose="02020603050405020304" pitchFamily="18" charset="0"/>
                <a:cs typeface="Times New Roman" panose="02020603050405020304" pitchFamily="18" charset="0"/>
              </a:rPr>
              <a:t>an </a:t>
            </a:r>
            <a:r>
              <a:rPr sz="3600" spc="-75" dirty="0">
                <a:solidFill>
                  <a:schemeClr val="bg1"/>
                </a:solidFill>
                <a:latin typeface="Times New Roman" panose="02020603050405020304" pitchFamily="18" charset="0"/>
                <a:cs typeface="Times New Roman" panose="02020603050405020304" pitchFamily="18" charset="0"/>
              </a:rPr>
              <a:t>important </a:t>
            </a:r>
            <a:r>
              <a:rPr sz="3600" spc="-150" dirty="0">
                <a:solidFill>
                  <a:schemeClr val="bg1"/>
                </a:solidFill>
                <a:latin typeface="Times New Roman" panose="02020603050405020304" pitchFamily="18" charset="0"/>
                <a:cs typeface="Times New Roman" panose="02020603050405020304" pitchFamily="18" charset="0"/>
              </a:rPr>
              <a:t>area </a:t>
            </a:r>
            <a:r>
              <a:rPr sz="3600" spc="-110" dirty="0">
                <a:solidFill>
                  <a:schemeClr val="bg1"/>
                </a:solidFill>
                <a:latin typeface="Times New Roman" panose="02020603050405020304" pitchFamily="18" charset="0"/>
                <a:cs typeface="Times New Roman" panose="02020603050405020304" pitchFamily="18" charset="0"/>
              </a:rPr>
              <a:t>of </a:t>
            </a:r>
            <a:r>
              <a:rPr sz="3600" spc="-145" dirty="0">
                <a:solidFill>
                  <a:schemeClr val="bg1"/>
                </a:solidFill>
                <a:latin typeface="Times New Roman" panose="02020603050405020304" pitchFamily="18" charset="0"/>
                <a:cs typeface="Times New Roman" panose="02020603050405020304" pitchFamily="18" charset="0"/>
              </a:rPr>
              <a:t>study </a:t>
            </a:r>
            <a:r>
              <a:rPr sz="3600" spc="65" dirty="0">
                <a:solidFill>
                  <a:schemeClr val="bg1"/>
                </a:solidFill>
                <a:latin typeface="Times New Roman" panose="02020603050405020304" pitchFamily="18" charset="0"/>
                <a:cs typeface="Times New Roman" panose="02020603050405020304" pitchFamily="18" charset="0"/>
              </a:rPr>
              <a:t>in </a:t>
            </a:r>
            <a:r>
              <a:rPr sz="3600" spc="-60" dirty="0">
                <a:solidFill>
                  <a:schemeClr val="bg1"/>
                </a:solidFill>
                <a:latin typeface="Times New Roman" panose="02020603050405020304" pitchFamily="18" charset="0"/>
                <a:cs typeface="Times New Roman" panose="02020603050405020304" pitchFamily="18" charset="0"/>
              </a:rPr>
              <a:t>organizational</a:t>
            </a:r>
            <a:r>
              <a:rPr sz="3600" spc="-265" dirty="0">
                <a:solidFill>
                  <a:schemeClr val="bg1"/>
                </a:solidFill>
                <a:latin typeface="Times New Roman" panose="02020603050405020304" pitchFamily="18" charset="0"/>
                <a:cs typeface="Times New Roman" panose="02020603050405020304" pitchFamily="18" charset="0"/>
              </a:rPr>
              <a:t> </a:t>
            </a:r>
            <a:r>
              <a:rPr sz="3600" spc="-110" dirty="0" err="1">
                <a:solidFill>
                  <a:schemeClr val="bg1"/>
                </a:solidFill>
                <a:latin typeface="Times New Roman" panose="02020603050405020304" pitchFamily="18" charset="0"/>
                <a:cs typeface="Times New Roman" panose="02020603050405020304" pitchFamily="18" charset="0"/>
              </a:rPr>
              <a:t>behaviour</a:t>
            </a:r>
            <a:r>
              <a:rPr sz="3600" spc="-110" dirty="0">
                <a:solidFill>
                  <a:schemeClr val="bg1"/>
                </a:solidFill>
                <a:latin typeface="Times New Roman" panose="02020603050405020304" pitchFamily="18" charset="0"/>
                <a:cs typeface="Times New Roman" panose="02020603050405020304" pitchFamily="18" charset="0"/>
              </a:rPr>
              <a:t>.</a:t>
            </a:r>
            <a:r>
              <a:rPr lang="en-US" sz="3600" spc="-95" dirty="0">
                <a:solidFill>
                  <a:schemeClr val="bg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1D2E8-C1F5-5B15-0898-3AC6D43710D6}"/>
              </a:ext>
            </a:extLst>
          </p:cNvPr>
          <p:cNvSpPr txBox="1"/>
          <p:nvPr/>
        </p:nvSpPr>
        <p:spPr>
          <a:xfrm>
            <a:off x="2209800" y="2514600"/>
            <a:ext cx="4953000" cy="830997"/>
          </a:xfrm>
          <a:prstGeom prst="rect">
            <a:avLst/>
          </a:prstGeom>
          <a:noFill/>
        </p:spPr>
        <p:txBody>
          <a:bodyPr wrap="square" rtlCol="0">
            <a:spAutoFit/>
          </a:bodyPr>
          <a:lstStyle/>
          <a:p>
            <a:pPr algn="ctr"/>
            <a:r>
              <a:rPr lang="en-IN" sz="4800" dirty="0">
                <a:solidFill>
                  <a:schemeClr val="bg1"/>
                </a:solidFill>
              </a:rPr>
              <a:t>Q &amp; A Session</a:t>
            </a:r>
          </a:p>
        </p:txBody>
      </p:sp>
    </p:spTree>
    <p:extLst>
      <p:ext uri="{BB962C8B-B14F-4D97-AF65-F5344CB8AC3E}">
        <p14:creationId xmlns:p14="http://schemas.microsoft.com/office/powerpoint/2010/main" val="398125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837432" y="1917192"/>
            <a:ext cx="1342643" cy="853439"/>
          </a:xfrm>
          <a:prstGeom prst="rect">
            <a:avLst/>
          </a:prstGeom>
          <a:blipFill>
            <a:blip r:embed="rId2" cstate="print"/>
            <a:stretch>
              <a:fillRect/>
            </a:stretch>
          </a:blipFill>
        </p:spPr>
        <p:txBody>
          <a:bodyPr wrap="square" lIns="0" tIns="0" rIns="0" bIns="0" rtlCol="0"/>
          <a:lstStyle/>
          <a:p>
            <a:endParaRPr/>
          </a:p>
        </p:txBody>
      </p:sp>
      <p:sp>
        <p:nvSpPr>
          <p:cNvPr id="17" name="object 17"/>
          <p:cNvSpPr txBox="1"/>
          <p:nvPr/>
        </p:nvSpPr>
        <p:spPr>
          <a:xfrm>
            <a:off x="2115311" y="3363469"/>
            <a:ext cx="1813559" cy="876298"/>
          </a:xfrm>
          <a:prstGeom prst="rect">
            <a:avLst/>
          </a:prstGeom>
          <a:solidFill>
            <a:srgbClr val="C00000"/>
          </a:solidFill>
          <a:ln w="9144">
            <a:solidFill>
              <a:srgbClr val="796A5F"/>
            </a:solidFill>
          </a:ln>
        </p:spPr>
        <p:txBody>
          <a:bodyPr vert="horz" wrap="square" lIns="0" tIns="182880" rIns="0" bIns="0" rtlCol="0">
            <a:noAutofit/>
          </a:bodyPr>
          <a:lstStyle/>
          <a:p>
            <a:pPr marL="395605">
              <a:lnSpc>
                <a:spcPct val="100000"/>
              </a:lnSpc>
              <a:spcBef>
                <a:spcPts val="1440"/>
              </a:spcBef>
            </a:pPr>
            <a:r>
              <a:rPr sz="2800" spc="-5" dirty="0">
                <a:solidFill>
                  <a:srgbClr val="FFFFFF"/>
                </a:solidFill>
                <a:latin typeface="Arial Narrow"/>
                <a:cs typeface="Arial Narrow"/>
              </a:rPr>
              <a:t>Formal</a:t>
            </a:r>
            <a:endParaRPr sz="2800" dirty="0">
              <a:latin typeface="Arial Narrow"/>
              <a:cs typeface="Arial Narrow"/>
            </a:endParaRPr>
          </a:p>
        </p:txBody>
      </p:sp>
      <p:sp>
        <p:nvSpPr>
          <p:cNvPr id="19" name="object 19"/>
          <p:cNvSpPr/>
          <p:nvPr/>
        </p:nvSpPr>
        <p:spPr>
          <a:xfrm>
            <a:off x="1888235" y="5532120"/>
            <a:ext cx="1133856" cy="853440"/>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1548383" y="4239767"/>
            <a:ext cx="1813560" cy="964691"/>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5731764" y="3034283"/>
            <a:ext cx="1813560" cy="964691"/>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5846064" y="3122676"/>
            <a:ext cx="1583436" cy="853440"/>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4588764" y="5532120"/>
            <a:ext cx="1891284" cy="853440"/>
          </a:xfrm>
          <a:prstGeom prst="rect">
            <a:avLst/>
          </a:prstGeom>
          <a:blipFill>
            <a:blip r:embed="rId6" cstate="print"/>
            <a:stretch>
              <a:fillRect/>
            </a:stretch>
          </a:blipFill>
        </p:spPr>
        <p:txBody>
          <a:bodyPr wrap="square" lIns="0" tIns="0" rIns="0" bIns="0" rtlCol="0"/>
          <a:lstStyle/>
          <a:p>
            <a:endParaRPr/>
          </a:p>
        </p:txBody>
      </p:sp>
      <p:sp>
        <p:nvSpPr>
          <p:cNvPr id="43" name="object 43"/>
          <p:cNvSpPr txBox="1">
            <a:spLocks noGrp="1"/>
          </p:cNvSpPr>
          <p:nvPr>
            <p:ph type="title"/>
          </p:nvPr>
        </p:nvSpPr>
        <p:spPr>
          <a:xfrm>
            <a:off x="2493310" y="167784"/>
            <a:ext cx="5070966" cy="843821"/>
          </a:xfrm>
          <a:prstGeom prst="rect">
            <a:avLst/>
          </a:prstGeom>
        </p:spPr>
        <p:txBody>
          <a:bodyPr vert="horz" wrap="square" lIns="0" tIns="12700" rIns="0" bIns="0" rtlCol="0">
            <a:spAutoFit/>
          </a:bodyPr>
          <a:lstStyle/>
          <a:p>
            <a:pPr marL="12700">
              <a:lnSpc>
                <a:spcPct val="100000"/>
              </a:lnSpc>
              <a:spcBef>
                <a:spcPts val="100"/>
              </a:spcBef>
            </a:pPr>
            <a:r>
              <a:rPr sz="5400" b="0" u="none" spc="-55" dirty="0">
                <a:latin typeface="Times New Roman" panose="02020603050405020304" pitchFamily="18" charset="0"/>
                <a:cs typeface="Times New Roman" panose="02020603050405020304" pitchFamily="18" charset="0"/>
              </a:rPr>
              <a:t>Types </a:t>
            </a:r>
            <a:r>
              <a:rPr sz="5400" b="0" u="none" dirty="0">
                <a:latin typeface="Times New Roman" panose="02020603050405020304" pitchFamily="18" charset="0"/>
                <a:cs typeface="Times New Roman" panose="02020603050405020304" pitchFamily="18" charset="0"/>
              </a:rPr>
              <a:t>of </a:t>
            </a:r>
            <a:r>
              <a:rPr sz="5400" b="0" u="none" spc="-5" dirty="0">
                <a:latin typeface="Times New Roman" panose="02020603050405020304" pitchFamily="18" charset="0"/>
                <a:cs typeface="Times New Roman" panose="02020603050405020304" pitchFamily="18" charset="0"/>
              </a:rPr>
              <a:t>groups</a:t>
            </a:r>
            <a:endParaRPr sz="5400" dirty="0">
              <a:latin typeface="Times New Roman" panose="02020603050405020304" pitchFamily="18" charset="0"/>
              <a:cs typeface="Times New Roman" panose="02020603050405020304" pitchFamily="18" charset="0"/>
            </a:endParaRPr>
          </a:p>
        </p:txBody>
      </p:sp>
      <p:sp>
        <p:nvSpPr>
          <p:cNvPr id="5" name="object 17">
            <a:extLst>
              <a:ext uri="{FF2B5EF4-FFF2-40B4-BE49-F238E27FC236}">
                <a16:creationId xmlns:a16="http://schemas.microsoft.com/office/drawing/2014/main" id="{460234C1-8AC8-D18F-E579-B28E8414F6AB}"/>
              </a:ext>
            </a:extLst>
          </p:cNvPr>
          <p:cNvSpPr txBox="1"/>
          <p:nvPr/>
        </p:nvSpPr>
        <p:spPr>
          <a:xfrm>
            <a:off x="3976831" y="1639165"/>
            <a:ext cx="1813559" cy="876298"/>
          </a:xfrm>
          <a:prstGeom prst="rect">
            <a:avLst/>
          </a:prstGeom>
          <a:solidFill>
            <a:srgbClr val="C00000"/>
          </a:solidFill>
          <a:ln w="9144">
            <a:solidFill>
              <a:srgbClr val="796A5F"/>
            </a:solidFill>
          </a:ln>
        </p:spPr>
        <p:txBody>
          <a:bodyPr vert="horz" wrap="square" lIns="0" tIns="182880" rIns="0" bIns="0" rtlCol="0">
            <a:noAutofit/>
          </a:bodyPr>
          <a:lstStyle/>
          <a:p>
            <a:pPr marL="395605">
              <a:lnSpc>
                <a:spcPct val="100000"/>
              </a:lnSpc>
              <a:spcBef>
                <a:spcPts val="1440"/>
              </a:spcBef>
            </a:pPr>
            <a:r>
              <a:rPr lang="en-IN" sz="2800" spc="-5" dirty="0">
                <a:solidFill>
                  <a:srgbClr val="FFFFFF"/>
                </a:solidFill>
                <a:latin typeface="Arial Narrow"/>
                <a:cs typeface="Arial Narrow"/>
              </a:rPr>
              <a:t>Group</a:t>
            </a:r>
            <a:endParaRPr sz="2800" dirty="0">
              <a:latin typeface="Arial Narrow"/>
              <a:cs typeface="Arial Narrow"/>
            </a:endParaRPr>
          </a:p>
        </p:txBody>
      </p:sp>
      <p:sp>
        <p:nvSpPr>
          <p:cNvPr id="6" name="object 17">
            <a:extLst>
              <a:ext uri="{FF2B5EF4-FFF2-40B4-BE49-F238E27FC236}">
                <a16:creationId xmlns:a16="http://schemas.microsoft.com/office/drawing/2014/main" id="{446E299C-156C-9C12-5FB4-260B9EC924FC}"/>
              </a:ext>
            </a:extLst>
          </p:cNvPr>
          <p:cNvSpPr txBox="1"/>
          <p:nvPr/>
        </p:nvSpPr>
        <p:spPr>
          <a:xfrm>
            <a:off x="5707050" y="3400703"/>
            <a:ext cx="1813559" cy="876298"/>
          </a:xfrm>
          <a:prstGeom prst="rect">
            <a:avLst/>
          </a:prstGeom>
          <a:solidFill>
            <a:srgbClr val="C00000"/>
          </a:solidFill>
          <a:ln w="9144">
            <a:solidFill>
              <a:srgbClr val="796A5F"/>
            </a:solidFill>
          </a:ln>
        </p:spPr>
        <p:txBody>
          <a:bodyPr vert="horz" wrap="square" lIns="0" tIns="182880" rIns="0" bIns="0" rtlCol="0">
            <a:noAutofit/>
          </a:bodyPr>
          <a:lstStyle/>
          <a:p>
            <a:pPr marL="395605">
              <a:lnSpc>
                <a:spcPct val="100000"/>
              </a:lnSpc>
              <a:spcBef>
                <a:spcPts val="1440"/>
              </a:spcBef>
            </a:pPr>
            <a:r>
              <a:rPr lang="en-IN" sz="2800" spc="-5" dirty="0">
                <a:solidFill>
                  <a:srgbClr val="FFFFFF"/>
                </a:solidFill>
                <a:latin typeface="Arial Narrow"/>
                <a:cs typeface="Arial Narrow"/>
              </a:rPr>
              <a:t>Inf</a:t>
            </a:r>
            <a:r>
              <a:rPr sz="2800" spc="-5" dirty="0" err="1">
                <a:solidFill>
                  <a:srgbClr val="FFFFFF"/>
                </a:solidFill>
                <a:latin typeface="Arial Narrow"/>
                <a:cs typeface="Arial Narrow"/>
              </a:rPr>
              <a:t>ormal</a:t>
            </a:r>
            <a:endParaRPr sz="2800" dirty="0">
              <a:latin typeface="Arial Narrow"/>
              <a:cs typeface="Arial Narrow"/>
            </a:endParaRPr>
          </a:p>
        </p:txBody>
      </p:sp>
      <p:cxnSp>
        <p:nvCxnSpPr>
          <p:cNvPr id="20" name="Straight Connector 19">
            <a:extLst>
              <a:ext uri="{FF2B5EF4-FFF2-40B4-BE49-F238E27FC236}">
                <a16:creationId xmlns:a16="http://schemas.microsoft.com/office/drawing/2014/main" id="{508FBC46-F05B-C9A9-0EFA-C0AD1FFC9E5C}"/>
              </a:ext>
            </a:extLst>
          </p:cNvPr>
          <p:cNvCxnSpPr>
            <a:cxnSpLocks/>
          </p:cNvCxnSpPr>
          <p:nvPr/>
        </p:nvCxnSpPr>
        <p:spPr>
          <a:xfrm flipV="1">
            <a:off x="3227117" y="2473160"/>
            <a:ext cx="1082567" cy="811581"/>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497F8E5-BACD-554E-14CC-ED16BE09706C}"/>
              </a:ext>
            </a:extLst>
          </p:cNvPr>
          <p:cNvCxnSpPr>
            <a:cxnSpLocks/>
          </p:cNvCxnSpPr>
          <p:nvPr/>
        </p:nvCxnSpPr>
        <p:spPr>
          <a:xfrm flipH="1" flipV="1">
            <a:off x="5294375" y="2507171"/>
            <a:ext cx="1405175" cy="846823"/>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1000"/>
            <a:ext cx="7772400" cy="690574"/>
          </a:xfrm>
          <a:prstGeom prst="rect">
            <a:avLst/>
          </a:prstGeom>
        </p:spPr>
        <p:txBody>
          <a:bodyPr vert="horz" wrap="square" lIns="0" tIns="13335" rIns="0" bIns="0" rtlCol="0">
            <a:spAutoFit/>
          </a:bodyPr>
          <a:lstStyle/>
          <a:p>
            <a:pPr marL="12700" algn="ctr">
              <a:lnSpc>
                <a:spcPct val="100000"/>
              </a:lnSpc>
              <a:spcBef>
                <a:spcPts val="105"/>
              </a:spcBef>
            </a:pPr>
            <a:r>
              <a:rPr sz="4400" u="none" dirty="0">
                <a:latin typeface="Times New Roman" panose="02020603050405020304" pitchFamily="18" charset="0"/>
                <a:cs typeface="Times New Roman" panose="02020603050405020304" pitchFamily="18" charset="0"/>
              </a:rPr>
              <a:t>F</a:t>
            </a:r>
            <a:r>
              <a:rPr lang="en-IN" sz="4400" u="none" dirty="0">
                <a:latin typeface="Times New Roman" panose="02020603050405020304" pitchFamily="18" charset="0"/>
                <a:cs typeface="Times New Roman" panose="02020603050405020304" pitchFamily="18" charset="0"/>
              </a:rPr>
              <a:t>ormal</a:t>
            </a:r>
            <a:r>
              <a:rPr sz="4400" u="none" spc="-145" dirty="0">
                <a:latin typeface="Times New Roman" panose="02020603050405020304" pitchFamily="18" charset="0"/>
                <a:cs typeface="Times New Roman" panose="02020603050405020304" pitchFamily="18" charset="0"/>
              </a:rPr>
              <a:t> </a:t>
            </a:r>
            <a:r>
              <a:rPr lang="en-IN" sz="4400" u="none" spc="-145" dirty="0">
                <a:latin typeface="Times New Roman" panose="02020603050405020304" pitchFamily="18" charset="0"/>
                <a:cs typeface="Times New Roman" panose="02020603050405020304" pitchFamily="18" charset="0"/>
              </a:rPr>
              <a:t>Group or </a:t>
            </a:r>
            <a:r>
              <a:rPr sz="4400" u="none" spc="-20" dirty="0">
                <a:latin typeface="Times New Roman" panose="02020603050405020304" pitchFamily="18" charset="0"/>
                <a:cs typeface="Times New Roman" panose="02020603050405020304" pitchFamily="18" charset="0"/>
              </a:rPr>
              <a:t>O</a:t>
            </a:r>
            <a:r>
              <a:rPr lang="en-IN" sz="4400" u="none" spc="-20" dirty="0">
                <a:latin typeface="Times New Roman" panose="02020603050405020304" pitchFamily="18" charset="0"/>
                <a:cs typeface="Times New Roman" panose="02020603050405020304" pitchFamily="18" charset="0"/>
              </a:rPr>
              <a:t>rganisation </a:t>
            </a:r>
            <a:endParaRPr sz="4400" u="none" spc="-2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52475" y="1600200"/>
            <a:ext cx="7639050" cy="4137030"/>
          </a:xfrm>
          <a:prstGeom prst="rect">
            <a:avLst/>
          </a:prstGeom>
        </p:spPr>
        <p:txBody>
          <a:bodyPr vert="horz" wrap="square" lIns="0" tIns="12700" rIns="0" bIns="0" rtlCol="0">
            <a:spAutoFit/>
          </a:bodyPr>
          <a:lstStyle/>
          <a:p>
            <a:pPr marL="170815" algn="just">
              <a:lnSpc>
                <a:spcPct val="100000"/>
              </a:lnSpc>
              <a:spcBef>
                <a:spcPts val="1200"/>
              </a:spcBef>
            </a:pPr>
            <a:r>
              <a:rPr sz="3200" b="1" u="sng" spc="-5" dirty="0">
                <a:solidFill>
                  <a:srgbClr val="FFFFFF"/>
                </a:solidFill>
                <a:latin typeface="Times New Roman" panose="02020603050405020304" pitchFamily="18" charset="0"/>
                <a:cs typeface="Times New Roman" panose="02020603050405020304" pitchFamily="18" charset="0"/>
              </a:rPr>
              <a:t>A formal organization is formed</a:t>
            </a:r>
            <a:r>
              <a:rPr sz="3200" b="1" u="sng" spc="-114" dirty="0">
                <a:solidFill>
                  <a:srgbClr val="FFFFFF"/>
                </a:solidFill>
                <a:latin typeface="Times New Roman" panose="02020603050405020304" pitchFamily="18" charset="0"/>
                <a:cs typeface="Times New Roman" panose="02020603050405020304" pitchFamily="18" charset="0"/>
              </a:rPr>
              <a:t> </a:t>
            </a:r>
            <a:r>
              <a:rPr sz="3200" b="1" u="sng" dirty="0">
                <a:solidFill>
                  <a:srgbClr val="FFFFFF"/>
                </a:solidFill>
                <a:latin typeface="Times New Roman" panose="02020603050405020304" pitchFamily="18" charset="0"/>
                <a:cs typeface="Times New Roman" panose="02020603050405020304" pitchFamily="18" charset="0"/>
              </a:rPr>
              <a:t>when</a:t>
            </a:r>
            <a:r>
              <a:rPr sz="2800" b="1" dirty="0">
                <a:solidFill>
                  <a:srgbClr val="FFFFFF"/>
                </a:solidFill>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536575" indent="-523875" algn="just">
              <a:lnSpc>
                <a:spcPct val="100000"/>
              </a:lnSpc>
              <a:spcBef>
                <a:spcPts val="1200"/>
              </a:spcBef>
              <a:buSzPct val="95833"/>
              <a:buFont typeface="Wingdings" panose="05000000000000000000" pitchFamily="2" charset="2"/>
              <a:buChar char="Ø"/>
              <a:tabLst>
                <a:tab pos="120650" algn="l"/>
              </a:tabLst>
            </a:pPr>
            <a:r>
              <a:rPr sz="2800" b="1" spc="-55" dirty="0">
                <a:solidFill>
                  <a:srgbClr val="FFFFFF"/>
                </a:solidFill>
                <a:latin typeface="Times New Roman" panose="02020603050405020304" pitchFamily="18" charset="0"/>
                <a:cs typeface="Times New Roman" panose="02020603050405020304" pitchFamily="18" charset="0"/>
              </a:rPr>
              <a:t>Two </a:t>
            </a:r>
            <a:r>
              <a:rPr sz="2800" b="1" spc="-5" dirty="0">
                <a:solidFill>
                  <a:srgbClr val="FFFFFF"/>
                </a:solidFill>
                <a:latin typeface="Times New Roman" panose="02020603050405020304" pitchFamily="18" charset="0"/>
                <a:cs typeface="Times New Roman" panose="02020603050405020304" pitchFamily="18" charset="0"/>
              </a:rPr>
              <a:t>or more </a:t>
            </a:r>
            <a:r>
              <a:rPr lang="en-IN" sz="2800" b="1" spc="-5" dirty="0">
                <a:solidFill>
                  <a:srgbClr val="FFFFFF"/>
                </a:solidFill>
                <a:latin typeface="Times New Roman" panose="02020603050405020304" pitchFamily="18" charset="0"/>
                <a:cs typeface="Times New Roman" panose="02020603050405020304" pitchFamily="18" charset="0"/>
              </a:rPr>
              <a:t>people</a:t>
            </a:r>
            <a:r>
              <a:rPr sz="2800" b="1" spc="-5" dirty="0">
                <a:solidFill>
                  <a:srgbClr val="FFFFFF"/>
                </a:solidFill>
                <a:latin typeface="Times New Roman" panose="02020603050405020304" pitchFamily="18" charset="0"/>
                <a:cs typeface="Times New Roman" panose="02020603050405020304" pitchFamily="18" charset="0"/>
              </a:rPr>
              <a:t> come</a:t>
            </a:r>
            <a:r>
              <a:rPr sz="2800" b="1" spc="20" dirty="0">
                <a:solidFill>
                  <a:srgbClr val="FFFFFF"/>
                </a:solidFill>
                <a:latin typeface="Times New Roman" panose="02020603050405020304" pitchFamily="18" charset="0"/>
                <a:cs typeface="Times New Roman" panose="02020603050405020304" pitchFamily="18" charset="0"/>
              </a:rPr>
              <a:t> </a:t>
            </a:r>
            <a:r>
              <a:rPr sz="2800" b="1" spc="-15" dirty="0">
                <a:solidFill>
                  <a:srgbClr val="FFFFFF"/>
                </a:solidFill>
                <a:latin typeface="Times New Roman" panose="02020603050405020304" pitchFamily="18" charset="0"/>
                <a:cs typeface="Times New Roman" panose="02020603050405020304" pitchFamily="18" charset="0"/>
              </a:rPr>
              <a:t>together.</a:t>
            </a:r>
            <a:endParaRPr sz="2800" dirty="0">
              <a:latin typeface="Times New Roman" panose="02020603050405020304" pitchFamily="18" charset="0"/>
              <a:cs typeface="Times New Roman" panose="02020603050405020304" pitchFamily="18" charset="0"/>
            </a:endParaRPr>
          </a:p>
          <a:p>
            <a:pPr marL="536575" indent="-523875" algn="just">
              <a:lnSpc>
                <a:spcPct val="100000"/>
              </a:lnSpc>
              <a:spcBef>
                <a:spcPts val="1200"/>
              </a:spcBef>
              <a:buSzPct val="95833"/>
              <a:buFont typeface="Wingdings" panose="05000000000000000000" pitchFamily="2" charset="2"/>
              <a:buChar char="Ø"/>
              <a:tabLst>
                <a:tab pos="120650" algn="l"/>
              </a:tabLst>
            </a:pPr>
            <a:r>
              <a:rPr sz="2800" b="1" spc="-5" dirty="0">
                <a:solidFill>
                  <a:srgbClr val="FFFFFF"/>
                </a:solidFill>
                <a:latin typeface="Times New Roman" panose="02020603050405020304" pitchFamily="18" charset="0"/>
                <a:cs typeface="Times New Roman" panose="02020603050405020304" pitchFamily="18" charset="0"/>
              </a:rPr>
              <a:t>They have a common </a:t>
            </a:r>
            <a:r>
              <a:rPr sz="2800" b="1" dirty="0">
                <a:solidFill>
                  <a:srgbClr val="FFFFFF"/>
                </a:solidFill>
                <a:latin typeface="Times New Roman" panose="02020603050405020304" pitchFamily="18" charset="0"/>
                <a:cs typeface="Times New Roman" panose="02020603050405020304" pitchFamily="18" charset="0"/>
              </a:rPr>
              <a:t>objective</a:t>
            </a:r>
            <a:r>
              <a:rPr sz="2800" b="1" spc="-25" dirty="0">
                <a:solidFill>
                  <a:srgbClr val="FFFFFF"/>
                </a:solidFill>
                <a:latin typeface="Times New Roman" panose="02020603050405020304" pitchFamily="18" charset="0"/>
                <a:cs typeface="Times New Roman" panose="02020603050405020304" pitchFamily="18" charset="0"/>
              </a:rPr>
              <a:t> </a:t>
            </a:r>
            <a:r>
              <a:rPr sz="2800" b="1" dirty="0">
                <a:solidFill>
                  <a:srgbClr val="FFFFFF"/>
                </a:solidFill>
                <a:latin typeface="Times New Roman" panose="02020603050405020304" pitchFamily="18" charset="0"/>
                <a:cs typeface="Times New Roman" panose="02020603050405020304" pitchFamily="18" charset="0"/>
              </a:rPr>
              <a:t>(goal).</a:t>
            </a:r>
            <a:endParaRPr sz="2800" dirty="0">
              <a:latin typeface="Times New Roman" panose="02020603050405020304" pitchFamily="18" charset="0"/>
              <a:cs typeface="Times New Roman" panose="02020603050405020304" pitchFamily="18" charset="0"/>
            </a:endParaRPr>
          </a:p>
          <a:p>
            <a:pPr marL="536575" marR="5080" indent="-523875" algn="just">
              <a:lnSpc>
                <a:spcPct val="100000"/>
              </a:lnSpc>
              <a:spcBef>
                <a:spcPts val="1200"/>
              </a:spcBef>
              <a:buSzPct val="95833"/>
              <a:buFont typeface="Wingdings" panose="05000000000000000000" pitchFamily="2" charset="2"/>
              <a:buChar char="Ø"/>
              <a:tabLst>
                <a:tab pos="120650" algn="l"/>
              </a:tabLst>
            </a:pPr>
            <a:r>
              <a:rPr sz="2800" b="1" spc="-5" dirty="0">
                <a:solidFill>
                  <a:srgbClr val="FFFFFF"/>
                </a:solidFill>
                <a:latin typeface="Times New Roman" panose="02020603050405020304" pitchFamily="18" charset="0"/>
                <a:cs typeface="Times New Roman" panose="02020603050405020304" pitchFamily="18" charset="0"/>
              </a:rPr>
              <a:t>They are </a:t>
            </a:r>
            <a:r>
              <a:rPr sz="2800" b="1" dirty="0">
                <a:solidFill>
                  <a:srgbClr val="FFFFFF"/>
                </a:solidFill>
                <a:latin typeface="Times New Roman" panose="02020603050405020304" pitchFamily="18" charset="0"/>
                <a:cs typeface="Times New Roman" panose="02020603050405020304" pitchFamily="18" charset="0"/>
              </a:rPr>
              <a:t>willing to work </a:t>
            </a:r>
            <a:r>
              <a:rPr sz="2800" b="1" spc="-5" dirty="0">
                <a:solidFill>
                  <a:srgbClr val="FFFFFF"/>
                </a:solidFill>
                <a:latin typeface="Times New Roman" panose="02020603050405020304" pitchFamily="18" charset="0"/>
                <a:cs typeface="Times New Roman" panose="02020603050405020304" pitchFamily="18" charset="0"/>
              </a:rPr>
              <a:t>together </a:t>
            </a:r>
            <a:r>
              <a:rPr sz="2800" b="1" dirty="0">
                <a:solidFill>
                  <a:srgbClr val="FFFFFF"/>
                </a:solidFill>
                <a:latin typeface="Times New Roman" panose="02020603050405020304" pitchFamily="18" charset="0"/>
                <a:cs typeface="Times New Roman" panose="02020603050405020304" pitchFamily="18" charset="0"/>
              </a:rPr>
              <a:t>to </a:t>
            </a:r>
            <a:r>
              <a:rPr sz="2800" b="1" spc="-5" dirty="0">
                <a:solidFill>
                  <a:srgbClr val="FFFFFF"/>
                </a:solidFill>
                <a:latin typeface="Times New Roman" panose="02020603050405020304" pitchFamily="18" charset="0"/>
                <a:cs typeface="Times New Roman" panose="02020603050405020304" pitchFamily="18" charset="0"/>
              </a:rPr>
              <a:t>achieve</a:t>
            </a:r>
            <a:r>
              <a:rPr sz="2800" b="1" spc="-60"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the  common objective.</a:t>
            </a:r>
            <a:endParaRPr sz="2800" dirty="0">
              <a:latin typeface="Times New Roman" panose="02020603050405020304" pitchFamily="18" charset="0"/>
              <a:cs typeface="Times New Roman" panose="02020603050405020304" pitchFamily="18" charset="0"/>
            </a:endParaRPr>
          </a:p>
          <a:p>
            <a:pPr marL="536575" marR="95250" indent="-523875" algn="just">
              <a:lnSpc>
                <a:spcPct val="100000"/>
              </a:lnSpc>
              <a:spcBef>
                <a:spcPts val="1200"/>
              </a:spcBef>
              <a:buFont typeface="Wingdings" panose="05000000000000000000" pitchFamily="2" charset="2"/>
              <a:buChar char="Ø"/>
            </a:pPr>
            <a:r>
              <a:rPr sz="2800" b="1" spc="-5" dirty="0">
                <a:solidFill>
                  <a:srgbClr val="FFFFFF"/>
                </a:solidFill>
                <a:latin typeface="Times New Roman" panose="02020603050405020304" pitchFamily="18" charset="0"/>
                <a:cs typeface="Times New Roman" panose="02020603050405020304" pitchFamily="18" charset="0"/>
              </a:rPr>
              <a:t>Formal </a:t>
            </a:r>
            <a:r>
              <a:rPr sz="2800" b="1" dirty="0">
                <a:solidFill>
                  <a:srgbClr val="FFFFFF"/>
                </a:solidFill>
                <a:latin typeface="Times New Roman" panose="02020603050405020304" pitchFamily="18" charset="0"/>
                <a:cs typeface="Times New Roman" panose="02020603050405020304" pitchFamily="18" charset="0"/>
              </a:rPr>
              <a:t>Organization </a:t>
            </a:r>
            <a:r>
              <a:rPr sz="2800" b="1" spc="-5" dirty="0">
                <a:solidFill>
                  <a:srgbClr val="FFFFFF"/>
                </a:solidFill>
                <a:latin typeface="Times New Roman" panose="02020603050405020304" pitchFamily="18" charset="0"/>
                <a:cs typeface="Times New Roman" panose="02020603050405020304" pitchFamily="18" charset="0"/>
              </a:rPr>
              <a:t>has </a:t>
            </a:r>
            <a:r>
              <a:rPr sz="2800" b="1" dirty="0">
                <a:solidFill>
                  <a:srgbClr val="FFFFFF"/>
                </a:solidFill>
                <a:latin typeface="Times New Roman" panose="02020603050405020304" pitchFamily="18" charset="0"/>
                <a:cs typeface="Times New Roman" panose="02020603050405020304" pitchFamily="18" charset="0"/>
              </a:rPr>
              <a:t>its </a:t>
            </a:r>
            <a:r>
              <a:rPr sz="2800" b="1" spc="5" dirty="0">
                <a:solidFill>
                  <a:srgbClr val="FFFFFF"/>
                </a:solidFill>
                <a:latin typeface="Times New Roman" panose="02020603050405020304" pitchFamily="18" charset="0"/>
                <a:cs typeface="Times New Roman" panose="02020603050405020304" pitchFamily="18" charset="0"/>
              </a:rPr>
              <a:t>own </a:t>
            </a:r>
            <a:r>
              <a:rPr sz="2800" b="1" spc="-5" dirty="0">
                <a:solidFill>
                  <a:srgbClr val="FFFFFF"/>
                </a:solidFill>
                <a:latin typeface="Times New Roman" panose="02020603050405020304" pitchFamily="18" charset="0"/>
                <a:cs typeface="Times New Roman" panose="02020603050405020304" pitchFamily="18" charset="0"/>
              </a:rPr>
              <a:t>rules and  regulation. These </a:t>
            </a:r>
            <a:r>
              <a:rPr sz="2800" b="1" dirty="0">
                <a:solidFill>
                  <a:srgbClr val="FFFFFF"/>
                </a:solidFill>
                <a:latin typeface="Times New Roman" panose="02020603050405020304" pitchFamily="18" charset="0"/>
                <a:cs typeface="Times New Roman" panose="02020603050405020304" pitchFamily="18" charset="0"/>
              </a:rPr>
              <a:t>rules </a:t>
            </a:r>
            <a:r>
              <a:rPr sz="2800" b="1" spc="-5" dirty="0">
                <a:solidFill>
                  <a:srgbClr val="FFFFFF"/>
                </a:solidFill>
                <a:latin typeface="Times New Roman" panose="02020603050405020304" pitchFamily="18" charset="0"/>
                <a:cs typeface="Times New Roman" panose="02020603050405020304" pitchFamily="18" charset="0"/>
              </a:rPr>
              <a:t>must be </a:t>
            </a:r>
            <a:r>
              <a:rPr sz="2800" b="1" dirty="0">
                <a:solidFill>
                  <a:srgbClr val="FFFFFF"/>
                </a:solidFill>
                <a:latin typeface="Times New Roman" panose="02020603050405020304" pitchFamily="18" charset="0"/>
                <a:cs typeface="Times New Roman" panose="02020603050405020304" pitchFamily="18" charset="0"/>
              </a:rPr>
              <a:t>followed by</a:t>
            </a:r>
            <a:r>
              <a:rPr sz="2800" b="1" spc="-75" dirty="0">
                <a:solidFill>
                  <a:srgbClr val="FFFFFF"/>
                </a:solidFill>
                <a:latin typeface="Times New Roman" panose="02020603050405020304" pitchFamily="18" charset="0"/>
                <a:cs typeface="Times New Roman" panose="02020603050405020304" pitchFamily="18" charset="0"/>
              </a:rPr>
              <a:t> </a:t>
            </a:r>
            <a:r>
              <a:rPr sz="2800" b="1" dirty="0">
                <a:solidFill>
                  <a:srgbClr val="FFFFFF"/>
                </a:solidFill>
                <a:latin typeface="Times New Roman" panose="02020603050405020304" pitchFamily="18" charset="0"/>
                <a:cs typeface="Times New Roman" panose="02020603050405020304" pitchFamily="18" charset="0"/>
              </a:rPr>
              <a:t>the  </a:t>
            </a:r>
            <a:r>
              <a:rPr sz="2800" b="1" spc="-5" dirty="0">
                <a:solidFill>
                  <a:srgbClr val="FFFFFF"/>
                </a:solidFill>
                <a:latin typeface="Times New Roman" panose="02020603050405020304" pitchFamily="18" charset="0"/>
                <a:cs typeface="Times New Roman" panose="02020603050405020304" pitchFamily="18" charset="0"/>
              </a:rPr>
              <a:t>member</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1751" y="1468207"/>
            <a:ext cx="8140498" cy="3921586"/>
          </a:xfrm>
          <a:prstGeom prst="rect">
            <a:avLst/>
          </a:prstGeom>
        </p:spPr>
        <p:txBody>
          <a:bodyPr vert="horz" wrap="square" lIns="0" tIns="12700" rIns="0" bIns="0" rtlCol="0">
            <a:spAutoFit/>
          </a:bodyPr>
          <a:lstStyle/>
          <a:p>
            <a:pPr marL="536575" marR="196215" indent="-525463" algn="just">
              <a:lnSpc>
                <a:spcPct val="100000"/>
              </a:lnSpc>
              <a:spcBef>
                <a:spcPts val="1200"/>
              </a:spcBef>
              <a:buFont typeface="Wingdings" panose="05000000000000000000" pitchFamily="2" charset="2"/>
              <a:buChar char="v"/>
              <a:tabLst>
                <a:tab pos="469265" algn="l"/>
                <a:tab pos="469900" algn="l"/>
              </a:tabLst>
            </a:pPr>
            <a:r>
              <a:rPr sz="2800" b="1" spc="-5" dirty="0">
                <a:solidFill>
                  <a:srgbClr val="FFFFFF"/>
                </a:solidFill>
                <a:latin typeface="Times New Roman" panose="02020603050405020304" pitchFamily="18" charset="0"/>
                <a:cs typeface="Times New Roman" panose="02020603050405020304" pitchFamily="18" charset="0"/>
              </a:rPr>
              <a:t>All </a:t>
            </a:r>
            <a:r>
              <a:rPr sz="2800" b="1" dirty="0">
                <a:solidFill>
                  <a:srgbClr val="FFFFFF"/>
                </a:solidFill>
                <a:latin typeface="Times New Roman" panose="02020603050405020304" pitchFamily="18" charset="0"/>
                <a:cs typeface="Times New Roman" panose="02020603050405020304" pitchFamily="18" charset="0"/>
              </a:rPr>
              <a:t>informal </a:t>
            </a:r>
            <a:r>
              <a:rPr sz="2800" b="1" spc="-5" dirty="0">
                <a:solidFill>
                  <a:srgbClr val="FFFFFF"/>
                </a:solidFill>
                <a:latin typeface="Times New Roman" panose="02020603050405020304" pitchFamily="18" charset="0"/>
                <a:cs typeface="Times New Roman" panose="02020603050405020304" pitchFamily="18" charset="0"/>
              </a:rPr>
              <a:t>organizations exist </a:t>
            </a:r>
            <a:r>
              <a:rPr sz="2800" b="1" dirty="0">
                <a:solidFill>
                  <a:srgbClr val="FFFFFF"/>
                </a:solidFill>
                <a:latin typeface="Times New Roman" panose="02020603050405020304" pitchFamily="18" charset="0"/>
                <a:cs typeface="Times New Roman" panose="02020603050405020304" pitchFamily="18" charset="0"/>
              </a:rPr>
              <a:t>within </a:t>
            </a:r>
            <a:r>
              <a:rPr sz="2800" b="1" spc="-5" dirty="0">
                <a:solidFill>
                  <a:srgbClr val="FFFFFF"/>
                </a:solidFill>
                <a:latin typeface="Times New Roman" panose="02020603050405020304" pitchFamily="18" charset="0"/>
                <a:cs typeface="Times New Roman" panose="02020603050405020304" pitchFamily="18" charset="0"/>
              </a:rPr>
              <a:t>the formal  </a:t>
            </a:r>
            <a:r>
              <a:rPr sz="2800" b="1" dirty="0">
                <a:solidFill>
                  <a:srgbClr val="FFFFFF"/>
                </a:solidFill>
                <a:latin typeface="Times New Roman" panose="02020603050405020304" pitchFamily="18" charset="0"/>
                <a:cs typeface="Times New Roman" panose="02020603050405020304" pitchFamily="18" charset="0"/>
              </a:rPr>
              <a:t>organization.</a:t>
            </a:r>
            <a:endParaRPr sz="2800" dirty="0">
              <a:latin typeface="Times New Roman" panose="02020603050405020304" pitchFamily="18" charset="0"/>
              <a:cs typeface="Times New Roman" panose="02020603050405020304" pitchFamily="18" charset="0"/>
            </a:endParaRPr>
          </a:p>
          <a:p>
            <a:pPr marL="536575" indent="-525463" algn="just">
              <a:lnSpc>
                <a:spcPct val="100000"/>
              </a:lnSpc>
              <a:spcBef>
                <a:spcPts val="1200"/>
              </a:spcBef>
              <a:buFont typeface="Wingdings" panose="05000000000000000000" pitchFamily="2" charset="2"/>
              <a:buChar char="v"/>
              <a:tabLst>
                <a:tab pos="542925" algn="l"/>
                <a:tab pos="543560" algn="l"/>
              </a:tabLst>
            </a:pPr>
            <a:r>
              <a:rPr sz="2800" b="1" dirty="0">
                <a:solidFill>
                  <a:srgbClr val="FFFFFF"/>
                </a:solidFill>
                <a:latin typeface="Times New Roman" panose="02020603050405020304" pitchFamily="18" charset="0"/>
                <a:cs typeface="Times New Roman" panose="02020603050405020304" pitchFamily="18" charset="0"/>
              </a:rPr>
              <a:t>An informal organization is a network of</a:t>
            </a:r>
            <a:r>
              <a:rPr sz="2800" b="1" spc="-15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personal</a:t>
            </a:r>
            <a:r>
              <a:rPr lang="en-IN" sz="2800" dirty="0">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and social</a:t>
            </a:r>
            <a:r>
              <a:rPr sz="2800" b="1" spc="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relationships.</a:t>
            </a:r>
            <a:endParaRPr lang="en-IN" sz="2800" dirty="0">
              <a:latin typeface="Times New Roman" panose="02020603050405020304" pitchFamily="18" charset="0"/>
              <a:cs typeface="Times New Roman" panose="02020603050405020304" pitchFamily="18" charset="0"/>
            </a:endParaRPr>
          </a:p>
          <a:p>
            <a:pPr marL="536575" indent="-525463" algn="just">
              <a:lnSpc>
                <a:spcPct val="100000"/>
              </a:lnSpc>
              <a:spcBef>
                <a:spcPts val="1200"/>
              </a:spcBef>
              <a:buFont typeface="Wingdings" panose="05000000000000000000" pitchFamily="2" charset="2"/>
              <a:buChar char="v"/>
              <a:tabLst>
                <a:tab pos="542925" algn="l"/>
                <a:tab pos="543560" algn="l"/>
              </a:tabLst>
            </a:pPr>
            <a:r>
              <a:rPr sz="2800" b="1" spc="-5" dirty="0">
                <a:solidFill>
                  <a:srgbClr val="FFFFFF"/>
                </a:solidFill>
                <a:latin typeface="Times New Roman" panose="02020603050405020304" pitchFamily="18" charset="0"/>
                <a:cs typeface="Times New Roman" panose="02020603050405020304" pitchFamily="18" charset="0"/>
              </a:rPr>
              <a:t>There are </a:t>
            </a:r>
            <a:r>
              <a:rPr sz="2800" b="1" dirty="0">
                <a:solidFill>
                  <a:srgbClr val="FFFFFF"/>
                </a:solidFill>
                <a:latin typeface="Times New Roman" panose="02020603050405020304" pitchFamily="18" charset="0"/>
                <a:cs typeface="Times New Roman" panose="02020603050405020304" pitchFamily="18" charset="0"/>
              </a:rPr>
              <a:t>many </a:t>
            </a:r>
            <a:r>
              <a:rPr sz="2800" b="1" spc="-5" dirty="0">
                <a:solidFill>
                  <a:srgbClr val="FFFFFF"/>
                </a:solidFill>
                <a:latin typeface="Times New Roman" panose="02020603050405020304" pitchFamily="18" charset="0"/>
                <a:cs typeface="Times New Roman" panose="02020603050405020304" pitchFamily="18" charset="0"/>
              </a:rPr>
              <a:t>groups </a:t>
            </a:r>
            <a:r>
              <a:rPr sz="2800" b="1" dirty="0">
                <a:solidFill>
                  <a:srgbClr val="FFFFFF"/>
                </a:solidFill>
                <a:latin typeface="Times New Roman" panose="02020603050405020304" pitchFamily="18" charset="0"/>
                <a:cs typeface="Times New Roman" panose="02020603050405020304" pitchFamily="18" charset="0"/>
              </a:rPr>
              <a:t>of </a:t>
            </a:r>
            <a:r>
              <a:rPr sz="2800" b="1" spc="-5" dirty="0">
                <a:solidFill>
                  <a:srgbClr val="FFFFFF"/>
                </a:solidFill>
                <a:latin typeface="Times New Roman" panose="02020603050405020304" pitchFamily="18" charset="0"/>
                <a:cs typeface="Times New Roman" panose="02020603050405020304" pitchFamily="18" charset="0"/>
              </a:rPr>
              <a:t>friends </a:t>
            </a:r>
            <a:r>
              <a:rPr sz="2800" b="1" dirty="0">
                <a:solidFill>
                  <a:srgbClr val="FFFFFF"/>
                </a:solidFill>
                <a:latin typeface="Times New Roman" panose="02020603050405020304" pitchFamily="18" charset="0"/>
                <a:cs typeface="Times New Roman" panose="02020603050405020304" pitchFamily="18" charset="0"/>
              </a:rPr>
              <a:t>in </a:t>
            </a:r>
            <a:r>
              <a:rPr sz="2800" b="1" spc="-5" dirty="0">
                <a:solidFill>
                  <a:srgbClr val="FFFFFF"/>
                </a:solidFill>
                <a:latin typeface="Times New Roman" panose="02020603050405020304" pitchFamily="18" charset="0"/>
                <a:cs typeface="Times New Roman" panose="02020603050405020304" pitchFamily="18" charset="0"/>
              </a:rPr>
              <a:t>a formal</a:t>
            </a:r>
            <a:r>
              <a:rPr lang="en-IN" sz="2800" b="1" spc="-5" dirty="0">
                <a:solidFill>
                  <a:srgbClr val="FFFFFF"/>
                </a:solidFill>
                <a:latin typeface="Times New Roman" panose="02020603050405020304" pitchFamily="18" charset="0"/>
                <a:cs typeface="Times New Roman" panose="02020603050405020304" pitchFamily="18" charset="0"/>
              </a:rPr>
              <a:t> </a:t>
            </a:r>
            <a:r>
              <a:rPr sz="2800" b="1" dirty="0">
                <a:solidFill>
                  <a:srgbClr val="FFFFFF"/>
                </a:solidFill>
                <a:latin typeface="Times New Roman" panose="02020603050405020304" pitchFamily="18" charset="0"/>
                <a:cs typeface="Times New Roman" panose="02020603050405020304" pitchFamily="18" charset="0"/>
              </a:rPr>
              <a:t>organization.</a:t>
            </a:r>
            <a:endParaRPr lang="en-IN" sz="2800" dirty="0">
              <a:latin typeface="Times New Roman" panose="02020603050405020304" pitchFamily="18" charset="0"/>
              <a:cs typeface="Times New Roman" panose="02020603050405020304" pitchFamily="18" charset="0"/>
            </a:endParaRPr>
          </a:p>
          <a:p>
            <a:pPr marL="536575" indent="-525463" algn="just">
              <a:lnSpc>
                <a:spcPct val="100000"/>
              </a:lnSpc>
              <a:spcBef>
                <a:spcPts val="1200"/>
              </a:spcBef>
              <a:buFont typeface="Wingdings" panose="05000000000000000000" pitchFamily="2" charset="2"/>
              <a:buChar char="v"/>
              <a:tabLst>
                <a:tab pos="542925" algn="l"/>
                <a:tab pos="543560" algn="l"/>
              </a:tabLst>
            </a:pPr>
            <a:r>
              <a:rPr sz="2800" b="1" spc="-5" dirty="0">
                <a:solidFill>
                  <a:srgbClr val="FFFFFF"/>
                </a:solidFill>
                <a:latin typeface="Times New Roman" panose="02020603050405020304" pitchFamily="18" charset="0"/>
                <a:cs typeface="Times New Roman" panose="02020603050405020304" pitchFamily="18" charset="0"/>
              </a:rPr>
              <a:t>An </a:t>
            </a:r>
            <a:r>
              <a:rPr sz="2800" b="1" dirty="0">
                <a:solidFill>
                  <a:srgbClr val="FFFFFF"/>
                </a:solidFill>
                <a:latin typeface="Times New Roman" panose="02020603050405020304" pitchFamily="18" charset="0"/>
                <a:cs typeface="Times New Roman" panose="02020603050405020304" pitchFamily="18" charset="0"/>
              </a:rPr>
              <a:t>informal </a:t>
            </a:r>
            <a:r>
              <a:rPr sz="2800" b="1" spc="-5" dirty="0">
                <a:solidFill>
                  <a:srgbClr val="FFFFFF"/>
                </a:solidFill>
                <a:latin typeface="Times New Roman" panose="02020603050405020304" pitchFamily="18" charset="0"/>
                <a:cs typeface="Times New Roman" panose="02020603050405020304" pitchFamily="18" charset="0"/>
              </a:rPr>
              <a:t>organization does </a:t>
            </a:r>
            <a:r>
              <a:rPr sz="2800" b="1" dirty="0">
                <a:solidFill>
                  <a:srgbClr val="FFFFFF"/>
                </a:solidFill>
                <a:latin typeface="Times New Roman" panose="02020603050405020304" pitchFamily="18" charset="0"/>
                <a:cs typeface="Times New Roman" panose="02020603050405020304" pitchFamily="18" charset="0"/>
              </a:rPr>
              <a:t>not </a:t>
            </a:r>
            <a:r>
              <a:rPr sz="2800" b="1" spc="-5" dirty="0">
                <a:solidFill>
                  <a:srgbClr val="FFFFFF"/>
                </a:solidFill>
                <a:latin typeface="Times New Roman" panose="02020603050405020304" pitchFamily="18" charset="0"/>
                <a:cs typeface="Times New Roman" panose="02020603050405020304" pitchFamily="18" charset="0"/>
              </a:rPr>
              <a:t>have </a:t>
            </a:r>
            <a:r>
              <a:rPr sz="2800" b="1" dirty="0">
                <a:solidFill>
                  <a:srgbClr val="FFFFFF"/>
                </a:solidFill>
                <a:latin typeface="Times New Roman" panose="02020603050405020304" pitchFamily="18" charset="0"/>
                <a:cs typeface="Times New Roman" panose="02020603050405020304" pitchFamily="18" charset="0"/>
              </a:rPr>
              <a:t>its</a:t>
            </a:r>
            <a:r>
              <a:rPr sz="2800" b="1" spc="-3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own  </a:t>
            </a:r>
            <a:r>
              <a:rPr sz="2800" b="1" dirty="0">
                <a:solidFill>
                  <a:srgbClr val="FFFFFF"/>
                </a:solidFill>
                <a:latin typeface="Times New Roman" panose="02020603050405020304" pitchFamily="18" charset="0"/>
                <a:cs typeface="Times New Roman" panose="02020603050405020304" pitchFamily="18" charset="0"/>
              </a:rPr>
              <a:t>rules and</a:t>
            </a:r>
            <a:r>
              <a:rPr sz="2800" b="1" spc="-5" dirty="0">
                <a:solidFill>
                  <a:srgbClr val="FFFFFF"/>
                </a:solidFill>
                <a:latin typeface="Times New Roman" panose="02020603050405020304" pitchFamily="18" charset="0"/>
                <a:cs typeface="Times New Roman" panose="02020603050405020304" pitchFamily="18" charset="0"/>
              </a:rPr>
              <a:t> </a:t>
            </a:r>
            <a:r>
              <a:rPr sz="2800" b="1" dirty="0">
                <a:solidFill>
                  <a:srgbClr val="FFFFFF"/>
                </a:solidFill>
                <a:latin typeface="Times New Roman" panose="02020603050405020304" pitchFamily="18" charset="0"/>
                <a:cs typeface="Times New Roman" panose="02020603050405020304" pitchFamily="18" charset="0"/>
              </a:rPr>
              <a:t>regulation.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2209800" y="381000"/>
            <a:ext cx="5148681" cy="690574"/>
          </a:xfrm>
          <a:prstGeom prst="rect">
            <a:avLst/>
          </a:prstGeom>
        </p:spPr>
        <p:txBody>
          <a:bodyPr vert="horz" wrap="square" lIns="0" tIns="13335" rIns="0" bIns="0" rtlCol="0">
            <a:spAutoFit/>
          </a:bodyPr>
          <a:lstStyle/>
          <a:p>
            <a:pPr marL="12700" algn="ctr">
              <a:lnSpc>
                <a:spcPct val="100000"/>
              </a:lnSpc>
              <a:spcBef>
                <a:spcPts val="105"/>
              </a:spcBef>
            </a:pPr>
            <a:r>
              <a:rPr sz="4400" u="none" spc="-5" dirty="0">
                <a:latin typeface="Times New Roman" panose="02020603050405020304" pitchFamily="18" charset="0"/>
                <a:cs typeface="Times New Roman" panose="02020603050405020304" pitchFamily="18" charset="0"/>
              </a:rPr>
              <a:t>Informal</a:t>
            </a:r>
            <a:r>
              <a:rPr sz="4400" u="none" spc="-60" dirty="0">
                <a:latin typeface="Times New Roman" panose="02020603050405020304" pitchFamily="18" charset="0"/>
                <a:cs typeface="Times New Roman" panose="02020603050405020304" pitchFamily="18" charset="0"/>
              </a:rPr>
              <a:t> </a:t>
            </a:r>
            <a:r>
              <a:rPr sz="4400" u="none" dirty="0">
                <a:latin typeface="Times New Roman" panose="02020603050405020304" pitchFamily="18" charset="0"/>
                <a:cs typeface="Times New Roman" panose="02020603050405020304" pitchFamily="18" charset="0"/>
              </a:rPr>
              <a:t>group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457200"/>
            <a:ext cx="7416165" cy="629018"/>
          </a:xfrm>
          <a:prstGeom prst="rect">
            <a:avLst/>
          </a:prstGeom>
        </p:spPr>
        <p:txBody>
          <a:bodyPr vert="horz" wrap="square" lIns="0" tIns="13335" rIns="0" bIns="0" rtlCol="0">
            <a:spAutoFit/>
          </a:bodyPr>
          <a:lstStyle/>
          <a:p>
            <a:pPr marL="12700" algn="ctr">
              <a:lnSpc>
                <a:spcPct val="100000"/>
              </a:lnSpc>
              <a:spcBef>
                <a:spcPts val="105"/>
              </a:spcBef>
            </a:pPr>
            <a:r>
              <a:rPr sz="4000" u="none" dirty="0">
                <a:latin typeface="Times New Roman" panose="02020603050405020304" pitchFamily="18" charset="0"/>
                <a:cs typeface="Times New Roman" panose="02020603050405020304" pitchFamily="18" charset="0"/>
              </a:rPr>
              <a:t>Why do people </a:t>
            </a:r>
            <a:r>
              <a:rPr sz="4000" u="none" spc="-5" dirty="0">
                <a:latin typeface="Times New Roman" panose="02020603050405020304" pitchFamily="18" charset="0"/>
                <a:cs typeface="Times New Roman" panose="02020603050405020304" pitchFamily="18" charset="0"/>
              </a:rPr>
              <a:t>join</a:t>
            </a:r>
            <a:r>
              <a:rPr sz="4000" u="none" spc="-45" dirty="0">
                <a:latin typeface="Times New Roman" panose="02020603050405020304" pitchFamily="18" charset="0"/>
                <a:cs typeface="Times New Roman" panose="02020603050405020304" pitchFamily="18" charset="0"/>
              </a:rPr>
              <a:t> </a:t>
            </a:r>
            <a:r>
              <a:rPr sz="4000" u="none" spc="-5" dirty="0">
                <a:latin typeface="Times New Roman" panose="02020603050405020304" pitchFamily="18" charset="0"/>
                <a:cs typeface="Times New Roman" panose="02020603050405020304" pitchFamily="18" charset="0"/>
              </a:rPr>
              <a:t>group?</a:t>
            </a:r>
            <a:endParaRPr sz="40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6282" y="1660246"/>
            <a:ext cx="7924800" cy="3106620"/>
          </a:xfrm>
          <a:prstGeom prst="rect">
            <a:avLst/>
          </a:prstGeom>
        </p:spPr>
        <p:txBody>
          <a:bodyPr vert="horz" wrap="square" lIns="0" tIns="13335" rIns="0" bIns="0" rtlCol="0">
            <a:spAutoFit/>
          </a:bodyPr>
          <a:lstStyle/>
          <a:p>
            <a:pPr marL="12700" algn="just">
              <a:lnSpc>
                <a:spcPct val="100000"/>
              </a:lnSpc>
              <a:spcBef>
                <a:spcPts val="105"/>
              </a:spcBef>
            </a:pPr>
            <a:r>
              <a:rPr sz="3200" b="1" u="sng" spc="-5" dirty="0">
                <a:solidFill>
                  <a:srgbClr val="FFFFFF"/>
                </a:solidFill>
                <a:latin typeface="Times New Roman" panose="02020603050405020304" pitchFamily="18" charset="0"/>
                <a:cs typeface="Times New Roman" panose="02020603050405020304" pitchFamily="18" charset="0"/>
              </a:rPr>
              <a:t>Security</a:t>
            </a:r>
            <a:endParaRPr sz="3200" b="1" u="sng" dirty="0">
              <a:latin typeface="Times New Roman" panose="02020603050405020304" pitchFamily="18" charset="0"/>
              <a:cs typeface="Times New Roman" panose="02020603050405020304" pitchFamily="18" charset="0"/>
            </a:endParaRPr>
          </a:p>
          <a:p>
            <a:pPr algn="just">
              <a:lnSpc>
                <a:spcPct val="100000"/>
              </a:lnSpc>
              <a:spcBef>
                <a:spcPts val="40"/>
              </a:spcBef>
            </a:pPr>
            <a:endParaRPr sz="2900" dirty="0">
              <a:latin typeface="Times New Roman" panose="02020603050405020304" pitchFamily="18" charset="0"/>
              <a:cs typeface="Times New Roman" panose="02020603050405020304" pitchFamily="18" charset="0"/>
            </a:endParaRPr>
          </a:p>
          <a:p>
            <a:pPr marL="12700" marR="5080" algn="just">
              <a:lnSpc>
                <a:spcPct val="100000"/>
              </a:lnSpc>
              <a:tabLst>
                <a:tab pos="5034280" algn="l"/>
              </a:tabLst>
            </a:pPr>
            <a:r>
              <a:rPr sz="2800" b="1" spc="-5" dirty="0">
                <a:solidFill>
                  <a:srgbClr val="FFFFFF"/>
                </a:solidFill>
                <a:latin typeface="Times New Roman" panose="02020603050405020304" pitchFamily="18" charset="0"/>
                <a:cs typeface="Times New Roman" panose="02020603050405020304" pitchFamily="18" charset="0"/>
              </a:rPr>
              <a:t>By joining a group, individuals can reduce the  insecurity of</a:t>
            </a:r>
            <a:r>
              <a:rPr sz="2800" b="1" spc="50"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standing</a:t>
            </a:r>
            <a:r>
              <a:rPr sz="2800" b="1" spc="4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alone.</a:t>
            </a:r>
            <a:r>
              <a:rPr lang="en-US" sz="2800" b="1" spc="-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People</a:t>
            </a:r>
            <a:r>
              <a:rPr lang="en-US" sz="2800" b="1" spc="-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feel stronger</a:t>
            </a:r>
            <a:r>
              <a:rPr lang="en-US" sz="2800" b="1" spc="-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and more </a:t>
            </a:r>
            <a:r>
              <a:rPr sz="2800" b="1" dirty="0">
                <a:solidFill>
                  <a:srgbClr val="FFFFFF"/>
                </a:solidFill>
                <a:latin typeface="Times New Roman" panose="02020603050405020304" pitchFamily="18" charset="0"/>
                <a:cs typeface="Times New Roman" panose="02020603050405020304" pitchFamily="18" charset="0"/>
              </a:rPr>
              <a:t>resistant </a:t>
            </a:r>
            <a:r>
              <a:rPr sz="2800" b="1" spc="-5" dirty="0">
                <a:solidFill>
                  <a:srgbClr val="FFFFFF"/>
                </a:solidFill>
                <a:latin typeface="Times New Roman" panose="02020603050405020304" pitchFamily="18" charset="0"/>
                <a:cs typeface="Times New Roman" panose="02020603050405020304" pitchFamily="18" charset="0"/>
              </a:rPr>
              <a:t>to threats when they are part of  a group. Group provides safety and protection  against a common</a:t>
            </a:r>
            <a:r>
              <a:rPr sz="2800" b="1" spc="45" dirty="0">
                <a:solidFill>
                  <a:srgbClr val="FFFFFF"/>
                </a:solidFill>
                <a:latin typeface="Times New Roman" panose="02020603050405020304" pitchFamily="18" charset="0"/>
                <a:cs typeface="Times New Roman" panose="02020603050405020304" pitchFamily="18" charset="0"/>
              </a:rPr>
              <a:t> </a:t>
            </a:r>
            <a:r>
              <a:rPr sz="2800" b="1" spc="-45" dirty="0">
                <a:solidFill>
                  <a:srgbClr val="FFFFFF"/>
                </a:solidFill>
                <a:latin typeface="Times New Roman" panose="02020603050405020304" pitchFamily="18" charset="0"/>
                <a:cs typeface="Times New Roman" panose="02020603050405020304" pitchFamily="18" charset="0"/>
              </a:rPr>
              <a:t>enemy.</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102" y="457200"/>
            <a:ext cx="7848193" cy="3151504"/>
          </a:xfrm>
          <a:prstGeom prst="rect">
            <a:avLst/>
          </a:prstGeom>
        </p:spPr>
        <p:txBody>
          <a:bodyPr vert="horz" wrap="square" lIns="0" tIns="12065" rIns="0" bIns="0" rtlCol="0">
            <a:spAutoFit/>
          </a:bodyPr>
          <a:lstStyle/>
          <a:p>
            <a:pPr marL="12700">
              <a:lnSpc>
                <a:spcPct val="100000"/>
              </a:lnSpc>
              <a:spcBef>
                <a:spcPts val="95"/>
              </a:spcBef>
            </a:pPr>
            <a:r>
              <a:rPr u="sng" spc="-5" dirty="0">
                <a:latin typeface="Times New Roman" panose="02020603050405020304" pitchFamily="18" charset="0"/>
                <a:cs typeface="Times New Roman" panose="02020603050405020304" pitchFamily="18" charset="0"/>
              </a:rPr>
              <a:t>Affiliation</a:t>
            </a:r>
            <a:br>
              <a:rPr lang="en-IN" u="none" spc="-5" dirty="0">
                <a:latin typeface="Times New Roman" panose="02020603050405020304" pitchFamily="18" charset="0"/>
                <a:cs typeface="Times New Roman" panose="02020603050405020304" pitchFamily="18" charset="0"/>
              </a:rPr>
            </a:br>
            <a:endParaRPr u="none" dirty="0">
              <a:latin typeface="Times New Roman" panose="02020603050405020304" pitchFamily="18" charset="0"/>
              <a:cs typeface="Times New Roman" panose="02020603050405020304" pitchFamily="18" charset="0"/>
            </a:endParaRPr>
          </a:p>
          <a:p>
            <a:pPr marL="12700" marR="5080" algn="just">
              <a:lnSpc>
                <a:spcPct val="100000"/>
              </a:lnSpc>
              <a:spcBef>
                <a:spcPts val="15"/>
              </a:spcBef>
              <a:tabLst>
                <a:tab pos="4679950" algn="l"/>
              </a:tabLst>
            </a:pPr>
            <a:r>
              <a:rPr sz="2800" u="none" dirty="0">
                <a:latin typeface="Times New Roman" panose="02020603050405020304" pitchFamily="18" charset="0"/>
                <a:cs typeface="Times New Roman" panose="02020603050405020304" pitchFamily="18" charset="0"/>
              </a:rPr>
              <a:t>Groups </a:t>
            </a:r>
            <a:r>
              <a:rPr sz="2800" u="none" spc="-5" dirty="0">
                <a:latin typeface="Times New Roman" panose="02020603050405020304" pitchFamily="18" charset="0"/>
                <a:cs typeface="Times New Roman" panose="02020603050405020304" pitchFamily="18" charset="0"/>
              </a:rPr>
              <a:t>can </a:t>
            </a:r>
            <a:r>
              <a:rPr sz="2800" u="none" dirty="0">
                <a:latin typeface="Times New Roman" panose="02020603050405020304" pitchFamily="18" charset="0"/>
                <a:cs typeface="Times New Roman" panose="02020603050405020304" pitchFamily="18" charset="0"/>
              </a:rPr>
              <a:t>fulfill</a:t>
            </a:r>
            <a:r>
              <a:rPr sz="2800" u="none" spc="-35" dirty="0">
                <a:latin typeface="Times New Roman" panose="02020603050405020304" pitchFamily="18" charset="0"/>
                <a:cs typeface="Times New Roman" panose="02020603050405020304" pitchFamily="18" charset="0"/>
              </a:rPr>
              <a:t> </a:t>
            </a:r>
            <a:r>
              <a:rPr sz="2800" u="none" spc="-5" dirty="0">
                <a:latin typeface="Times New Roman" panose="02020603050405020304" pitchFamily="18" charset="0"/>
                <a:cs typeface="Times New Roman" panose="02020603050405020304" pitchFamily="18" charset="0"/>
              </a:rPr>
              <a:t>social</a:t>
            </a:r>
            <a:r>
              <a:rPr sz="2800" u="none" spc="10" dirty="0">
                <a:latin typeface="Times New Roman" panose="02020603050405020304" pitchFamily="18" charset="0"/>
                <a:cs typeface="Times New Roman" panose="02020603050405020304" pitchFamily="18" charset="0"/>
              </a:rPr>
              <a:t> </a:t>
            </a:r>
            <a:r>
              <a:rPr sz="2800" u="none" spc="-5" dirty="0">
                <a:latin typeface="Times New Roman" panose="02020603050405020304" pitchFamily="18" charset="0"/>
                <a:cs typeface="Times New Roman" panose="02020603050405020304" pitchFamily="18" charset="0"/>
              </a:rPr>
              <a:t>needs.	People enjoy</a:t>
            </a:r>
            <a:r>
              <a:rPr sz="2800" u="none" spc="-80" dirty="0">
                <a:latin typeface="Times New Roman" panose="02020603050405020304" pitchFamily="18" charset="0"/>
                <a:cs typeface="Times New Roman" panose="02020603050405020304" pitchFamily="18" charset="0"/>
              </a:rPr>
              <a:t> </a:t>
            </a:r>
            <a:r>
              <a:rPr sz="2800" u="none" dirty="0">
                <a:latin typeface="Times New Roman" panose="02020603050405020304" pitchFamily="18" charset="0"/>
                <a:cs typeface="Times New Roman" panose="02020603050405020304" pitchFamily="18" charset="0"/>
              </a:rPr>
              <a:t>the  </a:t>
            </a:r>
            <a:r>
              <a:rPr sz="2800" u="none" spc="-5" dirty="0">
                <a:latin typeface="Times New Roman" panose="02020603050405020304" pitchFamily="18" charset="0"/>
                <a:cs typeface="Times New Roman" panose="02020603050405020304" pitchFamily="18" charset="0"/>
              </a:rPr>
              <a:t>regular </a:t>
            </a:r>
            <a:r>
              <a:rPr sz="2800" u="none" dirty="0">
                <a:latin typeface="Times New Roman" panose="02020603050405020304" pitchFamily="18" charset="0"/>
                <a:cs typeface="Times New Roman" panose="02020603050405020304" pitchFamily="18" charset="0"/>
              </a:rPr>
              <a:t>interaction that </a:t>
            </a:r>
            <a:r>
              <a:rPr sz="2800" u="none" spc="-5" dirty="0">
                <a:latin typeface="Times New Roman" panose="02020603050405020304" pitchFamily="18" charset="0"/>
                <a:cs typeface="Times New Roman" panose="02020603050405020304" pitchFamily="18" charset="0"/>
              </a:rPr>
              <a:t>comes </a:t>
            </a:r>
            <a:r>
              <a:rPr sz="2800" u="none" spc="5" dirty="0">
                <a:latin typeface="Times New Roman" panose="02020603050405020304" pitchFamily="18" charset="0"/>
                <a:cs typeface="Times New Roman" panose="02020603050405020304" pitchFamily="18" charset="0"/>
              </a:rPr>
              <a:t>with </a:t>
            </a:r>
            <a:r>
              <a:rPr sz="2800" u="none" spc="-5" dirty="0">
                <a:latin typeface="Times New Roman" panose="02020603050405020304" pitchFamily="18" charset="0"/>
                <a:cs typeface="Times New Roman" panose="02020603050405020304" pitchFamily="18" charset="0"/>
              </a:rPr>
              <a:t>groups me  membership for many people these </a:t>
            </a:r>
            <a:r>
              <a:rPr sz="2800" u="none" dirty="0">
                <a:latin typeface="Times New Roman" panose="02020603050405020304" pitchFamily="18" charset="0"/>
                <a:cs typeface="Times New Roman" panose="02020603050405020304" pitchFamily="18" charset="0"/>
              </a:rPr>
              <a:t>on </a:t>
            </a:r>
            <a:r>
              <a:rPr sz="2800" u="none" spc="-5" dirty="0">
                <a:latin typeface="Times New Roman" panose="02020603050405020304" pitchFamily="18" charset="0"/>
                <a:cs typeface="Times New Roman" panose="02020603050405020304" pitchFamily="18" charset="0"/>
              </a:rPr>
              <a:t>the </a:t>
            </a:r>
            <a:r>
              <a:rPr sz="2800" u="none" dirty="0">
                <a:latin typeface="Times New Roman" panose="02020603050405020304" pitchFamily="18" charset="0"/>
                <a:cs typeface="Times New Roman" panose="02020603050405020304" pitchFamily="18" charset="0"/>
              </a:rPr>
              <a:t>job  interaction </a:t>
            </a:r>
            <a:r>
              <a:rPr sz="2800" u="none" spc="-5" dirty="0">
                <a:latin typeface="Times New Roman" panose="02020603050405020304" pitchFamily="18" charset="0"/>
                <a:cs typeface="Times New Roman" panose="02020603050405020304" pitchFamily="18" charset="0"/>
              </a:rPr>
              <a:t>are their primary sources for fulfilling  </a:t>
            </a:r>
            <a:r>
              <a:rPr sz="2800" u="none" dirty="0">
                <a:latin typeface="Times New Roman" panose="02020603050405020304" pitchFamily="18" charset="0"/>
                <a:cs typeface="Times New Roman" panose="02020603050405020304" pitchFamily="18" charset="0"/>
              </a:rPr>
              <a:t>their </a:t>
            </a:r>
            <a:r>
              <a:rPr sz="2800" u="none" spc="-5" dirty="0">
                <a:latin typeface="Times New Roman" panose="02020603050405020304" pitchFamily="18" charset="0"/>
                <a:cs typeface="Times New Roman" panose="02020603050405020304" pitchFamily="18" charset="0"/>
              </a:rPr>
              <a:t>need </a:t>
            </a:r>
            <a:r>
              <a:rPr sz="2800" u="none" dirty="0">
                <a:latin typeface="Times New Roman" panose="02020603050405020304" pitchFamily="18" charset="0"/>
                <a:cs typeface="Times New Roman" panose="02020603050405020304" pitchFamily="18" charset="0"/>
              </a:rPr>
              <a:t>for</a:t>
            </a:r>
            <a:r>
              <a:rPr sz="2800" u="none" spc="-20" dirty="0">
                <a:latin typeface="Times New Roman" panose="02020603050405020304" pitchFamily="18" charset="0"/>
                <a:cs typeface="Times New Roman" panose="02020603050405020304" pitchFamily="18" charset="0"/>
              </a:rPr>
              <a:t> </a:t>
            </a:r>
            <a:r>
              <a:rPr sz="2800" u="none" dirty="0">
                <a:latin typeface="Times New Roman" panose="02020603050405020304" pitchFamily="18" charset="0"/>
                <a:cs typeface="Times New Roman" panose="02020603050405020304" pitchFamily="18" charset="0"/>
              </a:rPr>
              <a:t>affliction.</a:t>
            </a:r>
            <a:endParaRPr sz="2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05710" y="3581400"/>
            <a:ext cx="7848194" cy="2684709"/>
          </a:xfrm>
          <a:prstGeom prst="rect">
            <a:avLst/>
          </a:prstGeom>
        </p:spPr>
        <p:txBody>
          <a:bodyPr vert="horz" wrap="square" lIns="0" tIns="12065" rIns="0" bIns="0" rtlCol="0">
            <a:spAutoFit/>
          </a:bodyPr>
          <a:lstStyle/>
          <a:p>
            <a:pPr marL="12700" algn="just">
              <a:lnSpc>
                <a:spcPct val="100000"/>
              </a:lnSpc>
              <a:spcBef>
                <a:spcPts val="95"/>
              </a:spcBef>
            </a:pPr>
            <a:endParaRPr lang="en-IN" sz="3200" b="1" spc="-5" dirty="0">
              <a:solidFill>
                <a:srgbClr val="FFFFFF"/>
              </a:solidFill>
              <a:latin typeface="Times New Roman" panose="02020603050405020304" pitchFamily="18" charset="0"/>
              <a:cs typeface="Times New Roman" panose="02020603050405020304" pitchFamily="18" charset="0"/>
            </a:endParaRPr>
          </a:p>
          <a:p>
            <a:pPr marL="12700" algn="just">
              <a:lnSpc>
                <a:spcPct val="100000"/>
              </a:lnSpc>
              <a:spcBef>
                <a:spcPts val="95"/>
              </a:spcBef>
            </a:pPr>
            <a:r>
              <a:rPr sz="3200" b="1" u="sng" spc="-5" dirty="0">
                <a:solidFill>
                  <a:srgbClr val="FFFFFF"/>
                </a:solidFill>
                <a:latin typeface="Times New Roman" panose="02020603050405020304" pitchFamily="18" charset="0"/>
                <a:cs typeface="Times New Roman" panose="02020603050405020304" pitchFamily="18" charset="0"/>
              </a:rPr>
              <a:t>Power</a:t>
            </a:r>
            <a:endParaRPr lang="en-IN" sz="3200" b="1" spc="-5" dirty="0">
              <a:solidFill>
                <a:srgbClr val="FFFFFF"/>
              </a:solidFill>
              <a:latin typeface="Times New Roman" panose="02020603050405020304" pitchFamily="18" charset="0"/>
              <a:cs typeface="Times New Roman" panose="02020603050405020304" pitchFamily="18" charset="0"/>
            </a:endParaRPr>
          </a:p>
          <a:p>
            <a:pPr marL="12700" algn="just">
              <a:lnSpc>
                <a:spcPct val="100000"/>
              </a:lnSpc>
              <a:spcBef>
                <a:spcPts val="95"/>
              </a:spcBef>
            </a:pPr>
            <a:endParaRPr dirty="0">
              <a:latin typeface="Times New Roman" panose="02020603050405020304" pitchFamily="18" charset="0"/>
              <a:cs typeface="Times New Roman" panose="02020603050405020304" pitchFamily="18" charset="0"/>
            </a:endParaRPr>
          </a:p>
          <a:p>
            <a:pPr marL="12700" marR="5080" algn="just">
              <a:lnSpc>
                <a:spcPct val="100000"/>
              </a:lnSpc>
              <a:spcBef>
                <a:spcPts val="15"/>
              </a:spcBef>
              <a:tabLst>
                <a:tab pos="6067425" algn="l"/>
              </a:tabLst>
            </a:pPr>
            <a:r>
              <a:rPr sz="2800" b="1" spc="-5" dirty="0">
                <a:solidFill>
                  <a:srgbClr val="FFFFFF"/>
                </a:solidFill>
                <a:latin typeface="Times New Roman" panose="02020603050405020304" pitchFamily="18" charset="0"/>
                <a:cs typeface="Times New Roman" panose="02020603050405020304" pitchFamily="18" charset="0"/>
              </a:rPr>
              <a:t>What cannot be achieved </a:t>
            </a:r>
            <a:r>
              <a:rPr sz="2800" b="1" dirty="0">
                <a:solidFill>
                  <a:srgbClr val="FFFFFF"/>
                </a:solidFill>
                <a:latin typeface="Times New Roman" panose="02020603050405020304" pitchFamily="18" charset="0"/>
                <a:cs typeface="Times New Roman" panose="02020603050405020304" pitchFamily="18" charset="0"/>
              </a:rPr>
              <a:t>individually </a:t>
            </a:r>
            <a:r>
              <a:rPr sz="2800" b="1" spc="-5" dirty="0">
                <a:solidFill>
                  <a:srgbClr val="FFFFFF"/>
                </a:solidFill>
                <a:latin typeface="Times New Roman" panose="02020603050405020304" pitchFamily="18" charset="0"/>
                <a:cs typeface="Times New Roman" panose="02020603050405020304" pitchFamily="18" charset="0"/>
              </a:rPr>
              <a:t>after  becomes possible through</a:t>
            </a:r>
            <a:r>
              <a:rPr sz="2800" b="1" spc="4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group</a:t>
            </a:r>
            <a:r>
              <a:rPr sz="2800" b="1" spc="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action.</a:t>
            </a:r>
            <a:r>
              <a:rPr lang="en-IN" sz="2800" b="1" spc="-5" dirty="0">
                <a:solidFill>
                  <a:srgbClr val="FFFFFF"/>
                </a:solidFill>
                <a:latin typeface="Times New Roman" panose="02020603050405020304" pitchFamily="18" charset="0"/>
                <a:cs typeface="Times New Roman" panose="02020603050405020304" pitchFamily="18" charset="0"/>
              </a:rPr>
              <a:t> </a:t>
            </a:r>
            <a:r>
              <a:rPr sz="2800" b="1" spc="-5" dirty="0">
                <a:solidFill>
                  <a:srgbClr val="FFFFFF"/>
                </a:solidFill>
                <a:latin typeface="Times New Roman" panose="02020603050405020304" pitchFamily="18" charset="0"/>
                <a:cs typeface="Times New Roman" panose="02020603050405020304" pitchFamily="18" charset="0"/>
              </a:rPr>
              <a:t>There</a:t>
            </a:r>
            <a:r>
              <a:rPr sz="2800" b="1" spc="-85" dirty="0">
                <a:solidFill>
                  <a:srgbClr val="FFFFFF"/>
                </a:solidFill>
                <a:latin typeface="Times New Roman" panose="02020603050405020304" pitchFamily="18" charset="0"/>
                <a:cs typeface="Times New Roman" panose="02020603050405020304" pitchFamily="18" charset="0"/>
              </a:rPr>
              <a:t> </a:t>
            </a:r>
            <a:r>
              <a:rPr sz="2800" b="1" dirty="0">
                <a:solidFill>
                  <a:srgbClr val="FFFFFF"/>
                </a:solidFill>
                <a:latin typeface="Times New Roman" panose="02020603050405020304" pitchFamily="18" charset="0"/>
                <a:cs typeface="Times New Roman" panose="02020603050405020304" pitchFamily="18" charset="0"/>
              </a:rPr>
              <a:t>is  power in</a:t>
            </a:r>
            <a:r>
              <a:rPr sz="2800" b="1" spc="-60" dirty="0">
                <a:solidFill>
                  <a:srgbClr val="FFFFFF"/>
                </a:solidFill>
                <a:latin typeface="Times New Roman" panose="02020603050405020304" pitchFamily="18" charset="0"/>
                <a:cs typeface="Times New Roman" panose="02020603050405020304" pitchFamily="18" charset="0"/>
              </a:rPr>
              <a:t> </a:t>
            </a:r>
            <a:r>
              <a:rPr sz="2800" b="1" spc="-25" dirty="0">
                <a:solidFill>
                  <a:srgbClr val="FFFFFF"/>
                </a:solidFill>
                <a:latin typeface="Times New Roman" panose="02020603050405020304" pitchFamily="18" charset="0"/>
                <a:cs typeface="Times New Roman" panose="02020603050405020304" pitchFamily="18" charset="0"/>
              </a:rPr>
              <a:t>number.</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343540"/>
            <a:ext cx="8458200" cy="6324808"/>
          </a:xfrm>
          <a:prstGeom prst="rect">
            <a:avLst/>
          </a:prstGeom>
        </p:spPr>
        <p:txBody>
          <a:bodyPr vert="horz" wrap="square" lIns="0" tIns="12700" rIns="0" bIns="0" rtlCol="0">
            <a:spAutoFit/>
          </a:bodyPr>
          <a:lstStyle/>
          <a:p>
            <a:pPr marL="12700" marR="24765" algn="just">
              <a:lnSpc>
                <a:spcPct val="100000"/>
              </a:lnSpc>
              <a:spcBef>
                <a:spcPts val="100"/>
              </a:spcBef>
              <a:tabLst>
                <a:tab pos="3897629" algn="l"/>
              </a:tabLst>
            </a:pPr>
            <a:r>
              <a:rPr lang="en-IN" sz="3200" b="1" u="sng" spc="-5" dirty="0">
                <a:solidFill>
                  <a:srgbClr val="FFFFFF"/>
                </a:solidFill>
                <a:latin typeface="Times New Roman" panose="02020603050405020304" pitchFamily="18" charset="0"/>
                <a:cs typeface="Times New Roman" panose="02020603050405020304" pitchFamily="18" charset="0"/>
              </a:rPr>
              <a:t>Goal achievement</a:t>
            </a:r>
            <a:endParaRPr lang="en-IN" sz="2400" b="1" u="sng" spc="-5" dirty="0">
              <a:solidFill>
                <a:srgbClr val="FFFFFF"/>
              </a:solidFill>
              <a:latin typeface="Times New Roman" panose="02020603050405020304" pitchFamily="18" charset="0"/>
              <a:cs typeface="Times New Roman" panose="02020603050405020304" pitchFamily="18" charset="0"/>
            </a:endParaRPr>
          </a:p>
          <a:p>
            <a:pPr marL="12700" marR="24765" algn="just">
              <a:lnSpc>
                <a:spcPct val="100000"/>
              </a:lnSpc>
              <a:spcBef>
                <a:spcPts val="100"/>
              </a:spcBef>
              <a:tabLst>
                <a:tab pos="3897629" algn="l"/>
              </a:tabLst>
            </a:pPr>
            <a:endParaRPr lang="en-IN" sz="1400" b="1" spc="-5" dirty="0">
              <a:solidFill>
                <a:srgbClr val="FFFFFF"/>
              </a:solidFill>
              <a:latin typeface="Times New Roman" panose="02020603050405020304" pitchFamily="18" charset="0"/>
              <a:cs typeface="Times New Roman" panose="02020603050405020304" pitchFamily="18" charset="0"/>
            </a:endParaRPr>
          </a:p>
          <a:p>
            <a:pPr marL="12700" marR="24765" algn="just">
              <a:lnSpc>
                <a:spcPct val="100000"/>
              </a:lnSpc>
              <a:spcBef>
                <a:spcPts val="100"/>
              </a:spcBef>
              <a:tabLst>
                <a:tab pos="3897629" algn="l"/>
              </a:tabLst>
            </a:pPr>
            <a:r>
              <a:rPr sz="2400" b="1" spc="-5" dirty="0">
                <a:solidFill>
                  <a:srgbClr val="FFFFFF"/>
                </a:solidFill>
                <a:latin typeface="Times New Roman" panose="02020603050405020304" pitchFamily="18" charset="0"/>
                <a:cs typeface="Times New Roman" panose="02020603050405020304" pitchFamily="18" charset="0"/>
              </a:rPr>
              <a:t>Through pooling </a:t>
            </a:r>
            <a:r>
              <a:rPr sz="2400" b="1" dirty="0">
                <a:solidFill>
                  <a:srgbClr val="FFFFFF"/>
                </a:solidFill>
                <a:latin typeface="Times New Roman" panose="02020603050405020304" pitchFamily="18" charset="0"/>
                <a:cs typeface="Times New Roman" panose="02020603050405020304" pitchFamily="18" charset="0"/>
              </a:rPr>
              <a:t>of knowledge, </a:t>
            </a:r>
            <a:r>
              <a:rPr sz="2400" b="1" spc="-5" dirty="0">
                <a:solidFill>
                  <a:srgbClr val="FFFFFF"/>
                </a:solidFill>
                <a:latin typeface="Times New Roman" panose="02020603050405020304" pitchFamily="18" charset="0"/>
                <a:cs typeface="Times New Roman" panose="02020603050405020304" pitchFamily="18" charset="0"/>
              </a:rPr>
              <a:t>resources,  talents </a:t>
            </a:r>
            <a:r>
              <a:rPr sz="2400" b="1" dirty="0">
                <a:solidFill>
                  <a:srgbClr val="FFFFFF"/>
                </a:solidFill>
                <a:latin typeface="Times New Roman" panose="02020603050405020304" pitchFamily="18" charset="0"/>
                <a:cs typeface="Times New Roman" panose="02020603050405020304" pitchFamily="18" charset="0"/>
              </a:rPr>
              <a:t>and power in-group, people </a:t>
            </a:r>
            <a:r>
              <a:rPr sz="2400" b="1" spc="-5" dirty="0">
                <a:solidFill>
                  <a:srgbClr val="FFFFFF"/>
                </a:solidFill>
                <a:latin typeface="Times New Roman" panose="02020603050405020304" pitchFamily="18" charset="0"/>
                <a:cs typeface="Times New Roman" panose="02020603050405020304" pitchFamily="18" charset="0"/>
              </a:rPr>
              <a:t>are able </a:t>
            </a:r>
            <a:r>
              <a:rPr sz="2400" b="1" dirty="0">
                <a:solidFill>
                  <a:srgbClr val="FFFFFF"/>
                </a:solidFill>
                <a:latin typeface="Times New Roman" panose="02020603050405020304" pitchFamily="18" charset="0"/>
                <a:cs typeface="Times New Roman" panose="02020603050405020304" pitchFamily="18" charset="0"/>
              </a:rPr>
              <a:t>to  </a:t>
            </a:r>
            <a:r>
              <a:rPr sz="2400" b="1" spc="-5" dirty="0">
                <a:solidFill>
                  <a:srgbClr val="FFFFFF"/>
                </a:solidFill>
                <a:latin typeface="Times New Roman" panose="02020603050405020304" pitchFamily="18" charset="0"/>
                <a:cs typeface="Times New Roman" panose="02020603050405020304" pitchFamily="18" charset="0"/>
              </a:rPr>
              <a:t>achieve goals </a:t>
            </a:r>
            <a:r>
              <a:rPr sz="2400" b="1" dirty="0">
                <a:solidFill>
                  <a:srgbClr val="FFFFFF"/>
                </a:solidFill>
                <a:latin typeface="Times New Roman" panose="02020603050405020304" pitchFamily="18" charset="0"/>
                <a:cs typeface="Times New Roman" panose="02020603050405020304" pitchFamily="18" charset="0"/>
              </a:rPr>
              <a:t>that </a:t>
            </a:r>
            <a:r>
              <a:rPr sz="2400" b="1" spc="-5" dirty="0">
                <a:solidFill>
                  <a:srgbClr val="FFFFFF"/>
                </a:solidFill>
                <a:latin typeface="Times New Roman" panose="02020603050405020304" pitchFamily="18" charset="0"/>
                <a:cs typeface="Times New Roman" panose="02020603050405020304" pitchFamily="18" charset="0"/>
              </a:rPr>
              <a:t>may </a:t>
            </a:r>
            <a:r>
              <a:rPr sz="2400" b="1" dirty="0">
                <a:solidFill>
                  <a:srgbClr val="FFFFFF"/>
                </a:solidFill>
                <a:latin typeface="Times New Roman" panose="02020603050405020304" pitchFamily="18" charset="0"/>
                <a:cs typeface="Times New Roman" panose="02020603050405020304" pitchFamily="18" charset="0"/>
              </a:rPr>
              <a:t>not </a:t>
            </a:r>
            <a:r>
              <a:rPr sz="2400" b="1" spc="-5" dirty="0">
                <a:solidFill>
                  <a:srgbClr val="FFFFFF"/>
                </a:solidFill>
                <a:latin typeface="Times New Roman" panose="02020603050405020304" pitchFamily="18" charset="0"/>
                <a:cs typeface="Times New Roman" panose="02020603050405020304" pitchFamily="18" charset="0"/>
              </a:rPr>
              <a:t>be possible  </a:t>
            </a:r>
            <a:r>
              <a:rPr sz="2400" b="1" spc="-20" dirty="0">
                <a:solidFill>
                  <a:srgbClr val="FFFFFF"/>
                </a:solidFill>
                <a:latin typeface="Times New Roman" panose="02020603050405020304" pitchFamily="18" charset="0"/>
                <a:cs typeface="Times New Roman" panose="02020603050405020304" pitchFamily="18" charset="0"/>
              </a:rPr>
              <a:t>individually. </a:t>
            </a:r>
            <a:r>
              <a:rPr sz="2400" b="1" spc="-5" dirty="0">
                <a:solidFill>
                  <a:srgbClr val="FFFFFF"/>
                </a:solidFill>
                <a:latin typeface="Times New Roman" panose="02020603050405020304" pitchFamily="18" charset="0"/>
                <a:cs typeface="Times New Roman" panose="02020603050405020304" pitchFamily="18" charset="0"/>
              </a:rPr>
              <a:t>More </a:t>
            </a:r>
            <a:r>
              <a:rPr sz="2400" b="1" dirty="0">
                <a:solidFill>
                  <a:srgbClr val="FFFFFF"/>
                </a:solidFill>
                <a:latin typeface="Times New Roman" panose="02020603050405020304" pitchFamily="18" charset="0"/>
                <a:cs typeface="Times New Roman" panose="02020603050405020304" pitchFamily="18" charset="0"/>
              </a:rPr>
              <a:t>than one </a:t>
            </a:r>
            <a:r>
              <a:rPr sz="2400" b="1" spc="-5" dirty="0">
                <a:solidFill>
                  <a:srgbClr val="FFFFFF"/>
                </a:solidFill>
                <a:latin typeface="Times New Roman" panose="02020603050405020304" pitchFamily="18" charset="0"/>
                <a:cs typeface="Times New Roman" panose="02020603050405020304" pitchFamily="18" charset="0"/>
              </a:rPr>
              <a:t>person can achieve  one particular</a:t>
            </a:r>
            <a:r>
              <a:rPr sz="2400" b="1" spc="20" dirty="0">
                <a:solidFill>
                  <a:srgbClr val="FFFFFF"/>
                </a:solidFill>
                <a:latin typeface="Times New Roman" panose="02020603050405020304" pitchFamily="18" charset="0"/>
                <a:cs typeface="Times New Roman" panose="02020603050405020304" pitchFamily="18" charset="0"/>
              </a:rPr>
              <a:t> </a:t>
            </a:r>
            <a:r>
              <a:rPr sz="2400" b="1" spc="-5" dirty="0">
                <a:solidFill>
                  <a:srgbClr val="FFFFFF"/>
                </a:solidFill>
                <a:latin typeface="Times New Roman" panose="02020603050405020304" pitchFamily="18" charset="0"/>
                <a:cs typeface="Times New Roman" panose="02020603050405020304" pitchFamily="18" charset="0"/>
              </a:rPr>
              <a:t>goal</a:t>
            </a:r>
            <a:r>
              <a:rPr sz="2400" b="1" spc="15" dirty="0">
                <a:solidFill>
                  <a:srgbClr val="FFFFFF"/>
                </a:solidFill>
                <a:latin typeface="Times New Roman" panose="02020603050405020304" pitchFamily="18" charset="0"/>
                <a:cs typeface="Times New Roman" panose="02020603050405020304" pitchFamily="18" charset="0"/>
              </a:rPr>
              <a:t> </a:t>
            </a:r>
            <a:r>
              <a:rPr sz="2400" b="1" spc="-35" dirty="0">
                <a:solidFill>
                  <a:srgbClr val="FFFFFF"/>
                </a:solidFill>
                <a:latin typeface="Times New Roman" panose="02020603050405020304" pitchFamily="18" charset="0"/>
                <a:cs typeface="Times New Roman" panose="02020603050405020304" pitchFamily="18" charset="0"/>
              </a:rPr>
              <a:t>easily.</a:t>
            </a:r>
            <a:r>
              <a:rPr lang="en-IN" sz="2400" b="1" spc="-35" dirty="0">
                <a:solidFill>
                  <a:srgbClr val="FFFFFF"/>
                </a:solidFill>
                <a:latin typeface="Times New Roman" panose="02020603050405020304" pitchFamily="18" charset="0"/>
                <a:cs typeface="Times New Roman" panose="02020603050405020304" pitchFamily="18" charset="0"/>
              </a:rPr>
              <a:t> </a:t>
            </a:r>
            <a:r>
              <a:rPr sz="2400" b="1" dirty="0">
                <a:solidFill>
                  <a:srgbClr val="FFFFFF"/>
                </a:solidFill>
                <a:latin typeface="Times New Roman" panose="02020603050405020304" pitchFamily="18" charset="0"/>
                <a:cs typeface="Times New Roman" panose="02020603050405020304" pitchFamily="18" charset="0"/>
              </a:rPr>
              <a:t>In </a:t>
            </a:r>
            <a:r>
              <a:rPr sz="2400" b="1" spc="-5" dirty="0">
                <a:solidFill>
                  <a:srgbClr val="FFFFFF"/>
                </a:solidFill>
                <a:latin typeface="Times New Roman" panose="02020603050405020304" pitchFamily="18" charset="0"/>
                <a:cs typeface="Times New Roman" panose="02020603050405020304" pitchFamily="18" charset="0"/>
              </a:rPr>
              <a:t>such instances  management </a:t>
            </a:r>
            <a:r>
              <a:rPr sz="2400" b="1" dirty="0">
                <a:solidFill>
                  <a:srgbClr val="FFFFFF"/>
                </a:solidFill>
                <a:latin typeface="Times New Roman" panose="02020603050405020304" pitchFamily="18" charset="0"/>
                <a:cs typeface="Times New Roman" panose="02020603050405020304" pitchFamily="18" charset="0"/>
              </a:rPr>
              <a:t>will </a:t>
            </a:r>
            <a:r>
              <a:rPr sz="2400" b="1" spc="-5" dirty="0">
                <a:solidFill>
                  <a:srgbClr val="FFFFFF"/>
                </a:solidFill>
                <a:latin typeface="Times New Roman" panose="02020603050405020304" pitchFamily="18" charset="0"/>
                <a:cs typeface="Times New Roman" panose="02020603050405020304" pitchFamily="18" charset="0"/>
              </a:rPr>
              <a:t>rely </a:t>
            </a:r>
            <a:r>
              <a:rPr sz="2400" b="1" dirty="0">
                <a:solidFill>
                  <a:srgbClr val="FFFFFF"/>
                </a:solidFill>
                <a:latin typeface="Times New Roman" panose="02020603050405020304" pitchFamily="18" charset="0"/>
                <a:cs typeface="Times New Roman" panose="02020603050405020304" pitchFamily="18" charset="0"/>
              </a:rPr>
              <a:t>on </a:t>
            </a:r>
            <a:r>
              <a:rPr sz="2400" b="1" spc="-5" dirty="0">
                <a:solidFill>
                  <a:srgbClr val="FFFFFF"/>
                </a:solidFill>
                <a:latin typeface="Times New Roman" panose="02020603050405020304" pitchFamily="18" charset="0"/>
                <a:cs typeface="Times New Roman" panose="02020603050405020304" pitchFamily="18" charset="0"/>
              </a:rPr>
              <a:t>the use </a:t>
            </a:r>
            <a:r>
              <a:rPr sz="2400" b="1" dirty="0">
                <a:solidFill>
                  <a:srgbClr val="FFFFFF"/>
                </a:solidFill>
                <a:latin typeface="Times New Roman" panose="02020603050405020304" pitchFamily="18" charset="0"/>
                <a:cs typeface="Times New Roman" panose="02020603050405020304" pitchFamily="18" charset="0"/>
              </a:rPr>
              <a:t>of </a:t>
            </a:r>
            <a:r>
              <a:rPr sz="2400" b="1" spc="-5" dirty="0">
                <a:solidFill>
                  <a:srgbClr val="FFFFFF"/>
                </a:solidFill>
                <a:latin typeface="Times New Roman" panose="02020603050405020304" pitchFamily="18" charset="0"/>
                <a:cs typeface="Times New Roman" panose="02020603050405020304" pitchFamily="18" charset="0"/>
              </a:rPr>
              <a:t>formal</a:t>
            </a:r>
            <a:r>
              <a:rPr sz="2400" b="1" spc="-15" dirty="0">
                <a:solidFill>
                  <a:srgbClr val="FFFFFF"/>
                </a:solidFill>
                <a:latin typeface="Times New Roman" panose="02020603050405020304" pitchFamily="18" charset="0"/>
                <a:cs typeface="Times New Roman" panose="02020603050405020304" pitchFamily="18" charset="0"/>
              </a:rPr>
              <a:t> </a:t>
            </a:r>
            <a:r>
              <a:rPr sz="2400" b="1" spc="-5" dirty="0">
                <a:solidFill>
                  <a:srgbClr val="FFFFFF"/>
                </a:solidFill>
                <a:latin typeface="Times New Roman" panose="02020603050405020304" pitchFamily="18" charset="0"/>
                <a:cs typeface="Times New Roman" panose="02020603050405020304" pitchFamily="18" charset="0"/>
              </a:rPr>
              <a:t>group</a:t>
            </a:r>
            <a:endParaRPr sz="2400" dirty="0">
              <a:latin typeface="Times New Roman" panose="02020603050405020304" pitchFamily="18" charset="0"/>
              <a:cs typeface="Times New Roman" panose="02020603050405020304" pitchFamily="18" charset="0"/>
            </a:endParaRPr>
          </a:p>
          <a:p>
            <a:pPr algn="just">
              <a:lnSpc>
                <a:spcPct val="100000"/>
              </a:lnSpc>
              <a:spcBef>
                <a:spcPts val="35"/>
              </a:spcBef>
            </a:pPr>
            <a:endParaRPr sz="1400" dirty="0">
              <a:latin typeface="Times New Roman" panose="02020603050405020304" pitchFamily="18" charset="0"/>
              <a:cs typeface="Times New Roman" panose="02020603050405020304" pitchFamily="18" charset="0"/>
            </a:endParaRPr>
          </a:p>
          <a:p>
            <a:pPr marL="12700" algn="just">
              <a:lnSpc>
                <a:spcPct val="100000"/>
              </a:lnSpc>
            </a:pPr>
            <a:r>
              <a:rPr sz="3200" b="1" u="sng" spc="-5" dirty="0">
                <a:solidFill>
                  <a:srgbClr val="FFFFFF"/>
                </a:solidFill>
                <a:latin typeface="Times New Roman" panose="02020603050405020304" pitchFamily="18" charset="0"/>
                <a:cs typeface="Times New Roman" panose="02020603050405020304" pitchFamily="18" charset="0"/>
              </a:rPr>
              <a:t>Self-esteem</a:t>
            </a:r>
            <a:r>
              <a:rPr lang="en-IN" sz="3200" b="1" u="sng" spc="-5" dirty="0">
                <a:solidFill>
                  <a:srgbClr val="FFFFFF"/>
                </a:solidFill>
                <a:latin typeface="Times New Roman" panose="02020603050405020304" pitchFamily="18" charset="0"/>
                <a:cs typeface="Times New Roman" panose="02020603050405020304" pitchFamily="18" charset="0"/>
              </a:rPr>
              <a:t> </a:t>
            </a:r>
          </a:p>
          <a:p>
            <a:pPr marL="12700" algn="just">
              <a:lnSpc>
                <a:spcPct val="100000"/>
              </a:lnSpc>
            </a:pPr>
            <a:endParaRPr lang="en-IN" sz="1600" b="1" spc="-5" dirty="0">
              <a:solidFill>
                <a:srgbClr val="FFFFFF"/>
              </a:solidFill>
              <a:latin typeface="Times New Roman" panose="02020603050405020304" pitchFamily="18" charset="0"/>
              <a:cs typeface="Times New Roman" panose="02020603050405020304" pitchFamily="18" charset="0"/>
            </a:endParaRPr>
          </a:p>
          <a:p>
            <a:pPr marL="12700" algn="just">
              <a:lnSpc>
                <a:spcPct val="100000"/>
              </a:lnSpc>
            </a:pPr>
            <a:r>
              <a:rPr sz="2400" b="1" spc="-5" dirty="0">
                <a:solidFill>
                  <a:srgbClr val="FFFFFF"/>
                </a:solidFill>
                <a:latin typeface="Times New Roman" panose="02020603050405020304" pitchFamily="18" charset="0"/>
                <a:cs typeface="Times New Roman" panose="02020603050405020304" pitchFamily="18" charset="0"/>
              </a:rPr>
              <a:t>Membership of prestigious groups increases the  </a:t>
            </a:r>
            <a:r>
              <a:rPr sz="2400" b="1" dirty="0">
                <a:solidFill>
                  <a:srgbClr val="FFFFFF"/>
                </a:solidFill>
                <a:latin typeface="Times New Roman" panose="02020603050405020304" pitchFamily="18" charset="0"/>
                <a:cs typeface="Times New Roman" panose="02020603050405020304" pitchFamily="18" charset="0"/>
              </a:rPr>
              <a:t>self-esteem</a:t>
            </a:r>
            <a:r>
              <a:rPr sz="2400" b="1" spc="5" dirty="0">
                <a:solidFill>
                  <a:srgbClr val="FFFFFF"/>
                </a:solidFill>
                <a:latin typeface="Times New Roman" panose="02020603050405020304" pitchFamily="18" charset="0"/>
                <a:cs typeface="Times New Roman" panose="02020603050405020304" pitchFamily="18" charset="0"/>
              </a:rPr>
              <a:t> </a:t>
            </a:r>
            <a:r>
              <a:rPr sz="2400" b="1" dirty="0">
                <a:solidFill>
                  <a:srgbClr val="FFFFFF"/>
                </a:solidFill>
                <a:latin typeface="Times New Roman" panose="02020603050405020304" pitchFamily="18" charset="0"/>
                <a:cs typeface="Times New Roman" panose="02020603050405020304" pitchFamily="18" charset="0"/>
              </a:rPr>
              <a:t>of</a:t>
            </a:r>
            <a:r>
              <a:rPr sz="2400" b="1" spc="5" dirty="0">
                <a:solidFill>
                  <a:srgbClr val="FFFFFF"/>
                </a:solidFill>
                <a:latin typeface="Times New Roman" panose="02020603050405020304" pitchFamily="18" charset="0"/>
                <a:cs typeface="Times New Roman" panose="02020603050405020304" pitchFamily="18" charset="0"/>
              </a:rPr>
              <a:t> </a:t>
            </a:r>
            <a:r>
              <a:rPr sz="2400" b="1" spc="-5" dirty="0">
                <a:solidFill>
                  <a:srgbClr val="FFFFFF"/>
                </a:solidFill>
                <a:latin typeface="Times New Roman" panose="02020603050405020304" pitchFamily="18" charset="0"/>
                <a:cs typeface="Times New Roman" panose="02020603050405020304" pitchFamily="18" charset="0"/>
              </a:rPr>
              <a:t>people.</a:t>
            </a:r>
            <a:r>
              <a:rPr lang="en-IN" sz="2400" b="1" spc="-5" dirty="0">
                <a:solidFill>
                  <a:srgbClr val="FFFFFF"/>
                </a:solidFill>
                <a:latin typeface="Times New Roman" panose="02020603050405020304" pitchFamily="18" charset="0"/>
                <a:cs typeface="Times New Roman" panose="02020603050405020304" pitchFamily="18" charset="0"/>
              </a:rPr>
              <a:t> </a:t>
            </a:r>
            <a:r>
              <a:rPr sz="2400" b="1" dirty="0">
                <a:solidFill>
                  <a:srgbClr val="FFFFFF"/>
                </a:solidFill>
                <a:latin typeface="Times New Roman" panose="02020603050405020304" pitchFamily="18" charset="0"/>
                <a:cs typeface="Times New Roman" panose="02020603050405020304" pitchFamily="18" charset="0"/>
              </a:rPr>
              <a:t>It </a:t>
            </a:r>
            <a:r>
              <a:rPr sz="2400" b="1" spc="-5" dirty="0">
                <a:solidFill>
                  <a:srgbClr val="FFFFFF"/>
                </a:solidFill>
                <a:latin typeface="Times New Roman" panose="02020603050405020304" pitchFamily="18" charset="0"/>
                <a:cs typeface="Times New Roman" panose="02020603050405020304" pitchFamily="18" charset="0"/>
              </a:rPr>
              <a:t>generates </a:t>
            </a:r>
            <a:r>
              <a:rPr sz="2400" b="1" dirty="0">
                <a:solidFill>
                  <a:srgbClr val="FFFFFF"/>
                </a:solidFill>
                <a:latin typeface="Times New Roman" panose="02020603050405020304" pitchFamily="18" charset="0"/>
                <a:cs typeface="Times New Roman" panose="02020603050405020304" pitchFamily="18" charset="0"/>
              </a:rPr>
              <a:t>positive  felling of </a:t>
            </a:r>
            <a:r>
              <a:rPr sz="2400" b="1" spc="-5" dirty="0">
                <a:solidFill>
                  <a:srgbClr val="FFFFFF"/>
                </a:solidFill>
                <a:latin typeface="Times New Roman" panose="02020603050405020304" pitchFamily="18" charset="0"/>
                <a:cs typeface="Times New Roman" panose="02020603050405020304" pitchFamily="18" charset="0"/>
              </a:rPr>
              <a:t>self</a:t>
            </a:r>
            <a:r>
              <a:rPr sz="2400" b="1" spc="-60" dirty="0">
                <a:solidFill>
                  <a:srgbClr val="FFFFFF"/>
                </a:solidFill>
                <a:latin typeface="Times New Roman" panose="02020603050405020304" pitchFamily="18" charset="0"/>
                <a:cs typeface="Times New Roman" panose="02020603050405020304" pitchFamily="18" charset="0"/>
              </a:rPr>
              <a:t> </a:t>
            </a:r>
            <a:r>
              <a:rPr sz="2400" b="1" dirty="0">
                <a:solidFill>
                  <a:srgbClr val="FFFFFF"/>
                </a:solidFill>
                <a:latin typeface="Times New Roman" panose="02020603050405020304" pitchFamily="18" charset="0"/>
                <a:cs typeface="Times New Roman" panose="02020603050405020304" pitchFamily="18" charset="0"/>
              </a:rPr>
              <a:t>worth.</a:t>
            </a:r>
            <a:endParaRPr lang="en-IN" sz="2400" b="1" dirty="0">
              <a:solidFill>
                <a:srgbClr val="FFFFFF"/>
              </a:solidFill>
              <a:latin typeface="Times New Roman" panose="02020603050405020304" pitchFamily="18" charset="0"/>
              <a:cs typeface="Times New Roman" panose="02020603050405020304" pitchFamily="18" charset="0"/>
            </a:endParaRPr>
          </a:p>
          <a:p>
            <a:pPr marL="12700" algn="just">
              <a:lnSpc>
                <a:spcPct val="100000"/>
              </a:lnSpc>
            </a:pPr>
            <a:endParaRPr lang="en-IN" sz="1600" b="1" dirty="0">
              <a:solidFill>
                <a:srgbClr val="FFFFFF"/>
              </a:solidFill>
              <a:latin typeface="Times New Roman" panose="02020603050405020304" pitchFamily="18" charset="0"/>
              <a:cs typeface="Times New Roman" panose="02020603050405020304" pitchFamily="18" charset="0"/>
            </a:endParaRPr>
          </a:p>
          <a:p>
            <a:pPr marL="12700" marR="5080" algn="just">
              <a:lnSpc>
                <a:spcPct val="100000"/>
              </a:lnSpc>
              <a:spcBef>
                <a:spcPts val="100"/>
              </a:spcBef>
              <a:tabLst>
                <a:tab pos="2939415" algn="l"/>
              </a:tabLst>
            </a:pPr>
            <a:r>
              <a:rPr lang="en-US" sz="3200" b="1" u="sng" dirty="0">
                <a:solidFill>
                  <a:srgbClr val="FFFFFF"/>
                </a:solidFill>
                <a:latin typeface="Times New Roman" panose="02020603050405020304" pitchFamily="18" charset="0"/>
                <a:cs typeface="Times New Roman" panose="02020603050405020304" pitchFamily="18" charset="0"/>
              </a:rPr>
              <a:t>Status</a:t>
            </a:r>
          </a:p>
          <a:p>
            <a:pPr marL="12700" marR="5080" algn="just">
              <a:lnSpc>
                <a:spcPct val="100000"/>
              </a:lnSpc>
              <a:spcBef>
                <a:spcPts val="100"/>
              </a:spcBef>
              <a:tabLst>
                <a:tab pos="2939415" algn="l"/>
              </a:tabLst>
            </a:pPr>
            <a:endParaRPr lang="en-US" sz="1400" b="1" u="sng" dirty="0">
              <a:solidFill>
                <a:srgbClr val="FFFFFF"/>
              </a:solidFill>
              <a:latin typeface="Times New Roman" panose="02020603050405020304" pitchFamily="18" charset="0"/>
              <a:cs typeface="Times New Roman" panose="02020603050405020304" pitchFamily="18" charset="0"/>
            </a:endParaRPr>
          </a:p>
          <a:p>
            <a:pPr marL="12700" marR="5080" algn="just">
              <a:lnSpc>
                <a:spcPct val="100000"/>
              </a:lnSpc>
              <a:spcBef>
                <a:spcPts val="100"/>
              </a:spcBef>
              <a:tabLst>
                <a:tab pos="2939415" algn="l"/>
              </a:tabLst>
            </a:pPr>
            <a:r>
              <a:rPr lang="en-US" sz="2400" b="1" dirty="0">
                <a:solidFill>
                  <a:srgbClr val="FFFFFF"/>
                </a:solidFill>
                <a:latin typeface="Times New Roman" panose="02020603050405020304" pitchFamily="18" charset="0"/>
                <a:cs typeface="Times New Roman" panose="02020603050405020304" pitchFamily="18" charset="0"/>
              </a:rPr>
              <a:t>Individuals </a:t>
            </a:r>
            <a:r>
              <a:rPr lang="en-US" sz="2400" b="1" spc="-5" dirty="0">
                <a:solidFill>
                  <a:srgbClr val="FFFFFF"/>
                </a:solidFill>
                <a:latin typeface="Times New Roman" panose="02020603050405020304" pitchFamily="18" charset="0"/>
                <a:cs typeface="Times New Roman" panose="02020603050405020304" pitchFamily="18" charset="0"/>
              </a:rPr>
              <a:t>get recognition and status </a:t>
            </a:r>
            <a:r>
              <a:rPr lang="en-US" sz="2400" b="1" spc="5" dirty="0">
                <a:solidFill>
                  <a:srgbClr val="FFFFFF"/>
                </a:solidFill>
                <a:latin typeface="Times New Roman" panose="02020603050405020304" pitchFamily="18" charset="0"/>
                <a:cs typeface="Times New Roman" panose="02020603050405020304" pitchFamily="18" charset="0"/>
              </a:rPr>
              <a:t>when </a:t>
            </a:r>
            <a:r>
              <a:rPr lang="en-US" sz="2400" b="1" spc="-5" dirty="0">
                <a:solidFill>
                  <a:srgbClr val="FFFFFF"/>
                </a:solidFill>
                <a:latin typeface="Times New Roman" panose="02020603050405020304" pitchFamily="18" charset="0"/>
                <a:cs typeface="Times New Roman" panose="02020603050405020304" pitchFamily="18" charset="0"/>
              </a:rPr>
              <a:t>they  are members </a:t>
            </a:r>
            <a:r>
              <a:rPr lang="en-US" sz="2400" b="1" dirty="0">
                <a:solidFill>
                  <a:srgbClr val="FFFFFF"/>
                </a:solidFill>
                <a:latin typeface="Times New Roman" panose="02020603050405020304" pitchFamily="18" charset="0"/>
                <a:cs typeface="Times New Roman" panose="02020603050405020304" pitchFamily="18" charset="0"/>
              </a:rPr>
              <a:t>of </a:t>
            </a:r>
            <a:r>
              <a:rPr lang="en-US" sz="2400" b="1" spc="-5" dirty="0">
                <a:solidFill>
                  <a:srgbClr val="FFFFFF"/>
                </a:solidFill>
                <a:latin typeface="Times New Roman" panose="02020603050405020304" pitchFamily="18" charset="0"/>
                <a:cs typeface="Times New Roman" panose="02020603050405020304" pitchFamily="18" charset="0"/>
              </a:rPr>
              <a:t>groups </a:t>
            </a:r>
            <a:r>
              <a:rPr lang="en-US" sz="2400" b="1" dirty="0">
                <a:solidFill>
                  <a:srgbClr val="FFFFFF"/>
                </a:solidFill>
                <a:latin typeface="Times New Roman" panose="02020603050405020304" pitchFamily="18" charset="0"/>
                <a:cs typeface="Times New Roman" panose="02020603050405020304" pitchFamily="18" charset="0"/>
              </a:rPr>
              <a:t>that </a:t>
            </a:r>
            <a:r>
              <a:rPr lang="en-US" sz="2400" b="1" spc="-5" dirty="0">
                <a:solidFill>
                  <a:srgbClr val="FFFFFF"/>
                </a:solidFill>
                <a:latin typeface="Times New Roman" panose="02020603050405020304" pitchFamily="18" charset="0"/>
                <a:cs typeface="Times New Roman" panose="02020603050405020304" pitchFamily="18" charset="0"/>
              </a:rPr>
              <a:t>are considered </a:t>
            </a:r>
            <a:r>
              <a:rPr lang="en-US" sz="2400" b="1" dirty="0">
                <a:solidFill>
                  <a:srgbClr val="FFFFFF"/>
                </a:solidFill>
                <a:latin typeface="Times New Roman" panose="02020603050405020304" pitchFamily="18" charset="0"/>
                <a:cs typeface="Times New Roman" panose="02020603050405020304" pitchFamily="18" charset="0"/>
              </a:rPr>
              <a:t>to </a:t>
            </a:r>
            <a:r>
              <a:rPr lang="en-US" sz="2400" b="1" spc="-5" dirty="0">
                <a:solidFill>
                  <a:srgbClr val="FFFFFF"/>
                </a:solidFill>
                <a:latin typeface="Times New Roman" panose="02020603050405020304" pitchFamily="18" charset="0"/>
                <a:cs typeface="Times New Roman" panose="02020603050405020304" pitchFamily="18" charset="0"/>
              </a:rPr>
              <a:t>be  </a:t>
            </a:r>
            <a:r>
              <a:rPr lang="en-US" sz="2400" b="1" dirty="0">
                <a:solidFill>
                  <a:srgbClr val="FFFFFF"/>
                </a:solidFill>
                <a:latin typeface="Times New Roman" panose="02020603050405020304" pitchFamily="18" charset="0"/>
                <a:cs typeface="Times New Roman" panose="02020603050405020304" pitchFamily="18" charset="0"/>
              </a:rPr>
              <a:t>important</a:t>
            </a:r>
            <a:r>
              <a:rPr lang="en-US" sz="2400" b="1" spc="-20" dirty="0">
                <a:solidFill>
                  <a:srgbClr val="FFFFFF"/>
                </a:solidFill>
                <a:latin typeface="Times New Roman" panose="02020603050405020304" pitchFamily="18" charset="0"/>
                <a:cs typeface="Times New Roman" panose="02020603050405020304" pitchFamily="18" charset="0"/>
              </a:rPr>
              <a:t> </a:t>
            </a:r>
            <a:r>
              <a:rPr lang="en-US" sz="2400" b="1" dirty="0">
                <a:solidFill>
                  <a:srgbClr val="FFFFFF"/>
                </a:solidFill>
                <a:latin typeface="Times New Roman" panose="02020603050405020304" pitchFamily="18" charset="0"/>
                <a:cs typeface="Times New Roman" panose="02020603050405020304" pitchFamily="18" charset="0"/>
              </a:rPr>
              <a:t>by </a:t>
            </a:r>
            <a:r>
              <a:rPr lang="en-US" sz="2400" b="1" spc="-25" dirty="0">
                <a:solidFill>
                  <a:srgbClr val="FFFFFF"/>
                </a:solidFill>
                <a:latin typeface="Times New Roman" panose="02020603050405020304" pitchFamily="18" charset="0"/>
                <a:cs typeface="Times New Roman" panose="02020603050405020304" pitchFamily="18" charset="0"/>
              </a:rPr>
              <a:t>other </a:t>
            </a:r>
            <a:r>
              <a:rPr lang="en-US" sz="2400" b="1" spc="-5" dirty="0">
                <a:solidFill>
                  <a:srgbClr val="FFFFFF"/>
                </a:solidFill>
                <a:latin typeface="Times New Roman" panose="02020603050405020304" pitchFamily="18" charset="0"/>
                <a:cs typeface="Times New Roman" panose="02020603050405020304" pitchFamily="18" charset="0"/>
              </a:rPr>
              <a:t>people </a:t>
            </a:r>
            <a:r>
              <a:rPr lang="en-US" sz="2400" b="1" dirty="0">
                <a:solidFill>
                  <a:srgbClr val="FFFFFF"/>
                </a:solidFill>
                <a:latin typeface="Times New Roman" panose="02020603050405020304" pitchFamily="18" charset="0"/>
                <a:cs typeface="Times New Roman" panose="02020603050405020304" pitchFamily="18" charset="0"/>
              </a:rPr>
              <a:t>look at them </a:t>
            </a:r>
            <a:r>
              <a:rPr lang="en-US" sz="2400" b="1" spc="5" dirty="0">
                <a:solidFill>
                  <a:srgbClr val="FFFFFF"/>
                </a:solidFill>
                <a:latin typeface="Times New Roman" panose="02020603050405020304" pitchFamily="18" charset="0"/>
                <a:cs typeface="Times New Roman" panose="02020603050405020304" pitchFamily="18" charset="0"/>
              </a:rPr>
              <a:t>with  </a:t>
            </a:r>
            <a:r>
              <a:rPr lang="en-US" sz="2400" b="1" spc="-5" dirty="0">
                <a:solidFill>
                  <a:srgbClr val="FFFFFF"/>
                </a:solidFill>
                <a:latin typeface="Times New Roman" panose="02020603050405020304" pitchFamily="18" charset="0"/>
                <a:cs typeface="Times New Roman" panose="02020603050405020304" pitchFamily="18" charset="0"/>
              </a:rPr>
              <a:t>respect </a:t>
            </a:r>
            <a:r>
              <a:rPr lang="en-US" sz="2400" b="1" dirty="0">
                <a:solidFill>
                  <a:srgbClr val="FFFFFF"/>
                </a:solidFill>
                <a:latin typeface="Times New Roman" panose="02020603050405020304" pitchFamily="18" charset="0"/>
                <a:cs typeface="Times New Roman" panose="02020603050405020304" pitchFamily="18" charset="0"/>
              </a:rPr>
              <a:t>and</a:t>
            </a:r>
            <a:r>
              <a:rPr lang="en-US" sz="2400" b="1" spc="5" dirty="0">
                <a:solidFill>
                  <a:srgbClr val="FFFFFF"/>
                </a:solidFill>
                <a:latin typeface="Times New Roman" panose="02020603050405020304" pitchFamily="18" charset="0"/>
                <a:cs typeface="Times New Roman" panose="02020603050405020304" pitchFamily="18" charset="0"/>
              </a:rPr>
              <a:t> </a:t>
            </a:r>
            <a:r>
              <a:rPr lang="en-US" sz="2400" b="1" dirty="0">
                <a:solidFill>
                  <a:srgbClr val="FFFFFF"/>
                </a:solidFill>
                <a:latin typeface="Times New Roman" panose="02020603050405020304" pitchFamily="18" charset="0"/>
                <a:cs typeface="Times New Roman" panose="02020603050405020304" pitchFamily="18" charset="0"/>
              </a:rPr>
              <a:t>awe.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TotalTime>
  <Words>1298</Words>
  <Application>Microsoft Office PowerPoint</Application>
  <PresentationFormat>On-screen Show (4:3)</PresentationFormat>
  <Paragraphs>174</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vt:lpstr>
      <vt:lpstr>Arial Narrow</vt:lpstr>
      <vt:lpstr>Calibri</vt:lpstr>
      <vt:lpstr>Comic Sans MS</vt:lpstr>
      <vt:lpstr>Times New Roman</vt:lpstr>
      <vt:lpstr>Verdana</vt:lpstr>
      <vt:lpstr>Wingdings</vt:lpstr>
      <vt:lpstr>Office Theme</vt:lpstr>
      <vt:lpstr>Group Behaviour &amp; Group Dynamics</vt:lpstr>
      <vt:lpstr>PowerPoint Presentation</vt:lpstr>
      <vt:lpstr>What is Group </vt:lpstr>
      <vt:lpstr>Types of groups</vt:lpstr>
      <vt:lpstr>Formal Group or Organisation </vt:lpstr>
      <vt:lpstr>Informal group</vt:lpstr>
      <vt:lpstr>Why do people join group?</vt:lpstr>
      <vt:lpstr>Affiliation  Groups can fulfill social needs. People enjoy the  regular interaction that comes with groups me  membership for many people these on the job  interaction are their primary sources for fulfilling  their need for affliction.</vt:lpstr>
      <vt:lpstr>PowerPoint Presentation</vt:lpstr>
      <vt:lpstr>5 stage model of Group Development</vt:lpstr>
      <vt:lpstr>Group Structure</vt:lpstr>
      <vt:lpstr>Group norms</vt:lpstr>
      <vt:lpstr>Role</vt:lpstr>
      <vt:lpstr>PowerPoint Presentation</vt:lpstr>
      <vt:lpstr>Cohesiveness</vt:lpstr>
      <vt:lpstr>High Cohesiveness</vt:lpstr>
      <vt:lpstr>GROUP DECISION-MAKING</vt:lpstr>
      <vt:lpstr>Process of decision making</vt:lpstr>
      <vt:lpstr>TECHNIQUES OF GROUP DECISION MAKING</vt:lpstr>
      <vt:lpstr>Brainstorming</vt:lpstr>
      <vt:lpstr>Nominal group technique</vt:lpstr>
      <vt:lpstr>Interacting Groups</vt:lpstr>
      <vt:lpstr>Electronic meetings</vt:lpstr>
      <vt:lpstr>PowerPoint Presentation</vt:lpstr>
      <vt:lpstr>PowerPoint Presentation</vt:lpstr>
      <vt:lpstr>Characteristics of a Well-Functioning, Effective Group</vt:lpstr>
      <vt:lpstr>PowerPoint Presentation</vt:lpstr>
      <vt:lpstr>PowerPoint Presentation</vt:lpstr>
      <vt:lpstr>PowerPoint Presentation</vt:lpstr>
      <vt:lpstr>PowerPoint Presentation</vt:lpstr>
      <vt:lpstr>Group Dynamics</vt:lpstr>
      <vt:lpstr>Group Dynamics </vt:lpstr>
      <vt:lpstr>Why Group Dynamics is important in organization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Behaviour</dc:title>
  <dc:creator>Vijay Pratap Singh</dc:creator>
  <cp:lastModifiedBy>Vijay Pratap Singh</cp:lastModifiedBy>
  <cp:revision>14</cp:revision>
  <dcterms:created xsi:type="dcterms:W3CDTF">2021-02-10T10:31:03Z</dcterms:created>
  <dcterms:modified xsi:type="dcterms:W3CDTF">2023-08-22T09:42:59Z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2015-11-23T00:00:00Z</vt:filetime>
  </property>
  <property fmtid="{D5CDD505-2E9C-101B-9397-08002B2CF9AE}" pid="3" name="Creator">
    <vt:lpwstr>Microsoft® PowerPoint® 2013</vt:lpwstr>
  </property>
  <property fmtid="{D5CDD505-2E9C-101B-9397-08002B2CF9AE}" pid="4" name="LastSaved">
    <vt:filetime>2021-02-10T00:00:00Z</vt:filetime>
  </property>
</Properties>
</file>