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F2F9F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DDD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77055"/>
            <a:ext cx="1842516" cy="2241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5092" y="5562599"/>
            <a:ext cx="2241804" cy="1295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782310"/>
            <a:ext cx="1452372" cy="20756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2544" y="4623814"/>
            <a:ext cx="2243328" cy="22341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87451" y="4232147"/>
            <a:ext cx="1578863" cy="15773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668" y="4942332"/>
            <a:ext cx="611505" cy="611505"/>
          </a:xfrm>
          <a:custGeom>
            <a:avLst/>
            <a:gdLst/>
            <a:ahLst/>
            <a:cxnLst/>
            <a:rect l="l" t="t" r="r" b="b"/>
            <a:pathLst>
              <a:path w="611505" h="611504">
                <a:moveTo>
                  <a:pt x="305562" y="0"/>
                </a:moveTo>
                <a:lnTo>
                  <a:pt x="255998" y="3998"/>
                </a:lnTo>
                <a:lnTo>
                  <a:pt x="208980" y="15575"/>
                </a:lnTo>
                <a:lnTo>
                  <a:pt x="165138" y="34101"/>
                </a:lnTo>
                <a:lnTo>
                  <a:pt x="125100" y="58948"/>
                </a:lnTo>
                <a:lnTo>
                  <a:pt x="89496" y="89487"/>
                </a:lnTo>
                <a:lnTo>
                  <a:pt x="58955" y="125089"/>
                </a:lnTo>
                <a:lnTo>
                  <a:pt x="34106" y="165127"/>
                </a:lnTo>
                <a:lnTo>
                  <a:pt x="15577" y="208970"/>
                </a:lnTo>
                <a:lnTo>
                  <a:pt x="3999" y="255991"/>
                </a:lnTo>
                <a:lnTo>
                  <a:pt x="0" y="305562"/>
                </a:lnTo>
                <a:lnTo>
                  <a:pt x="3999" y="355132"/>
                </a:lnTo>
                <a:lnTo>
                  <a:pt x="15577" y="402153"/>
                </a:lnTo>
                <a:lnTo>
                  <a:pt x="34106" y="445996"/>
                </a:lnTo>
                <a:lnTo>
                  <a:pt x="58955" y="486034"/>
                </a:lnTo>
                <a:lnTo>
                  <a:pt x="89496" y="521636"/>
                </a:lnTo>
                <a:lnTo>
                  <a:pt x="125100" y="552175"/>
                </a:lnTo>
                <a:lnTo>
                  <a:pt x="165138" y="577022"/>
                </a:lnTo>
                <a:lnTo>
                  <a:pt x="208980" y="595548"/>
                </a:lnTo>
                <a:lnTo>
                  <a:pt x="255998" y="607125"/>
                </a:lnTo>
                <a:lnTo>
                  <a:pt x="305562" y="611124"/>
                </a:lnTo>
                <a:lnTo>
                  <a:pt x="355125" y="607125"/>
                </a:lnTo>
                <a:lnTo>
                  <a:pt x="402143" y="595548"/>
                </a:lnTo>
                <a:lnTo>
                  <a:pt x="445985" y="577022"/>
                </a:lnTo>
                <a:lnTo>
                  <a:pt x="486023" y="552175"/>
                </a:lnTo>
                <a:lnTo>
                  <a:pt x="521627" y="521636"/>
                </a:lnTo>
                <a:lnTo>
                  <a:pt x="552168" y="486034"/>
                </a:lnTo>
                <a:lnTo>
                  <a:pt x="577017" y="445996"/>
                </a:lnTo>
                <a:lnTo>
                  <a:pt x="595546" y="402153"/>
                </a:lnTo>
                <a:lnTo>
                  <a:pt x="607124" y="355132"/>
                </a:lnTo>
                <a:lnTo>
                  <a:pt x="611124" y="305562"/>
                </a:lnTo>
                <a:lnTo>
                  <a:pt x="607124" y="255991"/>
                </a:lnTo>
                <a:lnTo>
                  <a:pt x="595546" y="208970"/>
                </a:lnTo>
                <a:lnTo>
                  <a:pt x="577017" y="165127"/>
                </a:lnTo>
                <a:lnTo>
                  <a:pt x="552168" y="125089"/>
                </a:lnTo>
                <a:lnTo>
                  <a:pt x="521627" y="89487"/>
                </a:lnTo>
                <a:lnTo>
                  <a:pt x="486023" y="58948"/>
                </a:lnTo>
                <a:lnTo>
                  <a:pt x="445985" y="34101"/>
                </a:lnTo>
                <a:lnTo>
                  <a:pt x="402143" y="15575"/>
                </a:lnTo>
                <a:lnTo>
                  <a:pt x="355125" y="3998"/>
                </a:lnTo>
                <a:lnTo>
                  <a:pt x="305562" y="0"/>
                </a:lnTo>
                <a:close/>
              </a:path>
            </a:pathLst>
          </a:custGeom>
          <a:solidFill>
            <a:srgbClr val="FFE181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68" y="4942332"/>
            <a:ext cx="611505" cy="611505"/>
          </a:xfrm>
          <a:custGeom>
            <a:avLst/>
            <a:gdLst/>
            <a:ahLst/>
            <a:cxnLst/>
            <a:rect l="l" t="t" r="r" b="b"/>
            <a:pathLst>
              <a:path w="611505" h="611504">
                <a:moveTo>
                  <a:pt x="0" y="305562"/>
                </a:moveTo>
                <a:lnTo>
                  <a:pt x="3999" y="255991"/>
                </a:lnTo>
                <a:lnTo>
                  <a:pt x="15577" y="208970"/>
                </a:lnTo>
                <a:lnTo>
                  <a:pt x="34106" y="165127"/>
                </a:lnTo>
                <a:lnTo>
                  <a:pt x="58955" y="125089"/>
                </a:lnTo>
                <a:lnTo>
                  <a:pt x="89496" y="89487"/>
                </a:lnTo>
                <a:lnTo>
                  <a:pt x="125100" y="58948"/>
                </a:lnTo>
                <a:lnTo>
                  <a:pt x="165138" y="34101"/>
                </a:lnTo>
                <a:lnTo>
                  <a:pt x="208980" y="15575"/>
                </a:lnTo>
                <a:lnTo>
                  <a:pt x="255998" y="3998"/>
                </a:lnTo>
                <a:lnTo>
                  <a:pt x="305562" y="0"/>
                </a:lnTo>
                <a:lnTo>
                  <a:pt x="355125" y="3998"/>
                </a:lnTo>
                <a:lnTo>
                  <a:pt x="402143" y="15575"/>
                </a:lnTo>
                <a:lnTo>
                  <a:pt x="445985" y="34101"/>
                </a:lnTo>
                <a:lnTo>
                  <a:pt x="486023" y="58948"/>
                </a:lnTo>
                <a:lnTo>
                  <a:pt x="521627" y="89487"/>
                </a:lnTo>
                <a:lnTo>
                  <a:pt x="552168" y="125089"/>
                </a:lnTo>
                <a:lnTo>
                  <a:pt x="577017" y="165127"/>
                </a:lnTo>
                <a:lnTo>
                  <a:pt x="595546" y="208970"/>
                </a:lnTo>
                <a:lnTo>
                  <a:pt x="607124" y="255991"/>
                </a:lnTo>
                <a:lnTo>
                  <a:pt x="611124" y="305562"/>
                </a:lnTo>
                <a:lnTo>
                  <a:pt x="607124" y="355132"/>
                </a:lnTo>
                <a:lnTo>
                  <a:pt x="595546" y="402153"/>
                </a:lnTo>
                <a:lnTo>
                  <a:pt x="577017" y="445996"/>
                </a:lnTo>
                <a:lnTo>
                  <a:pt x="552168" y="486034"/>
                </a:lnTo>
                <a:lnTo>
                  <a:pt x="521627" y="521636"/>
                </a:lnTo>
                <a:lnTo>
                  <a:pt x="486023" y="552175"/>
                </a:lnTo>
                <a:lnTo>
                  <a:pt x="445985" y="577022"/>
                </a:lnTo>
                <a:lnTo>
                  <a:pt x="402143" y="595548"/>
                </a:lnTo>
                <a:lnTo>
                  <a:pt x="355125" y="607125"/>
                </a:lnTo>
                <a:lnTo>
                  <a:pt x="305562" y="611124"/>
                </a:lnTo>
                <a:lnTo>
                  <a:pt x="255998" y="607125"/>
                </a:lnTo>
                <a:lnTo>
                  <a:pt x="208980" y="595548"/>
                </a:lnTo>
                <a:lnTo>
                  <a:pt x="165138" y="577022"/>
                </a:lnTo>
                <a:lnTo>
                  <a:pt x="125100" y="552175"/>
                </a:lnTo>
                <a:lnTo>
                  <a:pt x="89496" y="521636"/>
                </a:lnTo>
                <a:lnTo>
                  <a:pt x="58955" y="486034"/>
                </a:lnTo>
                <a:lnTo>
                  <a:pt x="34106" y="445996"/>
                </a:lnTo>
                <a:lnTo>
                  <a:pt x="15577" y="402153"/>
                </a:lnTo>
                <a:lnTo>
                  <a:pt x="3999" y="355132"/>
                </a:lnTo>
                <a:lnTo>
                  <a:pt x="0" y="305562"/>
                </a:lnTo>
                <a:close/>
              </a:path>
            </a:pathLst>
          </a:custGeom>
          <a:ln w="12192">
            <a:solidFill>
              <a:srgbClr val="FFE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138670"/>
            <a:ext cx="742188" cy="7193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125211"/>
            <a:ext cx="527304" cy="9646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417320" y="5288278"/>
            <a:ext cx="2243328" cy="15697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55092" y="929639"/>
            <a:ext cx="2241804" cy="22418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712976" y="117347"/>
            <a:ext cx="2243328" cy="22418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0"/>
            <a:ext cx="1569720" cy="17830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57427" y="0"/>
            <a:ext cx="2243328" cy="19156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495300"/>
            <a:ext cx="2077212" cy="22418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95884" y="0"/>
            <a:ext cx="1374648" cy="68884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412748" y="0"/>
            <a:ext cx="1210055" cy="4511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0"/>
            <a:ext cx="612648" cy="60350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483108"/>
            <a:ext cx="573405" cy="905510"/>
          </a:xfrm>
          <a:custGeom>
            <a:avLst/>
            <a:gdLst/>
            <a:ahLst/>
            <a:cxnLst/>
            <a:rect l="l" t="t" r="r" b="b"/>
            <a:pathLst>
              <a:path w="573405" h="905510">
                <a:moveTo>
                  <a:pt x="119781" y="0"/>
                </a:moveTo>
                <a:lnTo>
                  <a:pt x="81776" y="1603"/>
                </a:lnTo>
                <a:lnTo>
                  <a:pt x="44702" y="6445"/>
                </a:lnTo>
                <a:lnTo>
                  <a:pt x="8745" y="14573"/>
                </a:lnTo>
                <a:lnTo>
                  <a:pt x="0" y="17465"/>
                </a:lnTo>
                <a:lnTo>
                  <a:pt x="0" y="887790"/>
                </a:lnTo>
                <a:lnTo>
                  <a:pt x="8745" y="890682"/>
                </a:lnTo>
                <a:lnTo>
                  <a:pt x="44702" y="898810"/>
                </a:lnTo>
                <a:lnTo>
                  <a:pt x="81776" y="903652"/>
                </a:lnTo>
                <a:lnTo>
                  <a:pt x="119781" y="905255"/>
                </a:lnTo>
                <a:lnTo>
                  <a:pt x="169167" y="902599"/>
                </a:lnTo>
                <a:lnTo>
                  <a:pt x="217013" y="894814"/>
                </a:lnTo>
                <a:lnTo>
                  <a:pt x="263042" y="882176"/>
                </a:lnTo>
                <a:lnTo>
                  <a:pt x="306977" y="864962"/>
                </a:lnTo>
                <a:lnTo>
                  <a:pt x="348542" y="843449"/>
                </a:lnTo>
                <a:lnTo>
                  <a:pt x="387461" y="817912"/>
                </a:lnTo>
                <a:lnTo>
                  <a:pt x="423457" y="788628"/>
                </a:lnTo>
                <a:lnTo>
                  <a:pt x="456254" y="755874"/>
                </a:lnTo>
                <a:lnTo>
                  <a:pt x="485575" y="719925"/>
                </a:lnTo>
                <a:lnTo>
                  <a:pt x="511143" y="681058"/>
                </a:lnTo>
                <a:lnTo>
                  <a:pt x="532683" y="639550"/>
                </a:lnTo>
                <a:lnTo>
                  <a:pt x="549917" y="595676"/>
                </a:lnTo>
                <a:lnTo>
                  <a:pt x="562570" y="549714"/>
                </a:lnTo>
                <a:lnTo>
                  <a:pt x="570364" y="501939"/>
                </a:lnTo>
                <a:lnTo>
                  <a:pt x="573024" y="452627"/>
                </a:lnTo>
                <a:lnTo>
                  <a:pt x="570364" y="403316"/>
                </a:lnTo>
                <a:lnTo>
                  <a:pt x="562570" y="355541"/>
                </a:lnTo>
                <a:lnTo>
                  <a:pt x="549917" y="309579"/>
                </a:lnTo>
                <a:lnTo>
                  <a:pt x="532683" y="265705"/>
                </a:lnTo>
                <a:lnTo>
                  <a:pt x="511143" y="224197"/>
                </a:lnTo>
                <a:lnTo>
                  <a:pt x="485575" y="185330"/>
                </a:lnTo>
                <a:lnTo>
                  <a:pt x="456254" y="149381"/>
                </a:lnTo>
                <a:lnTo>
                  <a:pt x="423457" y="116627"/>
                </a:lnTo>
                <a:lnTo>
                  <a:pt x="387461" y="87343"/>
                </a:lnTo>
                <a:lnTo>
                  <a:pt x="348542" y="61806"/>
                </a:lnTo>
                <a:lnTo>
                  <a:pt x="306977" y="40293"/>
                </a:lnTo>
                <a:lnTo>
                  <a:pt x="263042" y="23079"/>
                </a:lnTo>
                <a:lnTo>
                  <a:pt x="217013" y="10441"/>
                </a:lnTo>
                <a:lnTo>
                  <a:pt x="169167" y="2656"/>
                </a:lnTo>
                <a:lnTo>
                  <a:pt x="119781" y="0"/>
                </a:lnTo>
                <a:close/>
              </a:path>
            </a:pathLst>
          </a:custGeom>
          <a:solidFill>
            <a:srgbClr val="FFE181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483108"/>
            <a:ext cx="573405" cy="905510"/>
          </a:xfrm>
          <a:custGeom>
            <a:avLst/>
            <a:gdLst/>
            <a:ahLst/>
            <a:cxnLst/>
            <a:rect l="l" t="t" r="r" b="b"/>
            <a:pathLst>
              <a:path w="573405" h="905510">
                <a:moveTo>
                  <a:pt x="119781" y="0"/>
                </a:moveTo>
                <a:lnTo>
                  <a:pt x="169167" y="2656"/>
                </a:lnTo>
                <a:lnTo>
                  <a:pt x="217013" y="10441"/>
                </a:lnTo>
                <a:lnTo>
                  <a:pt x="263042" y="23079"/>
                </a:lnTo>
                <a:lnTo>
                  <a:pt x="306977" y="40293"/>
                </a:lnTo>
                <a:lnTo>
                  <a:pt x="348542" y="61806"/>
                </a:lnTo>
                <a:lnTo>
                  <a:pt x="387461" y="87343"/>
                </a:lnTo>
                <a:lnTo>
                  <a:pt x="423457" y="116627"/>
                </a:lnTo>
                <a:lnTo>
                  <a:pt x="456254" y="149381"/>
                </a:lnTo>
                <a:lnTo>
                  <a:pt x="485575" y="185330"/>
                </a:lnTo>
                <a:lnTo>
                  <a:pt x="511143" y="224197"/>
                </a:lnTo>
                <a:lnTo>
                  <a:pt x="532683" y="265705"/>
                </a:lnTo>
                <a:lnTo>
                  <a:pt x="549917" y="309579"/>
                </a:lnTo>
                <a:lnTo>
                  <a:pt x="562570" y="355541"/>
                </a:lnTo>
                <a:lnTo>
                  <a:pt x="570364" y="403316"/>
                </a:lnTo>
                <a:lnTo>
                  <a:pt x="573024" y="452627"/>
                </a:lnTo>
                <a:lnTo>
                  <a:pt x="570364" y="501939"/>
                </a:lnTo>
                <a:lnTo>
                  <a:pt x="562570" y="549714"/>
                </a:lnTo>
                <a:lnTo>
                  <a:pt x="549917" y="595676"/>
                </a:lnTo>
                <a:lnTo>
                  <a:pt x="532683" y="639550"/>
                </a:lnTo>
                <a:lnTo>
                  <a:pt x="511143" y="681058"/>
                </a:lnTo>
                <a:lnTo>
                  <a:pt x="485575" y="719925"/>
                </a:lnTo>
                <a:lnTo>
                  <a:pt x="456254" y="755874"/>
                </a:lnTo>
                <a:lnTo>
                  <a:pt x="423457" y="788628"/>
                </a:lnTo>
                <a:lnTo>
                  <a:pt x="387461" y="817912"/>
                </a:lnTo>
                <a:lnTo>
                  <a:pt x="348542" y="843449"/>
                </a:lnTo>
                <a:lnTo>
                  <a:pt x="306977" y="864962"/>
                </a:lnTo>
                <a:lnTo>
                  <a:pt x="263042" y="882176"/>
                </a:lnTo>
                <a:lnTo>
                  <a:pt x="217013" y="894814"/>
                </a:lnTo>
                <a:lnTo>
                  <a:pt x="169167" y="902599"/>
                </a:lnTo>
                <a:lnTo>
                  <a:pt x="119781" y="905255"/>
                </a:lnTo>
                <a:lnTo>
                  <a:pt x="81776" y="903652"/>
                </a:lnTo>
                <a:lnTo>
                  <a:pt x="44702" y="898810"/>
                </a:lnTo>
                <a:lnTo>
                  <a:pt x="8745" y="890682"/>
                </a:lnTo>
                <a:lnTo>
                  <a:pt x="0" y="887790"/>
                </a:lnTo>
              </a:path>
              <a:path w="573405" h="905510">
                <a:moveTo>
                  <a:pt x="0" y="17465"/>
                </a:moveTo>
                <a:lnTo>
                  <a:pt x="8745" y="14573"/>
                </a:lnTo>
                <a:lnTo>
                  <a:pt x="44702" y="6445"/>
                </a:lnTo>
                <a:lnTo>
                  <a:pt x="81776" y="1603"/>
                </a:lnTo>
                <a:lnTo>
                  <a:pt x="119781" y="0"/>
                </a:lnTo>
              </a:path>
            </a:pathLst>
          </a:custGeom>
          <a:ln w="12192">
            <a:solidFill>
              <a:srgbClr val="FFE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40435" y="803148"/>
            <a:ext cx="978407" cy="9784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84988" y="1418844"/>
            <a:ext cx="841247" cy="8397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71856" y="1886711"/>
            <a:ext cx="609600" cy="611505"/>
          </a:xfrm>
          <a:custGeom>
            <a:avLst/>
            <a:gdLst/>
            <a:ahLst/>
            <a:cxnLst/>
            <a:rect l="l" t="t" r="r" b="b"/>
            <a:pathLst>
              <a:path w="609600" h="611505">
                <a:moveTo>
                  <a:pt x="304800" y="0"/>
                </a:moveTo>
                <a:lnTo>
                  <a:pt x="255359" y="3998"/>
                </a:lnTo>
                <a:lnTo>
                  <a:pt x="208458" y="15575"/>
                </a:lnTo>
                <a:lnTo>
                  <a:pt x="164725" y="34101"/>
                </a:lnTo>
                <a:lnTo>
                  <a:pt x="124788" y="58948"/>
                </a:lnTo>
                <a:lnTo>
                  <a:pt x="89273" y="89487"/>
                </a:lnTo>
                <a:lnTo>
                  <a:pt x="58808" y="125089"/>
                </a:lnTo>
                <a:lnTo>
                  <a:pt x="34020" y="165127"/>
                </a:lnTo>
                <a:lnTo>
                  <a:pt x="15538" y="208970"/>
                </a:lnTo>
                <a:lnTo>
                  <a:pt x="3989" y="255991"/>
                </a:lnTo>
                <a:lnTo>
                  <a:pt x="0" y="305562"/>
                </a:lnTo>
                <a:lnTo>
                  <a:pt x="3989" y="355132"/>
                </a:lnTo>
                <a:lnTo>
                  <a:pt x="15538" y="402153"/>
                </a:lnTo>
                <a:lnTo>
                  <a:pt x="34020" y="445996"/>
                </a:lnTo>
                <a:lnTo>
                  <a:pt x="58808" y="486034"/>
                </a:lnTo>
                <a:lnTo>
                  <a:pt x="89273" y="521636"/>
                </a:lnTo>
                <a:lnTo>
                  <a:pt x="124788" y="552175"/>
                </a:lnTo>
                <a:lnTo>
                  <a:pt x="164725" y="577022"/>
                </a:lnTo>
                <a:lnTo>
                  <a:pt x="208458" y="595548"/>
                </a:lnTo>
                <a:lnTo>
                  <a:pt x="255359" y="607125"/>
                </a:lnTo>
                <a:lnTo>
                  <a:pt x="304800" y="611124"/>
                </a:lnTo>
                <a:lnTo>
                  <a:pt x="354240" y="607125"/>
                </a:lnTo>
                <a:lnTo>
                  <a:pt x="401141" y="595548"/>
                </a:lnTo>
                <a:lnTo>
                  <a:pt x="444874" y="577022"/>
                </a:lnTo>
                <a:lnTo>
                  <a:pt x="484811" y="552175"/>
                </a:lnTo>
                <a:lnTo>
                  <a:pt x="520326" y="521636"/>
                </a:lnTo>
                <a:lnTo>
                  <a:pt x="550791" y="486034"/>
                </a:lnTo>
                <a:lnTo>
                  <a:pt x="575579" y="445996"/>
                </a:lnTo>
                <a:lnTo>
                  <a:pt x="594061" y="402153"/>
                </a:lnTo>
                <a:lnTo>
                  <a:pt x="605610" y="355132"/>
                </a:lnTo>
                <a:lnTo>
                  <a:pt x="609600" y="305562"/>
                </a:lnTo>
                <a:lnTo>
                  <a:pt x="605610" y="255991"/>
                </a:lnTo>
                <a:lnTo>
                  <a:pt x="594061" y="208970"/>
                </a:lnTo>
                <a:lnTo>
                  <a:pt x="575579" y="165127"/>
                </a:lnTo>
                <a:lnTo>
                  <a:pt x="550791" y="125089"/>
                </a:lnTo>
                <a:lnTo>
                  <a:pt x="520326" y="89487"/>
                </a:lnTo>
                <a:lnTo>
                  <a:pt x="484811" y="58948"/>
                </a:lnTo>
                <a:lnTo>
                  <a:pt x="444874" y="34101"/>
                </a:lnTo>
                <a:lnTo>
                  <a:pt x="401141" y="15575"/>
                </a:lnTo>
                <a:lnTo>
                  <a:pt x="354240" y="3998"/>
                </a:lnTo>
                <a:lnTo>
                  <a:pt x="304800" y="0"/>
                </a:lnTo>
                <a:close/>
              </a:path>
            </a:pathLst>
          </a:custGeom>
          <a:solidFill>
            <a:srgbClr val="FFE181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371856" y="1886711"/>
            <a:ext cx="609600" cy="611505"/>
          </a:xfrm>
          <a:custGeom>
            <a:avLst/>
            <a:gdLst/>
            <a:ahLst/>
            <a:cxnLst/>
            <a:rect l="l" t="t" r="r" b="b"/>
            <a:pathLst>
              <a:path w="609600" h="611505">
                <a:moveTo>
                  <a:pt x="0" y="305562"/>
                </a:moveTo>
                <a:lnTo>
                  <a:pt x="3989" y="255991"/>
                </a:lnTo>
                <a:lnTo>
                  <a:pt x="15538" y="208970"/>
                </a:lnTo>
                <a:lnTo>
                  <a:pt x="34020" y="165127"/>
                </a:lnTo>
                <a:lnTo>
                  <a:pt x="58808" y="125089"/>
                </a:lnTo>
                <a:lnTo>
                  <a:pt x="89273" y="89487"/>
                </a:lnTo>
                <a:lnTo>
                  <a:pt x="124788" y="58948"/>
                </a:lnTo>
                <a:lnTo>
                  <a:pt x="164725" y="34101"/>
                </a:lnTo>
                <a:lnTo>
                  <a:pt x="208458" y="15575"/>
                </a:lnTo>
                <a:lnTo>
                  <a:pt x="255359" y="3998"/>
                </a:lnTo>
                <a:lnTo>
                  <a:pt x="304800" y="0"/>
                </a:lnTo>
                <a:lnTo>
                  <a:pt x="354240" y="3998"/>
                </a:lnTo>
                <a:lnTo>
                  <a:pt x="401141" y="15575"/>
                </a:lnTo>
                <a:lnTo>
                  <a:pt x="444874" y="34101"/>
                </a:lnTo>
                <a:lnTo>
                  <a:pt x="484811" y="58948"/>
                </a:lnTo>
                <a:lnTo>
                  <a:pt x="520326" y="89487"/>
                </a:lnTo>
                <a:lnTo>
                  <a:pt x="550791" y="125089"/>
                </a:lnTo>
                <a:lnTo>
                  <a:pt x="575579" y="165127"/>
                </a:lnTo>
                <a:lnTo>
                  <a:pt x="594061" y="208970"/>
                </a:lnTo>
                <a:lnTo>
                  <a:pt x="605610" y="255991"/>
                </a:lnTo>
                <a:lnTo>
                  <a:pt x="609600" y="305562"/>
                </a:lnTo>
                <a:lnTo>
                  <a:pt x="605610" y="355132"/>
                </a:lnTo>
                <a:lnTo>
                  <a:pt x="594061" y="402153"/>
                </a:lnTo>
                <a:lnTo>
                  <a:pt x="575579" y="445996"/>
                </a:lnTo>
                <a:lnTo>
                  <a:pt x="550791" y="486034"/>
                </a:lnTo>
                <a:lnTo>
                  <a:pt x="520326" y="521636"/>
                </a:lnTo>
                <a:lnTo>
                  <a:pt x="484811" y="552175"/>
                </a:lnTo>
                <a:lnTo>
                  <a:pt x="444874" y="577022"/>
                </a:lnTo>
                <a:lnTo>
                  <a:pt x="401141" y="595548"/>
                </a:lnTo>
                <a:lnTo>
                  <a:pt x="354240" y="607125"/>
                </a:lnTo>
                <a:lnTo>
                  <a:pt x="304800" y="611124"/>
                </a:lnTo>
                <a:lnTo>
                  <a:pt x="255359" y="607125"/>
                </a:lnTo>
                <a:lnTo>
                  <a:pt x="208458" y="595548"/>
                </a:lnTo>
                <a:lnTo>
                  <a:pt x="164725" y="577022"/>
                </a:lnTo>
                <a:lnTo>
                  <a:pt x="124788" y="552175"/>
                </a:lnTo>
                <a:lnTo>
                  <a:pt x="89273" y="521636"/>
                </a:lnTo>
                <a:lnTo>
                  <a:pt x="58808" y="486034"/>
                </a:lnTo>
                <a:lnTo>
                  <a:pt x="34020" y="445996"/>
                </a:lnTo>
                <a:lnTo>
                  <a:pt x="15538" y="402153"/>
                </a:lnTo>
                <a:lnTo>
                  <a:pt x="3989" y="355132"/>
                </a:lnTo>
                <a:lnTo>
                  <a:pt x="0" y="305562"/>
                </a:lnTo>
                <a:close/>
              </a:path>
            </a:pathLst>
          </a:custGeom>
          <a:ln w="12192">
            <a:solidFill>
              <a:srgbClr val="FFE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20396" y="1886711"/>
            <a:ext cx="589788" cy="5882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53924" y="2699004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4">
                <a:moveTo>
                  <a:pt x="233934" y="0"/>
                </a:moveTo>
                <a:lnTo>
                  <a:pt x="186788" y="4754"/>
                </a:lnTo>
                <a:lnTo>
                  <a:pt x="142876" y="18389"/>
                </a:lnTo>
                <a:lnTo>
                  <a:pt x="103139" y="39962"/>
                </a:lnTo>
                <a:lnTo>
                  <a:pt x="68518" y="68532"/>
                </a:lnTo>
                <a:lnTo>
                  <a:pt x="39952" y="103156"/>
                </a:lnTo>
                <a:lnTo>
                  <a:pt x="18383" y="142892"/>
                </a:lnTo>
                <a:lnTo>
                  <a:pt x="4752" y="186799"/>
                </a:lnTo>
                <a:lnTo>
                  <a:pt x="0" y="233934"/>
                </a:lnTo>
                <a:lnTo>
                  <a:pt x="4752" y="281068"/>
                </a:lnTo>
                <a:lnTo>
                  <a:pt x="18383" y="324975"/>
                </a:lnTo>
                <a:lnTo>
                  <a:pt x="39952" y="364711"/>
                </a:lnTo>
                <a:lnTo>
                  <a:pt x="68518" y="399335"/>
                </a:lnTo>
                <a:lnTo>
                  <a:pt x="103139" y="427905"/>
                </a:lnTo>
                <a:lnTo>
                  <a:pt x="142876" y="449478"/>
                </a:lnTo>
                <a:lnTo>
                  <a:pt x="186788" y="463113"/>
                </a:lnTo>
                <a:lnTo>
                  <a:pt x="233934" y="467868"/>
                </a:lnTo>
                <a:lnTo>
                  <a:pt x="281079" y="463113"/>
                </a:lnTo>
                <a:lnTo>
                  <a:pt x="324991" y="449478"/>
                </a:lnTo>
                <a:lnTo>
                  <a:pt x="364728" y="427905"/>
                </a:lnTo>
                <a:lnTo>
                  <a:pt x="399349" y="399335"/>
                </a:lnTo>
                <a:lnTo>
                  <a:pt x="427915" y="364711"/>
                </a:lnTo>
                <a:lnTo>
                  <a:pt x="449484" y="324975"/>
                </a:lnTo>
                <a:lnTo>
                  <a:pt x="463115" y="281068"/>
                </a:lnTo>
                <a:lnTo>
                  <a:pt x="467868" y="233934"/>
                </a:lnTo>
                <a:lnTo>
                  <a:pt x="463115" y="186799"/>
                </a:lnTo>
                <a:lnTo>
                  <a:pt x="449484" y="142892"/>
                </a:lnTo>
                <a:lnTo>
                  <a:pt x="427915" y="103156"/>
                </a:lnTo>
                <a:lnTo>
                  <a:pt x="399349" y="68532"/>
                </a:lnTo>
                <a:lnTo>
                  <a:pt x="364728" y="39962"/>
                </a:lnTo>
                <a:lnTo>
                  <a:pt x="324991" y="18389"/>
                </a:lnTo>
                <a:lnTo>
                  <a:pt x="281079" y="4754"/>
                </a:lnTo>
                <a:lnTo>
                  <a:pt x="233934" y="0"/>
                </a:lnTo>
                <a:close/>
              </a:path>
            </a:pathLst>
          </a:custGeom>
          <a:solidFill>
            <a:srgbClr val="FFE181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53924" y="2699004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4">
                <a:moveTo>
                  <a:pt x="0" y="233934"/>
                </a:moveTo>
                <a:lnTo>
                  <a:pt x="4752" y="186799"/>
                </a:lnTo>
                <a:lnTo>
                  <a:pt x="18383" y="142892"/>
                </a:lnTo>
                <a:lnTo>
                  <a:pt x="39952" y="103156"/>
                </a:lnTo>
                <a:lnTo>
                  <a:pt x="68518" y="68532"/>
                </a:lnTo>
                <a:lnTo>
                  <a:pt x="103139" y="39962"/>
                </a:lnTo>
                <a:lnTo>
                  <a:pt x="142876" y="18389"/>
                </a:lnTo>
                <a:lnTo>
                  <a:pt x="186788" y="4754"/>
                </a:lnTo>
                <a:lnTo>
                  <a:pt x="233934" y="0"/>
                </a:lnTo>
                <a:lnTo>
                  <a:pt x="281079" y="4754"/>
                </a:lnTo>
                <a:lnTo>
                  <a:pt x="324991" y="18389"/>
                </a:lnTo>
                <a:lnTo>
                  <a:pt x="364728" y="39962"/>
                </a:lnTo>
                <a:lnTo>
                  <a:pt x="399349" y="68532"/>
                </a:lnTo>
                <a:lnTo>
                  <a:pt x="427915" y="103156"/>
                </a:lnTo>
                <a:lnTo>
                  <a:pt x="449484" y="142892"/>
                </a:lnTo>
                <a:lnTo>
                  <a:pt x="463115" y="186799"/>
                </a:lnTo>
                <a:lnTo>
                  <a:pt x="467868" y="233934"/>
                </a:lnTo>
                <a:lnTo>
                  <a:pt x="463115" y="281068"/>
                </a:lnTo>
                <a:lnTo>
                  <a:pt x="449484" y="324975"/>
                </a:lnTo>
                <a:lnTo>
                  <a:pt x="427915" y="364711"/>
                </a:lnTo>
                <a:lnTo>
                  <a:pt x="399349" y="399335"/>
                </a:lnTo>
                <a:lnTo>
                  <a:pt x="364728" y="427905"/>
                </a:lnTo>
                <a:lnTo>
                  <a:pt x="324991" y="449478"/>
                </a:lnTo>
                <a:lnTo>
                  <a:pt x="281079" y="463113"/>
                </a:lnTo>
                <a:lnTo>
                  <a:pt x="233934" y="467868"/>
                </a:lnTo>
                <a:lnTo>
                  <a:pt x="186788" y="463113"/>
                </a:lnTo>
                <a:lnTo>
                  <a:pt x="142876" y="449478"/>
                </a:lnTo>
                <a:lnTo>
                  <a:pt x="103139" y="427905"/>
                </a:lnTo>
                <a:lnTo>
                  <a:pt x="68518" y="399335"/>
                </a:lnTo>
                <a:lnTo>
                  <a:pt x="39952" y="364711"/>
                </a:lnTo>
                <a:lnTo>
                  <a:pt x="18383" y="324975"/>
                </a:lnTo>
                <a:lnTo>
                  <a:pt x="4752" y="281068"/>
                </a:lnTo>
                <a:lnTo>
                  <a:pt x="0" y="233934"/>
                </a:lnTo>
                <a:close/>
              </a:path>
            </a:pathLst>
          </a:custGeom>
          <a:ln w="12192">
            <a:solidFill>
              <a:srgbClr val="FFE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473963" y="316687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5" h="459104">
                <a:moveTo>
                  <a:pt x="229362" y="0"/>
                </a:moveTo>
                <a:lnTo>
                  <a:pt x="183138" y="4662"/>
                </a:lnTo>
                <a:lnTo>
                  <a:pt x="140085" y="18032"/>
                </a:lnTo>
                <a:lnTo>
                  <a:pt x="101124" y="39185"/>
                </a:lnTo>
                <a:lnTo>
                  <a:pt x="67179" y="67198"/>
                </a:lnTo>
                <a:lnTo>
                  <a:pt x="39172" y="101147"/>
                </a:lnTo>
                <a:lnTo>
                  <a:pt x="18024" y="140106"/>
                </a:lnTo>
                <a:lnTo>
                  <a:pt x="4659" y="183153"/>
                </a:lnTo>
                <a:lnTo>
                  <a:pt x="0" y="229362"/>
                </a:lnTo>
                <a:lnTo>
                  <a:pt x="4659" y="275570"/>
                </a:lnTo>
                <a:lnTo>
                  <a:pt x="18024" y="318617"/>
                </a:lnTo>
                <a:lnTo>
                  <a:pt x="39172" y="357576"/>
                </a:lnTo>
                <a:lnTo>
                  <a:pt x="67179" y="391525"/>
                </a:lnTo>
                <a:lnTo>
                  <a:pt x="101124" y="419538"/>
                </a:lnTo>
                <a:lnTo>
                  <a:pt x="140085" y="440691"/>
                </a:lnTo>
                <a:lnTo>
                  <a:pt x="183138" y="454061"/>
                </a:lnTo>
                <a:lnTo>
                  <a:pt x="229362" y="458723"/>
                </a:lnTo>
                <a:lnTo>
                  <a:pt x="275585" y="454061"/>
                </a:lnTo>
                <a:lnTo>
                  <a:pt x="318638" y="440691"/>
                </a:lnTo>
                <a:lnTo>
                  <a:pt x="357599" y="419538"/>
                </a:lnTo>
                <a:lnTo>
                  <a:pt x="391544" y="391525"/>
                </a:lnTo>
                <a:lnTo>
                  <a:pt x="419551" y="357576"/>
                </a:lnTo>
                <a:lnTo>
                  <a:pt x="440699" y="318617"/>
                </a:lnTo>
                <a:lnTo>
                  <a:pt x="454064" y="275570"/>
                </a:lnTo>
                <a:lnTo>
                  <a:pt x="458723" y="229362"/>
                </a:lnTo>
                <a:lnTo>
                  <a:pt x="454064" y="183153"/>
                </a:lnTo>
                <a:lnTo>
                  <a:pt x="440699" y="140106"/>
                </a:lnTo>
                <a:lnTo>
                  <a:pt x="419551" y="101147"/>
                </a:lnTo>
                <a:lnTo>
                  <a:pt x="391544" y="67198"/>
                </a:lnTo>
                <a:lnTo>
                  <a:pt x="357599" y="39185"/>
                </a:lnTo>
                <a:lnTo>
                  <a:pt x="318638" y="18032"/>
                </a:lnTo>
                <a:lnTo>
                  <a:pt x="275585" y="4662"/>
                </a:lnTo>
                <a:lnTo>
                  <a:pt x="229362" y="0"/>
                </a:lnTo>
                <a:close/>
              </a:path>
            </a:pathLst>
          </a:custGeom>
          <a:solidFill>
            <a:srgbClr val="FFE181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473963" y="3166872"/>
            <a:ext cx="459105" cy="459105"/>
          </a:xfrm>
          <a:custGeom>
            <a:avLst/>
            <a:gdLst/>
            <a:ahLst/>
            <a:cxnLst/>
            <a:rect l="l" t="t" r="r" b="b"/>
            <a:pathLst>
              <a:path w="459105" h="459104">
                <a:moveTo>
                  <a:pt x="0" y="229362"/>
                </a:moveTo>
                <a:lnTo>
                  <a:pt x="4659" y="183153"/>
                </a:lnTo>
                <a:lnTo>
                  <a:pt x="18024" y="140106"/>
                </a:lnTo>
                <a:lnTo>
                  <a:pt x="39172" y="101147"/>
                </a:lnTo>
                <a:lnTo>
                  <a:pt x="67179" y="67198"/>
                </a:lnTo>
                <a:lnTo>
                  <a:pt x="101124" y="39185"/>
                </a:lnTo>
                <a:lnTo>
                  <a:pt x="140085" y="18032"/>
                </a:lnTo>
                <a:lnTo>
                  <a:pt x="183138" y="4662"/>
                </a:lnTo>
                <a:lnTo>
                  <a:pt x="229362" y="0"/>
                </a:lnTo>
                <a:lnTo>
                  <a:pt x="275585" y="4662"/>
                </a:lnTo>
                <a:lnTo>
                  <a:pt x="318638" y="18032"/>
                </a:lnTo>
                <a:lnTo>
                  <a:pt x="357599" y="39185"/>
                </a:lnTo>
                <a:lnTo>
                  <a:pt x="391544" y="67198"/>
                </a:lnTo>
                <a:lnTo>
                  <a:pt x="419551" y="101147"/>
                </a:lnTo>
                <a:lnTo>
                  <a:pt x="440699" y="140106"/>
                </a:lnTo>
                <a:lnTo>
                  <a:pt x="454064" y="183153"/>
                </a:lnTo>
                <a:lnTo>
                  <a:pt x="458723" y="229362"/>
                </a:lnTo>
                <a:lnTo>
                  <a:pt x="454064" y="275570"/>
                </a:lnTo>
                <a:lnTo>
                  <a:pt x="440699" y="318617"/>
                </a:lnTo>
                <a:lnTo>
                  <a:pt x="419551" y="357576"/>
                </a:lnTo>
                <a:lnTo>
                  <a:pt x="391544" y="391525"/>
                </a:lnTo>
                <a:lnTo>
                  <a:pt x="357599" y="419538"/>
                </a:lnTo>
                <a:lnTo>
                  <a:pt x="318638" y="440691"/>
                </a:lnTo>
                <a:lnTo>
                  <a:pt x="275585" y="454061"/>
                </a:lnTo>
                <a:lnTo>
                  <a:pt x="229362" y="458723"/>
                </a:lnTo>
                <a:lnTo>
                  <a:pt x="183138" y="454061"/>
                </a:lnTo>
                <a:lnTo>
                  <a:pt x="140085" y="440691"/>
                </a:lnTo>
                <a:lnTo>
                  <a:pt x="101124" y="419538"/>
                </a:lnTo>
                <a:lnTo>
                  <a:pt x="67179" y="391525"/>
                </a:lnTo>
                <a:lnTo>
                  <a:pt x="39172" y="357576"/>
                </a:lnTo>
                <a:lnTo>
                  <a:pt x="18024" y="318617"/>
                </a:lnTo>
                <a:lnTo>
                  <a:pt x="4659" y="275570"/>
                </a:lnTo>
                <a:lnTo>
                  <a:pt x="0" y="229362"/>
                </a:lnTo>
                <a:close/>
              </a:path>
            </a:pathLst>
          </a:custGeom>
          <a:ln w="12192">
            <a:solidFill>
              <a:srgbClr val="FFE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36219" y="3349752"/>
            <a:ext cx="419100" cy="4191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415539"/>
            <a:ext cx="1441704" cy="224332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331964" y="0"/>
            <a:ext cx="1812035" cy="178307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951220" y="0"/>
            <a:ext cx="2243328" cy="181203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328916" y="929639"/>
            <a:ext cx="1815083" cy="22418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5951220" y="617219"/>
            <a:ext cx="2243328" cy="224332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8308848" y="507491"/>
            <a:ext cx="835151" cy="143408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6260592" y="117347"/>
            <a:ext cx="1222247" cy="12222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6781800" y="1360932"/>
            <a:ext cx="1400555" cy="139903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129272" y="1959864"/>
            <a:ext cx="1222248" cy="122224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7659624" y="2570988"/>
            <a:ext cx="902207" cy="90373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7269480" y="0"/>
            <a:ext cx="976883" cy="72237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8685276" y="0"/>
            <a:ext cx="458724" cy="58521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7748016" y="283463"/>
            <a:ext cx="1129665" cy="1127760"/>
          </a:xfrm>
          <a:custGeom>
            <a:avLst/>
            <a:gdLst/>
            <a:ahLst/>
            <a:cxnLst/>
            <a:rect l="l" t="t" r="r" b="b"/>
            <a:pathLst>
              <a:path w="1129665" h="1127760">
                <a:moveTo>
                  <a:pt x="564641" y="0"/>
                </a:moveTo>
                <a:lnTo>
                  <a:pt x="515930" y="2069"/>
                </a:lnTo>
                <a:lnTo>
                  <a:pt x="468368" y="8166"/>
                </a:lnTo>
                <a:lnTo>
                  <a:pt x="422125" y="18121"/>
                </a:lnTo>
                <a:lnTo>
                  <a:pt x="377369" y="31764"/>
                </a:lnTo>
                <a:lnTo>
                  <a:pt x="334272" y="48926"/>
                </a:lnTo>
                <a:lnTo>
                  <a:pt x="293003" y="69437"/>
                </a:lnTo>
                <a:lnTo>
                  <a:pt x="253731" y="93129"/>
                </a:lnTo>
                <a:lnTo>
                  <a:pt x="216625" y="119833"/>
                </a:lnTo>
                <a:lnTo>
                  <a:pt x="181856" y="149378"/>
                </a:lnTo>
                <a:lnTo>
                  <a:pt x="149594" y="181595"/>
                </a:lnTo>
                <a:lnTo>
                  <a:pt x="120007" y="216316"/>
                </a:lnTo>
                <a:lnTo>
                  <a:pt x="93266" y="253371"/>
                </a:lnTo>
                <a:lnTo>
                  <a:pt x="69539" y="292590"/>
                </a:lnTo>
                <a:lnTo>
                  <a:pt x="48998" y="333804"/>
                </a:lnTo>
                <a:lnTo>
                  <a:pt x="31811" y="376845"/>
                </a:lnTo>
                <a:lnTo>
                  <a:pt x="18148" y="421542"/>
                </a:lnTo>
                <a:lnTo>
                  <a:pt x="8179" y="467726"/>
                </a:lnTo>
                <a:lnTo>
                  <a:pt x="2073" y="515228"/>
                </a:lnTo>
                <a:lnTo>
                  <a:pt x="0" y="563879"/>
                </a:lnTo>
                <a:lnTo>
                  <a:pt x="2073" y="612531"/>
                </a:lnTo>
                <a:lnTo>
                  <a:pt x="8179" y="660033"/>
                </a:lnTo>
                <a:lnTo>
                  <a:pt x="18148" y="706217"/>
                </a:lnTo>
                <a:lnTo>
                  <a:pt x="31811" y="750914"/>
                </a:lnTo>
                <a:lnTo>
                  <a:pt x="48998" y="793955"/>
                </a:lnTo>
                <a:lnTo>
                  <a:pt x="69539" y="835169"/>
                </a:lnTo>
                <a:lnTo>
                  <a:pt x="93266" y="874388"/>
                </a:lnTo>
                <a:lnTo>
                  <a:pt x="120007" y="911443"/>
                </a:lnTo>
                <a:lnTo>
                  <a:pt x="149594" y="946164"/>
                </a:lnTo>
                <a:lnTo>
                  <a:pt x="181856" y="978381"/>
                </a:lnTo>
                <a:lnTo>
                  <a:pt x="216625" y="1007926"/>
                </a:lnTo>
                <a:lnTo>
                  <a:pt x="253731" y="1034630"/>
                </a:lnTo>
                <a:lnTo>
                  <a:pt x="293003" y="1058322"/>
                </a:lnTo>
                <a:lnTo>
                  <a:pt x="334272" y="1078833"/>
                </a:lnTo>
                <a:lnTo>
                  <a:pt x="377369" y="1095995"/>
                </a:lnTo>
                <a:lnTo>
                  <a:pt x="422125" y="1109638"/>
                </a:lnTo>
                <a:lnTo>
                  <a:pt x="468368" y="1119593"/>
                </a:lnTo>
                <a:lnTo>
                  <a:pt x="515930" y="1125690"/>
                </a:lnTo>
                <a:lnTo>
                  <a:pt x="564641" y="1127759"/>
                </a:lnTo>
                <a:lnTo>
                  <a:pt x="613353" y="1125690"/>
                </a:lnTo>
                <a:lnTo>
                  <a:pt x="660915" y="1119593"/>
                </a:lnTo>
                <a:lnTo>
                  <a:pt x="707158" y="1109638"/>
                </a:lnTo>
                <a:lnTo>
                  <a:pt x="751914" y="1095995"/>
                </a:lnTo>
                <a:lnTo>
                  <a:pt x="795011" y="1078833"/>
                </a:lnTo>
                <a:lnTo>
                  <a:pt x="836280" y="1058322"/>
                </a:lnTo>
                <a:lnTo>
                  <a:pt x="875552" y="1034630"/>
                </a:lnTo>
                <a:lnTo>
                  <a:pt x="912658" y="1007926"/>
                </a:lnTo>
                <a:lnTo>
                  <a:pt x="947427" y="978381"/>
                </a:lnTo>
                <a:lnTo>
                  <a:pt x="979689" y="946164"/>
                </a:lnTo>
                <a:lnTo>
                  <a:pt x="1009276" y="911443"/>
                </a:lnTo>
                <a:lnTo>
                  <a:pt x="1036017" y="874388"/>
                </a:lnTo>
                <a:lnTo>
                  <a:pt x="1059744" y="835169"/>
                </a:lnTo>
                <a:lnTo>
                  <a:pt x="1080285" y="793955"/>
                </a:lnTo>
                <a:lnTo>
                  <a:pt x="1097472" y="750914"/>
                </a:lnTo>
                <a:lnTo>
                  <a:pt x="1111135" y="706217"/>
                </a:lnTo>
                <a:lnTo>
                  <a:pt x="1121104" y="660033"/>
                </a:lnTo>
                <a:lnTo>
                  <a:pt x="1127210" y="612531"/>
                </a:lnTo>
                <a:lnTo>
                  <a:pt x="1129283" y="563879"/>
                </a:lnTo>
                <a:lnTo>
                  <a:pt x="1127210" y="515228"/>
                </a:lnTo>
                <a:lnTo>
                  <a:pt x="1121104" y="467726"/>
                </a:lnTo>
                <a:lnTo>
                  <a:pt x="1111135" y="421542"/>
                </a:lnTo>
                <a:lnTo>
                  <a:pt x="1097472" y="376845"/>
                </a:lnTo>
                <a:lnTo>
                  <a:pt x="1080285" y="333804"/>
                </a:lnTo>
                <a:lnTo>
                  <a:pt x="1059744" y="292590"/>
                </a:lnTo>
                <a:lnTo>
                  <a:pt x="1036017" y="253371"/>
                </a:lnTo>
                <a:lnTo>
                  <a:pt x="1009276" y="216316"/>
                </a:lnTo>
                <a:lnTo>
                  <a:pt x="979689" y="181595"/>
                </a:lnTo>
                <a:lnTo>
                  <a:pt x="947427" y="149378"/>
                </a:lnTo>
                <a:lnTo>
                  <a:pt x="912658" y="119833"/>
                </a:lnTo>
                <a:lnTo>
                  <a:pt x="875552" y="93129"/>
                </a:lnTo>
                <a:lnTo>
                  <a:pt x="836280" y="69437"/>
                </a:lnTo>
                <a:lnTo>
                  <a:pt x="795011" y="48926"/>
                </a:lnTo>
                <a:lnTo>
                  <a:pt x="751914" y="31764"/>
                </a:lnTo>
                <a:lnTo>
                  <a:pt x="707158" y="18121"/>
                </a:lnTo>
                <a:lnTo>
                  <a:pt x="660915" y="8166"/>
                </a:lnTo>
                <a:lnTo>
                  <a:pt x="613353" y="2069"/>
                </a:lnTo>
                <a:lnTo>
                  <a:pt x="564641" y="0"/>
                </a:lnTo>
                <a:close/>
              </a:path>
            </a:pathLst>
          </a:custGeom>
          <a:solidFill>
            <a:srgbClr val="FFE181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748016" y="283463"/>
            <a:ext cx="1129665" cy="1127760"/>
          </a:xfrm>
          <a:custGeom>
            <a:avLst/>
            <a:gdLst/>
            <a:ahLst/>
            <a:cxnLst/>
            <a:rect l="l" t="t" r="r" b="b"/>
            <a:pathLst>
              <a:path w="1129665" h="1127760">
                <a:moveTo>
                  <a:pt x="0" y="563879"/>
                </a:moveTo>
                <a:lnTo>
                  <a:pt x="2073" y="515228"/>
                </a:lnTo>
                <a:lnTo>
                  <a:pt x="8179" y="467726"/>
                </a:lnTo>
                <a:lnTo>
                  <a:pt x="18148" y="421542"/>
                </a:lnTo>
                <a:lnTo>
                  <a:pt x="31811" y="376845"/>
                </a:lnTo>
                <a:lnTo>
                  <a:pt x="48998" y="333804"/>
                </a:lnTo>
                <a:lnTo>
                  <a:pt x="69539" y="292590"/>
                </a:lnTo>
                <a:lnTo>
                  <a:pt x="93266" y="253371"/>
                </a:lnTo>
                <a:lnTo>
                  <a:pt x="120007" y="216316"/>
                </a:lnTo>
                <a:lnTo>
                  <a:pt x="149594" y="181595"/>
                </a:lnTo>
                <a:lnTo>
                  <a:pt x="181856" y="149378"/>
                </a:lnTo>
                <a:lnTo>
                  <a:pt x="216625" y="119833"/>
                </a:lnTo>
                <a:lnTo>
                  <a:pt x="253731" y="93129"/>
                </a:lnTo>
                <a:lnTo>
                  <a:pt x="293003" y="69437"/>
                </a:lnTo>
                <a:lnTo>
                  <a:pt x="334272" y="48926"/>
                </a:lnTo>
                <a:lnTo>
                  <a:pt x="377369" y="31764"/>
                </a:lnTo>
                <a:lnTo>
                  <a:pt x="422125" y="18121"/>
                </a:lnTo>
                <a:lnTo>
                  <a:pt x="468368" y="8166"/>
                </a:lnTo>
                <a:lnTo>
                  <a:pt x="515930" y="2069"/>
                </a:lnTo>
                <a:lnTo>
                  <a:pt x="564641" y="0"/>
                </a:lnTo>
                <a:lnTo>
                  <a:pt x="613353" y="2069"/>
                </a:lnTo>
                <a:lnTo>
                  <a:pt x="660915" y="8166"/>
                </a:lnTo>
                <a:lnTo>
                  <a:pt x="707158" y="18121"/>
                </a:lnTo>
                <a:lnTo>
                  <a:pt x="751914" y="31764"/>
                </a:lnTo>
                <a:lnTo>
                  <a:pt x="795011" y="48926"/>
                </a:lnTo>
                <a:lnTo>
                  <a:pt x="836280" y="69437"/>
                </a:lnTo>
                <a:lnTo>
                  <a:pt x="875552" y="93129"/>
                </a:lnTo>
                <a:lnTo>
                  <a:pt x="912658" y="119833"/>
                </a:lnTo>
                <a:lnTo>
                  <a:pt x="947427" y="149378"/>
                </a:lnTo>
                <a:lnTo>
                  <a:pt x="979689" y="181595"/>
                </a:lnTo>
                <a:lnTo>
                  <a:pt x="1009276" y="216316"/>
                </a:lnTo>
                <a:lnTo>
                  <a:pt x="1036017" y="253371"/>
                </a:lnTo>
                <a:lnTo>
                  <a:pt x="1059744" y="292590"/>
                </a:lnTo>
                <a:lnTo>
                  <a:pt x="1080285" y="333804"/>
                </a:lnTo>
                <a:lnTo>
                  <a:pt x="1097472" y="376845"/>
                </a:lnTo>
                <a:lnTo>
                  <a:pt x="1111135" y="421542"/>
                </a:lnTo>
                <a:lnTo>
                  <a:pt x="1121104" y="467726"/>
                </a:lnTo>
                <a:lnTo>
                  <a:pt x="1127210" y="515228"/>
                </a:lnTo>
                <a:lnTo>
                  <a:pt x="1129283" y="563879"/>
                </a:lnTo>
                <a:lnTo>
                  <a:pt x="1127210" y="612531"/>
                </a:lnTo>
                <a:lnTo>
                  <a:pt x="1121104" y="660033"/>
                </a:lnTo>
                <a:lnTo>
                  <a:pt x="1111135" y="706217"/>
                </a:lnTo>
                <a:lnTo>
                  <a:pt x="1097472" y="750914"/>
                </a:lnTo>
                <a:lnTo>
                  <a:pt x="1080285" y="793955"/>
                </a:lnTo>
                <a:lnTo>
                  <a:pt x="1059744" y="835169"/>
                </a:lnTo>
                <a:lnTo>
                  <a:pt x="1036017" y="874388"/>
                </a:lnTo>
                <a:lnTo>
                  <a:pt x="1009276" y="911443"/>
                </a:lnTo>
                <a:lnTo>
                  <a:pt x="979689" y="946164"/>
                </a:lnTo>
                <a:lnTo>
                  <a:pt x="947427" y="978381"/>
                </a:lnTo>
                <a:lnTo>
                  <a:pt x="912658" y="1007926"/>
                </a:lnTo>
                <a:lnTo>
                  <a:pt x="875552" y="1034630"/>
                </a:lnTo>
                <a:lnTo>
                  <a:pt x="836280" y="1058322"/>
                </a:lnTo>
                <a:lnTo>
                  <a:pt x="795011" y="1078833"/>
                </a:lnTo>
                <a:lnTo>
                  <a:pt x="751914" y="1095995"/>
                </a:lnTo>
                <a:lnTo>
                  <a:pt x="707158" y="1109638"/>
                </a:lnTo>
                <a:lnTo>
                  <a:pt x="660915" y="1119593"/>
                </a:lnTo>
                <a:lnTo>
                  <a:pt x="613353" y="1125690"/>
                </a:lnTo>
                <a:lnTo>
                  <a:pt x="564641" y="1127759"/>
                </a:lnTo>
                <a:lnTo>
                  <a:pt x="515930" y="1125690"/>
                </a:lnTo>
                <a:lnTo>
                  <a:pt x="468368" y="1119593"/>
                </a:lnTo>
                <a:lnTo>
                  <a:pt x="422125" y="1109638"/>
                </a:lnTo>
                <a:lnTo>
                  <a:pt x="377369" y="1095995"/>
                </a:lnTo>
                <a:lnTo>
                  <a:pt x="334272" y="1078833"/>
                </a:lnTo>
                <a:lnTo>
                  <a:pt x="293003" y="1058322"/>
                </a:lnTo>
                <a:lnTo>
                  <a:pt x="253731" y="1034630"/>
                </a:lnTo>
                <a:lnTo>
                  <a:pt x="216625" y="1007926"/>
                </a:lnTo>
                <a:lnTo>
                  <a:pt x="181856" y="978381"/>
                </a:lnTo>
                <a:lnTo>
                  <a:pt x="149594" y="946164"/>
                </a:lnTo>
                <a:lnTo>
                  <a:pt x="120007" y="911443"/>
                </a:lnTo>
                <a:lnTo>
                  <a:pt x="93266" y="874388"/>
                </a:lnTo>
                <a:lnTo>
                  <a:pt x="69539" y="835169"/>
                </a:lnTo>
                <a:lnTo>
                  <a:pt x="48998" y="793955"/>
                </a:lnTo>
                <a:lnTo>
                  <a:pt x="31811" y="750914"/>
                </a:lnTo>
                <a:lnTo>
                  <a:pt x="18148" y="706217"/>
                </a:lnTo>
                <a:lnTo>
                  <a:pt x="8179" y="660033"/>
                </a:lnTo>
                <a:lnTo>
                  <a:pt x="2073" y="612531"/>
                </a:lnTo>
                <a:lnTo>
                  <a:pt x="0" y="563879"/>
                </a:lnTo>
                <a:close/>
              </a:path>
            </a:pathLst>
          </a:custGeom>
          <a:ln w="12192">
            <a:solidFill>
              <a:srgbClr val="FFE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8881872" y="716280"/>
            <a:ext cx="262127" cy="97536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557516" y="694944"/>
            <a:ext cx="1036320" cy="103631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470648" y="1325880"/>
            <a:ext cx="608330" cy="608330"/>
          </a:xfrm>
          <a:custGeom>
            <a:avLst/>
            <a:gdLst/>
            <a:ahLst/>
            <a:cxnLst/>
            <a:rect l="l" t="t" r="r" b="b"/>
            <a:pathLst>
              <a:path w="608329" h="608330">
                <a:moveTo>
                  <a:pt x="304037" y="0"/>
                </a:moveTo>
                <a:lnTo>
                  <a:pt x="254726" y="3979"/>
                </a:lnTo>
                <a:lnTo>
                  <a:pt x="207946" y="15502"/>
                </a:lnTo>
                <a:lnTo>
                  <a:pt x="164324" y="33940"/>
                </a:lnTo>
                <a:lnTo>
                  <a:pt x="124486" y="58667"/>
                </a:lnTo>
                <a:lnTo>
                  <a:pt x="89058" y="89058"/>
                </a:lnTo>
                <a:lnTo>
                  <a:pt x="58667" y="124486"/>
                </a:lnTo>
                <a:lnTo>
                  <a:pt x="33940" y="164324"/>
                </a:lnTo>
                <a:lnTo>
                  <a:pt x="15502" y="207946"/>
                </a:lnTo>
                <a:lnTo>
                  <a:pt x="3979" y="254726"/>
                </a:lnTo>
                <a:lnTo>
                  <a:pt x="0" y="304038"/>
                </a:lnTo>
                <a:lnTo>
                  <a:pt x="3979" y="353349"/>
                </a:lnTo>
                <a:lnTo>
                  <a:pt x="15502" y="400129"/>
                </a:lnTo>
                <a:lnTo>
                  <a:pt x="33940" y="443751"/>
                </a:lnTo>
                <a:lnTo>
                  <a:pt x="58667" y="483589"/>
                </a:lnTo>
                <a:lnTo>
                  <a:pt x="89058" y="519017"/>
                </a:lnTo>
                <a:lnTo>
                  <a:pt x="124486" y="549408"/>
                </a:lnTo>
                <a:lnTo>
                  <a:pt x="164324" y="574135"/>
                </a:lnTo>
                <a:lnTo>
                  <a:pt x="207946" y="592573"/>
                </a:lnTo>
                <a:lnTo>
                  <a:pt x="254726" y="604096"/>
                </a:lnTo>
                <a:lnTo>
                  <a:pt x="304037" y="608076"/>
                </a:lnTo>
                <a:lnTo>
                  <a:pt x="353349" y="604096"/>
                </a:lnTo>
                <a:lnTo>
                  <a:pt x="400129" y="592573"/>
                </a:lnTo>
                <a:lnTo>
                  <a:pt x="443751" y="574135"/>
                </a:lnTo>
                <a:lnTo>
                  <a:pt x="483589" y="549408"/>
                </a:lnTo>
                <a:lnTo>
                  <a:pt x="519017" y="519017"/>
                </a:lnTo>
                <a:lnTo>
                  <a:pt x="549408" y="483589"/>
                </a:lnTo>
                <a:lnTo>
                  <a:pt x="574135" y="443751"/>
                </a:lnTo>
                <a:lnTo>
                  <a:pt x="592573" y="400129"/>
                </a:lnTo>
                <a:lnTo>
                  <a:pt x="604096" y="353349"/>
                </a:lnTo>
                <a:lnTo>
                  <a:pt x="608076" y="304038"/>
                </a:lnTo>
                <a:lnTo>
                  <a:pt x="604096" y="254726"/>
                </a:lnTo>
                <a:lnTo>
                  <a:pt x="592573" y="207946"/>
                </a:lnTo>
                <a:lnTo>
                  <a:pt x="574135" y="164324"/>
                </a:lnTo>
                <a:lnTo>
                  <a:pt x="549408" y="124486"/>
                </a:lnTo>
                <a:lnTo>
                  <a:pt x="519017" y="89058"/>
                </a:lnTo>
                <a:lnTo>
                  <a:pt x="483589" y="58667"/>
                </a:lnTo>
                <a:lnTo>
                  <a:pt x="443751" y="33940"/>
                </a:lnTo>
                <a:lnTo>
                  <a:pt x="400129" y="15502"/>
                </a:lnTo>
                <a:lnTo>
                  <a:pt x="353349" y="3979"/>
                </a:lnTo>
                <a:lnTo>
                  <a:pt x="304037" y="0"/>
                </a:lnTo>
                <a:close/>
              </a:path>
            </a:pathLst>
          </a:custGeom>
          <a:solidFill>
            <a:srgbClr val="FFE181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470648" y="1325880"/>
            <a:ext cx="608330" cy="608330"/>
          </a:xfrm>
          <a:custGeom>
            <a:avLst/>
            <a:gdLst/>
            <a:ahLst/>
            <a:cxnLst/>
            <a:rect l="l" t="t" r="r" b="b"/>
            <a:pathLst>
              <a:path w="608329" h="608330">
                <a:moveTo>
                  <a:pt x="0" y="304038"/>
                </a:moveTo>
                <a:lnTo>
                  <a:pt x="3979" y="254726"/>
                </a:lnTo>
                <a:lnTo>
                  <a:pt x="15502" y="207946"/>
                </a:lnTo>
                <a:lnTo>
                  <a:pt x="33940" y="164324"/>
                </a:lnTo>
                <a:lnTo>
                  <a:pt x="58667" y="124486"/>
                </a:lnTo>
                <a:lnTo>
                  <a:pt x="89058" y="89058"/>
                </a:lnTo>
                <a:lnTo>
                  <a:pt x="124486" y="58667"/>
                </a:lnTo>
                <a:lnTo>
                  <a:pt x="164324" y="33940"/>
                </a:lnTo>
                <a:lnTo>
                  <a:pt x="207946" y="15502"/>
                </a:lnTo>
                <a:lnTo>
                  <a:pt x="254726" y="3979"/>
                </a:lnTo>
                <a:lnTo>
                  <a:pt x="304037" y="0"/>
                </a:lnTo>
                <a:lnTo>
                  <a:pt x="353349" y="3979"/>
                </a:lnTo>
                <a:lnTo>
                  <a:pt x="400129" y="15502"/>
                </a:lnTo>
                <a:lnTo>
                  <a:pt x="443751" y="33940"/>
                </a:lnTo>
                <a:lnTo>
                  <a:pt x="483589" y="58667"/>
                </a:lnTo>
                <a:lnTo>
                  <a:pt x="519017" y="89058"/>
                </a:lnTo>
                <a:lnTo>
                  <a:pt x="549408" y="124486"/>
                </a:lnTo>
                <a:lnTo>
                  <a:pt x="574135" y="164324"/>
                </a:lnTo>
                <a:lnTo>
                  <a:pt x="592573" y="207946"/>
                </a:lnTo>
                <a:lnTo>
                  <a:pt x="604096" y="254726"/>
                </a:lnTo>
                <a:lnTo>
                  <a:pt x="608076" y="304038"/>
                </a:lnTo>
                <a:lnTo>
                  <a:pt x="604096" y="353349"/>
                </a:lnTo>
                <a:lnTo>
                  <a:pt x="592573" y="400129"/>
                </a:lnTo>
                <a:lnTo>
                  <a:pt x="574135" y="443751"/>
                </a:lnTo>
                <a:lnTo>
                  <a:pt x="549408" y="483589"/>
                </a:lnTo>
                <a:lnTo>
                  <a:pt x="519017" y="519017"/>
                </a:lnTo>
                <a:lnTo>
                  <a:pt x="483589" y="549408"/>
                </a:lnTo>
                <a:lnTo>
                  <a:pt x="443751" y="574135"/>
                </a:lnTo>
                <a:lnTo>
                  <a:pt x="400129" y="592573"/>
                </a:lnTo>
                <a:lnTo>
                  <a:pt x="353349" y="604096"/>
                </a:lnTo>
                <a:lnTo>
                  <a:pt x="304037" y="608076"/>
                </a:lnTo>
                <a:lnTo>
                  <a:pt x="254726" y="604096"/>
                </a:lnTo>
                <a:lnTo>
                  <a:pt x="207946" y="592573"/>
                </a:lnTo>
                <a:lnTo>
                  <a:pt x="164324" y="574135"/>
                </a:lnTo>
                <a:lnTo>
                  <a:pt x="124486" y="549408"/>
                </a:lnTo>
                <a:lnTo>
                  <a:pt x="89058" y="519017"/>
                </a:lnTo>
                <a:lnTo>
                  <a:pt x="58667" y="483589"/>
                </a:lnTo>
                <a:lnTo>
                  <a:pt x="33940" y="443751"/>
                </a:lnTo>
                <a:lnTo>
                  <a:pt x="15502" y="400129"/>
                </a:lnTo>
                <a:lnTo>
                  <a:pt x="3979" y="353349"/>
                </a:lnTo>
                <a:lnTo>
                  <a:pt x="0" y="304038"/>
                </a:lnTo>
                <a:close/>
              </a:path>
            </a:pathLst>
          </a:custGeom>
          <a:ln w="12192">
            <a:solidFill>
              <a:srgbClr val="FFE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537448" y="3349752"/>
            <a:ext cx="373379" cy="37338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8365236" y="3502152"/>
            <a:ext cx="373379" cy="37338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891272" y="4974334"/>
            <a:ext cx="1252727" cy="188366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6495288" y="4197096"/>
            <a:ext cx="2243327" cy="224332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6292596" y="4974334"/>
            <a:ext cx="2243328" cy="188366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5702808" y="6400799"/>
            <a:ext cx="1296924" cy="4572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6038088" y="6318502"/>
            <a:ext cx="1418843" cy="53949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7487412" y="6318502"/>
            <a:ext cx="1392936" cy="53949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7630668" y="5611367"/>
            <a:ext cx="737870" cy="739140"/>
          </a:xfrm>
          <a:custGeom>
            <a:avLst/>
            <a:gdLst/>
            <a:ahLst/>
            <a:cxnLst/>
            <a:rect l="l" t="t" r="r" b="b"/>
            <a:pathLst>
              <a:path w="737870" h="739139">
                <a:moveTo>
                  <a:pt x="368807" y="0"/>
                </a:moveTo>
                <a:lnTo>
                  <a:pt x="322541" y="2879"/>
                </a:lnTo>
                <a:lnTo>
                  <a:pt x="277990" y="11286"/>
                </a:lnTo>
                <a:lnTo>
                  <a:pt x="235502" y="24875"/>
                </a:lnTo>
                <a:lnTo>
                  <a:pt x="195420" y="43299"/>
                </a:lnTo>
                <a:lnTo>
                  <a:pt x="158090" y="66212"/>
                </a:lnTo>
                <a:lnTo>
                  <a:pt x="123859" y="93268"/>
                </a:lnTo>
                <a:lnTo>
                  <a:pt x="93071" y="124121"/>
                </a:lnTo>
                <a:lnTo>
                  <a:pt x="66072" y="158423"/>
                </a:lnTo>
                <a:lnTo>
                  <a:pt x="43207" y="195830"/>
                </a:lnTo>
                <a:lnTo>
                  <a:pt x="24822" y="235994"/>
                </a:lnTo>
                <a:lnTo>
                  <a:pt x="11262" y="278570"/>
                </a:lnTo>
                <a:lnTo>
                  <a:pt x="2873" y="323210"/>
                </a:lnTo>
                <a:lnTo>
                  <a:pt x="0" y="369569"/>
                </a:lnTo>
                <a:lnTo>
                  <a:pt x="2873" y="415926"/>
                </a:lnTo>
                <a:lnTo>
                  <a:pt x="11262" y="460565"/>
                </a:lnTo>
                <a:lnTo>
                  <a:pt x="24822" y="503140"/>
                </a:lnTo>
                <a:lnTo>
                  <a:pt x="43207" y="543303"/>
                </a:lnTo>
                <a:lnTo>
                  <a:pt x="66072" y="580710"/>
                </a:lnTo>
                <a:lnTo>
                  <a:pt x="93071" y="615013"/>
                </a:lnTo>
                <a:lnTo>
                  <a:pt x="123859" y="645866"/>
                </a:lnTo>
                <a:lnTo>
                  <a:pt x="158090" y="672923"/>
                </a:lnTo>
                <a:lnTo>
                  <a:pt x="195420" y="695837"/>
                </a:lnTo>
                <a:lnTo>
                  <a:pt x="235502" y="714262"/>
                </a:lnTo>
                <a:lnTo>
                  <a:pt x="277990" y="727852"/>
                </a:lnTo>
                <a:lnTo>
                  <a:pt x="322541" y="736260"/>
                </a:lnTo>
                <a:lnTo>
                  <a:pt x="368807" y="739139"/>
                </a:lnTo>
                <a:lnTo>
                  <a:pt x="415074" y="736260"/>
                </a:lnTo>
                <a:lnTo>
                  <a:pt x="459625" y="727852"/>
                </a:lnTo>
                <a:lnTo>
                  <a:pt x="502113" y="714262"/>
                </a:lnTo>
                <a:lnTo>
                  <a:pt x="542195" y="695837"/>
                </a:lnTo>
                <a:lnTo>
                  <a:pt x="579525" y="672923"/>
                </a:lnTo>
                <a:lnTo>
                  <a:pt x="613756" y="645866"/>
                </a:lnTo>
                <a:lnTo>
                  <a:pt x="644544" y="615013"/>
                </a:lnTo>
                <a:lnTo>
                  <a:pt x="671543" y="580710"/>
                </a:lnTo>
                <a:lnTo>
                  <a:pt x="694408" y="543303"/>
                </a:lnTo>
                <a:lnTo>
                  <a:pt x="712793" y="503140"/>
                </a:lnTo>
                <a:lnTo>
                  <a:pt x="726353" y="460565"/>
                </a:lnTo>
                <a:lnTo>
                  <a:pt x="734742" y="415926"/>
                </a:lnTo>
                <a:lnTo>
                  <a:pt x="737615" y="369569"/>
                </a:lnTo>
                <a:lnTo>
                  <a:pt x="734742" y="323210"/>
                </a:lnTo>
                <a:lnTo>
                  <a:pt x="726353" y="278570"/>
                </a:lnTo>
                <a:lnTo>
                  <a:pt x="712793" y="235994"/>
                </a:lnTo>
                <a:lnTo>
                  <a:pt x="694408" y="195830"/>
                </a:lnTo>
                <a:lnTo>
                  <a:pt x="671543" y="158423"/>
                </a:lnTo>
                <a:lnTo>
                  <a:pt x="644544" y="124121"/>
                </a:lnTo>
                <a:lnTo>
                  <a:pt x="613756" y="93268"/>
                </a:lnTo>
                <a:lnTo>
                  <a:pt x="579525" y="66212"/>
                </a:lnTo>
                <a:lnTo>
                  <a:pt x="542195" y="43299"/>
                </a:lnTo>
                <a:lnTo>
                  <a:pt x="502113" y="24875"/>
                </a:lnTo>
                <a:lnTo>
                  <a:pt x="459625" y="11286"/>
                </a:lnTo>
                <a:lnTo>
                  <a:pt x="415074" y="2879"/>
                </a:lnTo>
                <a:lnTo>
                  <a:pt x="368807" y="0"/>
                </a:lnTo>
                <a:close/>
              </a:path>
            </a:pathLst>
          </a:custGeom>
          <a:solidFill>
            <a:srgbClr val="FFE181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7630668" y="5611367"/>
            <a:ext cx="737870" cy="739140"/>
          </a:xfrm>
          <a:custGeom>
            <a:avLst/>
            <a:gdLst/>
            <a:ahLst/>
            <a:cxnLst/>
            <a:rect l="l" t="t" r="r" b="b"/>
            <a:pathLst>
              <a:path w="737870" h="739139">
                <a:moveTo>
                  <a:pt x="0" y="369569"/>
                </a:moveTo>
                <a:lnTo>
                  <a:pt x="2873" y="323210"/>
                </a:lnTo>
                <a:lnTo>
                  <a:pt x="11262" y="278570"/>
                </a:lnTo>
                <a:lnTo>
                  <a:pt x="24822" y="235994"/>
                </a:lnTo>
                <a:lnTo>
                  <a:pt x="43207" y="195830"/>
                </a:lnTo>
                <a:lnTo>
                  <a:pt x="66072" y="158423"/>
                </a:lnTo>
                <a:lnTo>
                  <a:pt x="93071" y="124121"/>
                </a:lnTo>
                <a:lnTo>
                  <a:pt x="123859" y="93268"/>
                </a:lnTo>
                <a:lnTo>
                  <a:pt x="158090" y="66212"/>
                </a:lnTo>
                <a:lnTo>
                  <a:pt x="195420" y="43299"/>
                </a:lnTo>
                <a:lnTo>
                  <a:pt x="235502" y="24875"/>
                </a:lnTo>
                <a:lnTo>
                  <a:pt x="277990" y="11286"/>
                </a:lnTo>
                <a:lnTo>
                  <a:pt x="322541" y="2879"/>
                </a:lnTo>
                <a:lnTo>
                  <a:pt x="368807" y="0"/>
                </a:lnTo>
                <a:lnTo>
                  <a:pt x="415074" y="2879"/>
                </a:lnTo>
                <a:lnTo>
                  <a:pt x="459625" y="11286"/>
                </a:lnTo>
                <a:lnTo>
                  <a:pt x="502113" y="24875"/>
                </a:lnTo>
                <a:lnTo>
                  <a:pt x="542195" y="43299"/>
                </a:lnTo>
                <a:lnTo>
                  <a:pt x="579525" y="66212"/>
                </a:lnTo>
                <a:lnTo>
                  <a:pt x="613756" y="93268"/>
                </a:lnTo>
                <a:lnTo>
                  <a:pt x="644544" y="124121"/>
                </a:lnTo>
                <a:lnTo>
                  <a:pt x="671543" y="158423"/>
                </a:lnTo>
                <a:lnTo>
                  <a:pt x="694408" y="195830"/>
                </a:lnTo>
                <a:lnTo>
                  <a:pt x="712793" y="235994"/>
                </a:lnTo>
                <a:lnTo>
                  <a:pt x="726353" y="278570"/>
                </a:lnTo>
                <a:lnTo>
                  <a:pt x="734742" y="323210"/>
                </a:lnTo>
                <a:lnTo>
                  <a:pt x="737615" y="369569"/>
                </a:lnTo>
                <a:lnTo>
                  <a:pt x="734742" y="415926"/>
                </a:lnTo>
                <a:lnTo>
                  <a:pt x="726353" y="460565"/>
                </a:lnTo>
                <a:lnTo>
                  <a:pt x="712793" y="503140"/>
                </a:lnTo>
                <a:lnTo>
                  <a:pt x="694408" y="543303"/>
                </a:lnTo>
                <a:lnTo>
                  <a:pt x="671543" y="580710"/>
                </a:lnTo>
                <a:lnTo>
                  <a:pt x="644544" y="615013"/>
                </a:lnTo>
                <a:lnTo>
                  <a:pt x="613756" y="645866"/>
                </a:lnTo>
                <a:lnTo>
                  <a:pt x="579525" y="672923"/>
                </a:lnTo>
                <a:lnTo>
                  <a:pt x="542195" y="695837"/>
                </a:lnTo>
                <a:lnTo>
                  <a:pt x="502113" y="714262"/>
                </a:lnTo>
                <a:lnTo>
                  <a:pt x="459625" y="727852"/>
                </a:lnTo>
                <a:lnTo>
                  <a:pt x="415074" y="736260"/>
                </a:lnTo>
                <a:lnTo>
                  <a:pt x="368807" y="739139"/>
                </a:lnTo>
                <a:lnTo>
                  <a:pt x="322541" y="736260"/>
                </a:lnTo>
                <a:lnTo>
                  <a:pt x="277990" y="727852"/>
                </a:lnTo>
                <a:lnTo>
                  <a:pt x="235502" y="714262"/>
                </a:lnTo>
                <a:lnTo>
                  <a:pt x="195420" y="695837"/>
                </a:lnTo>
                <a:lnTo>
                  <a:pt x="158090" y="672923"/>
                </a:lnTo>
                <a:lnTo>
                  <a:pt x="123859" y="645866"/>
                </a:lnTo>
                <a:lnTo>
                  <a:pt x="93071" y="615013"/>
                </a:lnTo>
                <a:lnTo>
                  <a:pt x="66072" y="580710"/>
                </a:lnTo>
                <a:lnTo>
                  <a:pt x="43207" y="543303"/>
                </a:lnTo>
                <a:lnTo>
                  <a:pt x="24822" y="503140"/>
                </a:lnTo>
                <a:lnTo>
                  <a:pt x="11262" y="460565"/>
                </a:lnTo>
                <a:lnTo>
                  <a:pt x="2873" y="415926"/>
                </a:lnTo>
                <a:lnTo>
                  <a:pt x="0" y="369569"/>
                </a:lnTo>
                <a:close/>
              </a:path>
            </a:pathLst>
          </a:custGeom>
          <a:ln w="12192">
            <a:solidFill>
              <a:srgbClr val="FFE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6938772" y="5209032"/>
            <a:ext cx="806196" cy="80467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7495032" y="4928615"/>
            <a:ext cx="737870" cy="737870"/>
          </a:xfrm>
          <a:custGeom>
            <a:avLst/>
            <a:gdLst/>
            <a:ahLst/>
            <a:cxnLst/>
            <a:rect l="l" t="t" r="r" b="b"/>
            <a:pathLst>
              <a:path w="737870" h="737870">
                <a:moveTo>
                  <a:pt x="368808" y="0"/>
                </a:moveTo>
                <a:lnTo>
                  <a:pt x="322541" y="2873"/>
                </a:lnTo>
                <a:lnTo>
                  <a:pt x="277990" y="11262"/>
                </a:lnTo>
                <a:lnTo>
                  <a:pt x="235502" y="24822"/>
                </a:lnTo>
                <a:lnTo>
                  <a:pt x="195420" y="43207"/>
                </a:lnTo>
                <a:lnTo>
                  <a:pt x="158090" y="66072"/>
                </a:lnTo>
                <a:lnTo>
                  <a:pt x="123859" y="93071"/>
                </a:lnTo>
                <a:lnTo>
                  <a:pt x="93071" y="123859"/>
                </a:lnTo>
                <a:lnTo>
                  <a:pt x="66072" y="158090"/>
                </a:lnTo>
                <a:lnTo>
                  <a:pt x="43207" y="195420"/>
                </a:lnTo>
                <a:lnTo>
                  <a:pt x="24822" y="235502"/>
                </a:lnTo>
                <a:lnTo>
                  <a:pt x="11262" y="277990"/>
                </a:lnTo>
                <a:lnTo>
                  <a:pt x="2873" y="322541"/>
                </a:lnTo>
                <a:lnTo>
                  <a:pt x="0" y="368807"/>
                </a:lnTo>
                <a:lnTo>
                  <a:pt x="2873" y="415074"/>
                </a:lnTo>
                <a:lnTo>
                  <a:pt x="11262" y="459625"/>
                </a:lnTo>
                <a:lnTo>
                  <a:pt x="24822" y="502113"/>
                </a:lnTo>
                <a:lnTo>
                  <a:pt x="43207" y="542195"/>
                </a:lnTo>
                <a:lnTo>
                  <a:pt x="66072" y="579525"/>
                </a:lnTo>
                <a:lnTo>
                  <a:pt x="93071" y="613756"/>
                </a:lnTo>
                <a:lnTo>
                  <a:pt x="123859" y="644544"/>
                </a:lnTo>
                <a:lnTo>
                  <a:pt x="158090" y="671543"/>
                </a:lnTo>
                <a:lnTo>
                  <a:pt x="195420" y="694408"/>
                </a:lnTo>
                <a:lnTo>
                  <a:pt x="235502" y="712793"/>
                </a:lnTo>
                <a:lnTo>
                  <a:pt x="277990" y="726353"/>
                </a:lnTo>
                <a:lnTo>
                  <a:pt x="322541" y="734742"/>
                </a:lnTo>
                <a:lnTo>
                  <a:pt x="368808" y="737615"/>
                </a:lnTo>
                <a:lnTo>
                  <a:pt x="415074" y="734742"/>
                </a:lnTo>
                <a:lnTo>
                  <a:pt x="459625" y="726353"/>
                </a:lnTo>
                <a:lnTo>
                  <a:pt x="502113" y="712793"/>
                </a:lnTo>
                <a:lnTo>
                  <a:pt x="542195" y="694408"/>
                </a:lnTo>
                <a:lnTo>
                  <a:pt x="579525" y="671543"/>
                </a:lnTo>
                <a:lnTo>
                  <a:pt x="613756" y="644544"/>
                </a:lnTo>
                <a:lnTo>
                  <a:pt x="644544" y="613756"/>
                </a:lnTo>
                <a:lnTo>
                  <a:pt x="671543" y="579525"/>
                </a:lnTo>
                <a:lnTo>
                  <a:pt x="694408" y="542195"/>
                </a:lnTo>
                <a:lnTo>
                  <a:pt x="712793" y="502113"/>
                </a:lnTo>
                <a:lnTo>
                  <a:pt x="726353" y="459625"/>
                </a:lnTo>
                <a:lnTo>
                  <a:pt x="734742" y="415074"/>
                </a:lnTo>
                <a:lnTo>
                  <a:pt x="737616" y="368807"/>
                </a:lnTo>
                <a:lnTo>
                  <a:pt x="734742" y="322541"/>
                </a:lnTo>
                <a:lnTo>
                  <a:pt x="726353" y="277990"/>
                </a:lnTo>
                <a:lnTo>
                  <a:pt x="712793" y="235502"/>
                </a:lnTo>
                <a:lnTo>
                  <a:pt x="694408" y="195420"/>
                </a:lnTo>
                <a:lnTo>
                  <a:pt x="671543" y="158090"/>
                </a:lnTo>
                <a:lnTo>
                  <a:pt x="644544" y="123859"/>
                </a:lnTo>
                <a:lnTo>
                  <a:pt x="613756" y="93071"/>
                </a:lnTo>
                <a:lnTo>
                  <a:pt x="579525" y="66072"/>
                </a:lnTo>
                <a:lnTo>
                  <a:pt x="542195" y="43207"/>
                </a:lnTo>
                <a:lnTo>
                  <a:pt x="502113" y="24822"/>
                </a:lnTo>
                <a:lnTo>
                  <a:pt x="459625" y="11262"/>
                </a:lnTo>
                <a:lnTo>
                  <a:pt x="415074" y="2873"/>
                </a:lnTo>
                <a:lnTo>
                  <a:pt x="368808" y="0"/>
                </a:lnTo>
                <a:close/>
              </a:path>
            </a:pathLst>
          </a:custGeom>
          <a:solidFill>
            <a:srgbClr val="FFE181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7495032" y="4928615"/>
            <a:ext cx="737870" cy="737870"/>
          </a:xfrm>
          <a:custGeom>
            <a:avLst/>
            <a:gdLst/>
            <a:ahLst/>
            <a:cxnLst/>
            <a:rect l="l" t="t" r="r" b="b"/>
            <a:pathLst>
              <a:path w="737870" h="737870">
                <a:moveTo>
                  <a:pt x="0" y="368807"/>
                </a:moveTo>
                <a:lnTo>
                  <a:pt x="2873" y="322541"/>
                </a:lnTo>
                <a:lnTo>
                  <a:pt x="11262" y="277990"/>
                </a:lnTo>
                <a:lnTo>
                  <a:pt x="24822" y="235502"/>
                </a:lnTo>
                <a:lnTo>
                  <a:pt x="43207" y="195420"/>
                </a:lnTo>
                <a:lnTo>
                  <a:pt x="66072" y="158090"/>
                </a:lnTo>
                <a:lnTo>
                  <a:pt x="93071" y="123859"/>
                </a:lnTo>
                <a:lnTo>
                  <a:pt x="123859" y="93071"/>
                </a:lnTo>
                <a:lnTo>
                  <a:pt x="158090" y="66072"/>
                </a:lnTo>
                <a:lnTo>
                  <a:pt x="195420" y="43207"/>
                </a:lnTo>
                <a:lnTo>
                  <a:pt x="235502" y="24822"/>
                </a:lnTo>
                <a:lnTo>
                  <a:pt x="277990" y="11262"/>
                </a:lnTo>
                <a:lnTo>
                  <a:pt x="322541" y="2873"/>
                </a:lnTo>
                <a:lnTo>
                  <a:pt x="368808" y="0"/>
                </a:lnTo>
                <a:lnTo>
                  <a:pt x="415074" y="2873"/>
                </a:lnTo>
                <a:lnTo>
                  <a:pt x="459625" y="11262"/>
                </a:lnTo>
                <a:lnTo>
                  <a:pt x="502113" y="24822"/>
                </a:lnTo>
                <a:lnTo>
                  <a:pt x="542195" y="43207"/>
                </a:lnTo>
                <a:lnTo>
                  <a:pt x="579525" y="66072"/>
                </a:lnTo>
                <a:lnTo>
                  <a:pt x="613756" y="93071"/>
                </a:lnTo>
                <a:lnTo>
                  <a:pt x="644544" y="123859"/>
                </a:lnTo>
                <a:lnTo>
                  <a:pt x="671543" y="158090"/>
                </a:lnTo>
                <a:lnTo>
                  <a:pt x="694408" y="195420"/>
                </a:lnTo>
                <a:lnTo>
                  <a:pt x="712793" y="235502"/>
                </a:lnTo>
                <a:lnTo>
                  <a:pt x="726353" y="277990"/>
                </a:lnTo>
                <a:lnTo>
                  <a:pt x="734742" y="322541"/>
                </a:lnTo>
                <a:lnTo>
                  <a:pt x="737616" y="368807"/>
                </a:lnTo>
                <a:lnTo>
                  <a:pt x="734742" y="415074"/>
                </a:lnTo>
                <a:lnTo>
                  <a:pt x="726353" y="459625"/>
                </a:lnTo>
                <a:lnTo>
                  <a:pt x="712793" y="502113"/>
                </a:lnTo>
                <a:lnTo>
                  <a:pt x="694408" y="542195"/>
                </a:lnTo>
                <a:lnTo>
                  <a:pt x="671543" y="579525"/>
                </a:lnTo>
                <a:lnTo>
                  <a:pt x="644544" y="613756"/>
                </a:lnTo>
                <a:lnTo>
                  <a:pt x="613756" y="644544"/>
                </a:lnTo>
                <a:lnTo>
                  <a:pt x="579525" y="671543"/>
                </a:lnTo>
                <a:lnTo>
                  <a:pt x="542195" y="694408"/>
                </a:lnTo>
                <a:lnTo>
                  <a:pt x="502113" y="712793"/>
                </a:lnTo>
                <a:lnTo>
                  <a:pt x="459625" y="726353"/>
                </a:lnTo>
                <a:lnTo>
                  <a:pt x="415074" y="734742"/>
                </a:lnTo>
                <a:lnTo>
                  <a:pt x="368808" y="737615"/>
                </a:lnTo>
                <a:lnTo>
                  <a:pt x="322541" y="734742"/>
                </a:lnTo>
                <a:lnTo>
                  <a:pt x="277990" y="726353"/>
                </a:lnTo>
                <a:lnTo>
                  <a:pt x="235502" y="712793"/>
                </a:lnTo>
                <a:lnTo>
                  <a:pt x="195420" y="694408"/>
                </a:lnTo>
                <a:lnTo>
                  <a:pt x="158090" y="671543"/>
                </a:lnTo>
                <a:lnTo>
                  <a:pt x="123859" y="644544"/>
                </a:lnTo>
                <a:lnTo>
                  <a:pt x="93071" y="613756"/>
                </a:lnTo>
                <a:lnTo>
                  <a:pt x="66072" y="579525"/>
                </a:lnTo>
                <a:lnTo>
                  <a:pt x="43207" y="542195"/>
                </a:lnTo>
                <a:lnTo>
                  <a:pt x="24822" y="502113"/>
                </a:lnTo>
                <a:lnTo>
                  <a:pt x="11262" y="459625"/>
                </a:lnTo>
                <a:lnTo>
                  <a:pt x="2873" y="415074"/>
                </a:lnTo>
                <a:lnTo>
                  <a:pt x="0" y="368807"/>
                </a:lnTo>
                <a:close/>
              </a:path>
            </a:pathLst>
          </a:custGeom>
          <a:ln w="12191">
            <a:solidFill>
              <a:srgbClr val="FFE1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8196072" y="5632703"/>
            <a:ext cx="672083" cy="67360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8045196" y="4064508"/>
            <a:ext cx="620268" cy="62026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8378952" y="5024628"/>
            <a:ext cx="620268" cy="62026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8654796" y="4756403"/>
            <a:ext cx="489203" cy="620268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8575548" y="3654552"/>
            <a:ext cx="373379" cy="37338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6083808" y="2305811"/>
            <a:ext cx="1399032" cy="139903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370" y="346958"/>
            <a:ext cx="8195259" cy="1866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F2F9F"/>
                </a:solidFill>
                <a:latin typeface="MS PGothic"/>
                <a:cs typeface="MS 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761" y="1388952"/>
            <a:ext cx="8542477" cy="476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768" y="323195"/>
            <a:ext cx="48193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15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sz="4800" b="1" spc="-17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spc="5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5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ynamics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4884" y="1524000"/>
            <a:ext cx="4254231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C9181-BF1A-464D-9EFD-6A0D7986BF43}"/>
              </a:ext>
            </a:extLst>
          </p:cNvPr>
          <p:cNvSpPr txBox="1"/>
          <p:nvPr/>
        </p:nvSpPr>
        <p:spPr>
          <a:xfrm>
            <a:off x="1470134" y="5703808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Cdr Vijay Pratap Singh, Adjunct Professor </a:t>
            </a:r>
          </a:p>
          <a:p>
            <a:pPr algn="ctr"/>
            <a:r>
              <a:rPr lang="en-IN" sz="2400" b="1" dirty="0"/>
              <a:t>E&amp;TC Dept, TCET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5300" y="776173"/>
            <a:ext cx="66135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Gabriola"/>
                <a:cs typeface="Gabriola"/>
              </a:rPr>
              <a:t>Importance of Group in</a:t>
            </a:r>
            <a:r>
              <a:rPr sz="4400" spc="-40" dirty="0">
                <a:latin typeface="Gabriola"/>
                <a:cs typeface="Gabriola"/>
              </a:rPr>
              <a:t> </a:t>
            </a:r>
            <a:r>
              <a:rPr sz="4400" spc="-5" dirty="0">
                <a:latin typeface="Gabriola"/>
                <a:cs typeface="Gabriola"/>
              </a:rPr>
              <a:t>organization…</a:t>
            </a:r>
            <a:endParaRPr sz="4400">
              <a:latin typeface="Gabriola"/>
              <a:cs typeface="Gabrio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2711957"/>
            <a:ext cx="8277859" cy="2533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25" dirty="0">
                <a:latin typeface="Times New Roman"/>
                <a:cs typeface="Times New Roman"/>
              </a:rPr>
              <a:t>Groups </a:t>
            </a:r>
            <a:r>
              <a:rPr sz="2800" spc="-5" dirty="0">
                <a:latin typeface="Times New Roman"/>
                <a:cs typeface="Times New Roman"/>
              </a:rPr>
              <a:t>have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motivational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aspects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1270"/>
              </a:spcBef>
            </a:pPr>
            <a:r>
              <a:rPr sz="2800" spc="3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30" dirty="0">
                <a:latin typeface="Times New Roman"/>
                <a:cs typeface="Times New Roman"/>
              </a:rPr>
              <a:t>Group </a:t>
            </a:r>
            <a:r>
              <a:rPr sz="2800" spc="-10" dirty="0">
                <a:latin typeface="Times New Roman"/>
                <a:cs typeface="Times New Roman"/>
              </a:rPr>
              <a:t>members </a:t>
            </a:r>
            <a:r>
              <a:rPr sz="2800" spc="-5" dirty="0">
                <a:latin typeface="Times New Roman"/>
                <a:cs typeface="Times New Roman"/>
              </a:rPr>
              <a:t>are more likely to participate in  decision-making and problem-solving activities leading  to </a:t>
            </a:r>
            <a:r>
              <a:rPr sz="2800" spc="-10" dirty="0">
                <a:latin typeface="Times New Roman"/>
                <a:cs typeface="Times New Roman"/>
              </a:rPr>
              <a:t>empowerment </a:t>
            </a:r>
            <a:r>
              <a:rPr sz="2800" spc="-5" dirty="0">
                <a:latin typeface="Times New Roman"/>
                <a:cs typeface="Times New Roman"/>
              </a:rPr>
              <a:t>and increased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productivity.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291" rIns="0" bIns="0" rtlCol="0">
            <a:spAutoFit/>
          </a:bodyPr>
          <a:lstStyle/>
          <a:p>
            <a:pPr marL="2215515" marR="5080" indent="-9480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IMPORTANCE OF </a:t>
            </a:r>
            <a:r>
              <a:rPr dirty="0"/>
              <a:t>GROUP </a:t>
            </a:r>
            <a:r>
              <a:rPr spc="-5" dirty="0"/>
              <a:t>IN  </a:t>
            </a:r>
            <a:r>
              <a:rPr dirty="0"/>
              <a:t>ORGANIZATION</a:t>
            </a:r>
            <a:r>
              <a:rPr spc="5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3030677"/>
            <a:ext cx="7961630" cy="2036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25" dirty="0">
                <a:latin typeface="Times New Roman"/>
                <a:cs typeface="Times New Roman"/>
              </a:rPr>
              <a:t>Groups </a:t>
            </a:r>
            <a:r>
              <a:rPr sz="2800" spc="-5" dirty="0">
                <a:latin typeface="Times New Roman"/>
                <a:cs typeface="Times New Roman"/>
              </a:rPr>
              <a:t>complete </a:t>
            </a:r>
            <a:r>
              <a:rPr sz="2800" spc="-10" dirty="0">
                <a:latin typeface="Times New Roman"/>
                <a:cs typeface="Times New Roman"/>
              </a:rPr>
              <a:t>most </a:t>
            </a:r>
            <a:r>
              <a:rPr sz="2800" spc="-5" dirty="0">
                <a:latin typeface="Times New Roman"/>
                <a:cs typeface="Times New Roman"/>
              </a:rPr>
              <a:t>of the work in an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organization</a:t>
            </a:r>
            <a:endParaRPr sz="2800">
              <a:latin typeface="Times New Roman"/>
              <a:cs typeface="Times New Roman"/>
            </a:endParaRPr>
          </a:p>
          <a:p>
            <a:pPr marL="355600" marR="69215" indent="-343535">
              <a:lnSpc>
                <a:spcPct val="154800"/>
              </a:lnSpc>
              <a:spcBef>
                <a:spcPts val="1115"/>
              </a:spcBef>
            </a:pPr>
            <a:r>
              <a:rPr sz="2800" spc="3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35" dirty="0">
                <a:solidFill>
                  <a:srgbClr val="001F5F"/>
                </a:solidFill>
                <a:latin typeface="Times New Roman"/>
                <a:cs typeface="Times New Roman"/>
              </a:rPr>
              <a:t>Thus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,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effectiveness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of the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organization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is limited  by the </a:t>
            </a:r>
            <a:r>
              <a:rPr sz="2800" spc="-10" dirty="0">
                <a:solidFill>
                  <a:srgbClr val="001F5F"/>
                </a:solidFill>
                <a:latin typeface="Times New Roman"/>
                <a:cs typeface="Times New Roman"/>
              </a:rPr>
              <a:t>effectiveness </a:t>
            </a:r>
            <a:r>
              <a:rPr sz="2800" spc="-5" dirty="0">
                <a:solidFill>
                  <a:srgbClr val="001F5F"/>
                </a:solidFill>
                <a:latin typeface="Times New Roman"/>
                <a:cs typeface="Times New Roman"/>
              </a:rPr>
              <a:t>of its</a:t>
            </a:r>
            <a:r>
              <a:rPr sz="28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1F5F"/>
                </a:solidFill>
                <a:latin typeface="Times New Roman"/>
                <a:cs typeface="Times New Roman"/>
              </a:rPr>
              <a:t>groups</a:t>
            </a:r>
            <a:r>
              <a:rPr sz="3600" i="1" dirty="0">
                <a:solidFill>
                  <a:srgbClr val="001F5F"/>
                </a:solidFill>
                <a:latin typeface="Monotype Corsiva"/>
                <a:cs typeface="Monotype Corsiva"/>
              </a:rPr>
              <a:t>.</a:t>
            </a:r>
            <a:endParaRPr sz="36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7004" y="745693"/>
            <a:ext cx="37280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Gabriola"/>
                <a:cs typeface="Gabriola"/>
              </a:rPr>
              <a:t>Group</a:t>
            </a:r>
            <a:r>
              <a:rPr sz="4800" spc="-75" dirty="0">
                <a:latin typeface="Gabriola"/>
                <a:cs typeface="Gabriola"/>
              </a:rPr>
              <a:t> </a:t>
            </a:r>
            <a:r>
              <a:rPr sz="4800" spc="-5" dirty="0">
                <a:latin typeface="Gabriola"/>
                <a:cs typeface="Gabriola"/>
              </a:rPr>
              <a:t>development</a:t>
            </a:r>
            <a:endParaRPr sz="4800">
              <a:latin typeface="Gabriola"/>
              <a:cs typeface="Gabrio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8237" y="2703956"/>
            <a:ext cx="6430645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65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applied to </a:t>
            </a:r>
            <a:r>
              <a:rPr sz="2800" dirty="0">
                <a:latin typeface="Times New Roman"/>
                <a:cs typeface="Times New Roman"/>
              </a:rPr>
              <a:t>group </a:t>
            </a:r>
            <a:r>
              <a:rPr sz="2800" spc="-5" dirty="0">
                <a:latin typeface="Times New Roman"/>
                <a:cs typeface="Times New Roman"/>
              </a:rPr>
              <a:t>development,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group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dynamics is concerned with </a:t>
            </a:r>
            <a:r>
              <a:rPr sz="2800" b="1" spc="-15" dirty="0">
                <a:solidFill>
                  <a:srgbClr val="006600"/>
                </a:solidFill>
                <a:latin typeface="Times New Roman"/>
                <a:cs typeface="Times New Roman"/>
              </a:rPr>
              <a:t>why </a:t>
            </a:r>
            <a:r>
              <a:rPr sz="28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and</a:t>
            </a:r>
            <a:r>
              <a:rPr sz="2800" b="1" spc="5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how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groups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develop</a:t>
            </a:r>
            <a:r>
              <a:rPr sz="360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7959" y="4521708"/>
            <a:ext cx="2606040" cy="2200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857" y="837133"/>
            <a:ext cx="5329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MS PGothic"/>
                <a:cs typeface="MS PGothic"/>
              </a:rPr>
              <a:t>GROUP</a:t>
            </a:r>
            <a:r>
              <a:rPr sz="4000" b="1" spc="5" dirty="0">
                <a:latin typeface="MS PGothic"/>
                <a:cs typeface="MS PGothic"/>
              </a:rPr>
              <a:t> </a:t>
            </a:r>
            <a:r>
              <a:rPr sz="4000" b="1" spc="-10" dirty="0">
                <a:latin typeface="MS PGothic"/>
                <a:cs typeface="MS PGothic"/>
              </a:rPr>
              <a:t>DEVELOPMENT</a:t>
            </a:r>
            <a:endParaRPr sz="40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8237" y="1829828"/>
            <a:ext cx="4253865" cy="369951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3600" b="1" i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Monotype Corsiva"/>
                <a:cs typeface="Monotype Corsiva"/>
              </a:rPr>
              <a:t>WHY</a:t>
            </a:r>
            <a:r>
              <a:rPr sz="3600" b="1" i="1" u="heavy" spc="-3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Monotype Corsiva"/>
                <a:cs typeface="Monotype Corsiva"/>
              </a:rPr>
              <a:t> </a:t>
            </a:r>
            <a:r>
              <a:rPr sz="3600" b="1" i="1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Monotype Corsiva"/>
                <a:cs typeface="Monotype Corsiva"/>
              </a:rPr>
              <a:t>?</a:t>
            </a:r>
            <a:endParaRPr sz="36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600" b="1" i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Monotype Corsiva"/>
                <a:cs typeface="Monotype Corsiva"/>
              </a:rPr>
              <a:t>Theories</a:t>
            </a:r>
            <a:endParaRPr sz="36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36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i="1" spc="-5" dirty="0">
                <a:latin typeface="Monotype Corsiva"/>
                <a:cs typeface="Monotype Corsiva"/>
              </a:rPr>
              <a:t>Classic</a:t>
            </a:r>
            <a:r>
              <a:rPr sz="3600" i="1" spc="-10" dirty="0">
                <a:latin typeface="Monotype Corsiva"/>
                <a:cs typeface="Monotype Corsiva"/>
              </a:rPr>
              <a:t> </a:t>
            </a:r>
            <a:r>
              <a:rPr sz="3600" i="1" spc="-5" dirty="0">
                <a:latin typeface="Monotype Corsiva"/>
                <a:cs typeface="Monotype Corsiva"/>
              </a:rPr>
              <a:t>Theory</a:t>
            </a:r>
            <a:endParaRPr sz="36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i="1" dirty="0">
                <a:latin typeface="Monotype Corsiva"/>
                <a:cs typeface="Monotype Corsiva"/>
              </a:rPr>
              <a:t>Social </a:t>
            </a:r>
            <a:r>
              <a:rPr sz="3600" i="1" spc="-5" dirty="0">
                <a:latin typeface="Monotype Corsiva"/>
                <a:cs typeface="Monotype Corsiva"/>
              </a:rPr>
              <a:t>Exchange</a:t>
            </a:r>
            <a:r>
              <a:rPr sz="3600" i="1" spc="-90" dirty="0">
                <a:latin typeface="Monotype Corsiva"/>
                <a:cs typeface="Monotype Corsiva"/>
              </a:rPr>
              <a:t> </a:t>
            </a:r>
            <a:r>
              <a:rPr sz="3600" i="1" dirty="0">
                <a:latin typeface="Monotype Corsiva"/>
                <a:cs typeface="Monotype Corsiva"/>
              </a:rPr>
              <a:t>Theory</a:t>
            </a:r>
            <a:endParaRPr sz="36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i="1" dirty="0">
                <a:latin typeface="Monotype Corsiva"/>
                <a:cs typeface="Monotype Corsiva"/>
              </a:rPr>
              <a:t>Social Identity</a:t>
            </a:r>
            <a:r>
              <a:rPr sz="3600" i="1" spc="-75" dirty="0">
                <a:latin typeface="Monotype Corsiva"/>
                <a:cs typeface="Monotype Corsiva"/>
              </a:rPr>
              <a:t> </a:t>
            </a:r>
            <a:r>
              <a:rPr sz="3600" i="1" dirty="0">
                <a:latin typeface="Monotype Corsiva"/>
                <a:cs typeface="Monotype Corsiva"/>
              </a:rPr>
              <a:t>Theory</a:t>
            </a:r>
            <a:endParaRPr sz="3600"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0215" y="1700783"/>
            <a:ext cx="2843784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069" y="289306"/>
            <a:ext cx="24853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Gabriola"/>
                <a:cs typeface="Gabriola"/>
              </a:rPr>
              <a:t>Classic</a:t>
            </a:r>
            <a:r>
              <a:rPr sz="4400" spc="-70" dirty="0">
                <a:latin typeface="Gabriola"/>
                <a:cs typeface="Gabriola"/>
              </a:rPr>
              <a:t> </a:t>
            </a:r>
            <a:r>
              <a:rPr sz="4400" spc="-5" dirty="0">
                <a:latin typeface="Gabriola"/>
                <a:cs typeface="Gabriola"/>
              </a:rPr>
              <a:t>Theory</a:t>
            </a:r>
            <a:endParaRPr sz="4400">
              <a:latin typeface="Gabriola"/>
              <a:cs typeface="Gabrio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726414"/>
            <a:ext cx="8382634" cy="512445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3200" spc="-10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spc="-105" dirty="0">
                <a:latin typeface="Tahoma"/>
                <a:cs typeface="Tahoma"/>
              </a:rPr>
              <a:t>Developed </a:t>
            </a:r>
            <a:r>
              <a:rPr sz="3200" spc="-120" dirty="0">
                <a:latin typeface="Tahoma"/>
                <a:cs typeface="Tahoma"/>
              </a:rPr>
              <a:t>by </a:t>
            </a:r>
            <a:r>
              <a:rPr sz="3200" spc="-130" dirty="0">
                <a:latin typeface="Tahoma"/>
                <a:cs typeface="Tahoma"/>
              </a:rPr>
              <a:t>George</a:t>
            </a:r>
            <a:r>
              <a:rPr sz="3200" spc="-484" dirty="0">
                <a:latin typeface="Tahoma"/>
                <a:cs typeface="Tahoma"/>
              </a:rPr>
              <a:t> </a:t>
            </a:r>
            <a:r>
              <a:rPr sz="3200" spc="-120" dirty="0">
                <a:latin typeface="Tahoma"/>
                <a:cs typeface="Tahoma"/>
              </a:rPr>
              <a:t>Homans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1370"/>
              </a:spcBef>
            </a:pPr>
            <a:r>
              <a:rPr sz="3200" spc="-18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spc="-185" dirty="0">
                <a:latin typeface="Tahoma"/>
                <a:cs typeface="Tahoma"/>
              </a:rPr>
              <a:t>Suggests </a:t>
            </a:r>
            <a:r>
              <a:rPr sz="3200" spc="-120" dirty="0">
                <a:latin typeface="Tahoma"/>
                <a:cs typeface="Tahoma"/>
              </a:rPr>
              <a:t>that </a:t>
            </a:r>
            <a:r>
              <a:rPr sz="3200" spc="-95" dirty="0">
                <a:latin typeface="Tahoma"/>
                <a:cs typeface="Tahoma"/>
              </a:rPr>
              <a:t>groups </a:t>
            </a:r>
            <a:r>
              <a:rPr sz="3200" spc="-120" dirty="0">
                <a:latin typeface="Tahoma"/>
                <a:cs typeface="Tahoma"/>
              </a:rPr>
              <a:t>develop </a:t>
            </a:r>
            <a:r>
              <a:rPr sz="3200" spc="-200" dirty="0">
                <a:latin typeface="Tahoma"/>
                <a:cs typeface="Tahoma"/>
              </a:rPr>
              <a:t>based </a:t>
            </a:r>
            <a:r>
              <a:rPr sz="3200" spc="-90" dirty="0">
                <a:latin typeface="Tahoma"/>
                <a:cs typeface="Tahoma"/>
              </a:rPr>
              <a:t>on</a:t>
            </a:r>
            <a:r>
              <a:rPr sz="3200" spc="-655" dirty="0">
                <a:latin typeface="Tahoma"/>
                <a:cs typeface="Tahoma"/>
              </a:rPr>
              <a:t> </a:t>
            </a:r>
            <a:r>
              <a:rPr sz="3200" spc="-95" dirty="0">
                <a:latin typeface="Tahoma"/>
                <a:cs typeface="Tahoma"/>
              </a:rPr>
              <a:t>activities,  interactions, </a:t>
            </a:r>
            <a:r>
              <a:rPr sz="3200" spc="-100" dirty="0">
                <a:latin typeface="Tahoma"/>
                <a:cs typeface="Tahoma"/>
              </a:rPr>
              <a:t>and</a:t>
            </a:r>
            <a:r>
              <a:rPr sz="3200" spc="-375" dirty="0">
                <a:latin typeface="Tahoma"/>
                <a:cs typeface="Tahoma"/>
              </a:rPr>
              <a:t> </a:t>
            </a:r>
            <a:r>
              <a:rPr sz="3200" spc="-160" dirty="0">
                <a:latin typeface="Tahoma"/>
                <a:cs typeface="Tahoma"/>
              </a:rPr>
              <a:t>sentiments.</a:t>
            </a:r>
            <a:endParaRPr sz="3200">
              <a:latin typeface="Tahoma"/>
              <a:cs typeface="Tahoma"/>
            </a:endParaRPr>
          </a:p>
          <a:p>
            <a:pPr marL="355600" marR="320675" indent="-342900">
              <a:lnSpc>
                <a:spcPct val="100000"/>
              </a:lnSpc>
              <a:spcBef>
                <a:spcPts val="1370"/>
              </a:spcBef>
            </a:pPr>
            <a:r>
              <a:rPr sz="3200" spc="-12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spc="-125" dirty="0">
                <a:latin typeface="Tahoma"/>
                <a:cs typeface="Tahoma"/>
              </a:rPr>
              <a:t>The</a:t>
            </a:r>
            <a:r>
              <a:rPr sz="3200" spc="-225" dirty="0">
                <a:latin typeface="Tahoma"/>
                <a:cs typeface="Tahoma"/>
              </a:rPr>
              <a:t> </a:t>
            </a:r>
            <a:r>
              <a:rPr sz="3200" spc="-100" dirty="0">
                <a:latin typeface="Tahoma"/>
                <a:cs typeface="Tahoma"/>
              </a:rPr>
              <a:t>theory</a:t>
            </a:r>
            <a:r>
              <a:rPr sz="3200" spc="-240" dirty="0">
                <a:latin typeface="Tahoma"/>
                <a:cs typeface="Tahoma"/>
              </a:rPr>
              <a:t> </a:t>
            </a:r>
            <a:r>
              <a:rPr sz="3200" spc="-175" dirty="0">
                <a:latin typeface="Tahoma"/>
                <a:cs typeface="Tahoma"/>
              </a:rPr>
              <a:t>means</a:t>
            </a:r>
            <a:r>
              <a:rPr sz="3200" spc="-240" dirty="0">
                <a:latin typeface="Tahoma"/>
                <a:cs typeface="Tahoma"/>
              </a:rPr>
              <a:t> </a:t>
            </a:r>
            <a:r>
              <a:rPr sz="3200" spc="-120" dirty="0">
                <a:latin typeface="Tahoma"/>
                <a:cs typeface="Tahoma"/>
              </a:rPr>
              <a:t>that</a:t>
            </a:r>
            <a:r>
              <a:rPr sz="3200" spc="-215" dirty="0">
                <a:latin typeface="Tahoma"/>
                <a:cs typeface="Tahoma"/>
              </a:rPr>
              <a:t> </a:t>
            </a:r>
            <a:r>
              <a:rPr sz="3200" spc="-75" dirty="0">
                <a:latin typeface="Tahoma"/>
                <a:cs typeface="Tahoma"/>
              </a:rPr>
              <a:t>when</a:t>
            </a:r>
            <a:r>
              <a:rPr sz="3200" spc="-235" dirty="0">
                <a:latin typeface="Tahoma"/>
                <a:cs typeface="Tahoma"/>
              </a:rPr>
              <a:t> </a:t>
            </a:r>
            <a:r>
              <a:rPr sz="3200" spc="-20" dirty="0">
                <a:latin typeface="Tahoma"/>
                <a:cs typeface="Tahoma"/>
              </a:rPr>
              <a:t>individuals</a:t>
            </a:r>
            <a:r>
              <a:rPr sz="3200" spc="-250" dirty="0">
                <a:latin typeface="Tahoma"/>
                <a:cs typeface="Tahoma"/>
              </a:rPr>
              <a:t> </a:t>
            </a:r>
            <a:r>
              <a:rPr sz="3200" spc="-130" dirty="0">
                <a:latin typeface="Tahoma"/>
                <a:cs typeface="Tahoma"/>
              </a:rPr>
              <a:t>share  </a:t>
            </a:r>
            <a:r>
              <a:rPr sz="3200" spc="-105" dirty="0">
                <a:latin typeface="Tahoma"/>
                <a:cs typeface="Tahoma"/>
              </a:rPr>
              <a:t>common </a:t>
            </a:r>
            <a:r>
              <a:rPr sz="3200" spc="-95" dirty="0">
                <a:latin typeface="Tahoma"/>
                <a:cs typeface="Tahoma"/>
              </a:rPr>
              <a:t>activities, </a:t>
            </a:r>
            <a:r>
              <a:rPr sz="3200" spc="-135" dirty="0">
                <a:latin typeface="Tahoma"/>
                <a:cs typeface="Tahoma"/>
              </a:rPr>
              <a:t>they </a:t>
            </a:r>
            <a:r>
              <a:rPr sz="3200" spc="105" dirty="0">
                <a:latin typeface="Tahoma"/>
                <a:cs typeface="Tahoma"/>
              </a:rPr>
              <a:t>will </a:t>
            </a:r>
            <a:r>
              <a:rPr sz="3200" spc="-140" dirty="0">
                <a:latin typeface="Tahoma"/>
                <a:cs typeface="Tahoma"/>
              </a:rPr>
              <a:t>have </a:t>
            </a:r>
            <a:r>
              <a:rPr sz="3200" spc="-114" dirty="0">
                <a:latin typeface="Tahoma"/>
                <a:cs typeface="Tahoma"/>
              </a:rPr>
              <a:t>more  </a:t>
            </a:r>
            <a:r>
              <a:rPr sz="3200" spc="-55" dirty="0">
                <a:latin typeface="Tahoma"/>
                <a:cs typeface="Tahoma"/>
              </a:rPr>
              <a:t>interaction</a:t>
            </a:r>
            <a:r>
              <a:rPr sz="3200" spc="-260" dirty="0">
                <a:latin typeface="Tahoma"/>
                <a:cs typeface="Tahoma"/>
              </a:rPr>
              <a:t> </a:t>
            </a:r>
            <a:r>
              <a:rPr sz="3200" spc="-100" dirty="0">
                <a:latin typeface="Tahoma"/>
                <a:cs typeface="Tahoma"/>
              </a:rPr>
              <a:t>and</a:t>
            </a:r>
            <a:r>
              <a:rPr sz="3200" spc="-229" dirty="0">
                <a:latin typeface="Tahoma"/>
                <a:cs typeface="Tahoma"/>
              </a:rPr>
              <a:t> </a:t>
            </a:r>
            <a:r>
              <a:rPr sz="3200" spc="105" dirty="0">
                <a:latin typeface="Tahoma"/>
                <a:cs typeface="Tahoma"/>
              </a:rPr>
              <a:t>will</a:t>
            </a:r>
            <a:r>
              <a:rPr sz="3200" spc="-220" dirty="0">
                <a:latin typeface="Tahoma"/>
                <a:cs typeface="Tahoma"/>
              </a:rPr>
              <a:t> </a:t>
            </a:r>
            <a:r>
              <a:rPr sz="3200" spc="-120" dirty="0">
                <a:latin typeface="Tahoma"/>
                <a:cs typeface="Tahoma"/>
              </a:rPr>
              <a:t>develop</a:t>
            </a:r>
            <a:r>
              <a:rPr sz="3200" spc="-240" dirty="0">
                <a:latin typeface="Tahoma"/>
                <a:cs typeface="Tahoma"/>
              </a:rPr>
              <a:t> </a:t>
            </a:r>
            <a:r>
              <a:rPr sz="3200" spc="-125" dirty="0">
                <a:latin typeface="Tahoma"/>
                <a:cs typeface="Tahoma"/>
              </a:rPr>
              <a:t>attitudes</a:t>
            </a:r>
            <a:r>
              <a:rPr sz="3200" spc="-220" dirty="0">
                <a:latin typeface="Tahoma"/>
                <a:cs typeface="Tahoma"/>
              </a:rPr>
              <a:t> </a:t>
            </a:r>
            <a:r>
              <a:rPr sz="3200" spc="-110" dirty="0">
                <a:latin typeface="Tahoma"/>
                <a:cs typeface="Tahoma"/>
              </a:rPr>
              <a:t>(positive  </a:t>
            </a:r>
            <a:r>
              <a:rPr sz="3200" spc="-30" dirty="0">
                <a:latin typeface="Tahoma"/>
                <a:cs typeface="Tahoma"/>
              </a:rPr>
              <a:t>or </a:t>
            </a:r>
            <a:r>
              <a:rPr sz="3200" spc="-135" dirty="0">
                <a:latin typeface="Tahoma"/>
                <a:cs typeface="Tahoma"/>
              </a:rPr>
              <a:t>negative) </a:t>
            </a:r>
            <a:r>
              <a:rPr sz="3200" spc="-75" dirty="0">
                <a:latin typeface="Tahoma"/>
                <a:cs typeface="Tahoma"/>
              </a:rPr>
              <a:t>toward </a:t>
            </a:r>
            <a:r>
              <a:rPr sz="3200" spc="-130" dirty="0">
                <a:latin typeface="Tahoma"/>
                <a:cs typeface="Tahoma"/>
              </a:rPr>
              <a:t>each</a:t>
            </a:r>
            <a:r>
              <a:rPr sz="3200" spc="-665" dirty="0">
                <a:latin typeface="Tahoma"/>
                <a:cs typeface="Tahoma"/>
              </a:rPr>
              <a:t> </a:t>
            </a:r>
            <a:r>
              <a:rPr sz="3200" spc="-135" dirty="0">
                <a:latin typeface="Tahoma"/>
                <a:cs typeface="Tahoma"/>
              </a:rPr>
              <a:t>other.</a:t>
            </a:r>
            <a:endParaRPr sz="3200">
              <a:latin typeface="Tahoma"/>
              <a:cs typeface="Tahoma"/>
            </a:endParaRPr>
          </a:p>
          <a:p>
            <a:pPr marR="1608455" algn="r">
              <a:lnSpc>
                <a:spcPts val="3800"/>
              </a:lnSpc>
              <a:spcBef>
                <a:spcPts val="1370"/>
              </a:spcBef>
            </a:pPr>
            <a:r>
              <a:rPr sz="3200" spc="-12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spc="-125" dirty="0">
                <a:latin typeface="Tahoma"/>
                <a:cs typeface="Tahoma"/>
              </a:rPr>
              <a:t>The</a:t>
            </a:r>
            <a:r>
              <a:rPr sz="3200" spc="-235" dirty="0">
                <a:latin typeface="Tahoma"/>
                <a:cs typeface="Tahoma"/>
              </a:rPr>
              <a:t> </a:t>
            </a:r>
            <a:r>
              <a:rPr sz="3200" spc="-90" dirty="0">
                <a:latin typeface="Tahoma"/>
                <a:cs typeface="Tahoma"/>
              </a:rPr>
              <a:t>major</a:t>
            </a:r>
            <a:r>
              <a:rPr sz="3200" spc="-229" dirty="0">
                <a:latin typeface="Tahoma"/>
                <a:cs typeface="Tahoma"/>
              </a:rPr>
              <a:t> </a:t>
            </a:r>
            <a:r>
              <a:rPr sz="3200" spc="-145" dirty="0">
                <a:latin typeface="Tahoma"/>
                <a:cs typeface="Tahoma"/>
              </a:rPr>
              <a:t>element</a:t>
            </a:r>
            <a:r>
              <a:rPr sz="3200" spc="-240" dirty="0">
                <a:latin typeface="Tahoma"/>
                <a:cs typeface="Tahoma"/>
              </a:rPr>
              <a:t> </a:t>
            </a:r>
            <a:r>
              <a:rPr sz="3200" spc="60" dirty="0">
                <a:latin typeface="Tahoma"/>
                <a:cs typeface="Tahoma"/>
              </a:rPr>
              <a:t>in</a:t>
            </a:r>
            <a:r>
              <a:rPr sz="3200" spc="-225" dirty="0">
                <a:latin typeface="Tahoma"/>
                <a:cs typeface="Tahoma"/>
              </a:rPr>
              <a:t> </a:t>
            </a:r>
            <a:r>
              <a:rPr sz="3200" spc="-75" dirty="0">
                <a:latin typeface="Tahoma"/>
                <a:cs typeface="Tahoma"/>
              </a:rPr>
              <a:t>this</a:t>
            </a:r>
            <a:r>
              <a:rPr sz="3200" spc="-220" dirty="0">
                <a:latin typeface="Tahoma"/>
                <a:cs typeface="Tahoma"/>
              </a:rPr>
              <a:t> </a:t>
            </a:r>
            <a:r>
              <a:rPr sz="3200" spc="-100" dirty="0">
                <a:latin typeface="Tahoma"/>
                <a:cs typeface="Tahoma"/>
              </a:rPr>
              <a:t>theory</a:t>
            </a:r>
            <a:r>
              <a:rPr sz="3200" spc="-235" dirty="0">
                <a:latin typeface="Tahoma"/>
                <a:cs typeface="Tahoma"/>
              </a:rPr>
              <a:t> </a:t>
            </a:r>
            <a:r>
              <a:rPr sz="3200" spc="-65" dirty="0">
                <a:latin typeface="Tahoma"/>
                <a:cs typeface="Tahoma"/>
              </a:rPr>
              <a:t>is</a:t>
            </a:r>
            <a:r>
              <a:rPr sz="3200" spc="-235" dirty="0">
                <a:latin typeface="Tahoma"/>
                <a:cs typeface="Tahoma"/>
              </a:rPr>
              <a:t> </a:t>
            </a:r>
            <a:r>
              <a:rPr sz="3200" spc="-145" dirty="0">
                <a:latin typeface="Tahoma"/>
                <a:cs typeface="Tahoma"/>
              </a:rPr>
              <a:t>the</a:t>
            </a:r>
            <a:endParaRPr sz="3200">
              <a:latin typeface="Tahoma"/>
              <a:cs typeface="Tahoma"/>
            </a:endParaRPr>
          </a:p>
          <a:p>
            <a:pPr marR="1590040" algn="r">
              <a:lnSpc>
                <a:spcPts val="3979"/>
              </a:lnSpc>
            </a:pPr>
            <a:r>
              <a:rPr sz="3350" i="1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interaction</a:t>
            </a:r>
            <a:r>
              <a:rPr sz="3350" i="1" spc="-105" dirty="0">
                <a:latin typeface="Arial"/>
                <a:cs typeface="Arial"/>
              </a:rPr>
              <a:t> </a:t>
            </a:r>
            <a:r>
              <a:rPr sz="3200" spc="-95" dirty="0">
                <a:latin typeface="Tahoma"/>
                <a:cs typeface="Tahoma"/>
              </a:rPr>
              <a:t>of </a:t>
            </a:r>
            <a:r>
              <a:rPr sz="3200" spc="-150" dirty="0">
                <a:latin typeface="Tahoma"/>
                <a:cs typeface="Tahoma"/>
              </a:rPr>
              <a:t>the </a:t>
            </a:r>
            <a:r>
              <a:rPr sz="3200" spc="-20" dirty="0">
                <a:latin typeface="Tahoma"/>
                <a:cs typeface="Tahoma"/>
              </a:rPr>
              <a:t>individuals</a:t>
            </a:r>
            <a:r>
              <a:rPr sz="3200" spc="-530" dirty="0">
                <a:latin typeface="Tahoma"/>
                <a:cs typeface="Tahoma"/>
              </a:rPr>
              <a:t> </a:t>
            </a:r>
            <a:r>
              <a:rPr sz="3200" spc="-50" dirty="0">
                <a:latin typeface="Tahoma"/>
                <a:cs typeface="Tahoma"/>
              </a:rPr>
              <a:t>involved</a:t>
            </a:r>
            <a:r>
              <a:rPr sz="3200" spc="-5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913" y="497243"/>
            <a:ext cx="586613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b="1" i="1" spc="-125" dirty="0">
                <a:latin typeface="MS PGothic"/>
                <a:cs typeface="MS PGothic"/>
              </a:rPr>
              <a:t>SOCIAL </a:t>
            </a:r>
            <a:r>
              <a:rPr sz="3800" b="1" i="1" spc="-135" dirty="0">
                <a:latin typeface="MS PGothic"/>
                <a:cs typeface="MS PGothic"/>
              </a:rPr>
              <a:t>EXCHANGE</a:t>
            </a:r>
            <a:r>
              <a:rPr sz="3800" b="1" i="1" spc="-25" dirty="0">
                <a:latin typeface="MS PGothic"/>
                <a:cs typeface="MS PGothic"/>
              </a:rPr>
              <a:t> </a:t>
            </a:r>
            <a:r>
              <a:rPr sz="3800" b="1" i="1" spc="-135" dirty="0">
                <a:latin typeface="MS PGothic"/>
                <a:cs typeface="MS PGothic"/>
              </a:rPr>
              <a:t>THEORY</a:t>
            </a:r>
            <a:endParaRPr sz="38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280439"/>
            <a:ext cx="8134984" cy="417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</a:pPr>
            <a:r>
              <a:rPr sz="2800" spc="1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15" dirty="0">
                <a:latin typeface="Times New Roman"/>
                <a:cs typeface="Times New Roman"/>
              </a:rPr>
              <a:t>Individuals </a:t>
            </a:r>
            <a:r>
              <a:rPr sz="2800" spc="-5" dirty="0">
                <a:latin typeface="Times New Roman"/>
                <a:cs typeface="Times New Roman"/>
              </a:rPr>
              <a:t>form relationships based on the implicit  expectation of mutually beneficial exchanges based </a:t>
            </a:r>
            <a:r>
              <a:rPr sz="2800" dirty="0">
                <a:latin typeface="Times New Roman"/>
                <a:cs typeface="Times New Roman"/>
              </a:rPr>
              <a:t>on  trust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felt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obligation.</a:t>
            </a:r>
            <a:endParaRPr sz="2800">
              <a:latin typeface="Times New Roman"/>
              <a:cs typeface="Times New Roman"/>
            </a:endParaRPr>
          </a:p>
          <a:p>
            <a:pPr marL="355600" marR="55880" indent="-343535" algn="just">
              <a:lnSpc>
                <a:spcPct val="152400"/>
              </a:lnSpc>
              <a:spcBef>
                <a:spcPts val="1195"/>
              </a:spcBef>
            </a:pPr>
            <a:r>
              <a:rPr sz="2800" spc="3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30" dirty="0">
                <a:latin typeface="Times New Roman"/>
                <a:cs typeface="Times New Roman"/>
              </a:rPr>
              <a:t>Thus, </a:t>
            </a:r>
            <a:r>
              <a:rPr sz="2800" spc="-5" dirty="0">
                <a:latin typeface="Times New Roman"/>
                <a:cs typeface="Times New Roman"/>
              </a:rPr>
              <a:t>a perception that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exchange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relationships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will be 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positive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essential if </a:t>
            </a:r>
            <a:r>
              <a:rPr sz="2800" dirty="0">
                <a:latin typeface="Times New Roman"/>
                <a:cs typeface="Times New Roman"/>
              </a:rPr>
              <a:t>individuals </a:t>
            </a:r>
            <a:r>
              <a:rPr sz="2800" spc="-5" dirty="0">
                <a:latin typeface="Times New Roman"/>
                <a:cs typeface="Times New Roman"/>
              </a:rPr>
              <a:t>are to be attracted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 and </a:t>
            </a:r>
            <a:r>
              <a:rPr sz="2800" spc="-10" dirty="0">
                <a:latin typeface="Times New Roman"/>
                <a:cs typeface="Times New Roman"/>
              </a:rPr>
              <a:t>affiliate </a:t>
            </a:r>
            <a:r>
              <a:rPr sz="2800" spc="-5" dirty="0">
                <a:latin typeface="Times New Roman"/>
                <a:cs typeface="Times New Roman"/>
              </a:rPr>
              <a:t>with 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group</a:t>
            </a:r>
            <a:r>
              <a:rPr sz="3600" i="1" dirty="0">
                <a:latin typeface="Monotype Corsiva"/>
                <a:cs typeface="Monotype Corsiva"/>
              </a:rPr>
              <a:t>.</a:t>
            </a:r>
            <a:endParaRPr sz="36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014" y="864565"/>
            <a:ext cx="5466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MS PGothic"/>
                <a:cs typeface="MS PGothic"/>
              </a:rPr>
              <a:t>SOCIAL IDENTITY 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375" y="1778584"/>
            <a:ext cx="6943725" cy="4276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</a:pPr>
            <a:r>
              <a:rPr sz="3200" spc="-7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spc="-70" dirty="0">
                <a:latin typeface="Tahoma"/>
                <a:cs typeface="Tahoma"/>
              </a:rPr>
              <a:t>This </a:t>
            </a:r>
            <a:r>
              <a:rPr sz="3200" spc="-100" dirty="0">
                <a:latin typeface="Tahoma"/>
                <a:cs typeface="Tahoma"/>
              </a:rPr>
              <a:t>theory </a:t>
            </a:r>
            <a:r>
              <a:rPr sz="3200" spc="-195" dirty="0">
                <a:latin typeface="Tahoma"/>
                <a:cs typeface="Tahoma"/>
              </a:rPr>
              <a:t>suggests </a:t>
            </a:r>
            <a:r>
              <a:rPr sz="3200" spc="-120" dirty="0">
                <a:latin typeface="Tahoma"/>
                <a:cs typeface="Tahoma"/>
              </a:rPr>
              <a:t>that </a:t>
            </a:r>
            <a:r>
              <a:rPr sz="3200" spc="-20" dirty="0">
                <a:latin typeface="Tahoma"/>
                <a:cs typeface="Tahoma"/>
              </a:rPr>
              <a:t>individuals  </a:t>
            </a:r>
            <a:r>
              <a:rPr sz="3200" spc="-200" dirty="0">
                <a:latin typeface="Tahoma"/>
                <a:cs typeface="Tahoma"/>
              </a:rPr>
              <a:t>get </a:t>
            </a:r>
            <a:r>
              <a:rPr sz="3200" spc="-180" dirty="0">
                <a:latin typeface="Tahoma"/>
                <a:cs typeface="Tahoma"/>
              </a:rPr>
              <a:t>a </a:t>
            </a:r>
            <a:r>
              <a:rPr sz="3200" spc="-225" dirty="0">
                <a:latin typeface="Tahoma"/>
                <a:cs typeface="Tahoma"/>
              </a:rPr>
              <a:t>sense </a:t>
            </a:r>
            <a:r>
              <a:rPr sz="3200" spc="-95" dirty="0">
                <a:latin typeface="Tahoma"/>
                <a:cs typeface="Tahoma"/>
              </a:rPr>
              <a:t>of </a:t>
            </a:r>
            <a:r>
              <a:rPr sz="3200" spc="-65" dirty="0">
                <a:latin typeface="Tahoma"/>
                <a:cs typeface="Tahoma"/>
              </a:rPr>
              <a:t>identity </a:t>
            </a:r>
            <a:r>
              <a:rPr sz="3200" spc="-100" dirty="0">
                <a:latin typeface="Tahoma"/>
                <a:cs typeface="Tahoma"/>
              </a:rPr>
              <a:t>and </a:t>
            </a:r>
            <a:r>
              <a:rPr sz="3200" spc="-135" dirty="0">
                <a:latin typeface="Tahoma"/>
                <a:cs typeface="Tahoma"/>
              </a:rPr>
              <a:t>self-esteem  </a:t>
            </a:r>
            <a:r>
              <a:rPr sz="3200" spc="-200" dirty="0">
                <a:latin typeface="Tahoma"/>
                <a:cs typeface="Tahoma"/>
              </a:rPr>
              <a:t>based </a:t>
            </a:r>
            <a:r>
              <a:rPr sz="3200" spc="-70" dirty="0">
                <a:latin typeface="Tahoma"/>
                <a:cs typeface="Tahoma"/>
              </a:rPr>
              <a:t>upon </a:t>
            </a:r>
            <a:r>
              <a:rPr sz="3200" spc="-40" dirty="0">
                <a:latin typeface="Tahoma"/>
                <a:cs typeface="Tahoma"/>
              </a:rPr>
              <a:t>their </a:t>
            </a:r>
            <a:r>
              <a:rPr sz="3200" spc="-110" dirty="0">
                <a:latin typeface="Tahoma"/>
                <a:cs typeface="Tahoma"/>
              </a:rPr>
              <a:t>membership </a:t>
            </a:r>
            <a:r>
              <a:rPr sz="3200" spc="60" dirty="0">
                <a:latin typeface="Tahoma"/>
                <a:cs typeface="Tahoma"/>
              </a:rPr>
              <a:t>in</a:t>
            </a:r>
            <a:r>
              <a:rPr sz="3200" spc="-730" dirty="0">
                <a:latin typeface="Tahoma"/>
                <a:cs typeface="Tahoma"/>
              </a:rPr>
              <a:t> </a:t>
            </a:r>
            <a:r>
              <a:rPr sz="3200" spc="-90" dirty="0">
                <a:latin typeface="Tahoma"/>
                <a:cs typeface="Tahoma"/>
              </a:rPr>
              <a:t>salient  </a:t>
            </a:r>
            <a:r>
              <a:rPr sz="3200" spc="-130" dirty="0">
                <a:latin typeface="Tahoma"/>
                <a:cs typeface="Tahoma"/>
              </a:rPr>
              <a:t>groups.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5450">
              <a:latin typeface="Tahoma"/>
              <a:cs typeface="Tahoma"/>
            </a:endParaRPr>
          </a:p>
          <a:p>
            <a:pPr marL="355600" marR="940435" indent="-343535">
              <a:lnSpc>
                <a:spcPct val="100000"/>
              </a:lnSpc>
              <a:spcBef>
                <a:spcPts val="5"/>
              </a:spcBef>
            </a:pPr>
            <a:r>
              <a:rPr sz="3200" spc="-12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spc="-125" dirty="0">
                <a:latin typeface="Tahoma"/>
                <a:cs typeface="Tahoma"/>
              </a:rPr>
              <a:t>The </a:t>
            </a:r>
            <a:r>
              <a:rPr sz="3200" spc="-90" dirty="0">
                <a:latin typeface="Tahoma"/>
                <a:cs typeface="Tahoma"/>
              </a:rPr>
              <a:t>nature </a:t>
            </a:r>
            <a:r>
              <a:rPr sz="3200" spc="-95" dirty="0">
                <a:latin typeface="Tahoma"/>
                <a:cs typeface="Tahoma"/>
              </a:rPr>
              <a:t>of </a:t>
            </a:r>
            <a:r>
              <a:rPr sz="3200" spc="-150" dirty="0">
                <a:latin typeface="Tahoma"/>
                <a:cs typeface="Tahoma"/>
              </a:rPr>
              <a:t>the </a:t>
            </a:r>
            <a:r>
              <a:rPr sz="3200" spc="-65" dirty="0">
                <a:latin typeface="Tahoma"/>
                <a:cs typeface="Tahoma"/>
              </a:rPr>
              <a:t>group </a:t>
            </a:r>
            <a:r>
              <a:rPr sz="3200" spc="-135" dirty="0">
                <a:latin typeface="Tahoma"/>
                <a:cs typeface="Tahoma"/>
              </a:rPr>
              <a:t>may </a:t>
            </a:r>
            <a:r>
              <a:rPr sz="3200" spc="-215" dirty="0">
                <a:latin typeface="Tahoma"/>
                <a:cs typeface="Tahoma"/>
              </a:rPr>
              <a:t>be  </a:t>
            </a:r>
            <a:r>
              <a:rPr sz="3200" spc="-65" dirty="0">
                <a:latin typeface="Tahoma"/>
                <a:cs typeface="Tahoma"/>
              </a:rPr>
              <a:t>demographically </a:t>
            </a:r>
            <a:r>
              <a:rPr sz="3200" spc="-220" dirty="0">
                <a:latin typeface="Tahoma"/>
                <a:cs typeface="Tahoma"/>
              </a:rPr>
              <a:t>based,</a:t>
            </a:r>
            <a:r>
              <a:rPr sz="3200" spc="-38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culturally  </a:t>
            </a:r>
            <a:r>
              <a:rPr sz="3200" spc="-220" dirty="0">
                <a:latin typeface="Tahoma"/>
                <a:cs typeface="Tahoma"/>
              </a:rPr>
              <a:t>based, </a:t>
            </a:r>
            <a:r>
              <a:rPr sz="3200" spc="-30" dirty="0">
                <a:latin typeface="Tahoma"/>
                <a:cs typeface="Tahoma"/>
              </a:rPr>
              <a:t>or </a:t>
            </a:r>
            <a:r>
              <a:rPr sz="3200" spc="-40" dirty="0">
                <a:latin typeface="Tahoma"/>
                <a:cs typeface="Tahoma"/>
              </a:rPr>
              <a:t>organizationally</a:t>
            </a:r>
            <a:r>
              <a:rPr sz="3200" spc="-490" dirty="0">
                <a:latin typeface="Tahoma"/>
                <a:cs typeface="Tahoma"/>
              </a:rPr>
              <a:t> </a:t>
            </a:r>
            <a:r>
              <a:rPr sz="3200" spc="-220" dirty="0">
                <a:latin typeface="Tahoma"/>
                <a:cs typeface="Tahoma"/>
              </a:rPr>
              <a:t>based.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52359" y="0"/>
            <a:ext cx="1511807" cy="1629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757" y="680161"/>
            <a:ext cx="6172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latin typeface="Cambria"/>
                <a:cs typeface="Cambria"/>
              </a:rPr>
              <a:t>Social </a:t>
            </a:r>
            <a:r>
              <a:rPr sz="4800" spc="-155" dirty="0">
                <a:latin typeface="Cambria"/>
                <a:cs typeface="Cambria"/>
              </a:rPr>
              <a:t>Identity</a:t>
            </a:r>
            <a:r>
              <a:rPr sz="4800" spc="270" dirty="0">
                <a:latin typeface="Cambria"/>
                <a:cs typeface="Cambria"/>
              </a:rPr>
              <a:t> </a:t>
            </a:r>
            <a:r>
              <a:rPr sz="4800" spc="10" dirty="0">
                <a:latin typeface="Cambria"/>
                <a:cs typeface="Cambria"/>
              </a:rPr>
              <a:t>Theory….</a:t>
            </a:r>
            <a:endParaRPr sz="4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8237" y="2115134"/>
            <a:ext cx="6960234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spc="-55" dirty="0">
                <a:latin typeface="Tahoma"/>
                <a:cs typeface="Tahoma"/>
              </a:rPr>
              <a:t>Individuals </a:t>
            </a:r>
            <a:r>
              <a:rPr sz="3600" spc="-135" dirty="0">
                <a:latin typeface="Tahoma"/>
                <a:cs typeface="Tahoma"/>
              </a:rPr>
              <a:t>are </a:t>
            </a:r>
            <a:r>
              <a:rPr sz="3600" spc="-140" dirty="0">
                <a:latin typeface="Tahoma"/>
                <a:cs typeface="Tahoma"/>
              </a:rPr>
              <a:t>motivated </a:t>
            </a:r>
            <a:r>
              <a:rPr sz="3600" spc="-175" dirty="0">
                <a:latin typeface="Tahoma"/>
                <a:cs typeface="Tahoma"/>
              </a:rPr>
              <a:t>to  </a:t>
            </a:r>
            <a:r>
              <a:rPr sz="3600" spc="-125" dirty="0">
                <a:latin typeface="Tahoma"/>
                <a:cs typeface="Tahoma"/>
              </a:rPr>
              <a:t>belong </a:t>
            </a:r>
            <a:r>
              <a:rPr sz="3600" spc="-185" dirty="0">
                <a:latin typeface="Tahoma"/>
                <a:cs typeface="Tahoma"/>
              </a:rPr>
              <a:t>to </a:t>
            </a:r>
            <a:r>
              <a:rPr sz="3600" spc="-114" dirty="0">
                <a:latin typeface="Tahoma"/>
                <a:cs typeface="Tahoma"/>
              </a:rPr>
              <a:t>and </a:t>
            </a:r>
            <a:r>
              <a:rPr sz="3600" spc="-80" dirty="0">
                <a:latin typeface="Tahoma"/>
                <a:cs typeface="Tahoma"/>
              </a:rPr>
              <a:t>contribute </a:t>
            </a:r>
            <a:r>
              <a:rPr sz="3600" spc="-175" dirty="0">
                <a:latin typeface="Tahoma"/>
                <a:cs typeface="Tahoma"/>
              </a:rPr>
              <a:t>to</a:t>
            </a:r>
            <a:r>
              <a:rPr sz="3600" spc="-775" dirty="0">
                <a:latin typeface="Tahoma"/>
                <a:cs typeface="Tahoma"/>
              </a:rPr>
              <a:t> </a:t>
            </a:r>
            <a:r>
              <a:rPr sz="3600" spc="-80" dirty="0">
                <a:latin typeface="Tahoma"/>
                <a:cs typeface="Tahoma"/>
              </a:rPr>
              <a:t>identity  </a:t>
            </a:r>
            <a:r>
              <a:rPr sz="3600" spc="-110" dirty="0">
                <a:latin typeface="Tahoma"/>
                <a:cs typeface="Tahoma"/>
              </a:rPr>
              <a:t>groups </a:t>
            </a:r>
            <a:r>
              <a:rPr sz="3600" spc="-200" dirty="0">
                <a:latin typeface="Tahoma"/>
                <a:cs typeface="Tahoma"/>
              </a:rPr>
              <a:t>because </a:t>
            </a:r>
            <a:r>
              <a:rPr sz="3600" spc="-110" dirty="0">
                <a:latin typeface="Tahoma"/>
                <a:cs typeface="Tahoma"/>
              </a:rPr>
              <a:t>of </a:t>
            </a:r>
            <a:r>
              <a:rPr sz="3600" spc="-175" dirty="0">
                <a:latin typeface="Tahoma"/>
                <a:cs typeface="Tahoma"/>
              </a:rPr>
              <a:t>the </a:t>
            </a:r>
            <a:r>
              <a:rPr sz="3600" spc="-254" dirty="0">
                <a:latin typeface="Tahoma"/>
                <a:cs typeface="Tahoma"/>
              </a:rPr>
              <a:t>sense </a:t>
            </a:r>
            <a:r>
              <a:rPr sz="3600" spc="-110" dirty="0">
                <a:latin typeface="Tahoma"/>
                <a:cs typeface="Tahoma"/>
              </a:rPr>
              <a:t>of  </a:t>
            </a:r>
            <a:r>
              <a:rPr sz="3600" spc="-135" dirty="0">
                <a:latin typeface="Tahoma"/>
                <a:cs typeface="Tahoma"/>
              </a:rPr>
              <a:t>belongingness </a:t>
            </a:r>
            <a:r>
              <a:rPr sz="3600" spc="-114" dirty="0">
                <a:latin typeface="Tahoma"/>
                <a:cs typeface="Tahoma"/>
              </a:rPr>
              <a:t>and </a:t>
            </a:r>
            <a:r>
              <a:rPr sz="3600" spc="-35" dirty="0">
                <a:latin typeface="Tahoma"/>
                <a:cs typeface="Tahoma"/>
              </a:rPr>
              <a:t>self-worth  </a:t>
            </a:r>
            <a:r>
              <a:rPr sz="3600" spc="-125" dirty="0">
                <a:latin typeface="Tahoma"/>
                <a:cs typeface="Tahoma"/>
              </a:rPr>
              <a:t>membership </a:t>
            </a:r>
            <a:r>
              <a:rPr sz="3600" spc="55" dirty="0">
                <a:latin typeface="Tahoma"/>
                <a:cs typeface="Tahoma"/>
              </a:rPr>
              <a:t>in </a:t>
            </a:r>
            <a:r>
              <a:rPr sz="3600" spc="-165" dirty="0">
                <a:latin typeface="Tahoma"/>
                <a:cs typeface="Tahoma"/>
              </a:rPr>
              <a:t>the </a:t>
            </a:r>
            <a:r>
              <a:rPr sz="3600" spc="-70" dirty="0">
                <a:latin typeface="Tahoma"/>
                <a:cs typeface="Tahoma"/>
              </a:rPr>
              <a:t>group</a:t>
            </a:r>
            <a:r>
              <a:rPr sz="3600" spc="-800" dirty="0">
                <a:latin typeface="Tahoma"/>
                <a:cs typeface="Tahoma"/>
              </a:rPr>
              <a:t> </a:t>
            </a:r>
            <a:r>
              <a:rPr sz="3600" spc="-120" dirty="0">
                <a:latin typeface="Tahoma"/>
                <a:cs typeface="Tahoma"/>
              </a:rPr>
              <a:t>imparts.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2750" y="716737"/>
            <a:ext cx="3243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45" dirty="0">
                <a:latin typeface="Arial"/>
                <a:cs typeface="Arial"/>
              </a:rPr>
              <a:t>GROUP</a:t>
            </a:r>
            <a:r>
              <a:rPr sz="4400" b="1" spc="-320" dirty="0">
                <a:latin typeface="Arial"/>
                <a:cs typeface="Arial"/>
              </a:rPr>
              <a:t> </a:t>
            </a:r>
            <a:r>
              <a:rPr sz="4400" b="1" spc="-705" dirty="0">
                <a:latin typeface="Arial"/>
                <a:cs typeface="Arial"/>
              </a:rPr>
              <a:t>TYPES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2932300"/>
            <a:ext cx="2280285" cy="178816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44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4400" i="1" dirty="0">
                <a:latin typeface="Monotype Corsiva"/>
                <a:cs typeface="Monotype Corsiva"/>
              </a:rPr>
              <a:t>Formal</a:t>
            </a:r>
            <a:endParaRPr sz="44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44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4400" i="1" dirty="0">
                <a:latin typeface="Monotype Corsiva"/>
                <a:cs typeface="Monotype Corsiva"/>
              </a:rPr>
              <a:t>Informal</a:t>
            </a:r>
            <a:endParaRPr sz="4400"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64909" y="765937"/>
            <a:ext cx="2879089" cy="2877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7890"/>
            <a:ext cx="2436202" cy="2444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980" y="716737"/>
            <a:ext cx="4119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495" dirty="0">
                <a:solidFill>
                  <a:srgbClr val="006600"/>
                </a:solidFill>
                <a:latin typeface="Arial"/>
                <a:cs typeface="Arial"/>
              </a:rPr>
              <a:t>FORMAL</a:t>
            </a:r>
            <a:r>
              <a:rPr sz="4400" b="1" spc="-3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4400" b="1" spc="-620" dirty="0">
                <a:solidFill>
                  <a:srgbClr val="006600"/>
                </a:solidFill>
                <a:latin typeface="Arial"/>
                <a:cs typeface="Arial"/>
              </a:rPr>
              <a:t>GROUPS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887743"/>
            <a:ext cx="6266815" cy="425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100"/>
              </a:lnSpc>
              <a:spcBef>
                <a:spcPts val="100"/>
              </a:spcBef>
            </a:pPr>
            <a:r>
              <a:rPr sz="2800" spc="1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15" dirty="0">
                <a:latin typeface="Times New Roman"/>
                <a:cs typeface="Times New Roman"/>
              </a:rPr>
              <a:t>Established </a:t>
            </a:r>
            <a:r>
              <a:rPr sz="2800" spc="-5" dirty="0">
                <a:latin typeface="Times New Roman"/>
                <a:cs typeface="Times New Roman"/>
              </a:rPr>
              <a:t>by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organization to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achieve  organizational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goals.</a:t>
            </a:r>
            <a:endParaRPr sz="2800">
              <a:latin typeface="Times New Roman"/>
              <a:cs typeface="Times New Roman"/>
            </a:endParaRPr>
          </a:p>
          <a:p>
            <a:pPr marR="2885440" algn="r">
              <a:lnSpc>
                <a:spcPct val="100000"/>
              </a:lnSpc>
              <a:spcBef>
                <a:spcPts val="2615"/>
              </a:spcBef>
            </a:pPr>
            <a:r>
              <a:rPr sz="2800" spc="4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45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take the </a:t>
            </a:r>
            <a:r>
              <a:rPr sz="2800" dirty="0">
                <a:latin typeface="Times New Roman"/>
                <a:cs typeface="Times New Roman"/>
              </a:rPr>
              <a:t>form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  <a:p>
            <a:pPr marR="2934970" algn="r">
              <a:lnSpc>
                <a:spcPct val="100000"/>
              </a:lnSpc>
              <a:spcBef>
                <a:spcPts val="2620"/>
              </a:spcBef>
            </a:pPr>
            <a:r>
              <a:rPr sz="2800" spc="-1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10" dirty="0">
                <a:latin typeface="Times New Roman"/>
                <a:cs typeface="Times New Roman"/>
              </a:rPr>
              <a:t>Command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groups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615"/>
              </a:spcBef>
            </a:pPr>
            <a:r>
              <a:rPr sz="2800" spc="-4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45" dirty="0">
                <a:latin typeface="Times New Roman"/>
                <a:cs typeface="Times New Roman"/>
              </a:rPr>
              <a:t>Task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groups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620"/>
              </a:spcBef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latin typeface="Times New Roman"/>
                <a:cs typeface="Times New Roman"/>
              </a:rPr>
              <a:t>Functional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groups.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088" y="286511"/>
            <a:ext cx="8496300" cy="6309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3020" y="716737"/>
            <a:ext cx="4998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00" dirty="0">
                <a:latin typeface="Tahoma"/>
                <a:cs typeface="Tahoma"/>
              </a:rPr>
              <a:t>COMMAND</a:t>
            </a:r>
            <a:r>
              <a:rPr sz="4400" spc="-420" dirty="0">
                <a:latin typeface="Tahoma"/>
                <a:cs typeface="Tahoma"/>
              </a:rPr>
              <a:t> </a:t>
            </a:r>
            <a:r>
              <a:rPr sz="4400" spc="-160" dirty="0">
                <a:latin typeface="Tahoma"/>
                <a:cs typeface="Tahoma"/>
              </a:rPr>
              <a:t>GROUPS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8237" y="1769491"/>
            <a:ext cx="6670675" cy="4102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2069" indent="-34353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Are specified by the </a:t>
            </a:r>
            <a:r>
              <a:rPr sz="3200" spc="-5" dirty="0">
                <a:latin typeface="Times New Roman"/>
                <a:cs typeface="Times New Roman"/>
              </a:rPr>
              <a:t>organizational  </a:t>
            </a:r>
            <a:r>
              <a:rPr sz="3200" dirty="0">
                <a:latin typeface="Times New Roman"/>
                <a:cs typeface="Times New Roman"/>
              </a:rPr>
              <a:t>chart and often consist of a supervisor  and the subordinates that report to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  </a:t>
            </a:r>
            <a:r>
              <a:rPr sz="3200" spc="-15" dirty="0">
                <a:latin typeface="Times New Roman"/>
                <a:cs typeface="Times New Roman"/>
              </a:rPr>
              <a:t>supervisor.</a:t>
            </a:r>
            <a:endParaRPr sz="32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solidFill>
                  <a:srgbClr val="621600"/>
                </a:solidFill>
                <a:latin typeface="Times New Roman"/>
                <a:cs typeface="Times New Roman"/>
              </a:rPr>
              <a:t>An example of a command group</a:t>
            </a:r>
            <a:r>
              <a:rPr sz="3200" spc="-130" dirty="0">
                <a:solidFill>
                  <a:srgbClr val="621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1600"/>
                </a:solidFill>
                <a:latin typeface="Times New Roman"/>
                <a:cs typeface="Times New Roman"/>
              </a:rPr>
              <a:t>is  an academic department chairman  and the faculty members in that  department.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7504" y="716737"/>
            <a:ext cx="3352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0" dirty="0">
                <a:latin typeface="Tahoma"/>
                <a:cs typeface="Tahoma"/>
              </a:rPr>
              <a:t>TASK</a:t>
            </a:r>
            <a:r>
              <a:rPr sz="4400" spc="-360" dirty="0">
                <a:latin typeface="Tahoma"/>
                <a:cs typeface="Tahoma"/>
              </a:rPr>
              <a:t> </a:t>
            </a:r>
            <a:r>
              <a:rPr sz="4400" spc="-160" dirty="0">
                <a:latin typeface="Tahoma"/>
                <a:cs typeface="Tahoma"/>
              </a:rPr>
              <a:t>GROUPS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7415" rIns="0" bIns="0" rtlCol="0">
            <a:spAutoFit/>
          </a:bodyPr>
          <a:lstStyle/>
          <a:p>
            <a:pPr marL="528955" marR="1156335" indent="-342900">
              <a:lnSpc>
                <a:spcPct val="150100"/>
              </a:lnSpc>
              <a:spcBef>
                <a:spcPts val="100"/>
              </a:spcBef>
            </a:pPr>
            <a:r>
              <a:rPr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dirty="0"/>
              <a:t>Consist of people who work together</a:t>
            </a:r>
            <a:r>
              <a:rPr spc="-114" dirty="0"/>
              <a:t> </a:t>
            </a:r>
            <a:r>
              <a:rPr dirty="0"/>
              <a:t>to  achieve a common</a:t>
            </a:r>
            <a:r>
              <a:rPr spc="-70" dirty="0"/>
              <a:t> </a:t>
            </a:r>
            <a:r>
              <a:rPr dirty="0"/>
              <a:t>task.</a:t>
            </a:r>
          </a:p>
          <a:p>
            <a:pPr marL="528955" marR="5080" indent="-342900">
              <a:lnSpc>
                <a:spcPct val="150000"/>
              </a:lnSpc>
              <a:spcBef>
                <a:spcPts val="1365"/>
              </a:spcBef>
            </a:pPr>
            <a:r>
              <a:rPr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dirty="0"/>
              <a:t>Members are brought together to accomplish</a:t>
            </a:r>
            <a:r>
              <a:rPr spc="-110" dirty="0"/>
              <a:t> </a:t>
            </a:r>
            <a:r>
              <a:rPr dirty="0"/>
              <a:t>a  narrow range of goals within a specified time  period.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397" y="716737"/>
            <a:ext cx="5074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>
                <a:latin typeface="Tahoma"/>
                <a:cs typeface="Tahoma"/>
              </a:rPr>
              <a:t>FUNCTIONAL</a:t>
            </a:r>
            <a:r>
              <a:rPr sz="4400" spc="-415" dirty="0">
                <a:latin typeface="Tahoma"/>
                <a:cs typeface="Tahoma"/>
              </a:rPr>
              <a:t> </a:t>
            </a:r>
            <a:r>
              <a:rPr sz="4400" spc="-95" dirty="0">
                <a:latin typeface="Tahoma"/>
                <a:cs typeface="Tahoma"/>
              </a:rPr>
              <a:t>GROUP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925400"/>
            <a:ext cx="8172450" cy="4027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Created by the </a:t>
            </a:r>
            <a:r>
              <a:rPr sz="3200" spc="-5" dirty="0">
                <a:latin typeface="Times New Roman"/>
                <a:cs typeface="Times New Roman"/>
              </a:rPr>
              <a:t>organization </a:t>
            </a:r>
            <a:r>
              <a:rPr sz="3200" dirty="0">
                <a:latin typeface="Times New Roman"/>
                <a:cs typeface="Times New Roman"/>
              </a:rPr>
              <a:t>to accomplish  specific goals within an unspecified time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frame.</a:t>
            </a:r>
            <a:endParaRPr sz="3200">
              <a:latin typeface="Times New Roman"/>
              <a:cs typeface="Times New Roman"/>
            </a:endParaRPr>
          </a:p>
          <a:p>
            <a:pPr marL="355600" marR="249554" indent="-342900">
              <a:lnSpc>
                <a:spcPct val="15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They remain in existence after achievement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 current goals and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objectives.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solidFill>
                  <a:srgbClr val="621600"/>
                </a:solidFill>
                <a:latin typeface="Times New Roman"/>
                <a:cs typeface="Times New Roman"/>
              </a:rPr>
              <a:t>Example : a marketing</a:t>
            </a:r>
            <a:r>
              <a:rPr sz="3200" spc="-80" dirty="0">
                <a:solidFill>
                  <a:srgbClr val="621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1600"/>
                </a:solidFill>
                <a:latin typeface="Times New Roman"/>
                <a:cs typeface="Times New Roman"/>
              </a:rPr>
              <a:t>department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5964" y="835609"/>
            <a:ext cx="5132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INFORMAL </a:t>
            </a:r>
            <a:r>
              <a:rPr b="1" spc="-5" dirty="0">
                <a:latin typeface="Times New Roman"/>
                <a:cs typeface="Times New Roman"/>
              </a:rPr>
              <a:t>GROUPS</a:t>
            </a:r>
            <a:r>
              <a:rPr b="1" spc="-2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8237" y="1938010"/>
            <a:ext cx="6845934" cy="3641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40000"/>
              </a:lnSpc>
              <a:spcBef>
                <a:spcPts val="105"/>
              </a:spcBef>
            </a:pPr>
            <a:r>
              <a:rPr sz="2700" spc="5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700" spc="55" dirty="0">
                <a:latin typeface="Times New Roman"/>
                <a:cs typeface="Times New Roman"/>
              </a:rPr>
              <a:t>They </a:t>
            </a:r>
            <a:r>
              <a:rPr sz="2700" dirty="0">
                <a:latin typeface="Times New Roman"/>
                <a:cs typeface="Times New Roman"/>
              </a:rPr>
              <a:t>are created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purposes other than the  accomplishment of </a:t>
            </a:r>
            <a:r>
              <a:rPr sz="2700" spc="-5" dirty="0">
                <a:latin typeface="Times New Roman"/>
                <a:cs typeface="Times New Roman"/>
              </a:rPr>
              <a:t>organizational </a:t>
            </a:r>
            <a:r>
              <a:rPr sz="2700" dirty="0">
                <a:latin typeface="Times New Roman"/>
                <a:cs typeface="Times New Roman"/>
              </a:rPr>
              <a:t>goals and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do  not have a specified </a:t>
            </a:r>
            <a:r>
              <a:rPr sz="2700" spc="-5" dirty="0">
                <a:latin typeface="Times New Roman"/>
                <a:cs typeface="Times New Roman"/>
              </a:rPr>
              <a:t>time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frame.</a:t>
            </a:r>
            <a:endParaRPr sz="2700">
              <a:latin typeface="Times New Roman"/>
              <a:cs typeface="Times New Roman"/>
            </a:endParaRPr>
          </a:p>
          <a:p>
            <a:pPr marL="355600" marR="76200" indent="-343535">
              <a:lnSpc>
                <a:spcPct val="140000"/>
              </a:lnSpc>
              <a:spcBef>
                <a:spcPts val="1250"/>
              </a:spcBef>
            </a:pPr>
            <a:r>
              <a:rPr sz="2700" spc="3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700" spc="30" dirty="0">
                <a:latin typeface="Times New Roman"/>
                <a:cs typeface="Times New Roman"/>
              </a:rPr>
              <a:t>Informal </a:t>
            </a:r>
            <a:r>
              <a:rPr sz="2700" dirty="0">
                <a:latin typeface="Times New Roman"/>
                <a:cs typeface="Times New Roman"/>
              </a:rPr>
              <a:t>groups can have a strong influence</a:t>
            </a:r>
            <a:r>
              <a:rPr sz="2700" spc="-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  </a:t>
            </a:r>
            <a:r>
              <a:rPr sz="2700" spc="-5" dirty="0">
                <a:latin typeface="Times New Roman"/>
                <a:cs typeface="Times New Roman"/>
              </a:rPr>
              <a:t>organizations </a:t>
            </a:r>
            <a:r>
              <a:rPr sz="2700" dirty="0">
                <a:latin typeface="Times New Roman"/>
                <a:cs typeface="Times New Roman"/>
              </a:rPr>
              <a:t>that can either be positive or  negative.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541" y="803605"/>
            <a:ext cx="5058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6600"/>
                </a:solidFill>
                <a:latin typeface="Times New Roman"/>
                <a:cs typeface="Times New Roman"/>
              </a:rPr>
              <a:t>INFORMAL</a:t>
            </a:r>
            <a:r>
              <a:rPr sz="4000" b="1" spc="-23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6600"/>
                </a:solidFill>
                <a:latin typeface="Times New Roman"/>
                <a:cs typeface="Times New Roman"/>
              </a:rPr>
              <a:t>GROUPS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8237" y="1888292"/>
            <a:ext cx="647446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5"/>
              </a:spcBef>
            </a:pPr>
            <a:r>
              <a:rPr sz="32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spc="-5" dirty="0">
                <a:latin typeface="Times New Roman"/>
                <a:cs typeface="Times New Roman"/>
              </a:rPr>
              <a:t>Unofficial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spc="-5" dirty="0">
                <a:latin typeface="Times New Roman"/>
                <a:cs typeface="Times New Roman"/>
              </a:rPr>
              <a:t>emergent </a:t>
            </a:r>
            <a:r>
              <a:rPr sz="3200" dirty="0">
                <a:latin typeface="Times New Roman"/>
                <a:cs typeface="Times New Roman"/>
              </a:rPr>
              <a:t>groups that  evolve in the work setting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gratify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 variety of member needs not met by  formal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groups.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2620" y="4146802"/>
            <a:ext cx="3421379" cy="2711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0245" y="837133"/>
            <a:ext cx="5224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MS PGothic"/>
                <a:cs typeface="MS PGothic"/>
              </a:rPr>
              <a:t>INFORMAL GROUPS</a:t>
            </a:r>
            <a:r>
              <a:rPr sz="4000" b="1" spc="120" dirty="0">
                <a:latin typeface="MS PGothic"/>
                <a:cs typeface="MS PGothic"/>
              </a:rPr>
              <a:t> </a:t>
            </a:r>
            <a:r>
              <a:rPr sz="4000" spc="-5" dirty="0"/>
              <a:t>…</a:t>
            </a:r>
            <a:endParaRPr sz="40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509" y="2350402"/>
            <a:ext cx="3188335" cy="296545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3600" b="1" i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Monotype Corsiva"/>
                <a:cs typeface="Monotype Corsiva"/>
              </a:rPr>
              <a:t>Types</a:t>
            </a:r>
            <a:endParaRPr sz="36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i="1" dirty="0">
                <a:latin typeface="Monotype Corsiva"/>
                <a:cs typeface="Monotype Corsiva"/>
              </a:rPr>
              <a:t>Interest</a:t>
            </a:r>
            <a:r>
              <a:rPr sz="3600" i="1" spc="-45" dirty="0">
                <a:latin typeface="Monotype Corsiva"/>
                <a:cs typeface="Monotype Corsiva"/>
              </a:rPr>
              <a:t> </a:t>
            </a:r>
            <a:r>
              <a:rPr sz="3600" i="1" dirty="0">
                <a:latin typeface="Monotype Corsiva"/>
                <a:cs typeface="Monotype Corsiva"/>
              </a:rPr>
              <a:t>group</a:t>
            </a:r>
            <a:endParaRPr sz="36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i="1" dirty="0">
                <a:latin typeface="Monotype Corsiva"/>
                <a:cs typeface="Monotype Corsiva"/>
              </a:rPr>
              <a:t>Friendship</a:t>
            </a:r>
            <a:r>
              <a:rPr sz="3600" i="1" spc="-70" dirty="0">
                <a:latin typeface="Monotype Corsiva"/>
                <a:cs typeface="Monotype Corsiva"/>
              </a:rPr>
              <a:t> </a:t>
            </a:r>
            <a:r>
              <a:rPr sz="3600" i="1" spc="-5" dirty="0">
                <a:latin typeface="Monotype Corsiva"/>
                <a:cs typeface="Monotype Corsiva"/>
              </a:rPr>
              <a:t>group</a:t>
            </a:r>
            <a:endParaRPr sz="36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6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i="1" spc="-5" dirty="0">
                <a:latin typeface="Monotype Corsiva"/>
                <a:cs typeface="Monotype Corsiva"/>
              </a:rPr>
              <a:t>Reference</a:t>
            </a:r>
            <a:r>
              <a:rPr sz="3600" i="1" spc="-45" dirty="0">
                <a:latin typeface="Monotype Corsiva"/>
                <a:cs typeface="Monotype Corsiva"/>
              </a:rPr>
              <a:t> </a:t>
            </a:r>
            <a:r>
              <a:rPr sz="3600" i="1" dirty="0">
                <a:latin typeface="Monotype Corsiva"/>
                <a:cs typeface="Monotype Corsiva"/>
              </a:rPr>
              <a:t>group</a:t>
            </a:r>
            <a:endParaRPr sz="36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1795" y="426161"/>
            <a:ext cx="4350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6600"/>
                </a:solidFill>
                <a:latin typeface="Times New Roman"/>
                <a:cs typeface="Times New Roman"/>
              </a:rPr>
              <a:t>INTEREST</a:t>
            </a:r>
            <a:r>
              <a:rPr b="1" spc="-15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06600"/>
                </a:solidFill>
                <a:latin typeface="Times New Roman"/>
                <a:cs typeface="Times New Roman"/>
              </a:rPr>
              <a:t>GROUPS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073937"/>
            <a:ext cx="7802245" cy="547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</a:pPr>
            <a:r>
              <a:rPr sz="2800" spc="2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20" dirty="0">
                <a:latin typeface="Times New Roman"/>
                <a:cs typeface="Times New Roman"/>
              </a:rPr>
              <a:t>Usually </a:t>
            </a:r>
            <a:r>
              <a:rPr sz="2800" spc="-5" dirty="0">
                <a:latin typeface="Times New Roman"/>
                <a:cs typeface="Times New Roman"/>
              </a:rPr>
              <a:t>continue over </a:t>
            </a:r>
            <a:r>
              <a:rPr sz="2800" spc="-10" dirty="0">
                <a:latin typeface="Times New Roman"/>
                <a:cs typeface="Times New Roman"/>
              </a:rPr>
              <a:t>time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last </a:t>
            </a:r>
            <a:r>
              <a:rPr sz="2800" dirty="0">
                <a:latin typeface="Times New Roman"/>
                <a:cs typeface="Times New Roman"/>
              </a:rPr>
              <a:t>longer </a:t>
            </a:r>
            <a:r>
              <a:rPr sz="2800" spc="-5" dirty="0">
                <a:latin typeface="Times New Roman"/>
                <a:cs typeface="Times New Roman"/>
              </a:rPr>
              <a:t>than  general informal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groups.</a:t>
            </a:r>
            <a:endParaRPr sz="2800">
              <a:latin typeface="Times New Roman"/>
              <a:cs typeface="Times New Roman"/>
            </a:endParaRPr>
          </a:p>
          <a:p>
            <a:pPr marL="354965" marR="170180" indent="-342900">
              <a:lnSpc>
                <a:spcPct val="150000"/>
              </a:lnSpc>
              <a:spcBef>
                <a:spcPts val="1275"/>
              </a:spcBef>
            </a:pPr>
            <a:r>
              <a:rPr sz="2800" spc="2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20" dirty="0">
                <a:latin typeface="Times New Roman"/>
                <a:cs typeface="Times New Roman"/>
              </a:rPr>
              <a:t>Members </a:t>
            </a:r>
            <a:r>
              <a:rPr sz="2800" spc="-5" dirty="0">
                <a:latin typeface="Times New Roman"/>
                <a:cs typeface="Times New Roman"/>
              </a:rPr>
              <a:t>of interest groups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be part </a:t>
            </a:r>
            <a:r>
              <a:rPr sz="2800" dirty="0">
                <a:latin typeface="Times New Roman"/>
                <a:cs typeface="Times New Roman"/>
              </a:rPr>
              <a:t>of the 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organizational department </a:t>
            </a: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5" dirty="0">
                <a:latin typeface="Times New Roman"/>
                <a:cs typeface="Times New Roman"/>
              </a:rPr>
              <a:t>they are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bound  together </a:t>
            </a:r>
            <a:r>
              <a:rPr sz="2800" spc="-5" dirty="0">
                <a:latin typeface="Times New Roman"/>
                <a:cs typeface="Times New Roman"/>
              </a:rPr>
              <a:t>by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some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other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common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interest.</a:t>
            </a:r>
            <a:endParaRPr sz="2800">
              <a:latin typeface="Times New Roman"/>
              <a:cs typeface="Times New Roman"/>
            </a:endParaRPr>
          </a:p>
          <a:p>
            <a:pPr marL="354965" marR="625475" indent="-342900">
              <a:lnSpc>
                <a:spcPct val="150000"/>
              </a:lnSpc>
              <a:spcBef>
                <a:spcPts val="1275"/>
              </a:spcBef>
            </a:pPr>
            <a:r>
              <a:rPr sz="2800" spc="4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4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goals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objectives of </a:t>
            </a:r>
            <a:r>
              <a:rPr sz="2800" dirty="0">
                <a:latin typeface="Times New Roman"/>
                <a:cs typeface="Times New Roman"/>
              </a:rPr>
              <a:t>group </a:t>
            </a:r>
            <a:r>
              <a:rPr sz="2800" spc="-5" dirty="0">
                <a:latin typeface="Times New Roman"/>
                <a:cs typeface="Times New Roman"/>
              </a:rPr>
              <a:t>interests are  specific to each </a:t>
            </a:r>
            <a:r>
              <a:rPr sz="2800" dirty="0">
                <a:latin typeface="Times New Roman"/>
                <a:cs typeface="Times New Roman"/>
              </a:rPr>
              <a:t>group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may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be related to  organizational goals 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objectives.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269" y="835609"/>
            <a:ext cx="4838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6600"/>
                </a:solidFill>
                <a:latin typeface="Times New Roman"/>
                <a:cs typeface="Times New Roman"/>
              </a:rPr>
              <a:t>FRIENDSHIP</a:t>
            </a:r>
            <a:r>
              <a:rPr b="1" spc="-2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6600"/>
                </a:solidFill>
                <a:latin typeface="Times New Roman"/>
                <a:cs typeface="Times New Roman"/>
              </a:rPr>
              <a:t>GROUPS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092" rIns="0" bIns="0" rtlCol="0">
            <a:spAutoFit/>
          </a:bodyPr>
          <a:lstStyle/>
          <a:p>
            <a:pPr marL="457200" marR="798830" indent="-342900">
              <a:lnSpc>
                <a:spcPct val="150000"/>
              </a:lnSpc>
              <a:spcBef>
                <a:spcPts val="95"/>
              </a:spcBef>
            </a:pPr>
            <a:r>
              <a:rPr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dirty="0"/>
              <a:t>Are formed by members who enjoy</a:t>
            </a:r>
            <a:r>
              <a:rPr spc="-125" dirty="0"/>
              <a:t> </a:t>
            </a:r>
            <a:r>
              <a:rPr dirty="0"/>
              <a:t>similar  social activities, political beliefs, religious  values, or other common</a:t>
            </a:r>
            <a:r>
              <a:rPr spc="-100" dirty="0"/>
              <a:t> </a:t>
            </a:r>
            <a:r>
              <a:rPr dirty="0"/>
              <a:t>bonds.</a:t>
            </a:r>
          </a:p>
          <a:p>
            <a:pPr marL="457200" marR="5080" indent="-342900">
              <a:lnSpc>
                <a:spcPct val="150100"/>
              </a:lnSpc>
              <a:spcBef>
                <a:spcPts val="1365"/>
              </a:spcBef>
            </a:pPr>
            <a:r>
              <a:rPr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dirty="0"/>
              <a:t>Members enjoy each other's company and often  meet after work to participate in these</a:t>
            </a:r>
            <a:r>
              <a:rPr spc="-105" dirty="0"/>
              <a:t> </a:t>
            </a:r>
            <a:r>
              <a:rPr dirty="0"/>
              <a:t>activities.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664" y="837133"/>
            <a:ext cx="459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MS PGothic"/>
                <a:cs typeface="MS PGothic"/>
              </a:rPr>
              <a:t>REFERENCE</a:t>
            </a:r>
            <a:r>
              <a:rPr sz="4000" b="1" spc="-5" dirty="0">
                <a:latin typeface="MS PGothic"/>
                <a:cs typeface="MS PGothic"/>
              </a:rPr>
              <a:t> </a:t>
            </a:r>
            <a:r>
              <a:rPr sz="4000" b="1" spc="-20" dirty="0">
                <a:latin typeface="MS PGothic"/>
                <a:cs typeface="MS PGothic"/>
              </a:rPr>
              <a:t>GROUP</a:t>
            </a:r>
            <a:endParaRPr sz="40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913150"/>
            <a:ext cx="8216265" cy="392557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75"/>
              </a:spcBef>
            </a:pPr>
            <a:r>
              <a:rPr sz="2800" spc="1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10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type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group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people </a:t>
            </a:r>
            <a:r>
              <a:rPr sz="2800" spc="-5" dirty="0">
                <a:latin typeface="Times New Roman"/>
                <a:cs typeface="Times New Roman"/>
              </a:rPr>
              <a:t>use to evaluate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themselves.</a:t>
            </a:r>
            <a:endParaRPr sz="2800">
              <a:latin typeface="Times New Roman"/>
              <a:cs typeface="Times New Roman"/>
            </a:endParaRPr>
          </a:p>
          <a:p>
            <a:pPr marL="355600" marR="1010285" indent="-343535" algn="just">
              <a:lnSpc>
                <a:spcPct val="100000"/>
              </a:lnSpc>
              <a:spcBef>
                <a:spcPts val="1275"/>
              </a:spcBef>
            </a:pPr>
            <a:r>
              <a:rPr sz="2800" spc="1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15" dirty="0">
                <a:latin typeface="Times New Roman"/>
                <a:cs typeface="Times New Roman"/>
              </a:rPr>
              <a:t>According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Cherrington, the </a:t>
            </a:r>
            <a:r>
              <a:rPr sz="2800" spc="-10" dirty="0">
                <a:latin typeface="Times New Roman"/>
                <a:cs typeface="Times New Roman"/>
              </a:rPr>
              <a:t>main </a:t>
            </a:r>
            <a:r>
              <a:rPr sz="2800" dirty="0">
                <a:latin typeface="Times New Roman"/>
                <a:cs typeface="Times New Roman"/>
              </a:rPr>
              <a:t>purposes </a:t>
            </a:r>
            <a:r>
              <a:rPr sz="2800" spc="-5" dirty="0">
                <a:latin typeface="Times New Roman"/>
                <a:cs typeface="Times New Roman"/>
              </a:rPr>
              <a:t>of  reference </a:t>
            </a:r>
            <a:r>
              <a:rPr sz="2800" dirty="0">
                <a:latin typeface="Times New Roman"/>
                <a:cs typeface="Times New Roman"/>
              </a:rPr>
              <a:t>groups </a:t>
            </a:r>
            <a:r>
              <a:rPr sz="2800" spc="-5" dirty="0">
                <a:latin typeface="Times New Roman"/>
                <a:cs typeface="Times New Roman"/>
              </a:rPr>
              <a:t>are social validation and </a:t>
            </a:r>
            <a:r>
              <a:rPr sz="2800" dirty="0">
                <a:latin typeface="Times New Roman"/>
                <a:cs typeface="Times New Roman"/>
              </a:rPr>
              <a:t>social  </a:t>
            </a:r>
            <a:r>
              <a:rPr sz="2800" spc="-5" dirty="0">
                <a:latin typeface="Times New Roman"/>
                <a:cs typeface="Times New Roman"/>
              </a:rPr>
              <a:t>comparison.</a:t>
            </a:r>
            <a:endParaRPr sz="2800">
              <a:latin typeface="Times New Roman"/>
              <a:cs typeface="Times New Roman"/>
            </a:endParaRPr>
          </a:p>
          <a:p>
            <a:pPr marL="756285" marR="21590" indent="-287020">
              <a:lnSpc>
                <a:spcPct val="100000"/>
              </a:lnSpc>
              <a:spcBef>
                <a:spcPts val="1275"/>
              </a:spcBef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latin typeface="Times New Roman"/>
                <a:cs typeface="Times New Roman"/>
              </a:rPr>
              <a:t>Social validation allows </a:t>
            </a:r>
            <a:r>
              <a:rPr sz="2800" dirty="0">
                <a:latin typeface="Times New Roman"/>
                <a:cs typeface="Times New Roman"/>
              </a:rPr>
              <a:t>individuals </a:t>
            </a:r>
            <a:r>
              <a:rPr sz="2800" spc="-5" dirty="0">
                <a:latin typeface="Times New Roman"/>
                <a:cs typeface="Times New Roman"/>
              </a:rPr>
              <a:t>to justify their  attitudes and values while social comparison helps  </a:t>
            </a:r>
            <a:r>
              <a:rPr sz="2800" dirty="0">
                <a:latin typeface="Times New Roman"/>
                <a:cs typeface="Times New Roman"/>
              </a:rPr>
              <a:t>individuals </a:t>
            </a:r>
            <a:r>
              <a:rPr sz="2800" spc="-5" dirty="0">
                <a:latin typeface="Times New Roman"/>
                <a:cs typeface="Times New Roman"/>
              </a:rPr>
              <a:t>evaluate their own actions by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comparing  themselves 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157" y="837133"/>
            <a:ext cx="5101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MS PGothic"/>
                <a:cs typeface="MS PGothic"/>
              </a:rPr>
              <a:t>REFERENCE </a:t>
            </a:r>
            <a:r>
              <a:rPr sz="4000" b="1" spc="-15" dirty="0">
                <a:latin typeface="MS PGothic"/>
                <a:cs typeface="MS PGothic"/>
              </a:rPr>
              <a:t>GROUP…</a:t>
            </a:r>
            <a:endParaRPr sz="40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2501264"/>
            <a:ext cx="8068945" cy="312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38150" indent="-34353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Reference groups have a strong influence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  members'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behaviour.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By comparing themselves with other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members,  individuals are able to assess whether their  behaviour is acceptable and whether their  attitudes and values are right or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wrong.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991" y="2143505"/>
            <a:ext cx="6703059" cy="314261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18440" marR="126364" indent="-206375">
              <a:lnSpc>
                <a:spcPct val="102099"/>
              </a:lnSpc>
              <a:spcBef>
                <a:spcPts val="10"/>
              </a:spcBef>
              <a:tabLst>
                <a:tab pos="1607820" algn="l"/>
              </a:tabLst>
            </a:pPr>
            <a:r>
              <a:rPr sz="3600" i="1" spc="-10" dirty="0">
                <a:latin typeface="Monotype Corsiva"/>
                <a:cs typeface="Monotype Corsiva"/>
              </a:rPr>
              <a:t>“</a:t>
            </a:r>
            <a:r>
              <a:rPr sz="3600" spc="-10" dirty="0">
                <a:latin typeface="Calibri"/>
                <a:cs typeface="Calibri"/>
              </a:rPr>
              <a:t>Never </a:t>
            </a:r>
            <a:r>
              <a:rPr sz="3600" spc="-5" dirty="0">
                <a:latin typeface="Calibri"/>
                <a:cs typeface="Calibri"/>
              </a:rPr>
              <a:t>doubt </a:t>
            </a:r>
            <a:r>
              <a:rPr sz="3600" spc="-10" dirty="0">
                <a:latin typeface="Calibri"/>
                <a:cs typeface="Calibri"/>
              </a:rPr>
              <a:t>that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5" dirty="0">
                <a:latin typeface="Calibri"/>
                <a:cs typeface="Calibri"/>
              </a:rPr>
              <a:t>small </a:t>
            </a:r>
            <a:r>
              <a:rPr sz="3600" spc="-15" dirty="0">
                <a:latin typeface="Calibri"/>
                <a:cs typeface="Calibri"/>
              </a:rPr>
              <a:t>group </a:t>
            </a:r>
            <a:r>
              <a:rPr sz="3600" spc="-5" dirty="0">
                <a:latin typeface="Calibri"/>
                <a:cs typeface="Calibri"/>
              </a:rPr>
              <a:t>of  thoughtful </a:t>
            </a:r>
            <a:r>
              <a:rPr sz="3600" spc="-15" dirty="0">
                <a:latin typeface="Calibri"/>
                <a:cs typeface="Calibri"/>
              </a:rPr>
              <a:t>citizens </a:t>
            </a:r>
            <a:r>
              <a:rPr sz="3600" spc="-10" dirty="0">
                <a:latin typeface="Calibri"/>
                <a:cs typeface="Calibri"/>
              </a:rPr>
              <a:t>can </a:t>
            </a:r>
            <a:r>
              <a:rPr sz="3600" spc="-5" dirty="0">
                <a:latin typeface="Calibri"/>
                <a:cs typeface="Calibri"/>
              </a:rPr>
              <a:t>change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  </a:t>
            </a:r>
            <a:r>
              <a:rPr sz="3600" spc="-15" dirty="0">
                <a:latin typeface="Calibri"/>
                <a:cs typeface="Calibri"/>
              </a:rPr>
              <a:t>world.	</a:t>
            </a:r>
            <a:r>
              <a:rPr sz="3600" dirty="0">
                <a:latin typeface="Calibri"/>
                <a:cs typeface="Calibri"/>
              </a:rPr>
              <a:t>Indeed, it is </a:t>
            </a:r>
            <a:r>
              <a:rPr sz="3600" spc="-10" dirty="0">
                <a:latin typeface="Calibri"/>
                <a:cs typeface="Calibri"/>
              </a:rPr>
              <a:t>the </a:t>
            </a:r>
            <a:r>
              <a:rPr sz="3600" spc="-5" dirty="0">
                <a:latin typeface="Calibri"/>
                <a:cs typeface="Calibri"/>
              </a:rPr>
              <a:t>only</a:t>
            </a:r>
            <a:r>
              <a:rPr sz="3600" spc="-1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thing</a:t>
            </a:r>
            <a:endParaRPr sz="3600">
              <a:latin typeface="Calibri"/>
              <a:cs typeface="Calibri"/>
            </a:endParaRPr>
          </a:p>
          <a:p>
            <a:pPr marL="2045970">
              <a:lnSpc>
                <a:spcPct val="100000"/>
              </a:lnSpc>
            </a:pPr>
            <a:r>
              <a:rPr sz="3600" spc="-10" dirty="0">
                <a:latin typeface="Calibri"/>
                <a:cs typeface="Calibri"/>
              </a:rPr>
              <a:t>that </a:t>
            </a:r>
            <a:r>
              <a:rPr sz="3600" spc="-15" dirty="0">
                <a:latin typeface="Calibri"/>
                <a:cs typeface="Calibri"/>
              </a:rPr>
              <a:t>ever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5" dirty="0">
                <a:latin typeface="Calibri"/>
                <a:cs typeface="Calibri"/>
              </a:rPr>
              <a:t>has.”</a:t>
            </a:r>
            <a:endParaRPr sz="3600">
              <a:latin typeface="Calibri"/>
              <a:cs typeface="Calibri"/>
            </a:endParaRPr>
          </a:p>
          <a:p>
            <a:pPr marL="3790950">
              <a:lnSpc>
                <a:spcPct val="100000"/>
              </a:lnSpc>
              <a:spcBef>
                <a:spcPts val="2760"/>
              </a:spcBef>
            </a:pPr>
            <a:r>
              <a:rPr sz="3600" spc="-25" dirty="0">
                <a:latin typeface="Calibri"/>
                <a:cs typeface="Calibri"/>
              </a:rPr>
              <a:t>Margaret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Mead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28588" y="0"/>
            <a:ext cx="2915411" cy="2060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225" y="716737"/>
            <a:ext cx="5551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>
                <a:latin typeface="Tahoma"/>
                <a:cs typeface="Tahoma"/>
              </a:rPr>
              <a:t>GROUP</a:t>
            </a:r>
            <a:r>
              <a:rPr sz="4400" spc="-355" dirty="0">
                <a:latin typeface="Tahoma"/>
                <a:cs typeface="Tahoma"/>
              </a:rPr>
              <a:t> </a:t>
            </a:r>
            <a:r>
              <a:rPr sz="4400" spc="-85" dirty="0">
                <a:latin typeface="Tahoma"/>
                <a:cs typeface="Tahoma"/>
              </a:rPr>
              <a:t>DEVELOPMENT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8237" y="2015757"/>
            <a:ext cx="5597525" cy="14954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3600" spc="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i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Monotype Corsiva"/>
                <a:cs typeface="Monotype Corsiva"/>
              </a:rPr>
              <a:t>“HOW”?</a:t>
            </a:r>
            <a:endParaRPr sz="36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i="1" dirty="0">
                <a:latin typeface="Monotype Corsiva"/>
                <a:cs typeface="Monotype Corsiva"/>
              </a:rPr>
              <a:t>by </a:t>
            </a:r>
            <a:r>
              <a:rPr sz="3600" i="1" u="heavy" spc="-5" dirty="0">
                <a:uFill>
                  <a:solidFill>
                    <a:srgbClr val="000000"/>
                  </a:solidFill>
                </a:uFill>
                <a:latin typeface="Monotype Corsiva"/>
                <a:cs typeface="Monotype Corsiva"/>
              </a:rPr>
              <a:t>Bruce </a:t>
            </a:r>
            <a:r>
              <a:rPr sz="3600" i="1" u="heavy" dirty="0">
                <a:uFill>
                  <a:solidFill>
                    <a:srgbClr val="000000"/>
                  </a:solidFill>
                </a:uFill>
                <a:latin typeface="Monotype Corsiva"/>
                <a:cs typeface="Monotype Corsiva"/>
              </a:rPr>
              <a:t>Tuckman</a:t>
            </a:r>
            <a:r>
              <a:rPr sz="3600" i="1" dirty="0">
                <a:latin typeface="Monotype Corsiva"/>
                <a:cs typeface="Monotype Corsiva"/>
              </a:rPr>
              <a:t> in the</a:t>
            </a:r>
            <a:r>
              <a:rPr sz="3600" i="1" spc="-110" dirty="0">
                <a:latin typeface="Monotype Corsiva"/>
                <a:cs typeface="Monotype Corsiva"/>
              </a:rPr>
              <a:t> </a:t>
            </a:r>
            <a:r>
              <a:rPr sz="3600" i="1" dirty="0">
                <a:latin typeface="Monotype Corsiva"/>
                <a:cs typeface="Monotype Corsiva"/>
              </a:rPr>
              <a:t>1960s.</a:t>
            </a:r>
            <a:endParaRPr sz="3600"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" y="3933444"/>
            <a:ext cx="8983979" cy="208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454" y="4698"/>
            <a:ext cx="3216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80" dirty="0">
                <a:latin typeface="Tahoma"/>
                <a:cs typeface="Tahoma"/>
              </a:rPr>
              <a:t>FIVE</a:t>
            </a:r>
            <a:r>
              <a:rPr sz="4800" spc="-415" dirty="0">
                <a:latin typeface="Tahoma"/>
                <a:cs typeface="Tahoma"/>
              </a:rPr>
              <a:t> </a:t>
            </a:r>
            <a:r>
              <a:rPr sz="4800" spc="-290" dirty="0">
                <a:latin typeface="Tahoma"/>
                <a:cs typeface="Tahoma"/>
              </a:rPr>
              <a:t>STAGES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759648"/>
            <a:ext cx="8208645" cy="559435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b="1" i="1" dirty="0">
                <a:latin typeface="Monotype Corsiva"/>
                <a:cs typeface="Monotype Corsiva"/>
              </a:rPr>
              <a:t>Forming</a:t>
            </a:r>
            <a:endParaRPr sz="3600">
              <a:latin typeface="Monotype Corsiva"/>
              <a:cs typeface="Monotype Corsiva"/>
            </a:endParaRPr>
          </a:p>
          <a:p>
            <a:pPr marL="756285" marR="332740" indent="-287020">
              <a:lnSpc>
                <a:spcPts val="3020"/>
              </a:lnSpc>
              <a:spcBef>
                <a:spcPts val="1590"/>
              </a:spcBef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latin typeface="Times New Roman"/>
                <a:cs typeface="Times New Roman"/>
              </a:rPr>
              <a:t>Group </a:t>
            </a:r>
            <a:r>
              <a:rPr sz="2800" spc="-10" dirty="0">
                <a:latin typeface="Times New Roman"/>
                <a:cs typeface="Times New Roman"/>
              </a:rPr>
              <a:t>members </a:t>
            </a:r>
            <a:r>
              <a:rPr sz="2800" spc="-5" dirty="0">
                <a:latin typeface="Times New Roman"/>
                <a:cs typeface="Times New Roman"/>
              </a:rPr>
              <a:t>get to know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other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reach  </a:t>
            </a:r>
            <a:r>
              <a:rPr sz="2800" spc="-10" dirty="0">
                <a:latin typeface="Times New Roman"/>
                <a:cs typeface="Times New Roman"/>
              </a:rPr>
              <a:t>common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goals.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b="1" i="1" dirty="0">
                <a:latin typeface="Monotype Corsiva"/>
                <a:cs typeface="Monotype Corsiva"/>
              </a:rPr>
              <a:t>Storming</a:t>
            </a:r>
            <a:endParaRPr sz="3600">
              <a:latin typeface="Monotype Corsiva"/>
              <a:cs typeface="Monotype Corsiva"/>
            </a:endParaRPr>
          </a:p>
          <a:p>
            <a:pPr marL="756285" marR="1447800" indent="-287020">
              <a:lnSpc>
                <a:spcPts val="3030"/>
              </a:lnSpc>
              <a:spcBef>
                <a:spcPts val="1580"/>
              </a:spcBef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latin typeface="Times New Roman"/>
                <a:cs typeface="Times New Roman"/>
              </a:rPr>
              <a:t>Group </a:t>
            </a:r>
            <a:r>
              <a:rPr sz="2800" spc="-10" dirty="0">
                <a:latin typeface="Times New Roman"/>
                <a:cs typeface="Times New Roman"/>
              </a:rPr>
              <a:t>members </a:t>
            </a:r>
            <a:r>
              <a:rPr sz="2800" spc="-5" dirty="0">
                <a:latin typeface="Times New Roman"/>
                <a:cs typeface="Times New Roman"/>
              </a:rPr>
              <a:t>disagree on direction and  leadership.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05"/>
              </a:spcBef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latin typeface="Times New Roman"/>
                <a:cs typeface="Times New Roman"/>
              </a:rPr>
              <a:t>Managers need to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sure the conflict stays</a:t>
            </a:r>
            <a:r>
              <a:rPr sz="2800" dirty="0">
                <a:latin typeface="Times New Roman"/>
                <a:cs typeface="Times New Roman"/>
              </a:rPr>
              <a:t> focused</a:t>
            </a:r>
            <a:r>
              <a:rPr sz="3200" i="1" dirty="0">
                <a:latin typeface="Monotype Corsiva"/>
                <a:cs typeface="Monotype Corsiva"/>
              </a:rPr>
              <a:t>.</a:t>
            </a:r>
            <a:endParaRPr sz="32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36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b="1" i="1" spc="-5" dirty="0">
                <a:latin typeface="Monotype Corsiva"/>
                <a:cs typeface="Monotype Corsiva"/>
              </a:rPr>
              <a:t>Norming</a:t>
            </a:r>
            <a:endParaRPr sz="3600">
              <a:latin typeface="Monotype Corsiva"/>
              <a:cs typeface="Monotype Corsiva"/>
            </a:endParaRPr>
          </a:p>
          <a:p>
            <a:pPr marL="756285" marR="170180" indent="-287020">
              <a:lnSpc>
                <a:spcPts val="3140"/>
              </a:lnSpc>
              <a:spcBef>
                <a:spcPts val="1500"/>
              </a:spcBef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latin typeface="Times New Roman"/>
                <a:cs typeface="Times New Roman"/>
              </a:rPr>
              <a:t>Close ties and consensus begin to develop between  </a:t>
            </a:r>
            <a:r>
              <a:rPr sz="2800" dirty="0">
                <a:latin typeface="Times New Roman"/>
                <a:cs typeface="Times New Roman"/>
              </a:rPr>
              <a:t>group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members</a:t>
            </a:r>
            <a:r>
              <a:rPr sz="3200" i="1" spc="-5" dirty="0">
                <a:latin typeface="Monotype Corsiva"/>
                <a:cs typeface="Monotype Corsiva"/>
              </a:rPr>
              <a:t>.</a:t>
            </a:r>
            <a:endParaRPr sz="32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666" y="837133"/>
            <a:ext cx="3060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FIVE</a:t>
            </a:r>
            <a:r>
              <a:rPr sz="4000" spc="-60" dirty="0"/>
              <a:t> </a:t>
            </a:r>
            <a:r>
              <a:rPr sz="4000" spc="-5" dirty="0"/>
              <a:t>STAGES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4612" y="1676367"/>
            <a:ext cx="6390005" cy="280606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6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b="1" i="1" spc="-5" dirty="0">
                <a:latin typeface="Monotype Corsiva"/>
                <a:cs typeface="Monotype Corsiva"/>
              </a:rPr>
              <a:t>Performing</a:t>
            </a:r>
            <a:endParaRPr sz="3600">
              <a:latin typeface="Monotype Corsiva"/>
              <a:cs typeface="Monotype Corsiva"/>
            </a:endParaRPr>
          </a:p>
          <a:p>
            <a:pPr marL="469265">
              <a:lnSpc>
                <a:spcPct val="100000"/>
              </a:lnSpc>
              <a:spcBef>
                <a:spcPts val="1655"/>
              </a:spcBef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group </a:t>
            </a:r>
            <a:r>
              <a:rPr sz="2800" spc="-5" dirty="0">
                <a:latin typeface="Times New Roman"/>
                <a:cs typeface="Times New Roman"/>
              </a:rPr>
              <a:t>begins to do its real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work.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b="1" i="1" dirty="0">
                <a:latin typeface="Monotype Corsiva"/>
                <a:cs typeface="Monotype Corsiva"/>
              </a:rPr>
              <a:t>Adjourning</a:t>
            </a:r>
            <a:endParaRPr sz="3600">
              <a:latin typeface="Monotype Corsiva"/>
              <a:cs typeface="Monotype Corsiva"/>
            </a:endParaRPr>
          </a:p>
          <a:p>
            <a:pPr marL="469265">
              <a:lnSpc>
                <a:spcPct val="100000"/>
              </a:lnSpc>
              <a:spcBef>
                <a:spcPts val="1655"/>
              </a:spcBef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latin typeface="Times New Roman"/>
                <a:cs typeface="Times New Roman"/>
              </a:rPr>
              <a:t>Only for task forces that are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temporary.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5985" y="222580"/>
            <a:ext cx="78740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0" marR="5080" indent="-3086735">
              <a:lnSpc>
                <a:spcPct val="100000"/>
              </a:lnSpc>
              <a:spcBef>
                <a:spcPts val="100"/>
              </a:spcBef>
              <a:tabLst>
                <a:tab pos="1691639" algn="l"/>
                <a:tab pos="3833495" algn="l"/>
                <a:tab pos="6729095" algn="l"/>
              </a:tabLst>
            </a:pPr>
            <a:r>
              <a:rPr spc="-5" dirty="0">
                <a:solidFill>
                  <a:srgbClr val="FF0000"/>
                </a:solidFill>
                <a:latin typeface="Gabriola"/>
                <a:cs typeface="Gabriola"/>
              </a:rPr>
              <a:t>PHY</a:t>
            </a:r>
            <a:r>
              <a:rPr spc="-15" dirty="0">
                <a:solidFill>
                  <a:srgbClr val="FF0000"/>
                </a:solidFill>
                <a:latin typeface="Gabriola"/>
                <a:cs typeface="Gabriola"/>
              </a:rPr>
              <a:t>S</a:t>
            </a:r>
            <a:r>
              <a:rPr spc="-5" dirty="0">
                <a:solidFill>
                  <a:srgbClr val="FF0000"/>
                </a:solidFill>
                <a:latin typeface="Gabriola"/>
                <a:cs typeface="Gabriola"/>
              </a:rPr>
              <a:t>ICA</a:t>
            </a:r>
            <a:r>
              <a:rPr dirty="0">
                <a:solidFill>
                  <a:srgbClr val="FF0000"/>
                </a:solidFill>
                <a:latin typeface="Gabriola"/>
                <a:cs typeface="Gabriola"/>
              </a:rPr>
              <a:t>L	</a:t>
            </a:r>
            <a:r>
              <a:rPr spc="-5" dirty="0">
                <a:solidFill>
                  <a:srgbClr val="FF0000"/>
                </a:solidFill>
                <a:latin typeface="Gabriola"/>
                <a:cs typeface="Gabriola"/>
              </a:rPr>
              <a:t>C</a:t>
            </a:r>
            <a:r>
              <a:rPr spc="-15" dirty="0">
                <a:solidFill>
                  <a:srgbClr val="FF0000"/>
                </a:solidFill>
                <a:latin typeface="Gabriola"/>
                <a:cs typeface="Gabriola"/>
              </a:rPr>
              <a:t>O</a:t>
            </a:r>
            <a:r>
              <a:rPr spc="-5" dirty="0">
                <a:solidFill>
                  <a:srgbClr val="FF0000"/>
                </a:solidFill>
                <a:latin typeface="Gabriola"/>
                <a:cs typeface="Gabriola"/>
              </a:rPr>
              <a:t>NDITIO</a:t>
            </a:r>
            <a:r>
              <a:rPr spc="5" dirty="0">
                <a:solidFill>
                  <a:srgbClr val="FF0000"/>
                </a:solidFill>
                <a:latin typeface="Gabriola"/>
                <a:cs typeface="Gabriola"/>
              </a:rPr>
              <a:t>N</a:t>
            </a:r>
            <a:r>
              <a:rPr dirty="0">
                <a:solidFill>
                  <a:srgbClr val="FF0000"/>
                </a:solidFill>
                <a:latin typeface="Gabriola"/>
                <a:cs typeface="Gabriola"/>
              </a:rPr>
              <a:t>S	</a:t>
            </a:r>
            <a:r>
              <a:rPr spc="-10" dirty="0">
                <a:solidFill>
                  <a:srgbClr val="FF0000"/>
                </a:solidFill>
                <a:latin typeface="Gabriola"/>
                <a:cs typeface="Gabriola"/>
              </a:rPr>
              <a:t>T</a:t>
            </a:r>
            <a:r>
              <a:rPr spc="-5" dirty="0">
                <a:solidFill>
                  <a:srgbClr val="FF0000"/>
                </a:solidFill>
                <a:latin typeface="Gabriola"/>
                <a:cs typeface="Gabriola"/>
              </a:rPr>
              <a:t>HA</a:t>
            </a:r>
            <a:r>
              <a:rPr dirty="0">
                <a:solidFill>
                  <a:srgbClr val="FF0000"/>
                </a:solidFill>
                <a:latin typeface="Gabriola"/>
                <a:cs typeface="Gabriola"/>
              </a:rPr>
              <a:t>T</a:t>
            </a:r>
            <a:r>
              <a:rPr spc="-5" dirty="0">
                <a:solidFill>
                  <a:srgbClr val="FF0000"/>
                </a:solidFill>
                <a:latin typeface="Gabriola"/>
                <a:cs typeface="Gabriola"/>
              </a:rPr>
              <a:t> INFLUENC</a:t>
            </a:r>
            <a:r>
              <a:rPr dirty="0">
                <a:solidFill>
                  <a:srgbClr val="FF0000"/>
                </a:solidFill>
                <a:latin typeface="Gabriola"/>
                <a:cs typeface="Gabriola"/>
              </a:rPr>
              <a:t>E	</a:t>
            </a:r>
            <a:r>
              <a:rPr spc="-15" dirty="0">
                <a:solidFill>
                  <a:srgbClr val="FF0000"/>
                </a:solidFill>
                <a:latin typeface="Gabriola"/>
                <a:cs typeface="Gabriola"/>
              </a:rPr>
              <a:t>G</a:t>
            </a:r>
            <a:r>
              <a:rPr spc="-5" dirty="0">
                <a:solidFill>
                  <a:srgbClr val="FF0000"/>
                </a:solidFill>
                <a:latin typeface="Gabriola"/>
                <a:cs typeface="Gabriola"/>
              </a:rPr>
              <a:t>ROUP  DYNAMICS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8237" y="2199512"/>
            <a:ext cx="2805430" cy="222948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3600" spc="-14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spc="-145" dirty="0">
                <a:latin typeface="Tahoma"/>
                <a:cs typeface="Tahoma"/>
              </a:rPr>
              <a:t>Seating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3600" spc="-114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spc="-114" dirty="0">
                <a:latin typeface="Tahoma"/>
                <a:cs typeface="Tahoma"/>
              </a:rPr>
              <a:t>Size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600" spc="-6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spc="-65" dirty="0">
                <a:latin typeface="Tahoma"/>
                <a:cs typeface="Tahoma"/>
              </a:rPr>
              <a:t>Membership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88252" y="1917192"/>
            <a:ext cx="2555747" cy="2016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59" y="4715254"/>
            <a:ext cx="1897380" cy="2132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808" y="5012434"/>
            <a:ext cx="2987040" cy="1834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0348" y="803605"/>
            <a:ext cx="5084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GROUP</a:t>
            </a:r>
            <a:r>
              <a:rPr sz="4000" b="1" spc="-28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STRUCTURE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2845435"/>
            <a:ext cx="768540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Group structure is a pattern of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relationships</a:t>
            </a:r>
            <a:endParaRPr sz="3200">
              <a:latin typeface="Times New Roman"/>
              <a:cs typeface="Times New Roman"/>
            </a:endParaRPr>
          </a:p>
          <a:p>
            <a:pPr marL="355600" marR="5080">
              <a:lnSpc>
                <a:spcPts val="7680"/>
              </a:lnSpc>
              <a:spcBef>
                <a:spcPts val="894"/>
              </a:spcBef>
            </a:pPr>
            <a:r>
              <a:rPr sz="3200" dirty="0">
                <a:latin typeface="Times New Roman"/>
                <a:cs typeface="Times New Roman"/>
              </a:rPr>
              <a:t>among members that hold the group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together  and help it achieve assigned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goals.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52359" y="0"/>
            <a:ext cx="1676400" cy="1700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8237" y="803605"/>
            <a:ext cx="7126605" cy="4896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6600"/>
                </a:solidFill>
                <a:latin typeface="Times New Roman"/>
                <a:cs typeface="Times New Roman"/>
              </a:rPr>
              <a:t>GROUP</a:t>
            </a:r>
            <a:r>
              <a:rPr sz="4000" b="1" spc="-22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6600"/>
                </a:solidFill>
                <a:latin typeface="Times New Roman"/>
                <a:cs typeface="Times New Roman"/>
              </a:rPr>
              <a:t>STRUCTURE…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10"/>
              </a:spcBef>
            </a:pPr>
            <a:r>
              <a:rPr sz="40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4000" i="1" spc="-5" dirty="0">
                <a:latin typeface="Monotype Corsiva"/>
                <a:cs typeface="Monotype Corsiva"/>
              </a:rPr>
              <a:t>Structure </a:t>
            </a:r>
            <a:r>
              <a:rPr sz="4000" i="1" spc="-10" dirty="0">
                <a:latin typeface="Monotype Corsiva"/>
                <a:cs typeface="Monotype Corsiva"/>
              </a:rPr>
              <a:t>can </a:t>
            </a:r>
            <a:r>
              <a:rPr sz="4000" i="1" spc="-5" dirty="0">
                <a:latin typeface="Monotype Corsiva"/>
                <a:cs typeface="Monotype Corsiva"/>
              </a:rPr>
              <a:t>be described in terms</a:t>
            </a:r>
            <a:r>
              <a:rPr sz="4000" i="1" spc="50" dirty="0">
                <a:latin typeface="Monotype Corsiva"/>
                <a:cs typeface="Monotype Corsiva"/>
              </a:rPr>
              <a:t> </a:t>
            </a:r>
            <a:r>
              <a:rPr sz="4000" i="1" spc="-10" dirty="0">
                <a:latin typeface="Monotype Corsiva"/>
                <a:cs typeface="Monotype Corsiva"/>
              </a:rPr>
              <a:t>of</a:t>
            </a:r>
            <a:endParaRPr sz="4000">
              <a:latin typeface="Monotype Corsiva"/>
              <a:cs typeface="Monotype Corsiva"/>
            </a:endParaRPr>
          </a:p>
          <a:p>
            <a:pPr marL="469900">
              <a:lnSpc>
                <a:spcPct val="100000"/>
              </a:lnSpc>
              <a:spcBef>
                <a:spcPts val="1560"/>
              </a:spcBef>
              <a:tabLst>
                <a:tab pos="2272665" algn="l"/>
              </a:tabLst>
            </a:pPr>
            <a:r>
              <a:rPr sz="40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4000" b="1" i="1" dirty="0">
                <a:solidFill>
                  <a:srgbClr val="006600"/>
                </a:solidFill>
                <a:latin typeface="Monotype Corsiva"/>
                <a:cs typeface="Monotype Corsiva"/>
              </a:rPr>
              <a:t>Group	Size</a:t>
            </a:r>
            <a:endParaRPr sz="4000">
              <a:latin typeface="Monotype Corsiva"/>
              <a:cs typeface="Monotype Corsiva"/>
            </a:endParaRPr>
          </a:p>
          <a:p>
            <a:pPr marL="469900">
              <a:lnSpc>
                <a:spcPct val="100000"/>
              </a:lnSpc>
              <a:spcBef>
                <a:spcPts val="1560"/>
              </a:spcBef>
            </a:pPr>
            <a:r>
              <a:rPr sz="40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4000" b="1" i="1" dirty="0">
                <a:solidFill>
                  <a:srgbClr val="006600"/>
                </a:solidFill>
                <a:latin typeface="Monotype Corsiva"/>
                <a:cs typeface="Monotype Corsiva"/>
              </a:rPr>
              <a:t>Group</a:t>
            </a:r>
            <a:r>
              <a:rPr sz="4000" b="1" i="1" spc="-35" dirty="0">
                <a:solidFill>
                  <a:srgbClr val="006600"/>
                </a:solidFill>
                <a:latin typeface="Monotype Corsiva"/>
                <a:cs typeface="Monotype Corsiva"/>
              </a:rPr>
              <a:t> </a:t>
            </a:r>
            <a:r>
              <a:rPr sz="4000" b="1" i="1" dirty="0">
                <a:solidFill>
                  <a:srgbClr val="006600"/>
                </a:solidFill>
                <a:latin typeface="Monotype Corsiva"/>
                <a:cs typeface="Monotype Corsiva"/>
              </a:rPr>
              <a:t>Roles</a:t>
            </a:r>
            <a:endParaRPr sz="4000">
              <a:latin typeface="Monotype Corsiva"/>
              <a:cs typeface="Monotype Corsiva"/>
            </a:endParaRPr>
          </a:p>
          <a:p>
            <a:pPr marL="469900">
              <a:lnSpc>
                <a:spcPct val="100000"/>
              </a:lnSpc>
              <a:spcBef>
                <a:spcPts val="1565"/>
              </a:spcBef>
            </a:pPr>
            <a:r>
              <a:rPr sz="40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4000" b="1" i="1" dirty="0">
                <a:solidFill>
                  <a:srgbClr val="006600"/>
                </a:solidFill>
                <a:latin typeface="Monotype Corsiva"/>
                <a:cs typeface="Monotype Corsiva"/>
              </a:rPr>
              <a:t>Group</a:t>
            </a:r>
            <a:r>
              <a:rPr sz="4000" b="1" i="1" spc="-35" dirty="0">
                <a:solidFill>
                  <a:srgbClr val="006600"/>
                </a:solidFill>
                <a:latin typeface="Monotype Corsiva"/>
                <a:cs typeface="Monotype Corsiva"/>
              </a:rPr>
              <a:t> </a:t>
            </a:r>
            <a:r>
              <a:rPr sz="4000" b="1" i="1" spc="-5" dirty="0">
                <a:solidFill>
                  <a:srgbClr val="006600"/>
                </a:solidFill>
                <a:latin typeface="Monotype Corsiva"/>
                <a:cs typeface="Monotype Corsiva"/>
              </a:rPr>
              <a:t>Norms</a:t>
            </a:r>
            <a:endParaRPr sz="4000">
              <a:latin typeface="Monotype Corsiva"/>
              <a:cs typeface="Monotype Corsiva"/>
            </a:endParaRPr>
          </a:p>
          <a:p>
            <a:pPr marL="469900">
              <a:lnSpc>
                <a:spcPct val="100000"/>
              </a:lnSpc>
              <a:spcBef>
                <a:spcPts val="1560"/>
              </a:spcBef>
            </a:pPr>
            <a:r>
              <a:rPr sz="40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4000" b="1" i="1" dirty="0">
                <a:solidFill>
                  <a:srgbClr val="006600"/>
                </a:solidFill>
                <a:latin typeface="Monotype Corsiva"/>
                <a:cs typeface="Monotype Corsiva"/>
              </a:rPr>
              <a:t>Group</a:t>
            </a:r>
            <a:r>
              <a:rPr sz="4000" b="1" i="1" spc="-35" dirty="0">
                <a:solidFill>
                  <a:srgbClr val="006600"/>
                </a:solidFill>
                <a:latin typeface="Monotype Corsiva"/>
                <a:cs typeface="Monotype Corsiva"/>
              </a:rPr>
              <a:t> </a:t>
            </a:r>
            <a:r>
              <a:rPr sz="4000" b="1" i="1" dirty="0">
                <a:solidFill>
                  <a:srgbClr val="006600"/>
                </a:solidFill>
                <a:latin typeface="Monotype Corsiva"/>
                <a:cs typeface="Monotype Corsiva"/>
              </a:rPr>
              <a:t>Cohesiveness</a:t>
            </a:r>
            <a:r>
              <a:rPr sz="3600" b="1" i="1" dirty="0">
                <a:solidFill>
                  <a:srgbClr val="006600"/>
                </a:solidFill>
                <a:latin typeface="Monotype Corsiva"/>
                <a:cs typeface="Monotype Corsiva"/>
              </a:rPr>
              <a:t>.</a:t>
            </a:r>
            <a:endParaRPr sz="3600">
              <a:latin typeface="Monotype Corsiva"/>
              <a:cs typeface="Monotype Corsiv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64323" y="5085586"/>
            <a:ext cx="1979675" cy="1740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0577" y="494537"/>
            <a:ext cx="2863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MS PGothic"/>
                <a:cs typeface="MS PGothic"/>
              </a:rPr>
              <a:t>GROUP</a:t>
            </a:r>
            <a:r>
              <a:rPr sz="4000" b="1" spc="-10" dirty="0">
                <a:latin typeface="MS PGothic"/>
                <a:cs typeface="MS PGothic"/>
              </a:rPr>
              <a:t> </a:t>
            </a:r>
            <a:r>
              <a:rPr sz="4000" b="1" spc="-15" dirty="0">
                <a:latin typeface="MS PGothic"/>
                <a:cs typeface="MS PGothic"/>
              </a:rPr>
              <a:t>SIZE</a:t>
            </a:r>
            <a:endParaRPr sz="40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6772" rIns="0" bIns="0" rtlCol="0">
            <a:spAutoFit/>
          </a:bodyPr>
          <a:lstStyle/>
          <a:p>
            <a:pPr marL="600710" marR="579755" indent="-342900">
              <a:lnSpc>
                <a:spcPct val="150000"/>
              </a:lnSpc>
              <a:spcBef>
                <a:spcPts val="100"/>
              </a:spcBef>
            </a:pPr>
            <a:r>
              <a:rPr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dirty="0"/>
              <a:t>Group size can vary from 2 people to a</a:t>
            </a:r>
            <a:r>
              <a:rPr spc="-105" dirty="0"/>
              <a:t> </a:t>
            </a:r>
            <a:r>
              <a:rPr dirty="0"/>
              <a:t>very  </a:t>
            </a:r>
            <a:r>
              <a:rPr spc="-15" dirty="0"/>
              <a:t>large </a:t>
            </a:r>
            <a:r>
              <a:rPr dirty="0"/>
              <a:t>number of</a:t>
            </a:r>
            <a:r>
              <a:rPr spc="-45" dirty="0"/>
              <a:t> </a:t>
            </a:r>
            <a:r>
              <a:rPr dirty="0"/>
              <a:t>people.</a:t>
            </a:r>
          </a:p>
          <a:p>
            <a:pPr marL="600710" marR="5080" indent="-342900">
              <a:lnSpc>
                <a:spcPct val="150000"/>
              </a:lnSpc>
              <a:spcBef>
                <a:spcPts val="1370"/>
              </a:spcBef>
            </a:pPr>
            <a:r>
              <a:rPr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dirty="0">
                <a:solidFill>
                  <a:srgbClr val="006600"/>
                </a:solidFill>
              </a:rPr>
              <a:t>Small groups of two to ten are thought to be  more </a:t>
            </a:r>
            <a:r>
              <a:rPr spc="-5" dirty="0">
                <a:solidFill>
                  <a:srgbClr val="006600"/>
                </a:solidFill>
              </a:rPr>
              <a:t>effective </a:t>
            </a:r>
            <a:r>
              <a:rPr dirty="0"/>
              <a:t>because each member has</a:t>
            </a:r>
            <a:r>
              <a:rPr spc="-95" dirty="0"/>
              <a:t> </a:t>
            </a:r>
            <a:r>
              <a:rPr dirty="0"/>
              <a:t>ample  opportunity to participate and become actively  involved in the</a:t>
            </a:r>
            <a:r>
              <a:rPr spc="-35" dirty="0"/>
              <a:t> </a:t>
            </a:r>
            <a:r>
              <a:rPr dirty="0"/>
              <a:t>group.</a:t>
            </a:r>
          </a:p>
        </p:txBody>
      </p:sp>
      <p:sp>
        <p:nvSpPr>
          <p:cNvPr id="4" name="object 4"/>
          <p:cNvSpPr/>
          <p:nvPr/>
        </p:nvSpPr>
        <p:spPr>
          <a:xfrm>
            <a:off x="6876288" y="24383"/>
            <a:ext cx="2267711" cy="153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1871979"/>
            <a:ext cx="8093709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</a:pPr>
            <a:r>
              <a:rPr sz="3600" spc="-1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spc="-10" dirty="0">
                <a:solidFill>
                  <a:srgbClr val="006600"/>
                </a:solidFill>
                <a:latin typeface="Times New Roman"/>
                <a:cs typeface="Times New Roman"/>
              </a:rPr>
              <a:t>Large </a:t>
            </a:r>
            <a:r>
              <a:rPr sz="3600" dirty="0">
                <a:solidFill>
                  <a:srgbClr val="006600"/>
                </a:solidFill>
                <a:latin typeface="Times New Roman"/>
                <a:cs typeface="Times New Roman"/>
              </a:rPr>
              <a:t>groups </a:t>
            </a:r>
            <a:r>
              <a:rPr sz="3600" spc="-5" dirty="0">
                <a:solidFill>
                  <a:srgbClr val="006600"/>
                </a:solidFill>
                <a:latin typeface="Times New Roman"/>
                <a:cs typeface="Times New Roman"/>
              </a:rPr>
              <a:t>may </a:t>
            </a:r>
            <a:r>
              <a:rPr sz="3600" dirty="0">
                <a:solidFill>
                  <a:srgbClr val="006600"/>
                </a:solidFill>
                <a:latin typeface="Times New Roman"/>
                <a:cs typeface="Times New Roman"/>
              </a:rPr>
              <a:t>waste </a:t>
            </a:r>
            <a:r>
              <a:rPr sz="3600" spc="-5" dirty="0">
                <a:solidFill>
                  <a:srgbClr val="006600"/>
                </a:solidFill>
                <a:latin typeface="Times New Roman"/>
                <a:cs typeface="Times New Roman"/>
              </a:rPr>
              <a:t>time </a:t>
            </a:r>
            <a:r>
              <a:rPr sz="3600" dirty="0">
                <a:solidFill>
                  <a:srgbClr val="006600"/>
                </a:solidFill>
                <a:latin typeface="Times New Roman"/>
                <a:cs typeface="Times New Roman"/>
              </a:rPr>
              <a:t>by</a:t>
            </a:r>
            <a:r>
              <a:rPr sz="3600" spc="-2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006600"/>
                </a:solidFill>
                <a:latin typeface="Times New Roman"/>
                <a:cs typeface="Times New Roman"/>
              </a:rPr>
              <a:t>deciding  </a:t>
            </a:r>
            <a:r>
              <a:rPr sz="3600" dirty="0">
                <a:latin typeface="Times New Roman"/>
                <a:cs typeface="Times New Roman"/>
              </a:rPr>
              <a:t>on </a:t>
            </a:r>
            <a:r>
              <a:rPr sz="3600" spc="-5" dirty="0">
                <a:latin typeface="Times New Roman"/>
                <a:cs typeface="Times New Roman"/>
              </a:rPr>
              <a:t>processes </a:t>
            </a:r>
            <a:r>
              <a:rPr sz="3600" dirty="0">
                <a:latin typeface="Times New Roman"/>
                <a:cs typeface="Times New Roman"/>
              </a:rPr>
              <a:t>and trying to decide who  should </a:t>
            </a:r>
            <a:r>
              <a:rPr sz="3600" spc="-5" dirty="0">
                <a:latin typeface="Times New Roman"/>
                <a:cs typeface="Times New Roman"/>
              </a:rPr>
              <a:t>participate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next.</a:t>
            </a:r>
            <a:endParaRPr sz="3600">
              <a:latin typeface="Times New Roman"/>
              <a:cs typeface="Times New Roman"/>
            </a:endParaRPr>
          </a:p>
          <a:p>
            <a:pPr marL="355600" marR="1025525" indent="-343535">
              <a:lnSpc>
                <a:spcPct val="149500"/>
              </a:lnSpc>
              <a:spcBef>
                <a:spcPts val="149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dirty="0">
                <a:latin typeface="Times New Roman"/>
                <a:cs typeface="Times New Roman"/>
              </a:rPr>
              <a:t>Group </a:t>
            </a:r>
            <a:r>
              <a:rPr sz="3600" spc="-5" dirty="0">
                <a:latin typeface="Times New Roman"/>
                <a:cs typeface="Times New Roman"/>
              </a:rPr>
              <a:t>size will </a:t>
            </a:r>
            <a:r>
              <a:rPr sz="3600" spc="-10" dirty="0">
                <a:latin typeface="Times New Roman"/>
                <a:cs typeface="Times New Roman"/>
              </a:rPr>
              <a:t>affect </a:t>
            </a:r>
            <a:r>
              <a:rPr sz="3600" dirty="0">
                <a:latin typeface="Times New Roman"/>
                <a:cs typeface="Times New Roman"/>
              </a:rPr>
              <a:t>not only  </a:t>
            </a:r>
            <a:r>
              <a:rPr sz="3600" spc="-5" dirty="0">
                <a:latin typeface="Times New Roman"/>
                <a:cs typeface="Times New Roman"/>
              </a:rPr>
              <a:t>participation </a:t>
            </a:r>
            <a:r>
              <a:rPr sz="3600" dirty="0">
                <a:latin typeface="Times New Roman"/>
                <a:cs typeface="Times New Roman"/>
              </a:rPr>
              <a:t>but </a:t>
            </a:r>
            <a:r>
              <a:rPr sz="3600" spc="-5" dirty="0">
                <a:latin typeface="Times New Roman"/>
                <a:cs typeface="Times New Roman"/>
              </a:rPr>
              <a:t>satisfaction </a:t>
            </a:r>
            <a:r>
              <a:rPr sz="3600" dirty="0">
                <a:latin typeface="Times New Roman"/>
                <a:cs typeface="Times New Roman"/>
              </a:rPr>
              <a:t>as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well</a:t>
            </a:r>
            <a:r>
              <a:rPr sz="3600" i="1" dirty="0">
                <a:latin typeface="Monotype Corsiva"/>
                <a:cs typeface="Monotype Corsiva"/>
              </a:rPr>
              <a:t>.</a:t>
            </a:r>
            <a:endParaRPr sz="3600">
              <a:latin typeface="Monotype Corsiva"/>
              <a:cs typeface="Monotype Corsiv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19543" y="0"/>
            <a:ext cx="2124455" cy="1484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810" y="864565"/>
            <a:ext cx="3037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MS PGothic"/>
                <a:cs typeface="MS PGothic"/>
              </a:rPr>
              <a:t>GROUP</a:t>
            </a:r>
            <a:r>
              <a:rPr b="1" spc="-50" dirty="0">
                <a:latin typeface="MS PGothic"/>
                <a:cs typeface="MS PGothic"/>
              </a:rPr>
              <a:t> </a:t>
            </a:r>
            <a:r>
              <a:rPr b="1" spc="-10" dirty="0">
                <a:latin typeface="MS PGothic"/>
                <a:cs typeface="MS PGothic"/>
              </a:rPr>
              <a:t>SIZE…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672669"/>
            <a:ext cx="7604125" cy="4652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Evidence supports the notion that as the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size  of the group increases, satisfaction increases  up to a certain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point.</a:t>
            </a:r>
            <a:endParaRPr sz="3200">
              <a:latin typeface="Times New Roman"/>
              <a:cs typeface="Times New Roman"/>
            </a:endParaRPr>
          </a:p>
          <a:p>
            <a:pPr marL="355600" marR="77470" indent="-342900" algn="just">
              <a:lnSpc>
                <a:spcPct val="150300"/>
              </a:lnSpc>
              <a:spcBef>
                <a:spcPts val="135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In other words, a group of six members has  twice as many opportunities for interaction  and participation as a group of three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people</a:t>
            </a:r>
            <a:r>
              <a:rPr sz="3600" i="1" spc="5" dirty="0">
                <a:latin typeface="Monotype Corsiva"/>
                <a:cs typeface="Monotype Corsiva"/>
              </a:rPr>
              <a:t>.</a:t>
            </a:r>
            <a:endParaRPr sz="3600"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5952" y="22859"/>
            <a:ext cx="1908047" cy="1534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004" y="494537"/>
            <a:ext cx="3324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latin typeface="MS PGothic"/>
                <a:cs typeface="MS PGothic"/>
              </a:rPr>
              <a:t>GROUP</a:t>
            </a:r>
            <a:r>
              <a:rPr sz="4000" b="1" spc="-15" dirty="0">
                <a:latin typeface="MS PGothic"/>
                <a:cs typeface="MS PGothic"/>
              </a:rPr>
              <a:t> </a:t>
            </a:r>
            <a:r>
              <a:rPr sz="4000" b="1" spc="-5" dirty="0">
                <a:latin typeface="MS PGothic"/>
                <a:cs typeface="MS PGothic"/>
              </a:rPr>
              <a:t>SIZE</a:t>
            </a:r>
            <a:r>
              <a:rPr b="1" spc="-5" dirty="0">
                <a:latin typeface="MS PGothic"/>
                <a:cs typeface="MS PGothic"/>
              </a:rPr>
              <a:t>…</a:t>
            </a:r>
            <a:endParaRPr sz="40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463801"/>
            <a:ext cx="7908290" cy="473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1970" indent="-342900">
              <a:lnSpc>
                <a:spcPct val="150000"/>
              </a:lnSpc>
              <a:spcBef>
                <a:spcPts val="100"/>
              </a:spcBef>
            </a:pPr>
            <a:r>
              <a:rPr sz="33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300" dirty="0">
                <a:latin typeface="Times New Roman"/>
                <a:cs typeface="Times New Roman"/>
              </a:rPr>
              <a:t>Beyond 10 or 12 members, increasing</a:t>
            </a:r>
            <a:r>
              <a:rPr sz="3300" spc="-16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the  </a:t>
            </a:r>
            <a:r>
              <a:rPr sz="3300" spc="-5" dirty="0">
                <a:latin typeface="Times New Roman"/>
                <a:cs typeface="Times New Roman"/>
              </a:rPr>
              <a:t>size </a:t>
            </a:r>
            <a:r>
              <a:rPr sz="3300" dirty="0">
                <a:latin typeface="Times New Roman"/>
                <a:cs typeface="Times New Roman"/>
              </a:rPr>
              <a:t>of the group </a:t>
            </a:r>
            <a:r>
              <a:rPr sz="3300" spc="-5" dirty="0">
                <a:latin typeface="Times New Roman"/>
                <a:cs typeface="Times New Roman"/>
              </a:rPr>
              <a:t>results </a:t>
            </a:r>
            <a:r>
              <a:rPr sz="3300" dirty="0">
                <a:latin typeface="Times New Roman"/>
                <a:cs typeface="Times New Roman"/>
              </a:rPr>
              <a:t>in decreased  </a:t>
            </a:r>
            <a:r>
              <a:rPr sz="3300" spc="-5" dirty="0">
                <a:latin typeface="Times New Roman"/>
                <a:cs typeface="Times New Roman"/>
              </a:rPr>
              <a:t>satisfaction.</a:t>
            </a:r>
            <a:endParaRPr sz="33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1395"/>
              </a:spcBef>
            </a:pPr>
            <a:r>
              <a:rPr sz="33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300" spc="-5" dirty="0">
                <a:latin typeface="Times New Roman"/>
                <a:cs typeface="Times New Roman"/>
              </a:rPr>
              <a:t>It </a:t>
            </a:r>
            <a:r>
              <a:rPr sz="3300" spc="-10" dirty="0">
                <a:latin typeface="Times New Roman"/>
                <a:cs typeface="Times New Roman"/>
              </a:rPr>
              <a:t>is </a:t>
            </a:r>
            <a:r>
              <a:rPr sz="3300" dirty="0">
                <a:latin typeface="Times New Roman"/>
                <a:cs typeface="Times New Roman"/>
              </a:rPr>
              <a:t>increasingly </a:t>
            </a:r>
            <a:r>
              <a:rPr sz="3300" spc="-10" dirty="0">
                <a:latin typeface="Times New Roman"/>
                <a:cs typeface="Times New Roman"/>
              </a:rPr>
              <a:t>difficult </a:t>
            </a:r>
            <a:r>
              <a:rPr sz="3300" dirty="0">
                <a:latin typeface="Times New Roman"/>
                <a:cs typeface="Times New Roman"/>
              </a:rPr>
              <a:t>for members of  </a:t>
            </a:r>
            <a:r>
              <a:rPr sz="3300" spc="-15" dirty="0">
                <a:latin typeface="Times New Roman"/>
                <a:cs typeface="Times New Roman"/>
              </a:rPr>
              <a:t>large </a:t>
            </a:r>
            <a:r>
              <a:rPr sz="3300" dirty="0">
                <a:latin typeface="Times New Roman"/>
                <a:cs typeface="Times New Roman"/>
              </a:rPr>
              <a:t>groups to identify with one another</a:t>
            </a:r>
            <a:r>
              <a:rPr sz="3300" spc="-14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and  experience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cohesion.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5952" y="22859"/>
            <a:ext cx="1908047" cy="1534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653" y="698449"/>
            <a:ext cx="17252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latin typeface="Gabriola"/>
                <a:cs typeface="Gabriola"/>
              </a:rPr>
              <a:t>GROUP</a:t>
            </a:r>
            <a:endParaRPr sz="5400">
              <a:latin typeface="Gabriola"/>
              <a:cs typeface="Gabrio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7874" y="2468859"/>
            <a:ext cx="6605905" cy="3317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95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dirty="0">
                <a:latin typeface="Times New Roman"/>
                <a:cs typeface="Times New Roman"/>
              </a:rPr>
              <a:t>A group can be defined </a:t>
            </a:r>
            <a:r>
              <a:rPr sz="3600" spc="-5" dirty="0">
                <a:latin typeface="Times New Roman"/>
                <a:cs typeface="Times New Roman"/>
              </a:rPr>
              <a:t>as</a:t>
            </a:r>
            <a:r>
              <a:rPr sz="3600" spc="-2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several  </a:t>
            </a:r>
            <a:r>
              <a:rPr sz="3600" spc="-5" dirty="0">
                <a:latin typeface="Times New Roman"/>
                <a:cs typeface="Times New Roman"/>
              </a:rPr>
              <a:t>individuals </a:t>
            </a:r>
            <a:r>
              <a:rPr sz="3600" dirty="0">
                <a:latin typeface="Times New Roman"/>
                <a:cs typeface="Times New Roman"/>
              </a:rPr>
              <a:t>who </a:t>
            </a:r>
            <a:r>
              <a:rPr sz="3600" spc="-5" dirty="0">
                <a:latin typeface="Times New Roman"/>
                <a:cs typeface="Times New Roman"/>
              </a:rPr>
              <a:t>come together </a:t>
            </a:r>
            <a:r>
              <a:rPr sz="3600" dirty="0">
                <a:latin typeface="Times New Roman"/>
                <a:cs typeface="Times New Roman"/>
              </a:rPr>
              <a:t>to  </a:t>
            </a:r>
            <a:r>
              <a:rPr sz="3600" spc="-5" dirty="0">
                <a:latin typeface="Times New Roman"/>
                <a:cs typeface="Times New Roman"/>
              </a:rPr>
              <a:t>accomplish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particular </a:t>
            </a:r>
            <a:r>
              <a:rPr sz="3600" dirty="0">
                <a:latin typeface="Times New Roman"/>
                <a:cs typeface="Times New Roman"/>
              </a:rPr>
              <a:t>task or  </a:t>
            </a:r>
            <a:r>
              <a:rPr sz="3600" spc="-5" dirty="0">
                <a:latin typeface="Times New Roman"/>
                <a:cs typeface="Times New Roman"/>
              </a:rPr>
              <a:t>goal.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0671" y="0"/>
            <a:ext cx="2208276" cy="2636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7057" y="604773"/>
            <a:ext cx="3460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imes New Roman"/>
                <a:cs typeface="Times New Roman"/>
              </a:rPr>
              <a:t>GROUP</a:t>
            </a:r>
            <a:r>
              <a:rPr sz="4000" spc="-19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ROLES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4220" marR="1135380" indent="-342900">
              <a:lnSpc>
                <a:spcPct val="150000"/>
              </a:lnSpc>
              <a:spcBef>
                <a:spcPts val="95"/>
              </a:spcBef>
            </a:pPr>
            <a:r>
              <a:rPr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dirty="0"/>
              <a:t>In formal groups, roles are usually  predetermined and assigned to</a:t>
            </a:r>
            <a:r>
              <a:rPr spc="-80" dirty="0"/>
              <a:t> </a:t>
            </a:r>
            <a:r>
              <a:rPr dirty="0"/>
              <a:t>members.</a:t>
            </a:r>
          </a:p>
          <a:p>
            <a:pPr marL="744220" marR="5080" indent="-342900">
              <a:lnSpc>
                <a:spcPct val="150100"/>
              </a:lnSpc>
              <a:spcBef>
                <a:spcPts val="1365"/>
              </a:spcBef>
            </a:pPr>
            <a:r>
              <a:rPr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dirty="0"/>
              <a:t>Each role will have specific responsibilities</a:t>
            </a:r>
            <a:r>
              <a:rPr spc="-110" dirty="0"/>
              <a:t> </a:t>
            </a:r>
            <a:r>
              <a:rPr spc="-5" dirty="0"/>
              <a:t>and  </a:t>
            </a:r>
            <a:r>
              <a:rPr dirty="0"/>
              <a:t>duties.</a:t>
            </a:r>
          </a:p>
          <a:p>
            <a:pPr marL="744220" marR="765175" indent="-342900">
              <a:lnSpc>
                <a:spcPct val="150100"/>
              </a:lnSpc>
              <a:spcBef>
                <a:spcPts val="1365"/>
              </a:spcBef>
              <a:tabLst>
                <a:tab pos="5010785" algn="l"/>
              </a:tabLst>
            </a:pPr>
            <a:r>
              <a:rPr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dirty="0"/>
              <a:t>There are</a:t>
            </a:r>
            <a:r>
              <a:rPr spc="-15" dirty="0"/>
              <a:t> </a:t>
            </a:r>
            <a:r>
              <a:rPr spc="-5" dirty="0"/>
              <a:t>emergent</a:t>
            </a:r>
            <a:r>
              <a:rPr spc="-25" dirty="0"/>
              <a:t> </a:t>
            </a:r>
            <a:r>
              <a:rPr dirty="0"/>
              <a:t>roles	also </a:t>
            </a:r>
            <a:r>
              <a:rPr spc="-5" dirty="0"/>
              <a:t>that</a:t>
            </a:r>
            <a:r>
              <a:rPr spc="-70" dirty="0"/>
              <a:t> </a:t>
            </a:r>
            <a:r>
              <a:rPr dirty="0"/>
              <a:t>develop  naturally to meet the needs of the</a:t>
            </a:r>
            <a:r>
              <a:rPr spc="-95" dirty="0"/>
              <a:t> </a:t>
            </a:r>
            <a:r>
              <a:rPr dirty="0"/>
              <a:t>groups.</a:t>
            </a:r>
          </a:p>
        </p:txBody>
      </p:sp>
      <p:sp>
        <p:nvSpPr>
          <p:cNvPr id="4" name="object 4"/>
          <p:cNvSpPr/>
          <p:nvPr/>
        </p:nvSpPr>
        <p:spPr>
          <a:xfrm>
            <a:off x="7235952" y="0"/>
            <a:ext cx="1908048" cy="184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421970"/>
            <a:ext cx="3387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GROUP</a:t>
            </a:r>
            <a:r>
              <a:rPr sz="4000" spc="-35" dirty="0"/>
              <a:t> </a:t>
            </a:r>
            <a:r>
              <a:rPr sz="4000" spc="-5" dirty="0"/>
              <a:t>ROLES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8267" y="1196491"/>
            <a:ext cx="8584565" cy="515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</a:pPr>
            <a:r>
              <a:rPr sz="2800" spc="3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30" dirty="0">
                <a:latin typeface="Times New Roman"/>
                <a:cs typeface="Times New Roman"/>
              </a:rPr>
              <a:t>These </a:t>
            </a:r>
            <a:r>
              <a:rPr sz="2800" spc="-15" dirty="0">
                <a:latin typeface="Times New Roman"/>
                <a:cs typeface="Times New Roman"/>
              </a:rPr>
              <a:t>emergent </a:t>
            </a:r>
            <a:r>
              <a:rPr sz="2800" spc="-5" dirty="0">
                <a:latin typeface="Times New Roman"/>
                <a:cs typeface="Times New Roman"/>
              </a:rPr>
              <a:t>roles will often replace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assigned roles  as individuals begin to express themselves and </a:t>
            </a:r>
            <a:r>
              <a:rPr sz="2800" spc="-10" dirty="0">
                <a:latin typeface="Times New Roman"/>
                <a:cs typeface="Times New Roman"/>
              </a:rPr>
              <a:t>become  </a:t>
            </a:r>
            <a:r>
              <a:rPr sz="2800" spc="-5" dirty="0">
                <a:latin typeface="Times New Roman"/>
                <a:cs typeface="Times New Roman"/>
              </a:rPr>
              <a:t>more assertive.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4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4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main </a:t>
            </a:r>
            <a:r>
              <a:rPr sz="2800" spc="-5" dirty="0">
                <a:latin typeface="Times New Roman"/>
                <a:cs typeface="Times New Roman"/>
              </a:rPr>
              <a:t>types of roles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spc="-5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0" dirty="0">
                <a:solidFill>
                  <a:srgbClr val="006600"/>
                </a:solidFill>
                <a:latin typeface="Times New Roman"/>
                <a:cs typeface="Times New Roman"/>
              </a:rPr>
              <a:t>Work</a:t>
            </a:r>
            <a:r>
              <a:rPr sz="2800" spc="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role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Maintenance</a:t>
            </a:r>
            <a:r>
              <a:rPr sz="2800" spc="-3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role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Blocking</a:t>
            </a:r>
            <a:r>
              <a:rPr sz="2800" spc="-3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roles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5952" y="5012435"/>
            <a:ext cx="1908048" cy="1845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998" y="837133"/>
            <a:ext cx="3081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WORK</a:t>
            </a:r>
            <a:r>
              <a:rPr sz="4000" spc="-45" dirty="0"/>
              <a:t> </a:t>
            </a:r>
            <a:r>
              <a:rPr sz="4000" spc="-5" dirty="0"/>
              <a:t>ROLES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30200" y="1888972"/>
            <a:ext cx="8601075" cy="403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</a:pPr>
            <a:r>
              <a:rPr sz="3200" spc="-5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spc="-50" dirty="0">
                <a:latin typeface="Times New Roman"/>
                <a:cs typeface="Times New Roman"/>
              </a:rPr>
              <a:t>Work </a:t>
            </a:r>
            <a:r>
              <a:rPr sz="3200" dirty="0">
                <a:latin typeface="Times New Roman"/>
                <a:cs typeface="Times New Roman"/>
              </a:rPr>
              <a:t>roles are task-oriented activities that involve  accomplishing the group's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goals.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They involve a variety of specific roles such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355600" marR="151765" indent="-343535">
              <a:lnSpc>
                <a:spcPct val="150100"/>
              </a:lnSpc>
              <a:spcBef>
                <a:spcPts val="136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b="1" dirty="0">
                <a:solidFill>
                  <a:srgbClr val="006600"/>
                </a:solidFill>
                <a:latin typeface="Times New Roman"/>
                <a:cs typeface="Times New Roman"/>
              </a:rPr>
              <a:t>The initiator :</a:t>
            </a:r>
            <a:r>
              <a:rPr sz="3200" dirty="0">
                <a:latin typeface="Times New Roman"/>
                <a:cs typeface="Times New Roman"/>
              </a:rPr>
              <a:t>defines problems, proposes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action,  and suggests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procedures.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5952" y="0"/>
            <a:ext cx="1908048" cy="184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34745"/>
            <a:ext cx="8293100" cy="4937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50900" indent="-3429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b="1" dirty="0">
                <a:solidFill>
                  <a:srgbClr val="006600"/>
                </a:solidFill>
                <a:latin typeface="Times New Roman"/>
                <a:cs typeface="Times New Roman"/>
              </a:rPr>
              <a:t>The informer : </a:t>
            </a:r>
            <a:r>
              <a:rPr sz="3200" dirty="0">
                <a:latin typeface="Times New Roman"/>
                <a:cs typeface="Times New Roman"/>
              </a:rPr>
              <a:t>finds out the facts and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  advice or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opinions.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370"/>
              </a:spcBef>
              <a:tabLst>
                <a:tab pos="2084070" algn="l"/>
              </a:tabLst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b="1" dirty="0">
                <a:solidFill>
                  <a:srgbClr val="006600"/>
                </a:solidFill>
                <a:latin typeface="Times New Roman"/>
                <a:cs typeface="Times New Roman"/>
              </a:rPr>
              <a:t>Clarifier	:</a:t>
            </a:r>
            <a:r>
              <a:rPr sz="3200" dirty="0">
                <a:latin typeface="Times New Roman"/>
                <a:cs typeface="Times New Roman"/>
              </a:rPr>
              <a:t>will interpret ideas, define terms,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 clarify issues for 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group.</a:t>
            </a:r>
            <a:endParaRPr sz="3200">
              <a:latin typeface="Times New Roman"/>
              <a:cs typeface="Times New Roman"/>
            </a:endParaRPr>
          </a:p>
          <a:p>
            <a:pPr marL="355600" marR="1030605" indent="-342900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b="1" dirty="0">
                <a:solidFill>
                  <a:srgbClr val="006600"/>
                </a:solidFill>
                <a:latin typeface="Times New Roman"/>
                <a:cs typeface="Times New Roman"/>
              </a:rPr>
              <a:t>Summarizers : </a:t>
            </a:r>
            <a:r>
              <a:rPr sz="3200" dirty="0">
                <a:latin typeface="Times New Roman"/>
                <a:cs typeface="Times New Roman"/>
              </a:rPr>
              <a:t>restate suggestions, </a:t>
            </a:r>
            <a:r>
              <a:rPr sz="3200" spc="-10" dirty="0">
                <a:latin typeface="Times New Roman"/>
                <a:cs typeface="Times New Roman"/>
              </a:rPr>
              <a:t>offer  </a:t>
            </a:r>
            <a:r>
              <a:rPr sz="3200" dirty="0">
                <a:latin typeface="Times New Roman"/>
                <a:cs typeface="Times New Roman"/>
              </a:rPr>
              <a:t>decisions, and come to conclusions for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 group.</a:t>
            </a:r>
            <a:endParaRPr sz="3200">
              <a:latin typeface="Times New Roman"/>
              <a:cs typeface="Times New Roman"/>
            </a:endParaRPr>
          </a:p>
          <a:p>
            <a:pPr marL="355600" marR="125730" indent="-342900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b="1" dirty="0">
                <a:solidFill>
                  <a:srgbClr val="006600"/>
                </a:solidFill>
                <a:latin typeface="Times New Roman"/>
                <a:cs typeface="Times New Roman"/>
              </a:rPr>
              <a:t>Reality testers :</a:t>
            </a:r>
            <a:r>
              <a:rPr sz="3200" dirty="0">
                <a:latin typeface="Times New Roman"/>
                <a:cs typeface="Times New Roman"/>
              </a:rPr>
              <a:t>analyze ideas and test 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ideas  in real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situations.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976" y="835609"/>
            <a:ext cx="49422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MAINTENANCE</a:t>
            </a:r>
            <a:r>
              <a:rPr b="1" spc="-9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ROLE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682623"/>
            <a:ext cx="7771765" cy="4276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Social-emotional activities that help  members maintain their involvement in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group and raise their personal commitment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group.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dirty="0">
                <a:latin typeface="Times New Roman"/>
                <a:cs typeface="Times New Roman"/>
              </a:rPr>
              <a:t>The maintenance </a:t>
            </a:r>
            <a:r>
              <a:rPr sz="3200" b="1" spc="-10" dirty="0">
                <a:latin typeface="Times New Roman"/>
                <a:cs typeface="Times New Roman"/>
              </a:rPr>
              <a:t>roles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are</a:t>
            </a:r>
            <a:endParaRPr sz="3200">
              <a:latin typeface="Times New Roman"/>
              <a:cs typeface="Times New Roman"/>
            </a:endParaRPr>
          </a:p>
          <a:p>
            <a:pPr marL="354965" marR="753745" indent="-342900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b="1" dirty="0">
                <a:solidFill>
                  <a:srgbClr val="006600"/>
                </a:solidFill>
                <a:latin typeface="Times New Roman"/>
                <a:cs typeface="Times New Roman"/>
              </a:rPr>
              <a:t>Harmonizer </a:t>
            </a:r>
            <a:r>
              <a:rPr sz="3200" dirty="0">
                <a:latin typeface="Times New Roman"/>
                <a:cs typeface="Times New Roman"/>
              </a:rPr>
              <a:t>will reduce tension in the  group, reconcile </a:t>
            </a:r>
            <a:r>
              <a:rPr sz="3200" spc="-5" dirty="0">
                <a:latin typeface="Times New Roman"/>
                <a:cs typeface="Times New Roman"/>
              </a:rPr>
              <a:t>differences,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explore  opportunities.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473" y="567944"/>
            <a:ext cx="7066915" cy="5913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b="1" dirty="0">
                <a:solidFill>
                  <a:srgbClr val="006600"/>
                </a:solidFill>
                <a:latin typeface="Times New Roman"/>
                <a:cs typeface="Times New Roman"/>
              </a:rPr>
              <a:t>Gatekeepers </a:t>
            </a:r>
            <a:r>
              <a:rPr sz="3200" dirty="0">
                <a:latin typeface="Times New Roman"/>
                <a:cs typeface="Times New Roman"/>
              </a:rPr>
              <a:t>often keep communication  channels open and make suggestions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  encourage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participation.</a:t>
            </a:r>
            <a:endParaRPr sz="3200">
              <a:latin typeface="Times New Roman"/>
              <a:cs typeface="Times New Roman"/>
            </a:endParaRPr>
          </a:p>
          <a:p>
            <a:pPr marL="354965" marR="36195" indent="-342900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b="1" dirty="0">
                <a:solidFill>
                  <a:srgbClr val="006600"/>
                </a:solidFill>
                <a:latin typeface="Times New Roman"/>
                <a:cs typeface="Times New Roman"/>
              </a:rPr>
              <a:t>Consensus tester </a:t>
            </a:r>
            <a:r>
              <a:rPr sz="3200" dirty="0">
                <a:latin typeface="Times New Roman"/>
                <a:cs typeface="Times New Roman"/>
              </a:rPr>
              <a:t>will ask if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group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 nearing a decision and test possible  conclusions.</a:t>
            </a:r>
            <a:endParaRPr sz="3200">
              <a:latin typeface="Times New Roman"/>
              <a:cs typeface="Times New Roman"/>
            </a:endParaRPr>
          </a:p>
          <a:p>
            <a:pPr marL="354965" marR="588645" indent="-342900">
              <a:lnSpc>
                <a:spcPct val="100000"/>
              </a:lnSpc>
              <a:spcBef>
                <a:spcPts val="137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b="1" dirty="0">
                <a:solidFill>
                  <a:srgbClr val="006600"/>
                </a:solidFill>
                <a:latin typeface="Times New Roman"/>
                <a:cs typeface="Times New Roman"/>
              </a:rPr>
              <a:t>Encouragers </a:t>
            </a:r>
            <a:r>
              <a:rPr sz="3200" dirty="0">
                <a:latin typeface="Times New Roman"/>
                <a:cs typeface="Times New Roman"/>
              </a:rPr>
              <a:t>are </a:t>
            </a:r>
            <a:r>
              <a:rPr sz="3200" spc="-25" dirty="0">
                <a:latin typeface="Times New Roman"/>
                <a:cs typeface="Times New Roman"/>
              </a:rPr>
              <a:t>friendly, </a:t>
            </a:r>
            <a:r>
              <a:rPr sz="3200" dirty="0">
                <a:latin typeface="Times New Roman"/>
                <a:cs typeface="Times New Roman"/>
              </a:rPr>
              <a:t>warm,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 responsive to other group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members.</a:t>
            </a:r>
            <a:endParaRPr sz="3200">
              <a:latin typeface="Times New Roman"/>
              <a:cs typeface="Times New Roman"/>
            </a:endParaRPr>
          </a:p>
          <a:p>
            <a:pPr marL="354965" marR="193675" indent="-342900">
              <a:lnSpc>
                <a:spcPct val="100000"/>
              </a:lnSpc>
              <a:spcBef>
                <a:spcPts val="1370"/>
              </a:spcBef>
            </a:pPr>
            <a:r>
              <a:rPr sz="32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Compromiser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dirty="0">
                <a:latin typeface="Times New Roman"/>
                <a:cs typeface="Times New Roman"/>
              </a:rPr>
              <a:t>this involves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modifying  decisions, </a:t>
            </a:r>
            <a:r>
              <a:rPr sz="3200" spc="-5" dirty="0">
                <a:latin typeface="Times New Roman"/>
                <a:cs typeface="Times New Roman"/>
              </a:rPr>
              <a:t>offering </a:t>
            </a:r>
            <a:r>
              <a:rPr sz="3200" dirty="0">
                <a:latin typeface="Times New Roman"/>
                <a:cs typeface="Times New Roman"/>
              </a:rPr>
              <a:t>compromises, and  admitting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errors.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392" y="803605"/>
            <a:ext cx="4380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imes New Roman"/>
                <a:cs typeface="Times New Roman"/>
              </a:rPr>
              <a:t>BLOCKING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ROLES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334" y="2310231"/>
            <a:ext cx="8667750" cy="233743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are activities that disrupt 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group.</a:t>
            </a:r>
            <a:endParaRPr sz="32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95400"/>
              </a:lnSpc>
              <a:spcBef>
                <a:spcPts val="154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Blockers will stubbornly resist the group's ideas,  disagree with group members for personal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reasons,  and will have hidden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agendas</a:t>
            </a:r>
            <a:r>
              <a:rPr sz="3600" i="1" spc="5" dirty="0">
                <a:latin typeface="Monotype Corsiva"/>
                <a:cs typeface="Monotype Corsiva"/>
              </a:rPr>
              <a:t>.</a:t>
            </a:r>
            <a:endParaRPr sz="36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80" y="864565"/>
            <a:ext cx="419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MS PGothic"/>
                <a:cs typeface="MS PGothic"/>
              </a:rPr>
              <a:t>BLOCKING</a:t>
            </a:r>
            <a:r>
              <a:rPr b="1" spc="-20" dirty="0">
                <a:latin typeface="MS PGothic"/>
                <a:cs typeface="MS PGothic"/>
              </a:rPr>
              <a:t> </a:t>
            </a:r>
            <a:r>
              <a:rPr b="1" spc="-5" dirty="0">
                <a:latin typeface="MS PGothic"/>
                <a:cs typeface="MS PGothic"/>
              </a:rPr>
              <a:t>ROLES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6859" rIns="0" bIns="0" rtlCol="0">
            <a:spAutoFit/>
          </a:bodyPr>
          <a:lstStyle/>
          <a:p>
            <a:pPr marL="528955" marR="727075" indent="-342900">
              <a:lnSpc>
                <a:spcPct val="150000"/>
              </a:lnSpc>
              <a:spcBef>
                <a:spcPts val="95"/>
              </a:spcBef>
            </a:pPr>
            <a:r>
              <a:rPr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b="1" dirty="0">
                <a:solidFill>
                  <a:srgbClr val="006600"/>
                </a:solidFill>
                <a:latin typeface="Times New Roman"/>
                <a:cs typeface="Times New Roman"/>
              </a:rPr>
              <a:t>The dominator </a:t>
            </a:r>
            <a:r>
              <a:rPr b="1" spc="-15" dirty="0">
                <a:solidFill>
                  <a:srgbClr val="006600"/>
                </a:solidFill>
                <a:latin typeface="Times New Roman"/>
                <a:cs typeface="Times New Roman"/>
              </a:rPr>
              <a:t>role </a:t>
            </a:r>
            <a:r>
              <a:rPr dirty="0"/>
              <a:t>attempts to</a:t>
            </a:r>
            <a:r>
              <a:rPr spc="-130" dirty="0"/>
              <a:t> </a:t>
            </a:r>
            <a:r>
              <a:rPr dirty="0"/>
              <a:t>control  conversations by patronizing</a:t>
            </a:r>
            <a:r>
              <a:rPr spc="-95" dirty="0"/>
              <a:t> </a:t>
            </a:r>
            <a:r>
              <a:rPr dirty="0"/>
              <a:t>others.</a:t>
            </a:r>
          </a:p>
          <a:p>
            <a:pPr marL="929640" marR="5080" indent="-287020">
              <a:lnSpc>
                <a:spcPct val="150600"/>
              </a:lnSpc>
              <a:spcBef>
                <a:spcPts val="1345"/>
              </a:spcBef>
            </a:pPr>
            <a:r>
              <a:rPr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dirty="0"/>
              <a:t>They often interrupt others and assert  authority in order to manipulate</a:t>
            </a:r>
            <a:r>
              <a:rPr spc="-135" dirty="0"/>
              <a:t> </a:t>
            </a:r>
            <a:r>
              <a:rPr spc="5" dirty="0"/>
              <a:t>members</a:t>
            </a:r>
            <a:r>
              <a:rPr sz="3600" i="1" spc="5" dirty="0">
                <a:latin typeface="Monotype Corsiva"/>
                <a:cs typeface="Monotype Corsiva"/>
              </a:rPr>
              <a:t>.</a:t>
            </a:r>
            <a:endParaRPr sz="36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948" y="837133"/>
            <a:ext cx="4627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BLOCKING</a:t>
            </a:r>
            <a:r>
              <a:rPr sz="4000" spc="-15" dirty="0"/>
              <a:t> </a:t>
            </a:r>
            <a:r>
              <a:rPr sz="4000" spc="-5" dirty="0"/>
              <a:t>ROLES…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915769"/>
            <a:ext cx="7687309" cy="392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4815" indent="-342900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b="1" dirty="0">
                <a:solidFill>
                  <a:srgbClr val="006600"/>
                </a:solidFill>
                <a:latin typeface="Times New Roman"/>
                <a:cs typeface="Times New Roman"/>
              </a:rPr>
              <a:t>Comedians </a:t>
            </a:r>
            <a:r>
              <a:rPr sz="3200" dirty="0">
                <a:latin typeface="Times New Roman"/>
                <a:cs typeface="Times New Roman"/>
              </a:rPr>
              <a:t>often </a:t>
            </a:r>
            <a:r>
              <a:rPr sz="3200" spc="5" dirty="0">
                <a:latin typeface="Times New Roman"/>
                <a:cs typeface="Times New Roman"/>
              </a:rPr>
              <a:t>abandon </a:t>
            </a:r>
            <a:r>
              <a:rPr sz="3200" dirty="0">
                <a:latin typeface="Times New Roman"/>
                <a:cs typeface="Times New Roman"/>
              </a:rPr>
              <a:t>the group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even  though they may physically still be a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part.</a:t>
            </a:r>
            <a:endParaRPr sz="32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50300"/>
              </a:lnSpc>
              <a:spcBef>
                <a:spcPts val="135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They are attention-getters in ways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  not relevant to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accomplishment of the  group's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objectives</a:t>
            </a:r>
            <a:r>
              <a:rPr sz="3600" i="1" dirty="0">
                <a:latin typeface="Monotype Corsiva"/>
                <a:cs typeface="Monotype Corsiva"/>
              </a:rPr>
              <a:t>.</a:t>
            </a:r>
            <a:endParaRPr sz="36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3332" y="837133"/>
            <a:ext cx="4577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BLOCKING</a:t>
            </a:r>
            <a:r>
              <a:rPr sz="4000" spc="-20" dirty="0"/>
              <a:t> </a:t>
            </a:r>
            <a:r>
              <a:rPr sz="4000" spc="-5" dirty="0"/>
              <a:t>ROLES</a:t>
            </a:r>
            <a:r>
              <a:rPr spc="-5" dirty="0"/>
              <a:t>…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17722" rIns="0" bIns="0" rtlCol="0">
            <a:spAutoFit/>
          </a:bodyPr>
          <a:lstStyle/>
          <a:p>
            <a:pPr marL="528955" marR="5080" indent="-342900">
              <a:lnSpc>
                <a:spcPct val="150000"/>
              </a:lnSpc>
              <a:spcBef>
                <a:spcPts val="100"/>
              </a:spcBef>
            </a:pPr>
            <a:r>
              <a:rPr spc="-2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b="1" spc="-25" dirty="0">
                <a:solidFill>
                  <a:srgbClr val="006600"/>
                </a:solidFill>
                <a:latin typeface="Times New Roman"/>
                <a:cs typeface="Times New Roman"/>
              </a:rPr>
              <a:t>Avoidance </a:t>
            </a:r>
            <a:r>
              <a:rPr b="1" dirty="0">
                <a:solidFill>
                  <a:srgbClr val="006600"/>
                </a:solidFill>
                <a:latin typeface="Times New Roman"/>
                <a:cs typeface="Times New Roman"/>
              </a:rPr>
              <a:t>behaviour</a:t>
            </a:r>
            <a:r>
              <a:rPr dirty="0"/>
              <a:t>, involves pursuing goals  not related to the group and changing the</a:t>
            </a:r>
            <a:r>
              <a:rPr spc="-125" dirty="0"/>
              <a:t> </a:t>
            </a:r>
            <a:r>
              <a:rPr dirty="0"/>
              <a:t>subject  to avoid commitment to the</a:t>
            </a:r>
            <a:r>
              <a:rPr spc="-85" dirty="0"/>
              <a:t> </a:t>
            </a:r>
            <a:r>
              <a:rPr dirty="0"/>
              <a:t>group.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346958"/>
            <a:ext cx="7808595" cy="1866264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598805" algn="ctr">
              <a:lnSpc>
                <a:spcPct val="100000"/>
              </a:lnSpc>
              <a:spcBef>
                <a:spcPts val="1370"/>
              </a:spcBef>
            </a:pPr>
            <a:r>
              <a:rPr sz="4800" dirty="0"/>
              <a:t>GROUP</a:t>
            </a:r>
            <a:r>
              <a:rPr sz="4800" spc="-90" dirty="0"/>
              <a:t> </a:t>
            </a:r>
            <a:r>
              <a:rPr sz="4800" spc="-5" dirty="0"/>
              <a:t>DYNAMICS</a:t>
            </a:r>
            <a:endParaRPr sz="4800"/>
          </a:p>
          <a:p>
            <a:pPr marL="355600" marR="5080" indent="-342900">
              <a:lnSpc>
                <a:spcPct val="100000"/>
              </a:lnSpc>
              <a:spcBef>
                <a:spcPts val="740"/>
              </a:spcBef>
            </a:pPr>
            <a:r>
              <a:rPr sz="2800" spc="3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30" dirty="0">
                <a:solidFill>
                  <a:srgbClr val="000000"/>
                </a:solidFill>
                <a:latin typeface="Comic Sans MS"/>
                <a:cs typeface="Comic Sans MS"/>
              </a:rPr>
              <a:t>Group </a:t>
            </a:r>
            <a:r>
              <a:rPr sz="2800" spc="-10" dirty="0">
                <a:solidFill>
                  <a:srgbClr val="000000"/>
                </a:solidFill>
                <a:latin typeface="Comic Sans MS"/>
                <a:cs typeface="Comic Sans MS"/>
              </a:rPr>
              <a:t>dynamics </a:t>
            </a:r>
            <a:r>
              <a:rPr sz="2800" spc="-5" dirty="0">
                <a:solidFill>
                  <a:srgbClr val="000000"/>
                </a:solidFill>
                <a:latin typeface="Comic Sans MS"/>
                <a:cs typeface="Comic Sans MS"/>
              </a:rPr>
              <a:t>refers to the attitudinal and  </a:t>
            </a:r>
            <a:r>
              <a:rPr sz="2800" spc="-10" dirty="0">
                <a:solidFill>
                  <a:srgbClr val="000000"/>
                </a:solidFill>
                <a:latin typeface="Comic Sans MS"/>
                <a:cs typeface="Comic Sans MS"/>
              </a:rPr>
              <a:t>behavioural </a:t>
            </a:r>
            <a:r>
              <a:rPr sz="2800" spc="-5" dirty="0">
                <a:solidFill>
                  <a:srgbClr val="000000"/>
                </a:solidFill>
                <a:latin typeface="Comic Sans MS"/>
                <a:cs typeface="Comic Sans MS"/>
              </a:rPr>
              <a:t>characteristics of a</a:t>
            </a:r>
            <a:r>
              <a:rPr sz="2800" spc="9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Comic Sans MS"/>
                <a:cs typeface="Comic Sans MS"/>
              </a:rPr>
              <a:t>group.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2937713"/>
            <a:ext cx="7973695" cy="2482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5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50" dirty="0">
                <a:latin typeface="Comic Sans MS"/>
                <a:cs typeface="Comic Sans MS"/>
              </a:rPr>
              <a:t>The </a:t>
            </a:r>
            <a:r>
              <a:rPr sz="2800" spc="-5" dirty="0">
                <a:latin typeface="Comic Sans MS"/>
                <a:cs typeface="Comic Sans MS"/>
              </a:rPr>
              <a:t>social process by which </a:t>
            </a:r>
            <a:r>
              <a:rPr sz="2800" dirty="0">
                <a:latin typeface="Comic Sans MS"/>
                <a:cs typeface="Comic Sans MS"/>
              </a:rPr>
              <a:t>people </a:t>
            </a:r>
            <a:r>
              <a:rPr sz="2800" spc="-10" dirty="0">
                <a:latin typeface="Comic Sans MS"/>
                <a:cs typeface="Comic Sans MS"/>
              </a:rPr>
              <a:t>interact in  </a:t>
            </a:r>
            <a:r>
              <a:rPr sz="2800" spc="-5" dirty="0">
                <a:latin typeface="Comic Sans MS"/>
                <a:cs typeface="Comic Sans MS"/>
              </a:rPr>
              <a:t>a group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environment.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omic Sans MS"/>
              <a:cs typeface="Comic Sans MS"/>
            </a:endParaRPr>
          </a:p>
          <a:p>
            <a:pPr marL="355600" marR="885825" indent="-342900">
              <a:lnSpc>
                <a:spcPct val="100000"/>
              </a:lnSpc>
            </a:pPr>
            <a:r>
              <a:rPr sz="2800" spc="5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50" dirty="0">
                <a:latin typeface="Comic Sans MS"/>
                <a:cs typeface="Comic Sans MS"/>
              </a:rPr>
              <a:t>The </a:t>
            </a:r>
            <a:r>
              <a:rPr sz="2800" spc="-5" dirty="0">
                <a:latin typeface="Comic Sans MS"/>
                <a:cs typeface="Comic Sans MS"/>
              </a:rPr>
              <a:t>influences of personality, power and  </a:t>
            </a:r>
            <a:r>
              <a:rPr sz="2800" spc="-10" dirty="0">
                <a:latin typeface="Comic Sans MS"/>
                <a:cs typeface="Comic Sans MS"/>
              </a:rPr>
              <a:t>behavior </a:t>
            </a:r>
            <a:r>
              <a:rPr sz="2800" spc="-5" dirty="0">
                <a:latin typeface="Comic Sans MS"/>
                <a:cs typeface="Comic Sans MS"/>
              </a:rPr>
              <a:t>on </a:t>
            </a:r>
            <a:r>
              <a:rPr sz="2800" spc="-10" dirty="0">
                <a:latin typeface="Comic Sans MS"/>
                <a:cs typeface="Comic Sans MS"/>
              </a:rPr>
              <a:t>the </a:t>
            </a:r>
            <a:r>
              <a:rPr sz="2800" spc="-5" dirty="0">
                <a:latin typeface="Comic Sans MS"/>
                <a:cs typeface="Comic Sans MS"/>
              </a:rPr>
              <a:t>group</a:t>
            </a:r>
            <a:r>
              <a:rPr sz="2800" spc="6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process.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80731" y="5012435"/>
            <a:ext cx="1755648" cy="1717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108" y="806653"/>
            <a:ext cx="4352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ROLE</a:t>
            </a:r>
            <a:r>
              <a:rPr sz="4400" spc="-75" dirty="0"/>
              <a:t> </a:t>
            </a:r>
            <a:r>
              <a:rPr sz="4400" spc="-5" dirty="0"/>
              <a:t>AMBIGUITY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6303" y="1891664"/>
            <a:ext cx="7806055" cy="4276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2720" indent="-34290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It concerns the discrepancy between the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sent  role and the received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role.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Supervisors, directors, or other group leaders  often send (assign) roles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group members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 formal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groups.</a:t>
            </a:r>
            <a:endParaRPr sz="3200">
              <a:latin typeface="Times New Roman"/>
              <a:cs typeface="Times New Roman"/>
            </a:endParaRPr>
          </a:p>
          <a:p>
            <a:pPr marL="355600" marR="106045" indent="-342900" algn="just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Group members receive roles by being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ready  and willing to undertake the tasks associated  with that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role.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1853" y="2236419"/>
            <a:ext cx="1134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8080"/>
                </a:solidFill>
                <a:latin typeface="Verdana"/>
                <a:cs typeface="Verdana"/>
              </a:rPr>
              <a:t>R</a:t>
            </a:r>
            <a:r>
              <a:rPr sz="1800" b="1" spc="-5" dirty="0">
                <a:solidFill>
                  <a:srgbClr val="008080"/>
                </a:solidFill>
                <a:latin typeface="Verdana"/>
                <a:cs typeface="Verdana"/>
              </a:rPr>
              <a:t>ecei</a:t>
            </a:r>
            <a:r>
              <a:rPr sz="1800" b="1" spc="-10" dirty="0">
                <a:solidFill>
                  <a:srgbClr val="008080"/>
                </a:solidFill>
                <a:latin typeface="Verdana"/>
                <a:cs typeface="Verdana"/>
              </a:rPr>
              <a:t>v</a:t>
            </a:r>
            <a:r>
              <a:rPr sz="1800" b="1" spc="-5" dirty="0">
                <a:solidFill>
                  <a:srgbClr val="008080"/>
                </a:solidFill>
                <a:latin typeface="Verdana"/>
                <a:cs typeface="Verdana"/>
              </a:rPr>
              <a:t>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4175" y="5061280"/>
            <a:ext cx="133540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80"/>
                </a:solidFill>
                <a:latin typeface="Verdana"/>
                <a:cs typeface="Verdana"/>
              </a:rPr>
              <a:t>Role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8080"/>
                </a:solidFill>
                <a:latin typeface="Verdana"/>
                <a:cs typeface="Verdana"/>
              </a:rPr>
              <a:t>Ambigui</a:t>
            </a:r>
            <a:r>
              <a:rPr sz="1800" b="1" spc="-10" dirty="0">
                <a:solidFill>
                  <a:srgbClr val="008080"/>
                </a:solidFill>
                <a:latin typeface="Verdana"/>
                <a:cs typeface="Verdana"/>
              </a:rPr>
              <a:t>t</a:t>
            </a:r>
            <a:r>
              <a:rPr sz="1800" b="1" dirty="0">
                <a:solidFill>
                  <a:srgbClr val="008080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8028" y="5061280"/>
            <a:ext cx="1646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80"/>
                </a:solidFill>
                <a:latin typeface="Verdana"/>
                <a:cs typeface="Verdana"/>
              </a:rPr>
              <a:t>Role</a:t>
            </a:r>
            <a:r>
              <a:rPr sz="1800" b="1" spc="-45" dirty="0">
                <a:solidFill>
                  <a:srgbClr val="008080"/>
                </a:solidFill>
                <a:latin typeface="Verdana"/>
                <a:cs typeface="Verdana"/>
              </a:rPr>
              <a:t> </a:t>
            </a:r>
            <a:r>
              <a:rPr sz="1800" b="1" spc="-5" dirty="0">
                <a:solidFill>
                  <a:srgbClr val="008080"/>
                </a:solidFill>
                <a:latin typeface="Verdana"/>
                <a:cs typeface="Verdana"/>
              </a:rPr>
              <a:t>Conflict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4823" y="2236419"/>
            <a:ext cx="929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80"/>
                </a:solidFill>
                <a:latin typeface="Verdana"/>
                <a:cs typeface="Verdana"/>
              </a:rPr>
              <a:t>Sender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415" rIns="0" bIns="0" rtlCol="0">
            <a:spAutoFit/>
          </a:bodyPr>
          <a:lstStyle/>
          <a:p>
            <a:pPr marL="2880995" marR="5080" indent="-209423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ROLE </a:t>
            </a:r>
            <a:r>
              <a:rPr b="1" dirty="0">
                <a:latin typeface="Times New Roman"/>
                <a:cs typeface="Times New Roman"/>
              </a:rPr>
              <a:t>AMBIGUITY AND</a:t>
            </a:r>
            <a:r>
              <a:rPr b="1" spc="-59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ROLE  CONFLICT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3609" y="2924936"/>
            <a:ext cx="2088514" cy="1512570"/>
          </a:xfrm>
          <a:prstGeom prst="rect">
            <a:avLst/>
          </a:prstGeom>
          <a:solidFill>
            <a:srgbClr val="54BCA7">
              <a:alpha val="50195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5095" marR="119380" indent="58356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latin typeface="Times New Roman"/>
                <a:cs typeface="Times New Roman"/>
              </a:rPr>
              <a:t>Role  Expectatio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1820" y="2924936"/>
            <a:ext cx="1391920" cy="1512570"/>
          </a:xfrm>
          <a:prstGeom prst="rect">
            <a:avLst/>
          </a:prstGeom>
          <a:solidFill>
            <a:srgbClr val="54BCA7">
              <a:alpha val="50195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latin typeface="Times New Roman"/>
                <a:cs typeface="Times New Roman"/>
              </a:rPr>
              <a:t>Role</a:t>
            </a:r>
            <a:endParaRPr sz="280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Sent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8116" y="2996945"/>
            <a:ext cx="1602105" cy="1423035"/>
          </a:xfrm>
          <a:prstGeom prst="rect">
            <a:avLst/>
          </a:prstGeom>
          <a:solidFill>
            <a:srgbClr val="54BCA7">
              <a:alpha val="50195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41605" marR="133350" indent="32448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latin typeface="Times New Roman"/>
                <a:cs typeface="Times New Roman"/>
              </a:rPr>
              <a:t>Role  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0094" y="2996945"/>
            <a:ext cx="1494790" cy="1423035"/>
          </a:xfrm>
          <a:prstGeom prst="rect">
            <a:avLst/>
          </a:prstGeom>
          <a:solidFill>
            <a:srgbClr val="54BCA7">
              <a:alpha val="50195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5250" marR="90170" indent="316865">
              <a:lnSpc>
                <a:spcPct val="100000"/>
              </a:lnSpc>
              <a:spcBef>
                <a:spcPts val="265"/>
              </a:spcBef>
            </a:pPr>
            <a:r>
              <a:rPr sz="2800" spc="-5" dirty="0">
                <a:latin typeface="Times New Roman"/>
                <a:cs typeface="Times New Roman"/>
              </a:rPr>
              <a:t>Role  B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hav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0" y="3750564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4495800"/>
            <a:ext cx="1219200" cy="614045"/>
          </a:xfrm>
          <a:custGeom>
            <a:avLst/>
            <a:gdLst/>
            <a:ahLst/>
            <a:cxnLst/>
            <a:rect l="l" t="t" r="r" b="b"/>
            <a:pathLst>
              <a:path w="1219200" h="614045">
                <a:moveTo>
                  <a:pt x="1219200" y="0"/>
                </a:moveTo>
                <a:lnTo>
                  <a:pt x="1138428" y="26924"/>
                </a:lnTo>
                <a:lnTo>
                  <a:pt x="1160843" y="49352"/>
                </a:lnTo>
                <a:lnTo>
                  <a:pt x="609587" y="600710"/>
                </a:lnTo>
                <a:lnTo>
                  <a:pt x="58343" y="49352"/>
                </a:lnTo>
                <a:lnTo>
                  <a:pt x="67310" y="40386"/>
                </a:lnTo>
                <a:lnTo>
                  <a:pt x="80772" y="26924"/>
                </a:lnTo>
                <a:lnTo>
                  <a:pt x="0" y="0"/>
                </a:lnTo>
                <a:lnTo>
                  <a:pt x="26924" y="80772"/>
                </a:lnTo>
                <a:lnTo>
                  <a:pt x="49339" y="58356"/>
                </a:lnTo>
                <a:lnTo>
                  <a:pt x="605155" y="614045"/>
                </a:lnTo>
                <a:lnTo>
                  <a:pt x="609600" y="609600"/>
                </a:lnTo>
                <a:lnTo>
                  <a:pt x="614045" y="614045"/>
                </a:lnTo>
                <a:lnTo>
                  <a:pt x="1169847" y="58356"/>
                </a:lnTo>
                <a:lnTo>
                  <a:pt x="1192276" y="80772"/>
                </a:lnTo>
                <a:lnTo>
                  <a:pt x="1205738" y="40386"/>
                </a:lnTo>
                <a:lnTo>
                  <a:pt x="121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3200" y="4495800"/>
            <a:ext cx="914400" cy="613410"/>
          </a:xfrm>
          <a:custGeom>
            <a:avLst/>
            <a:gdLst/>
            <a:ahLst/>
            <a:cxnLst/>
            <a:rect l="l" t="t" r="r" b="b"/>
            <a:pathLst>
              <a:path w="914400" h="613410">
                <a:moveTo>
                  <a:pt x="914400" y="0"/>
                </a:moveTo>
                <a:lnTo>
                  <a:pt x="838200" y="38100"/>
                </a:lnTo>
                <a:lnTo>
                  <a:pt x="863600" y="57150"/>
                </a:lnTo>
                <a:lnTo>
                  <a:pt x="457200" y="599020"/>
                </a:lnTo>
                <a:lnTo>
                  <a:pt x="50800" y="57150"/>
                </a:lnTo>
                <a:lnTo>
                  <a:pt x="64338" y="46990"/>
                </a:lnTo>
                <a:lnTo>
                  <a:pt x="76200" y="38100"/>
                </a:lnTo>
                <a:lnTo>
                  <a:pt x="0" y="0"/>
                </a:lnTo>
                <a:lnTo>
                  <a:pt x="15240" y="83820"/>
                </a:lnTo>
                <a:lnTo>
                  <a:pt x="40640" y="64770"/>
                </a:lnTo>
                <a:lnTo>
                  <a:pt x="452120" y="613410"/>
                </a:lnTo>
                <a:lnTo>
                  <a:pt x="457200" y="609600"/>
                </a:lnTo>
                <a:lnTo>
                  <a:pt x="462280" y="613410"/>
                </a:lnTo>
                <a:lnTo>
                  <a:pt x="873760" y="64770"/>
                </a:lnTo>
                <a:lnTo>
                  <a:pt x="899160" y="83820"/>
                </a:lnTo>
                <a:lnTo>
                  <a:pt x="905852" y="4699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794" y="161671"/>
            <a:ext cx="39770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MS PGothic"/>
                <a:cs typeface="MS PGothic"/>
              </a:rPr>
              <a:t>ROLE AMBIGUITY</a:t>
            </a:r>
            <a:endParaRPr sz="40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331721"/>
            <a:ext cx="8057515" cy="525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Ambiguity results when members are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confused  about the delegation of job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responsibilities.</a:t>
            </a:r>
            <a:endParaRPr sz="3200">
              <a:latin typeface="Times New Roman"/>
              <a:cs typeface="Times New Roman"/>
            </a:endParaRPr>
          </a:p>
          <a:p>
            <a:pPr marL="355600" marR="149225" indent="-342900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This confusion may occur because </a:t>
            </a:r>
            <a:r>
              <a:rPr sz="3200" dirty="0">
                <a:solidFill>
                  <a:srgbClr val="006600"/>
                </a:solidFill>
                <a:latin typeface="Times New Roman"/>
                <a:cs typeface="Times New Roman"/>
              </a:rPr>
              <a:t>the  members do not have specific job</a:t>
            </a:r>
            <a:r>
              <a:rPr sz="3200" spc="-114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600"/>
                </a:solidFill>
                <a:latin typeface="Times New Roman"/>
                <a:cs typeface="Times New Roman"/>
              </a:rPr>
              <a:t>descriptions  or because the instructions regarding the task  were not</a:t>
            </a:r>
            <a:r>
              <a:rPr sz="3200" spc="-30" dirty="0">
                <a:solidFill>
                  <a:srgbClr val="006600"/>
                </a:solidFill>
                <a:latin typeface="Times New Roman"/>
                <a:cs typeface="Times New Roman"/>
              </a:rPr>
              <a:t> clear.</a:t>
            </a:r>
            <a:endParaRPr sz="3200">
              <a:latin typeface="Times New Roman"/>
              <a:cs typeface="Times New Roman"/>
            </a:endParaRPr>
          </a:p>
          <a:p>
            <a:pPr marL="355600" marR="626110" indent="-342900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Group members who experience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ambiguity  often have </a:t>
            </a:r>
            <a:r>
              <a:rPr sz="3200" dirty="0">
                <a:solidFill>
                  <a:srgbClr val="006600"/>
                </a:solidFill>
                <a:latin typeface="Times New Roman"/>
                <a:cs typeface="Times New Roman"/>
              </a:rPr>
              <a:t>feelings of frustration and  dissatisfaction, which ultimately lead </a:t>
            </a:r>
            <a:r>
              <a:rPr sz="3200" spc="-10" dirty="0">
                <a:solidFill>
                  <a:srgbClr val="006600"/>
                </a:solidFill>
                <a:latin typeface="Times New Roman"/>
                <a:cs typeface="Times New Roman"/>
              </a:rPr>
              <a:t>to  </a:t>
            </a:r>
            <a:r>
              <a:rPr sz="3200" spc="-20" dirty="0">
                <a:solidFill>
                  <a:srgbClr val="006600"/>
                </a:solidFill>
                <a:latin typeface="Times New Roman"/>
                <a:cs typeface="Times New Roman"/>
              </a:rPr>
              <a:t>turnover.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073" y="491744"/>
            <a:ext cx="33991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2540" algn="l"/>
              </a:tabLst>
            </a:pPr>
            <a:r>
              <a:rPr b="1" spc="-10" dirty="0">
                <a:latin typeface="MS PGothic"/>
                <a:cs typeface="MS PGothic"/>
              </a:rPr>
              <a:t>ROLE	CONFLICT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339" y="1367154"/>
            <a:ext cx="7328534" cy="4351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25" dirty="0">
                <a:latin typeface="Times New Roman"/>
                <a:cs typeface="Times New Roman"/>
              </a:rPr>
              <a:t>Occurs </a:t>
            </a:r>
            <a:r>
              <a:rPr sz="2800" spc="-5" dirty="0">
                <a:latin typeface="Times New Roman"/>
                <a:cs typeface="Times New Roman"/>
              </a:rPr>
              <a:t>when there is inconsistency between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perceived role and </a:t>
            </a:r>
            <a:r>
              <a:rPr sz="2800" dirty="0">
                <a:latin typeface="Times New Roman"/>
                <a:cs typeface="Times New Roman"/>
              </a:rPr>
              <a:t>role</a:t>
            </a:r>
            <a:r>
              <a:rPr sz="2800" spc="-20" dirty="0">
                <a:latin typeface="Times New Roman"/>
                <a:cs typeface="Times New Roman"/>
              </a:rPr>
              <a:t> behavior.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3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30" dirty="0">
                <a:latin typeface="Times New Roman"/>
                <a:cs typeface="Times New Roman"/>
              </a:rPr>
              <a:t>There </a:t>
            </a:r>
            <a:r>
              <a:rPr sz="2800" spc="-5" dirty="0">
                <a:latin typeface="Times New Roman"/>
                <a:cs typeface="Times New Roman"/>
              </a:rPr>
              <a:t>are several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spc="-5" dirty="0">
                <a:latin typeface="Times New Roman"/>
                <a:cs typeface="Times New Roman"/>
              </a:rPr>
              <a:t>forms of role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conflict.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2188845" algn="l"/>
              </a:tabLst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Interrole	conflict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Intrarole</a:t>
            </a:r>
            <a:r>
              <a:rPr sz="2800" spc="-2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conflict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0215" y="4549140"/>
            <a:ext cx="2843784" cy="2284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9804" y="348741"/>
            <a:ext cx="384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ROLE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CONFLICT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885314"/>
            <a:ext cx="7771130" cy="3762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66115" indent="-3429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b="1" spc="10" dirty="0">
                <a:solidFill>
                  <a:srgbClr val="006600"/>
                </a:solidFill>
                <a:latin typeface="Times New Roman"/>
                <a:cs typeface="Times New Roman"/>
              </a:rPr>
              <a:t>Interrole </a:t>
            </a:r>
            <a:r>
              <a:rPr sz="28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conflict </a:t>
            </a:r>
            <a:r>
              <a:rPr sz="2800" spc="-5" dirty="0">
                <a:latin typeface="Times New Roman"/>
                <a:cs typeface="Times New Roman"/>
              </a:rPr>
              <a:t>occurs when there is conflict  between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spc="-5" dirty="0">
                <a:latin typeface="Times New Roman"/>
                <a:cs typeface="Times New Roman"/>
              </a:rPr>
              <a:t>roles that people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have.</a:t>
            </a:r>
            <a:endParaRPr sz="2800">
              <a:latin typeface="Times New Roman"/>
              <a:cs typeface="Times New Roman"/>
            </a:endParaRPr>
          </a:p>
          <a:p>
            <a:pPr marL="756285" marR="288290" indent="-287020">
              <a:lnSpc>
                <a:spcPct val="100000"/>
              </a:lnSpc>
              <a:spcBef>
                <a:spcPts val="1270"/>
              </a:spcBef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latin typeface="Times New Roman"/>
                <a:cs typeface="Times New Roman"/>
              </a:rPr>
              <a:t>For example, work roles </a:t>
            </a:r>
            <a:r>
              <a:rPr sz="2800" spc="-10" dirty="0">
                <a:latin typeface="Times New Roman"/>
                <a:cs typeface="Times New Roman"/>
              </a:rPr>
              <a:t>and family </a:t>
            </a:r>
            <a:r>
              <a:rPr sz="2800" spc="-5" dirty="0">
                <a:latin typeface="Times New Roman"/>
                <a:cs typeface="Times New Roman"/>
              </a:rPr>
              <a:t>roles often  compete with </a:t>
            </a:r>
            <a:r>
              <a:rPr sz="2800" dirty="0">
                <a:latin typeface="Times New Roman"/>
                <a:cs typeface="Times New Roman"/>
              </a:rPr>
              <a:t>one another </a:t>
            </a:r>
            <a:r>
              <a:rPr sz="2800" spc="-5" dirty="0">
                <a:latin typeface="Times New Roman"/>
                <a:cs typeface="Times New Roman"/>
              </a:rPr>
              <a:t>and cause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conflict.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275"/>
              </a:spcBef>
            </a:pPr>
            <a:r>
              <a:rPr sz="2800" spc="1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b="1" spc="10" dirty="0">
                <a:solidFill>
                  <a:srgbClr val="006600"/>
                </a:solidFill>
                <a:latin typeface="Times New Roman"/>
                <a:cs typeface="Times New Roman"/>
              </a:rPr>
              <a:t>Intrarole </a:t>
            </a:r>
            <a:r>
              <a:rPr sz="28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conflict </a:t>
            </a:r>
            <a:r>
              <a:rPr sz="2800" spc="-5" dirty="0">
                <a:latin typeface="Times New Roman"/>
                <a:cs typeface="Times New Roman"/>
              </a:rPr>
              <a:t>occurs when individuals must  handle conflicting demands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spc="-5" dirty="0">
                <a:latin typeface="Times New Roman"/>
                <a:cs typeface="Times New Roman"/>
              </a:rPr>
              <a:t>sources  while performing the tasks associated with the </a:t>
            </a:r>
            <a:r>
              <a:rPr sz="2800" spc="-10" dirty="0">
                <a:latin typeface="Times New Roman"/>
                <a:cs typeface="Times New Roman"/>
              </a:rPr>
              <a:t>same  </a:t>
            </a:r>
            <a:r>
              <a:rPr sz="2800" spc="-5" dirty="0">
                <a:latin typeface="Times New Roman"/>
                <a:cs typeface="Times New Roman"/>
              </a:rPr>
              <a:t>role.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9400" y="0"/>
            <a:ext cx="2514599" cy="1914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742" y="449402"/>
            <a:ext cx="32854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MS PGothic"/>
                <a:cs typeface="MS PGothic"/>
              </a:rPr>
              <a:t>GROUP</a:t>
            </a:r>
            <a:r>
              <a:rPr b="1" spc="-50" dirty="0">
                <a:latin typeface="MS PGothic"/>
                <a:cs typeface="MS PGothic"/>
              </a:rPr>
              <a:t> </a:t>
            </a:r>
            <a:r>
              <a:rPr b="1" spc="-10" dirty="0">
                <a:latin typeface="MS PGothic"/>
                <a:cs typeface="MS PGothic"/>
              </a:rPr>
              <a:t>NORMS.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476248"/>
            <a:ext cx="7973059" cy="407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4000" i="1" spc="-10" dirty="0">
                <a:latin typeface="Monotype Corsiva"/>
                <a:cs typeface="Monotype Corsiva"/>
              </a:rPr>
              <a:t>Norms </a:t>
            </a:r>
            <a:r>
              <a:rPr sz="4000" i="1" spc="-5" dirty="0">
                <a:latin typeface="Monotype Corsiva"/>
                <a:cs typeface="Monotype Corsiva"/>
              </a:rPr>
              <a:t>are acceptable standards of  behavior within a group </a:t>
            </a:r>
            <a:r>
              <a:rPr sz="4000" i="1" dirty="0">
                <a:latin typeface="Monotype Corsiva"/>
                <a:cs typeface="Monotype Corsiva"/>
              </a:rPr>
              <a:t>that </a:t>
            </a:r>
            <a:r>
              <a:rPr sz="4000" i="1" spc="-5" dirty="0">
                <a:latin typeface="Monotype Corsiva"/>
                <a:cs typeface="Monotype Corsiva"/>
              </a:rPr>
              <a:t>are shared by  the </a:t>
            </a:r>
            <a:r>
              <a:rPr sz="4000" i="1" spc="-10" dirty="0">
                <a:latin typeface="Monotype Corsiva"/>
                <a:cs typeface="Monotype Corsiva"/>
              </a:rPr>
              <a:t>members </a:t>
            </a:r>
            <a:r>
              <a:rPr sz="4000" i="1" spc="-5" dirty="0">
                <a:latin typeface="Monotype Corsiva"/>
                <a:cs typeface="Monotype Corsiva"/>
              </a:rPr>
              <a:t>of the</a:t>
            </a:r>
            <a:r>
              <a:rPr sz="4000" i="1" spc="-10" dirty="0">
                <a:latin typeface="Monotype Corsiva"/>
                <a:cs typeface="Monotype Corsiva"/>
              </a:rPr>
              <a:t> </a:t>
            </a:r>
            <a:r>
              <a:rPr sz="4000" i="1" spc="-5" dirty="0">
                <a:latin typeface="Monotype Corsiva"/>
                <a:cs typeface="Monotype Corsiva"/>
              </a:rPr>
              <a:t>group.</a:t>
            </a:r>
            <a:endParaRPr sz="4000">
              <a:latin typeface="Monotype Corsiva"/>
              <a:cs typeface="Monotype Corsiva"/>
            </a:endParaRPr>
          </a:p>
          <a:p>
            <a:pPr>
              <a:lnSpc>
                <a:spcPct val="100000"/>
              </a:lnSpc>
            </a:pPr>
            <a:endParaRPr sz="4300">
              <a:latin typeface="Monotype Corsiva"/>
              <a:cs typeface="Monotype Corsiva"/>
            </a:endParaRPr>
          </a:p>
          <a:p>
            <a:pPr marL="354965" marR="826135" indent="-342900">
              <a:lnSpc>
                <a:spcPct val="100000"/>
              </a:lnSpc>
              <a:spcBef>
                <a:spcPts val="3100"/>
              </a:spcBef>
            </a:pPr>
            <a:r>
              <a:rPr sz="4000" spc="-1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4000" i="1" spc="-10" dirty="0">
                <a:latin typeface="Monotype Corsiva"/>
                <a:cs typeface="Monotype Corsiva"/>
              </a:rPr>
              <a:t>Norms </a:t>
            </a:r>
            <a:r>
              <a:rPr sz="4000" i="1" spc="-5" dirty="0">
                <a:latin typeface="Monotype Corsiva"/>
                <a:cs typeface="Monotype Corsiva"/>
              </a:rPr>
              <a:t>define </a:t>
            </a:r>
            <a:r>
              <a:rPr sz="4000" i="1" dirty="0">
                <a:latin typeface="Monotype Corsiva"/>
                <a:cs typeface="Monotype Corsiva"/>
              </a:rPr>
              <a:t>the </a:t>
            </a:r>
            <a:r>
              <a:rPr sz="4000" i="1" spc="-5" dirty="0">
                <a:latin typeface="Monotype Corsiva"/>
                <a:cs typeface="Monotype Corsiva"/>
              </a:rPr>
              <a:t>boundaries of  acceptable and unacceptable</a:t>
            </a:r>
            <a:r>
              <a:rPr sz="4000" i="1" spc="40" dirty="0">
                <a:latin typeface="Monotype Corsiva"/>
                <a:cs typeface="Monotype Corsiva"/>
              </a:rPr>
              <a:t> </a:t>
            </a:r>
            <a:r>
              <a:rPr sz="4000" i="1" spc="-5" dirty="0">
                <a:latin typeface="Monotype Corsiva"/>
                <a:cs typeface="Monotype Corsiva"/>
              </a:rPr>
              <a:t>behavior.</a:t>
            </a:r>
            <a:endParaRPr sz="4000"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9543" y="24383"/>
            <a:ext cx="2124455" cy="1459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509" y="449402"/>
            <a:ext cx="6526530" cy="114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algn="ctr">
              <a:lnSpc>
                <a:spcPts val="4180"/>
              </a:lnSpc>
              <a:spcBef>
                <a:spcPts val="100"/>
              </a:spcBef>
            </a:pPr>
            <a:r>
              <a:rPr b="1" spc="-10" dirty="0">
                <a:latin typeface="MS PGothic"/>
                <a:cs typeface="MS PGothic"/>
              </a:rPr>
              <a:t>GROUP</a:t>
            </a:r>
            <a:r>
              <a:rPr b="1" spc="10" dirty="0">
                <a:latin typeface="MS PGothic"/>
                <a:cs typeface="MS PGothic"/>
              </a:rPr>
              <a:t> </a:t>
            </a:r>
            <a:r>
              <a:rPr b="1" spc="-10" dirty="0">
                <a:latin typeface="MS PGothic"/>
                <a:cs typeface="MS PGothic"/>
              </a:rPr>
              <a:t>NORMS…</a:t>
            </a:r>
          </a:p>
          <a:p>
            <a:pPr marL="12700">
              <a:lnSpc>
                <a:spcPts val="4660"/>
              </a:lnSpc>
            </a:pPr>
            <a:r>
              <a:rPr sz="4000" i="1" spc="-5" dirty="0">
                <a:solidFill>
                  <a:srgbClr val="000000"/>
                </a:solidFill>
                <a:latin typeface="Monotype Corsiva"/>
                <a:cs typeface="Monotype Corsiva"/>
              </a:rPr>
              <a:t>They are typically created in order</a:t>
            </a:r>
            <a:r>
              <a:rPr sz="4000" i="1" spc="45" dirty="0">
                <a:solidFill>
                  <a:srgbClr val="000000"/>
                </a:solidFill>
                <a:latin typeface="Monotype Corsiva"/>
                <a:cs typeface="Monotype Corsiva"/>
              </a:rPr>
              <a:t> </a:t>
            </a:r>
            <a:r>
              <a:rPr sz="4000" i="1" dirty="0">
                <a:solidFill>
                  <a:srgbClr val="000000"/>
                </a:solidFill>
                <a:latin typeface="Monotype Corsiva"/>
                <a:cs typeface="Monotype Corsiva"/>
              </a:rPr>
              <a:t>to</a:t>
            </a:r>
            <a:endParaRPr sz="4000">
              <a:latin typeface="Monotype Corsiva"/>
              <a:cs typeface="Monotype Corsiv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5735" y="1572158"/>
            <a:ext cx="6163945" cy="325755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40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4000" i="1" spc="-5" dirty="0">
                <a:solidFill>
                  <a:srgbClr val="006600"/>
                </a:solidFill>
                <a:latin typeface="Monotype Corsiva"/>
                <a:cs typeface="Monotype Corsiva"/>
              </a:rPr>
              <a:t>facilitate group</a:t>
            </a:r>
            <a:r>
              <a:rPr sz="4000" i="1" dirty="0">
                <a:solidFill>
                  <a:srgbClr val="006600"/>
                </a:solidFill>
                <a:latin typeface="Monotype Corsiva"/>
                <a:cs typeface="Monotype Corsiva"/>
              </a:rPr>
              <a:t> </a:t>
            </a:r>
            <a:r>
              <a:rPr sz="4000" i="1" spc="-5" dirty="0">
                <a:solidFill>
                  <a:srgbClr val="006600"/>
                </a:solidFill>
                <a:latin typeface="Monotype Corsiva"/>
                <a:cs typeface="Monotype Corsiva"/>
              </a:rPr>
              <a:t>survival,</a:t>
            </a:r>
            <a:endParaRPr sz="40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4000" spc="-1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4000" i="1" spc="-10" dirty="0">
                <a:solidFill>
                  <a:srgbClr val="006600"/>
                </a:solidFill>
                <a:latin typeface="Monotype Corsiva"/>
                <a:cs typeface="Monotype Corsiva"/>
              </a:rPr>
              <a:t>make </a:t>
            </a:r>
            <a:r>
              <a:rPr sz="4000" i="1" spc="-5" dirty="0">
                <a:solidFill>
                  <a:srgbClr val="006600"/>
                </a:solidFill>
                <a:latin typeface="Monotype Corsiva"/>
                <a:cs typeface="Monotype Corsiva"/>
              </a:rPr>
              <a:t>behavior </a:t>
            </a:r>
            <a:r>
              <a:rPr sz="4000" i="1" spc="-10" dirty="0">
                <a:solidFill>
                  <a:srgbClr val="006600"/>
                </a:solidFill>
                <a:latin typeface="Monotype Corsiva"/>
                <a:cs typeface="Monotype Corsiva"/>
              </a:rPr>
              <a:t>more</a:t>
            </a:r>
            <a:r>
              <a:rPr sz="4000" i="1" spc="30" dirty="0">
                <a:solidFill>
                  <a:srgbClr val="006600"/>
                </a:solidFill>
                <a:latin typeface="Monotype Corsiva"/>
                <a:cs typeface="Monotype Corsiva"/>
              </a:rPr>
              <a:t> </a:t>
            </a:r>
            <a:r>
              <a:rPr sz="4000" i="1" spc="-5" dirty="0">
                <a:solidFill>
                  <a:srgbClr val="006600"/>
                </a:solidFill>
                <a:latin typeface="Monotype Corsiva"/>
                <a:cs typeface="Monotype Corsiva"/>
              </a:rPr>
              <a:t>predictable,</a:t>
            </a:r>
            <a:endParaRPr sz="40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40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4000" i="1" spc="-5" dirty="0">
                <a:solidFill>
                  <a:srgbClr val="006600"/>
                </a:solidFill>
                <a:latin typeface="Monotype Corsiva"/>
                <a:cs typeface="Monotype Corsiva"/>
              </a:rPr>
              <a:t>avoid embarrassing</a:t>
            </a:r>
            <a:r>
              <a:rPr sz="4000" i="1" spc="-15" dirty="0">
                <a:solidFill>
                  <a:srgbClr val="006600"/>
                </a:solidFill>
                <a:latin typeface="Monotype Corsiva"/>
                <a:cs typeface="Monotype Corsiva"/>
              </a:rPr>
              <a:t> </a:t>
            </a:r>
            <a:r>
              <a:rPr sz="4000" i="1" spc="-5" dirty="0">
                <a:solidFill>
                  <a:srgbClr val="006600"/>
                </a:solidFill>
                <a:latin typeface="Monotype Corsiva"/>
                <a:cs typeface="Monotype Corsiva"/>
              </a:rPr>
              <a:t>situations,</a:t>
            </a:r>
            <a:endParaRPr sz="40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40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4000" i="1" spc="-5" dirty="0">
                <a:solidFill>
                  <a:srgbClr val="006600"/>
                </a:solidFill>
                <a:latin typeface="Monotype Corsiva"/>
                <a:cs typeface="Monotype Corsiva"/>
              </a:rPr>
              <a:t>express the values of the</a:t>
            </a:r>
            <a:r>
              <a:rPr sz="4000" i="1" spc="-15" dirty="0">
                <a:solidFill>
                  <a:srgbClr val="006600"/>
                </a:solidFill>
                <a:latin typeface="Monotype Corsiva"/>
                <a:cs typeface="Monotype Corsiva"/>
              </a:rPr>
              <a:t> </a:t>
            </a:r>
            <a:r>
              <a:rPr sz="4000" i="1" spc="-5" dirty="0">
                <a:solidFill>
                  <a:srgbClr val="006600"/>
                </a:solidFill>
                <a:latin typeface="Monotype Corsiva"/>
                <a:cs typeface="Monotype Corsiva"/>
              </a:rPr>
              <a:t>group.</a:t>
            </a:r>
            <a:endParaRPr sz="4000">
              <a:latin typeface="Monotype Corsiva"/>
              <a:cs typeface="Monotype Corsiv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4323" y="4940806"/>
            <a:ext cx="1967483" cy="1900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267" y="521970"/>
            <a:ext cx="3651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MS PGothic"/>
                <a:cs typeface="MS PGothic"/>
              </a:rPr>
              <a:t>GROUP</a:t>
            </a:r>
            <a:r>
              <a:rPr b="1" spc="-35" dirty="0">
                <a:latin typeface="MS PGothic"/>
                <a:cs typeface="MS PGothic"/>
              </a:rPr>
              <a:t> </a:t>
            </a:r>
            <a:r>
              <a:rPr b="1" spc="-10" dirty="0">
                <a:latin typeface="MS PGothic"/>
                <a:cs typeface="MS PGothic"/>
              </a:rPr>
              <a:t>NORMS…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988542"/>
            <a:ext cx="7908925" cy="458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Each group will establish its own set of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norms  that might determine anything from the  appropriate dress to how many comments to  make in 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meeting.</a:t>
            </a:r>
            <a:endParaRPr sz="3200">
              <a:latin typeface="Times New Roman"/>
              <a:cs typeface="Times New Roman"/>
            </a:endParaRPr>
          </a:p>
          <a:p>
            <a:pPr marL="355600" marR="503555" indent="-342900">
              <a:lnSpc>
                <a:spcPct val="15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Groups exert pressure on members to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force  them to conform to the group's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standards.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104" y="864565"/>
            <a:ext cx="36499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MS PGothic"/>
                <a:cs typeface="MS PGothic"/>
              </a:rPr>
              <a:t>GROUP</a:t>
            </a:r>
            <a:r>
              <a:rPr b="1" spc="-45" dirty="0">
                <a:latin typeface="MS PGothic"/>
                <a:cs typeface="MS PGothic"/>
              </a:rPr>
              <a:t> </a:t>
            </a:r>
            <a:r>
              <a:rPr b="1" spc="-10" dirty="0">
                <a:latin typeface="MS PGothic"/>
                <a:cs typeface="MS PGothic"/>
              </a:rPr>
              <a:t>NORMS…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8237" y="1892300"/>
            <a:ext cx="7546340" cy="2437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300" dirty="0">
                <a:latin typeface="Times New Roman"/>
                <a:cs typeface="Times New Roman"/>
              </a:rPr>
              <a:t>The norms often reflect the </a:t>
            </a:r>
            <a:r>
              <a:rPr sz="3300" spc="-5" dirty="0">
                <a:latin typeface="Times New Roman"/>
                <a:cs typeface="Times New Roman"/>
              </a:rPr>
              <a:t>level</a:t>
            </a:r>
            <a:r>
              <a:rPr sz="3300" spc="-10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of</a:t>
            </a:r>
            <a:endParaRPr sz="3300">
              <a:latin typeface="Times New Roman"/>
              <a:cs typeface="Times New Roman"/>
            </a:endParaRPr>
          </a:p>
          <a:p>
            <a:pPr marL="355600" marR="5080">
              <a:lnSpc>
                <a:spcPct val="189400"/>
              </a:lnSpc>
              <a:spcBef>
                <a:spcPts val="20"/>
              </a:spcBef>
            </a:pPr>
            <a:r>
              <a:rPr sz="3300" spc="-5" dirty="0">
                <a:latin typeface="Times New Roman"/>
                <a:cs typeface="Times New Roman"/>
              </a:rPr>
              <a:t>commitment, motivation, </a:t>
            </a:r>
            <a:r>
              <a:rPr sz="3300" dirty="0">
                <a:latin typeface="Times New Roman"/>
                <a:cs typeface="Times New Roman"/>
              </a:rPr>
              <a:t>and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performance  of </a:t>
            </a:r>
            <a:r>
              <a:rPr sz="3300" spc="-5" dirty="0">
                <a:latin typeface="Times New Roman"/>
                <a:cs typeface="Times New Roman"/>
              </a:rPr>
              <a:t>the</a:t>
            </a:r>
            <a:r>
              <a:rPr sz="3300" dirty="0">
                <a:latin typeface="Times New Roman"/>
                <a:cs typeface="Times New Roman"/>
              </a:rPr>
              <a:t> group.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2515" y="4724399"/>
            <a:ext cx="3491484" cy="2129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948" y="837133"/>
            <a:ext cx="5390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PERFORMANCE</a:t>
            </a:r>
            <a:r>
              <a:rPr sz="4000" spc="5" dirty="0"/>
              <a:t> </a:t>
            </a:r>
            <a:r>
              <a:rPr sz="4000" spc="-5" dirty="0"/>
              <a:t>NORMS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88237" y="1802948"/>
            <a:ext cx="6872605" cy="3858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Determine how quickly members  should work and how much they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should  produce.</a:t>
            </a:r>
            <a:endParaRPr sz="3200">
              <a:latin typeface="Times New Roman"/>
              <a:cs typeface="Times New Roman"/>
            </a:endParaRPr>
          </a:p>
          <a:p>
            <a:pPr marL="355600" marR="544195" indent="-343535">
              <a:lnSpc>
                <a:spcPct val="15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They are created in an </a:t>
            </a:r>
            <a:r>
              <a:rPr sz="3200" spc="-10" dirty="0">
                <a:latin typeface="Times New Roman"/>
                <a:cs typeface="Times New Roman"/>
              </a:rPr>
              <a:t>effort </a:t>
            </a:r>
            <a:r>
              <a:rPr sz="3200" dirty="0">
                <a:latin typeface="Times New Roman"/>
                <a:cs typeface="Times New Roman"/>
              </a:rPr>
              <a:t>to  determine levels of individual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effort.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8464" y="776173"/>
            <a:ext cx="3230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Gabriola"/>
                <a:cs typeface="Gabriola"/>
              </a:rPr>
              <a:t>Group </a:t>
            </a:r>
            <a:r>
              <a:rPr sz="4400" dirty="0">
                <a:latin typeface="Gabriola"/>
                <a:cs typeface="Gabriola"/>
              </a:rPr>
              <a:t>dynamics</a:t>
            </a:r>
            <a:r>
              <a:rPr sz="4400" spc="-75" dirty="0">
                <a:latin typeface="Gabriola"/>
                <a:cs typeface="Gabriola"/>
              </a:rPr>
              <a:t> </a:t>
            </a:r>
            <a:r>
              <a:rPr sz="4400" dirty="0">
                <a:latin typeface="Gabriola"/>
                <a:cs typeface="Gabriola"/>
              </a:rPr>
              <a:t>…</a:t>
            </a:r>
            <a:endParaRPr sz="4400">
              <a:latin typeface="Gabriola"/>
              <a:cs typeface="Gabrio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628902"/>
            <a:ext cx="8459470" cy="368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4610" indent="-34353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dirty="0">
                <a:latin typeface="Times New Roman"/>
                <a:cs typeface="Times New Roman"/>
              </a:rPr>
              <a:t>Group dynamics concern how groups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form,  </a:t>
            </a:r>
            <a:r>
              <a:rPr sz="3600" spc="-5" dirty="0">
                <a:latin typeface="Times New Roman"/>
                <a:cs typeface="Times New Roman"/>
              </a:rPr>
              <a:t>their </a:t>
            </a:r>
            <a:r>
              <a:rPr sz="3600" dirty="0">
                <a:latin typeface="Times New Roman"/>
                <a:cs typeface="Times New Roman"/>
              </a:rPr>
              <a:t>structure and </a:t>
            </a:r>
            <a:r>
              <a:rPr sz="3600" spc="-5" dirty="0">
                <a:latin typeface="Times New Roman"/>
                <a:cs typeface="Times New Roman"/>
              </a:rPr>
              <a:t>process, </a:t>
            </a:r>
            <a:r>
              <a:rPr sz="3600" dirty="0">
                <a:latin typeface="Times New Roman"/>
                <a:cs typeface="Times New Roman"/>
              </a:rPr>
              <a:t>and how </a:t>
            </a:r>
            <a:r>
              <a:rPr sz="3600" spc="-5" dirty="0">
                <a:latin typeface="Times New Roman"/>
                <a:cs typeface="Times New Roman"/>
              </a:rPr>
              <a:t>they  function.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265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dirty="0">
                <a:latin typeface="Times New Roman"/>
                <a:cs typeface="Times New Roman"/>
              </a:rPr>
              <a:t>Group </a:t>
            </a:r>
            <a:r>
              <a:rPr sz="3600" spc="-5" dirty="0">
                <a:latin typeface="Times New Roman"/>
                <a:cs typeface="Times New Roman"/>
              </a:rPr>
              <a:t>dynamics </a:t>
            </a:r>
            <a:r>
              <a:rPr sz="3600" dirty="0">
                <a:latin typeface="Times New Roman"/>
                <a:cs typeface="Times New Roman"/>
              </a:rPr>
              <a:t>are </a:t>
            </a:r>
            <a:r>
              <a:rPr sz="3600" spc="-5" dirty="0">
                <a:latin typeface="Times New Roman"/>
                <a:cs typeface="Times New Roman"/>
              </a:rPr>
              <a:t>relevant </a:t>
            </a:r>
            <a:r>
              <a:rPr sz="3600" dirty="0">
                <a:latin typeface="Times New Roman"/>
                <a:cs typeface="Times New Roman"/>
              </a:rPr>
              <a:t>in </a:t>
            </a:r>
            <a:r>
              <a:rPr sz="3600" spc="-5" dirty="0">
                <a:latin typeface="Times New Roman"/>
                <a:cs typeface="Times New Roman"/>
              </a:rPr>
              <a:t>both </a:t>
            </a:r>
            <a:r>
              <a:rPr sz="3600" dirty="0">
                <a:latin typeface="Times New Roman"/>
                <a:cs typeface="Times New Roman"/>
              </a:rPr>
              <a:t>formal  and </a:t>
            </a:r>
            <a:r>
              <a:rPr sz="3600" spc="-5" dirty="0">
                <a:latin typeface="Times New Roman"/>
                <a:cs typeface="Times New Roman"/>
              </a:rPr>
              <a:t>informal </a:t>
            </a:r>
            <a:r>
              <a:rPr sz="3600" dirty="0">
                <a:latin typeface="Times New Roman"/>
                <a:cs typeface="Times New Roman"/>
              </a:rPr>
              <a:t>groups of </a:t>
            </a:r>
            <a:r>
              <a:rPr sz="3600" spc="-5" dirty="0">
                <a:latin typeface="Times New Roman"/>
                <a:cs typeface="Times New Roman"/>
              </a:rPr>
              <a:t>all</a:t>
            </a:r>
            <a:r>
              <a:rPr sz="3600" dirty="0">
                <a:latin typeface="Times New Roman"/>
                <a:cs typeface="Times New Roman"/>
              </a:rPr>
              <a:t> types.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864565"/>
            <a:ext cx="7616825" cy="539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6F2F9F"/>
                </a:solidFill>
                <a:latin typeface="MS PGothic"/>
                <a:cs typeface="MS PGothic"/>
              </a:rPr>
              <a:t>PERFORMANCE</a:t>
            </a:r>
            <a:r>
              <a:rPr sz="3600" spc="-10" dirty="0">
                <a:solidFill>
                  <a:srgbClr val="6F2F9F"/>
                </a:solidFill>
                <a:latin typeface="MS PGothic"/>
                <a:cs typeface="MS PGothic"/>
              </a:rPr>
              <a:t> </a:t>
            </a:r>
            <a:r>
              <a:rPr sz="3600" dirty="0">
                <a:solidFill>
                  <a:srgbClr val="6F2F9F"/>
                </a:solidFill>
                <a:latin typeface="MS PGothic"/>
                <a:cs typeface="MS PGothic"/>
              </a:rPr>
              <a:t>NORMS…</a:t>
            </a:r>
            <a:endParaRPr sz="36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850">
              <a:latin typeface="MS PGothic"/>
              <a:cs typeface="MS PGothic"/>
            </a:endParaRPr>
          </a:p>
          <a:p>
            <a:pPr marL="355600" marR="281305" indent="-342900">
              <a:lnSpc>
                <a:spcPct val="100000"/>
              </a:lnSpc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dirty="0">
                <a:latin typeface="Times New Roman"/>
                <a:cs typeface="Times New Roman"/>
              </a:rPr>
              <a:t>They can be very frustrating to  </a:t>
            </a:r>
            <a:r>
              <a:rPr sz="3600" spc="-5" dirty="0">
                <a:latin typeface="Times New Roman"/>
                <a:cs typeface="Times New Roman"/>
              </a:rPr>
              <a:t>managers because they are not always  in line </a:t>
            </a:r>
            <a:r>
              <a:rPr sz="3600" dirty="0">
                <a:latin typeface="Times New Roman"/>
                <a:cs typeface="Times New Roman"/>
              </a:rPr>
              <a:t>with the </a:t>
            </a:r>
            <a:r>
              <a:rPr sz="3600" spc="-10" dirty="0">
                <a:latin typeface="Times New Roman"/>
                <a:cs typeface="Times New Roman"/>
              </a:rPr>
              <a:t>organization's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goals.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47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dirty="0">
                <a:latin typeface="Times New Roman"/>
                <a:cs typeface="Times New Roman"/>
              </a:rPr>
              <a:t>Members of a group may have the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skill  and </a:t>
            </a:r>
            <a:r>
              <a:rPr sz="3600" spc="-5" dirty="0">
                <a:latin typeface="Times New Roman"/>
                <a:cs typeface="Times New Roman"/>
              </a:rPr>
              <a:t>ability </a:t>
            </a:r>
            <a:r>
              <a:rPr sz="3600" dirty="0">
                <a:latin typeface="Times New Roman"/>
                <a:cs typeface="Times New Roman"/>
              </a:rPr>
              <a:t>to perform at higher </a:t>
            </a:r>
            <a:r>
              <a:rPr sz="3600" spc="-5" dirty="0">
                <a:latin typeface="Times New Roman"/>
                <a:cs typeface="Times New Roman"/>
              </a:rPr>
              <a:t>levels  </a:t>
            </a:r>
            <a:r>
              <a:rPr sz="3600" dirty="0">
                <a:latin typeface="Times New Roman"/>
                <a:cs typeface="Times New Roman"/>
              </a:rPr>
              <a:t>but </a:t>
            </a:r>
            <a:r>
              <a:rPr sz="3600" spc="-5" dirty="0">
                <a:latin typeface="Times New Roman"/>
                <a:cs typeface="Times New Roman"/>
              </a:rPr>
              <a:t>they </a:t>
            </a:r>
            <a:r>
              <a:rPr sz="3600" dirty="0">
                <a:latin typeface="Times New Roman"/>
                <a:cs typeface="Times New Roman"/>
              </a:rPr>
              <a:t>don't because of the </a:t>
            </a:r>
            <a:r>
              <a:rPr sz="3600" spc="-5" dirty="0">
                <a:latin typeface="Times New Roman"/>
                <a:cs typeface="Times New Roman"/>
              </a:rPr>
              <a:t>group's 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norms.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269" y="864565"/>
            <a:ext cx="63677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REWARD-ALLOCATION</a:t>
            </a:r>
            <a:r>
              <a:rPr spc="-85" dirty="0"/>
              <a:t> </a:t>
            </a:r>
            <a:r>
              <a:rPr dirty="0"/>
              <a:t>NORMS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2383612"/>
            <a:ext cx="8034655" cy="3127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93090" indent="-3429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Determine how rewards are bestowed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upon  group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members.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For example, the </a:t>
            </a:r>
            <a:r>
              <a:rPr sz="3200" b="1" dirty="0">
                <a:solidFill>
                  <a:srgbClr val="006600"/>
                </a:solidFill>
                <a:latin typeface="Times New Roman"/>
                <a:cs typeface="Times New Roman"/>
              </a:rPr>
              <a:t>norm of equality </a:t>
            </a:r>
            <a:r>
              <a:rPr sz="3200" dirty="0">
                <a:latin typeface="Times New Roman"/>
                <a:cs typeface="Times New Roman"/>
              </a:rPr>
              <a:t>dictates  equal treatment of all members. Every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member  shares equally so rewards are distributed  equally to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everyone.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864565"/>
            <a:ext cx="7874634" cy="550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6F2F9F"/>
                </a:solidFill>
                <a:latin typeface="MS PGothic"/>
                <a:cs typeface="MS PGothic"/>
              </a:rPr>
              <a:t>REWARD-ALLOCATION</a:t>
            </a:r>
            <a:r>
              <a:rPr sz="3600" b="1" spc="-40" dirty="0">
                <a:solidFill>
                  <a:srgbClr val="6F2F9F"/>
                </a:solidFill>
                <a:latin typeface="MS PGothic"/>
                <a:cs typeface="MS PGothic"/>
              </a:rPr>
              <a:t> </a:t>
            </a:r>
            <a:r>
              <a:rPr sz="3600" b="1" spc="-10" dirty="0">
                <a:solidFill>
                  <a:srgbClr val="6F2F9F"/>
                </a:solidFill>
                <a:latin typeface="MS PGothic"/>
                <a:cs typeface="MS PGothic"/>
              </a:rPr>
              <a:t>NORMS…</a:t>
            </a:r>
            <a:endParaRPr sz="3600">
              <a:latin typeface="MS PGothic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b="1" dirty="0">
                <a:solidFill>
                  <a:srgbClr val="006600"/>
                </a:solidFill>
                <a:latin typeface="Times New Roman"/>
                <a:cs typeface="Times New Roman"/>
              </a:rPr>
              <a:t>norm of</a:t>
            </a:r>
            <a:r>
              <a:rPr sz="36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 equity</a:t>
            </a:r>
            <a:endParaRPr sz="3600">
              <a:latin typeface="Times New Roman"/>
              <a:cs typeface="Times New Roman"/>
            </a:endParaRPr>
          </a:p>
          <a:p>
            <a:pPr marL="355600" marR="228600" indent="-343535">
              <a:lnSpc>
                <a:spcPts val="3890"/>
              </a:lnSpc>
              <a:spcBef>
                <a:spcPts val="152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dirty="0">
                <a:latin typeface="Times New Roman"/>
                <a:cs typeface="Times New Roman"/>
              </a:rPr>
              <a:t>Suggest </a:t>
            </a:r>
            <a:r>
              <a:rPr sz="3600" spc="-5" dirty="0">
                <a:latin typeface="Times New Roman"/>
                <a:cs typeface="Times New Roman"/>
              </a:rPr>
              <a:t>that </a:t>
            </a:r>
            <a:r>
              <a:rPr sz="3600" dirty="0">
                <a:latin typeface="Times New Roman"/>
                <a:cs typeface="Times New Roman"/>
              </a:rPr>
              <a:t>rewards are </a:t>
            </a:r>
            <a:r>
              <a:rPr sz="3600" spc="-5" dirty="0">
                <a:latin typeface="Times New Roman"/>
                <a:cs typeface="Times New Roman"/>
              </a:rPr>
              <a:t>distributed  according </a:t>
            </a:r>
            <a:r>
              <a:rPr sz="3600" dirty="0">
                <a:latin typeface="Times New Roman"/>
                <a:cs typeface="Times New Roman"/>
              </a:rPr>
              <a:t>to the </a:t>
            </a:r>
            <a:r>
              <a:rPr sz="3600" spc="-5" dirty="0">
                <a:latin typeface="Times New Roman"/>
                <a:cs typeface="Times New Roman"/>
              </a:rPr>
              <a:t>member's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contribution.</a:t>
            </a:r>
            <a:endParaRPr sz="36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0000"/>
              </a:lnSpc>
              <a:spcBef>
                <a:spcPts val="141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dirty="0">
                <a:latin typeface="Times New Roman"/>
                <a:cs typeface="Times New Roman"/>
              </a:rPr>
              <a:t>In other words, </a:t>
            </a:r>
            <a:r>
              <a:rPr sz="3600" spc="-5" dirty="0">
                <a:latin typeface="Times New Roman"/>
                <a:cs typeface="Times New Roman"/>
              </a:rPr>
              <a:t>members </a:t>
            </a:r>
            <a:r>
              <a:rPr sz="3600" dirty="0">
                <a:latin typeface="Times New Roman"/>
                <a:cs typeface="Times New Roman"/>
              </a:rPr>
              <a:t>who </a:t>
            </a:r>
            <a:r>
              <a:rPr sz="3600" spc="-5" dirty="0">
                <a:latin typeface="Times New Roman"/>
                <a:cs typeface="Times New Roman"/>
              </a:rPr>
              <a:t>contribute  </a:t>
            </a:r>
            <a:r>
              <a:rPr sz="3600" dirty="0">
                <a:latin typeface="Times New Roman"/>
                <a:cs typeface="Times New Roman"/>
              </a:rPr>
              <a:t>the most </a:t>
            </a:r>
            <a:r>
              <a:rPr sz="3600" spc="-5" dirty="0">
                <a:latin typeface="Times New Roman"/>
                <a:cs typeface="Times New Roman"/>
              </a:rPr>
              <a:t>receive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15" dirty="0">
                <a:latin typeface="Times New Roman"/>
                <a:cs typeface="Times New Roman"/>
              </a:rPr>
              <a:t>largest </a:t>
            </a:r>
            <a:r>
              <a:rPr sz="3600" dirty="0">
                <a:latin typeface="Times New Roman"/>
                <a:cs typeface="Times New Roman"/>
              </a:rPr>
              <a:t>share of the  </a:t>
            </a:r>
            <a:r>
              <a:rPr sz="3600" spc="-5" dirty="0">
                <a:latin typeface="Times New Roman"/>
                <a:cs typeface="Times New Roman"/>
              </a:rPr>
              <a:t>rewards.</a:t>
            </a:r>
            <a:endParaRPr sz="3600">
              <a:latin typeface="Times New Roman"/>
              <a:cs typeface="Times New Roman"/>
            </a:endParaRPr>
          </a:p>
          <a:p>
            <a:pPr marL="355600" marR="74295" indent="-343535">
              <a:lnSpc>
                <a:spcPts val="3890"/>
              </a:lnSpc>
              <a:spcBef>
                <a:spcPts val="152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dirty="0">
                <a:latin typeface="Times New Roman"/>
                <a:cs typeface="Times New Roman"/>
              </a:rPr>
              <a:t>Members may </a:t>
            </a:r>
            <a:r>
              <a:rPr sz="3600" spc="-5" dirty="0">
                <a:latin typeface="Times New Roman"/>
                <a:cs typeface="Times New Roman"/>
              </a:rPr>
              <a:t>contribute </a:t>
            </a:r>
            <a:r>
              <a:rPr sz="3600" dirty="0">
                <a:latin typeface="Times New Roman"/>
                <a:cs typeface="Times New Roman"/>
              </a:rPr>
              <a:t>through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effort,  </a:t>
            </a:r>
            <a:r>
              <a:rPr sz="3600" spc="-5" dirty="0">
                <a:latin typeface="Times New Roman"/>
                <a:cs typeface="Times New Roman"/>
              </a:rPr>
              <a:t>skill, </a:t>
            </a:r>
            <a:r>
              <a:rPr sz="3600" dirty="0">
                <a:latin typeface="Times New Roman"/>
                <a:cs typeface="Times New Roman"/>
              </a:rPr>
              <a:t>or </a:t>
            </a:r>
            <a:r>
              <a:rPr sz="3600" spc="-35" dirty="0">
                <a:latin typeface="Times New Roman"/>
                <a:cs typeface="Times New Roman"/>
              </a:rPr>
              <a:t>ability.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406" y="864565"/>
            <a:ext cx="68522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MS PGothic"/>
                <a:cs typeface="MS PGothic"/>
              </a:rPr>
              <a:t>REWARD-ALLOCATION</a:t>
            </a:r>
            <a:r>
              <a:rPr b="1" spc="-80" dirty="0">
                <a:latin typeface="MS PGothic"/>
                <a:cs typeface="MS PGothic"/>
              </a:rPr>
              <a:t> </a:t>
            </a:r>
            <a:r>
              <a:rPr b="1" spc="-10" dirty="0">
                <a:latin typeface="MS PGothic"/>
                <a:cs typeface="MS PGothic"/>
              </a:rPr>
              <a:t>NORMS…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2300304"/>
            <a:ext cx="7426325" cy="3125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145" indent="-342900">
              <a:lnSpc>
                <a:spcPct val="150000"/>
              </a:lnSpc>
              <a:spcBef>
                <a:spcPts val="9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b="1" dirty="0">
                <a:solidFill>
                  <a:srgbClr val="006600"/>
                </a:solidFill>
                <a:latin typeface="Times New Roman"/>
                <a:cs typeface="Times New Roman"/>
              </a:rPr>
              <a:t>Social </a:t>
            </a:r>
            <a:r>
              <a:rPr sz="32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responsibility </a:t>
            </a:r>
            <a:r>
              <a:rPr sz="3200" b="1" dirty="0">
                <a:solidFill>
                  <a:srgbClr val="006600"/>
                </a:solidFill>
                <a:latin typeface="Times New Roman"/>
                <a:cs typeface="Times New Roman"/>
              </a:rPr>
              <a:t>norms </a:t>
            </a:r>
            <a:r>
              <a:rPr sz="3200" dirty="0">
                <a:latin typeface="Times New Roman"/>
                <a:cs typeface="Times New Roman"/>
              </a:rPr>
              <a:t>reward 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basis 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need.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100"/>
              </a:lnSpc>
              <a:spcBef>
                <a:spcPts val="136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Members who have special needs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therefore  receive the </a:t>
            </a:r>
            <a:r>
              <a:rPr sz="3200" spc="-10" dirty="0">
                <a:latin typeface="Times New Roman"/>
                <a:cs typeface="Times New Roman"/>
              </a:rPr>
              <a:t>largest </a:t>
            </a:r>
            <a:r>
              <a:rPr sz="3200" dirty="0">
                <a:latin typeface="Times New Roman"/>
                <a:cs typeface="Times New Roman"/>
              </a:rPr>
              <a:t>share of 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reward.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104" y="864565"/>
            <a:ext cx="36499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MS PGothic"/>
                <a:cs typeface="MS PGothic"/>
              </a:rPr>
              <a:t>GROUP</a:t>
            </a:r>
            <a:r>
              <a:rPr b="1" spc="-45" dirty="0">
                <a:latin typeface="MS PGothic"/>
                <a:cs typeface="MS PGothic"/>
              </a:rPr>
              <a:t> </a:t>
            </a:r>
            <a:r>
              <a:rPr b="1" spc="-10" dirty="0">
                <a:latin typeface="MS PGothic"/>
                <a:cs typeface="MS PGothic"/>
              </a:rPr>
              <a:t>NORMS…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354607"/>
            <a:ext cx="7567295" cy="338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4940" indent="-343535">
              <a:lnSpc>
                <a:spcPct val="150000"/>
              </a:lnSpc>
              <a:spcBef>
                <a:spcPts val="100"/>
              </a:spcBef>
            </a:pPr>
            <a:r>
              <a:rPr sz="2800" spc="5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5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majority of </a:t>
            </a:r>
            <a:r>
              <a:rPr sz="2800" dirty="0">
                <a:latin typeface="Times New Roman"/>
                <a:cs typeface="Times New Roman"/>
              </a:rPr>
              <a:t>the group </a:t>
            </a:r>
            <a:r>
              <a:rPr sz="2800" spc="-5" dirty="0">
                <a:latin typeface="Times New Roman"/>
                <a:cs typeface="Times New Roman"/>
              </a:rPr>
              <a:t>must agree that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norms are appropriate in </a:t>
            </a:r>
            <a:r>
              <a:rPr sz="2800" dirty="0">
                <a:latin typeface="Times New Roman"/>
                <a:cs typeface="Times New Roman"/>
              </a:rPr>
              <a:t>order </a:t>
            </a:r>
            <a:r>
              <a:rPr sz="2800" spc="-5" dirty="0">
                <a:latin typeface="Times New Roman"/>
                <a:cs typeface="Times New Roman"/>
              </a:rPr>
              <a:t>for the behavior to  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accepted.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49300"/>
              </a:lnSpc>
              <a:spcBef>
                <a:spcPts val="1295"/>
              </a:spcBef>
            </a:pPr>
            <a:r>
              <a:rPr sz="2800" spc="3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30" dirty="0">
                <a:latin typeface="Times New Roman"/>
                <a:cs typeface="Times New Roman"/>
              </a:rPr>
              <a:t>There </a:t>
            </a:r>
            <a:r>
              <a:rPr sz="2800" spc="-5" dirty="0">
                <a:latin typeface="Times New Roman"/>
                <a:cs typeface="Times New Roman"/>
              </a:rPr>
              <a:t>must also be a shared understanding that the  </a:t>
            </a:r>
            <a:r>
              <a:rPr sz="2800" dirty="0">
                <a:latin typeface="Times New Roman"/>
                <a:cs typeface="Times New Roman"/>
              </a:rPr>
              <a:t>group supports 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norms.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104" y="864565"/>
            <a:ext cx="36499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MS PGothic"/>
                <a:cs typeface="MS PGothic"/>
              </a:rPr>
              <a:t>GROUP</a:t>
            </a:r>
            <a:r>
              <a:rPr b="1" spc="-45" dirty="0">
                <a:latin typeface="MS PGothic"/>
                <a:cs typeface="MS PGothic"/>
              </a:rPr>
              <a:t> </a:t>
            </a:r>
            <a:r>
              <a:rPr b="1" spc="-10" dirty="0">
                <a:latin typeface="MS PGothic"/>
                <a:cs typeface="MS PGothic"/>
              </a:rPr>
              <a:t>NORMS…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574672"/>
            <a:ext cx="8096250" cy="4763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9905" indent="-34353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But the members might violate group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norms  from time to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If the majority of members do not adhere to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 norms, then they will eventually change and  will no longer serve as a standard for  evaluating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behavior.</a:t>
            </a:r>
            <a:endParaRPr sz="3200">
              <a:latin typeface="Times New Roman"/>
              <a:cs typeface="Times New Roman"/>
            </a:endParaRPr>
          </a:p>
          <a:p>
            <a:pPr marL="355600" marR="659765" indent="-343535" algn="just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Group members who do not conform to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norms will be punished by being excluded,  ignored, or asked to leave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group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3" y="289305"/>
            <a:ext cx="499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latin typeface="MS PGothic"/>
                <a:cs typeface="MS PGothic"/>
              </a:rPr>
              <a:t>GROUP</a:t>
            </a:r>
            <a:r>
              <a:rPr b="1" spc="-40" dirty="0">
                <a:latin typeface="MS PGothic"/>
                <a:cs typeface="MS PGothic"/>
              </a:rPr>
              <a:t> </a:t>
            </a:r>
            <a:r>
              <a:rPr b="1" spc="-10" dirty="0">
                <a:latin typeface="MS PGothic"/>
                <a:cs typeface="MS PGothic"/>
              </a:rPr>
              <a:t>COHESIVENESS.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204721"/>
            <a:ext cx="7720330" cy="510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45185" indent="-3429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000" b="1" spc="-10" dirty="0">
                <a:latin typeface="Times New Roman"/>
                <a:cs typeface="Times New Roman"/>
              </a:rPr>
              <a:t>Group </a:t>
            </a:r>
            <a:r>
              <a:rPr sz="3000" b="1" spc="-5" dirty="0">
                <a:latin typeface="Times New Roman"/>
                <a:cs typeface="Times New Roman"/>
              </a:rPr>
              <a:t>Cohesion </a:t>
            </a:r>
            <a:r>
              <a:rPr sz="3000" b="1" dirty="0">
                <a:latin typeface="Times New Roman"/>
                <a:cs typeface="Times New Roman"/>
              </a:rPr>
              <a:t>- </a:t>
            </a:r>
            <a:r>
              <a:rPr sz="3000" spc="-5" dirty="0">
                <a:latin typeface="Times New Roman"/>
                <a:cs typeface="Times New Roman"/>
              </a:rPr>
              <a:t>interpersonal attraction  binding </a:t>
            </a:r>
            <a:r>
              <a:rPr sz="3000" dirty="0">
                <a:latin typeface="Times New Roman"/>
                <a:cs typeface="Times New Roman"/>
              </a:rPr>
              <a:t>group members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together</a:t>
            </a:r>
            <a:endParaRPr sz="3000">
              <a:latin typeface="Times New Roman"/>
              <a:cs typeface="Times New Roman"/>
            </a:endParaRPr>
          </a:p>
          <a:p>
            <a:pPr marL="355600" marR="301625" indent="-342900">
              <a:lnSpc>
                <a:spcPct val="100000"/>
              </a:lnSpc>
              <a:spcBef>
                <a:spcPts val="1320"/>
              </a:spcBef>
            </a:pPr>
            <a:r>
              <a:rPr sz="30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000" dirty="0">
                <a:latin typeface="Times New Roman"/>
                <a:cs typeface="Times New Roman"/>
              </a:rPr>
              <a:t>Cohesiveness </a:t>
            </a:r>
            <a:r>
              <a:rPr sz="3000" spc="-5" dirty="0">
                <a:latin typeface="Times New Roman"/>
                <a:cs typeface="Times New Roman"/>
              </a:rPr>
              <a:t>refers </a:t>
            </a:r>
            <a:r>
              <a:rPr sz="3000" dirty="0">
                <a:latin typeface="Times New Roman"/>
                <a:cs typeface="Times New Roman"/>
              </a:rPr>
              <a:t>to the bonding of </a:t>
            </a:r>
            <a:r>
              <a:rPr sz="3000" spc="-5" dirty="0">
                <a:latin typeface="Times New Roman"/>
                <a:cs typeface="Times New Roman"/>
              </a:rPr>
              <a:t>group  members </a:t>
            </a:r>
            <a:r>
              <a:rPr sz="3000" dirty="0">
                <a:latin typeface="Times New Roman"/>
                <a:cs typeface="Times New Roman"/>
              </a:rPr>
              <a:t>and their </a:t>
            </a:r>
            <a:r>
              <a:rPr sz="3000" spc="-5" dirty="0">
                <a:latin typeface="Times New Roman"/>
                <a:cs typeface="Times New Roman"/>
              </a:rPr>
              <a:t>desire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remain </a:t>
            </a:r>
            <a:r>
              <a:rPr sz="3000" dirty="0">
                <a:latin typeface="Times New Roman"/>
                <a:cs typeface="Times New Roman"/>
              </a:rPr>
              <a:t>part of the  group.</a:t>
            </a:r>
            <a:endParaRPr sz="3000">
              <a:latin typeface="Times New Roman"/>
              <a:cs typeface="Times New Roman"/>
            </a:endParaRPr>
          </a:p>
          <a:p>
            <a:pPr marL="355600" marR="619760" indent="-342900">
              <a:lnSpc>
                <a:spcPct val="100000"/>
              </a:lnSpc>
              <a:spcBef>
                <a:spcPts val="1320"/>
              </a:spcBef>
            </a:pPr>
            <a:r>
              <a:rPr sz="3000" spc="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000" spc="5" dirty="0">
                <a:latin typeface="Times New Roman"/>
                <a:cs typeface="Times New Roman"/>
              </a:rPr>
              <a:t>Many </a:t>
            </a:r>
            <a:r>
              <a:rPr sz="3000" dirty="0">
                <a:latin typeface="Times New Roman"/>
                <a:cs typeface="Times New Roman"/>
              </a:rPr>
              <a:t>factors </a:t>
            </a:r>
            <a:r>
              <a:rPr sz="3000" spc="-5" dirty="0">
                <a:latin typeface="Times New Roman"/>
                <a:cs typeface="Times New Roman"/>
              </a:rPr>
              <a:t>influence </a:t>
            </a:r>
            <a:r>
              <a:rPr sz="3000" dirty="0">
                <a:latin typeface="Times New Roman"/>
                <a:cs typeface="Times New Roman"/>
              </a:rPr>
              <a:t>the amount of group  </a:t>
            </a:r>
            <a:r>
              <a:rPr sz="3000" spc="-5" dirty="0">
                <a:latin typeface="Times New Roman"/>
                <a:cs typeface="Times New Roman"/>
              </a:rPr>
              <a:t>cohesiveness.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325"/>
              </a:spcBef>
            </a:pPr>
            <a:r>
              <a:rPr sz="30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000" dirty="0">
                <a:latin typeface="Times New Roman"/>
                <a:cs typeface="Times New Roman"/>
              </a:rPr>
              <a:t>Generally speaking, the more </a:t>
            </a:r>
            <a:r>
              <a:rPr sz="3000" spc="-10" dirty="0">
                <a:latin typeface="Times New Roman"/>
                <a:cs typeface="Times New Roman"/>
              </a:rPr>
              <a:t>difficult </a:t>
            </a:r>
            <a:r>
              <a:rPr sz="3000" dirty="0">
                <a:latin typeface="Times New Roman"/>
                <a:cs typeface="Times New Roman"/>
              </a:rPr>
              <a:t>it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to  </a:t>
            </a:r>
            <a:r>
              <a:rPr sz="3000" spc="-5" dirty="0">
                <a:latin typeface="Times New Roman"/>
                <a:cs typeface="Times New Roman"/>
              </a:rPr>
              <a:t>obtain </a:t>
            </a:r>
            <a:r>
              <a:rPr sz="3000" dirty="0">
                <a:latin typeface="Times New Roman"/>
                <a:cs typeface="Times New Roman"/>
              </a:rPr>
              <a:t>group </a:t>
            </a:r>
            <a:r>
              <a:rPr sz="3000" spc="-5" dirty="0">
                <a:latin typeface="Times New Roman"/>
                <a:cs typeface="Times New Roman"/>
              </a:rPr>
              <a:t>membership </a:t>
            </a:r>
            <a:r>
              <a:rPr sz="3000" dirty="0">
                <a:latin typeface="Times New Roman"/>
                <a:cs typeface="Times New Roman"/>
              </a:rPr>
              <a:t>the more cohesive the  group.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256" y="305815"/>
            <a:ext cx="8060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FACTORS </a:t>
            </a:r>
            <a:r>
              <a:rPr spc="-5" dirty="0"/>
              <a:t>PROMOTING</a:t>
            </a:r>
            <a:r>
              <a:rPr spc="-15" dirty="0"/>
              <a:t> </a:t>
            </a:r>
            <a:r>
              <a:rPr spc="-10" dirty="0"/>
              <a:t>COHESIVENESS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255039"/>
            <a:ext cx="7659370" cy="532130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800" spc="1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15" dirty="0">
                <a:latin typeface="Times New Roman"/>
                <a:cs typeface="Times New Roman"/>
              </a:rPr>
              <a:t>Similarity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work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800" spc="2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20" dirty="0">
                <a:latin typeface="Times New Roman"/>
                <a:cs typeface="Times New Roman"/>
              </a:rPr>
              <a:t>Physical </a:t>
            </a:r>
            <a:r>
              <a:rPr sz="2800" spc="-5" dirty="0">
                <a:latin typeface="Times New Roman"/>
                <a:cs typeface="Times New Roman"/>
              </a:rPr>
              <a:t>proximity in 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workplace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800" spc="4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4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work-flow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800" spc="2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20" dirty="0">
                <a:latin typeface="Times New Roman"/>
                <a:cs typeface="Times New Roman"/>
              </a:rPr>
              <a:t>Structure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tasks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800" spc="3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35" dirty="0">
                <a:latin typeface="Times New Roman"/>
                <a:cs typeface="Times New Roman"/>
              </a:rPr>
              <a:t>Size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group </a:t>
            </a:r>
            <a:r>
              <a:rPr sz="2800" spc="-5" dirty="0">
                <a:latin typeface="Times New Roman"/>
                <a:cs typeface="Times New Roman"/>
              </a:rPr>
              <a:t>(smaller rather </a:t>
            </a:r>
            <a:r>
              <a:rPr sz="2800" dirty="0">
                <a:latin typeface="Times New Roman"/>
                <a:cs typeface="Times New Roman"/>
              </a:rPr>
              <a:t>than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larger)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800" spc="2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20" dirty="0">
                <a:latin typeface="Times New Roman"/>
                <a:cs typeface="Times New Roman"/>
              </a:rPr>
              <a:t>Threats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outside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800" spc="4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45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prospect 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rewards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800" spc="1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15" dirty="0">
                <a:latin typeface="Times New Roman"/>
                <a:cs typeface="Times New Roman"/>
              </a:rPr>
              <a:t>Leadership </a:t>
            </a:r>
            <a:r>
              <a:rPr sz="2800" spc="-5" dirty="0">
                <a:latin typeface="Times New Roman"/>
                <a:cs typeface="Times New Roman"/>
              </a:rPr>
              <a:t>style of 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800" spc="2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20" dirty="0">
                <a:latin typeface="Times New Roman"/>
                <a:cs typeface="Times New Roman"/>
              </a:rPr>
              <a:t>common </a:t>
            </a:r>
            <a:r>
              <a:rPr sz="2800" spc="-5" dirty="0">
                <a:latin typeface="Times New Roman"/>
                <a:cs typeface="Times New Roman"/>
              </a:rPr>
              <a:t>social factors (age, race, social status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038" y="837133"/>
            <a:ext cx="3203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ADVANTAGES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92608" y="2011679"/>
            <a:ext cx="5521960" cy="789940"/>
            <a:chOff x="292608" y="2011679"/>
            <a:chExt cx="5521960" cy="789940"/>
          </a:xfrm>
        </p:grpSpPr>
        <p:sp>
          <p:nvSpPr>
            <p:cNvPr id="4" name="object 4"/>
            <p:cNvSpPr/>
            <p:nvPr/>
          </p:nvSpPr>
          <p:spPr>
            <a:xfrm>
              <a:off x="292608" y="2071115"/>
              <a:ext cx="733043" cy="696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2011679"/>
              <a:ext cx="5204460" cy="789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4370" y="2102942"/>
            <a:ext cx="6776720" cy="3497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b="1" spc="20" dirty="0">
                <a:solidFill>
                  <a:srgbClr val="006600"/>
                </a:solidFill>
                <a:latin typeface="Times New Roman"/>
                <a:cs typeface="Times New Roman"/>
              </a:rPr>
              <a:t>Groups </a:t>
            </a:r>
            <a:r>
              <a:rPr sz="2800" b="1" spc="-10" dirty="0">
                <a:solidFill>
                  <a:srgbClr val="006600"/>
                </a:solidFill>
                <a:latin typeface="Times New Roman"/>
                <a:cs typeface="Times New Roman"/>
              </a:rPr>
              <a:t>with </a:t>
            </a:r>
            <a:r>
              <a:rPr sz="2800" b="1" dirty="0">
                <a:solidFill>
                  <a:srgbClr val="006600"/>
                </a:solidFill>
                <a:latin typeface="Times New Roman"/>
                <a:cs typeface="Times New Roman"/>
              </a:rPr>
              <a:t>high</a:t>
            </a:r>
            <a:r>
              <a:rPr sz="2800" b="1" spc="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6600"/>
                </a:solidFill>
                <a:latin typeface="Times New Roman"/>
                <a:cs typeface="Times New Roman"/>
              </a:rPr>
              <a:t>cohesiveness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latin typeface="Times New Roman"/>
                <a:cs typeface="Times New Roman"/>
              </a:rPr>
              <a:t>Demonstrate lower </a:t>
            </a:r>
            <a:r>
              <a:rPr sz="2800" dirty="0">
                <a:latin typeface="Times New Roman"/>
                <a:cs typeface="Times New Roman"/>
              </a:rPr>
              <a:t>tension </a:t>
            </a:r>
            <a:r>
              <a:rPr sz="2800" spc="-5" dirty="0">
                <a:latin typeface="Times New Roman"/>
                <a:cs typeface="Times New Roman"/>
              </a:rPr>
              <a:t>&amp;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anxiety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latin typeface="Times New Roman"/>
                <a:cs typeface="Times New Roman"/>
              </a:rPr>
              <a:t>Demonstrate less variation 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productivity</a:t>
            </a:r>
            <a:endParaRPr sz="2800">
              <a:latin typeface="Times New Roman"/>
              <a:cs typeface="Times New Roman"/>
            </a:endParaRPr>
          </a:p>
          <a:p>
            <a:pPr marL="756285" marR="223520" indent="-287020">
              <a:lnSpc>
                <a:spcPct val="150000"/>
              </a:lnSpc>
              <a:spcBef>
                <a:spcPts val="1275"/>
              </a:spcBef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-5" dirty="0">
                <a:latin typeface="Times New Roman"/>
                <a:cs typeface="Times New Roman"/>
              </a:rPr>
              <a:t>Demonstrate better </a:t>
            </a:r>
            <a:r>
              <a:rPr sz="2800" spc="-10" dirty="0">
                <a:latin typeface="Times New Roman"/>
                <a:cs typeface="Times New Roman"/>
              </a:rPr>
              <a:t>member </a:t>
            </a:r>
            <a:r>
              <a:rPr sz="2800" spc="-5" dirty="0">
                <a:latin typeface="Times New Roman"/>
                <a:cs typeface="Times New Roman"/>
              </a:rPr>
              <a:t>satisfaction,  </a:t>
            </a:r>
            <a:r>
              <a:rPr sz="2800" spc="-10" dirty="0">
                <a:latin typeface="Times New Roman"/>
                <a:cs typeface="Times New Roman"/>
              </a:rPr>
              <a:t>commitment, </a:t>
            </a:r>
            <a:r>
              <a:rPr sz="2800" spc="-5" dirty="0">
                <a:latin typeface="Times New Roman"/>
                <a:cs typeface="Times New Roman"/>
              </a:rPr>
              <a:t>&amp;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communication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1513" y="837133"/>
            <a:ext cx="3218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MS PGothic"/>
                <a:cs typeface="MS PGothic"/>
              </a:rPr>
              <a:t>ADVANTAGES</a:t>
            </a:r>
            <a:endParaRPr sz="4000">
              <a:latin typeface="MS PGothic"/>
              <a:cs typeface="MS P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8237" y="1958162"/>
            <a:ext cx="6252845" cy="3767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spc="-35" dirty="0">
                <a:latin typeface="Times New Roman"/>
                <a:cs typeface="Times New Roman"/>
              </a:rPr>
              <a:t>Worker </a:t>
            </a:r>
            <a:r>
              <a:rPr sz="3200" dirty="0">
                <a:latin typeface="Times New Roman"/>
                <a:cs typeface="Times New Roman"/>
              </a:rPr>
              <a:t>satisfaction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Low turnover and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absenteeism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Higher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productivity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4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Enables groups to exercise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effective  </a:t>
            </a:r>
            <a:r>
              <a:rPr sz="3200" dirty="0">
                <a:latin typeface="Times New Roman"/>
                <a:cs typeface="Times New Roman"/>
              </a:rPr>
              <a:t>control over 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members.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885" y="776173"/>
            <a:ext cx="64135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Gabriola"/>
                <a:cs typeface="Gabriola"/>
              </a:rPr>
              <a:t>Why </a:t>
            </a:r>
            <a:r>
              <a:rPr sz="4400" spc="-5" dirty="0">
                <a:latin typeface="Gabriola"/>
                <a:cs typeface="Gabriola"/>
              </a:rPr>
              <a:t>it is important in organization</a:t>
            </a:r>
            <a:r>
              <a:rPr sz="4400" spc="-25" dirty="0">
                <a:latin typeface="Gabriola"/>
                <a:cs typeface="Gabriola"/>
              </a:rPr>
              <a:t> </a:t>
            </a:r>
            <a:r>
              <a:rPr sz="3200" dirty="0"/>
              <a:t>?</a:t>
            </a:r>
            <a:endParaRPr sz="3200">
              <a:latin typeface="Gabriola"/>
              <a:cs typeface="Gabrio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2077339"/>
            <a:ext cx="8077200" cy="295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7815" indent="-3429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spc="-95" dirty="0">
                <a:latin typeface="Tahoma"/>
                <a:cs typeface="Tahoma"/>
              </a:rPr>
              <a:t>In </a:t>
            </a:r>
            <a:r>
              <a:rPr sz="3600" spc="-114" dirty="0">
                <a:latin typeface="Tahoma"/>
                <a:cs typeface="Tahoma"/>
              </a:rPr>
              <a:t>an </a:t>
            </a:r>
            <a:r>
              <a:rPr sz="3600" spc="-60" dirty="0">
                <a:latin typeface="Tahoma"/>
                <a:cs typeface="Tahoma"/>
              </a:rPr>
              <a:t>organizational </a:t>
            </a:r>
            <a:r>
              <a:rPr sz="3600" spc="-175" dirty="0">
                <a:latin typeface="Tahoma"/>
                <a:cs typeface="Tahoma"/>
              </a:rPr>
              <a:t>setting, </a:t>
            </a:r>
            <a:r>
              <a:rPr sz="3600" spc="-110" dirty="0">
                <a:latin typeface="Tahoma"/>
                <a:cs typeface="Tahoma"/>
              </a:rPr>
              <a:t>groups</a:t>
            </a:r>
            <a:r>
              <a:rPr sz="3600" spc="-765" dirty="0">
                <a:latin typeface="Tahoma"/>
                <a:cs typeface="Tahoma"/>
              </a:rPr>
              <a:t> </a:t>
            </a:r>
            <a:r>
              <a:rPr sz="3600" spc="-135" dirty="0">
                <a:latin typeface="Tahoma"/>
                <a:cs typeface="Tahoma"/>
              </a:rPr>
              <a:t>are  </a:t>
            </a:r>
            <a:r>
              <a:rPr sz="3600" spc="-95" dirty="0">
                <a:latin typeface="Tahoma"/>
                <a:cs typeface="Tahoma"/>
              </a:rPr>
              <a:t>very</a:t>
            </a:r>
            <a:r>
              <a:rPr sz="3600" spc="-270" dirty="0">
                <a:latin typeface="Tahoma"/>
                <a:cs typeface="Tahoma"/>
              </a:rPr>
              <a:t> </a:t>
            </a:r>
            <a:r>
              <a:rPr sz="3600" spc="-120" dirty="0">
                <a:latin typeface="Tahoma"/>
                <a:cs typeface="Tahoma"/>
              </a:rPr>
              <a:t>common</a:t>
            </a:r>
            <a:endParaRPr sz="36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1465"/>
              </a:spcBef>
            </a:pPr>
            <a:r>
              <a:rPr sz="3600" spc="-14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spc="-145" dirty="0">
                <a:latin typeface="Tahoma"/>
                <a:cs typeface="Tahoma"/>
              </a:rPr>
              <a:t>The</a:t>
            </a:r>
            <a:r>
              <a:rPr sz="3600" spc="-260" dirty="0">
                <a:latin typeface="Tahoma"/>
                <a:cs typeface="Tahoma"/>
              </a:rPr>
              <a:t> </a:t>
            </a:r>
            <a:r>
              <a:rPr sz="3600" spc="-140" dirty="0">
                <a:latin typeface="Tahoma"/>
                <a:cs typeface="Tahoma"/>
              </a:rPr>
              <a:t>study</a:t>
            </a:r>
            <a:r>
              <a:rPr sz="3600" spc="-250" dirty="0">
                <a:latin typeface="Tahoma"/>
                <a:cs typeface="Tahoma"/>
              </a:rPr>
              <a:t> </a:t>
            </a:r>
            <a:r>
              <a:rPr sz="3600" spc="-110" dirty="0">
                <a:latin typeface="Tahoma"/>
                <a:cs typeface="Tahoma"/>
              </a:rPr>
              <a:t>of</a:t>
            </a:r>
            <a:r>
              <a:rPr sz="3600" spc="-254" dirty="0">
                <a:latin typeface="Tahoma"/>
                <a:cs typeface="Tahoma"/>
              </a:rPr>
              <a:t> </a:t>
            </a:r>
            <a:r>
              <a:rPr sz="3600" spc="-110" dirty="0">
                <a:latin typeface="Tahoma"/>
                <a:cs typeface="Tahoma"/>
              </a:rPr>
              <a:t>groups</a:t>
            </a:r>
            <a:r>
              <a:rPr sz="3600" spc="-254" dirty="0">
                <a:latin typeface="Tahoma"/>
                <a:cs typeface="Tahoma"/>
              </a:rPr>
              <a:t> </a:t>
            </a:r>
            <a:r>
              <a:rPr sz="3600" spc="-114" dirty="0">
                <a:latin typeface="Tahoma"/>
                <a:cs typeface="Tahoma"/>
              </a:rPr>
              <a:t>and</a:t>
            </a:r>
            <a:r>
              <a:rPr sz="3600" spc="-275" dirty="0">
                <a:latin typeface="Tahoma"/>
                <a:cs typeface="Tahoma"/>
              </a:rPr>
              <a:t> </a:t>
            </a:r>
            <a:r>
              <a:rPr sz="3600" spc="-70" dirty="0">
                <a:latin typeface="Tahoma"/>
                <a:cs typeface="Tahoma"/>
              </a:rPr>
              <a:t>group</a:t>
            </a:r>
            <a:r>
              <a:rPr sz="3600" spc="-260" dirty="0">
                <a:latin typeface="Tahoma"/>
                <a:cs typeface="Tahoma"/>
              </a:rPr>
              <a:t> </a:t>
            </a:r>
            <a:r>
              <a:rPr sz="3600" spc="-95" dirty="0">
                <a:latin typeface="Tahoma"/>
                <a:cs typeface="Tahoma"/>
              </a:rPr>
              <a:t>dynamics  </a:t>
            </a:r>
            <a:r>
              <a:rPr sz="3600" spc="-75" dirty="0">
                <a:latin typeface="Tahoma"/>
                <a:cs typeface="Tahoma"/>
              </a:rPr>
              <a:t>is </a:t>
            </a:r>
            <a:r>
              <a:rPr sz="3600" spc="-114" dirty="0">
                <a:latin typeface="Tahoma"/>
                <a:cs typeface="Tahoma"/>
              </a:rPr>
              <a:t>an </a:t>
            </a:r>
            <a:r>
              <a:rPr sz="3600" spc="-75" dirty="0">
                <a:latin typeface="Tahoma"/>
                <a:cs typeface="Tahoma"/>
              </a:rPr>
              <a:t>important </a:t>
            </a:r>
            <a:r>
              <a:rPr sz="3600" spc="-150" dirty="0">
                <a:latin typeface="Tahoma"/>
                <a:cs typeface="Tahoma"/>
              </a:rPr>
              <a:t>area </a:t>
            </a:r>
            <a:r>
              <a:rPr sz="3600" spc="-110" dirty="0">
                <a:latin typeface="Tahoma"/>
                <a:cs typeface="Tahoma"/>
              </a:rPr>
              <a:t>of </a:t>
            </a:r>
            <a:r>
              <a:rPr sz="3600" spc="-145" dirty="0">
                <a:latin typeface="Tahoma"/>
                <a:cs typeface="Tahoma"/>
              </a:rPr>
              <a:t>study </a:t>
            </a:r>
            <a:r>
              <a:rPr sz="3600" spc="65" dirty="0">
                <a:latin typeface="Tahoma"/>
                <a:cs typeface="Tahoma"/>
              </a:rPr>
              <a:t>in  </a:t>
            </a:r>
            <a:r>
              <a:rPr sz="3600" spc="-60" dirty="0">
                <a:latin typeface="Tahoma"/>
                <a:cs typeface="Tahoma"/>
              </a:rPr>
              <a:t>organizational</a:t>
            </a:r>
            <a:r>
              <a:rPr sz="3600" spc="-265" dirty="0">
                <a:latin typeface="Tahoma"/>
                <a:cs typeface="Tahoma"/>
              </a:rPr>
              <a:t> </a:t>
            </a:r>
            <a:r>
              <a:rPr sz="3600" spc="-110" dirty="0">
                <a:latin typeface="Tahoma"/>
                <a:cs typeface="Tahoma"/>
              </a:rPr>
              <a:t>behaviour.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9657" y="837133"/>
            <a:ext cx="3962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DISADVANTAGES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6303" y="1641957"/>
            <a:ext cx="7493000" cy="385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Highly cohesive groups may be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detrimental  to </a:t>
            </a:r>
            <a:r>
              <a:rPr sz="3200" spc="-5" dirty="0">
                <a:latin typeface="Times New Roman"/>
                <a:cs typeface="Times New Roman"/>
              </a:rPr>
              <a:t>organizational </a:t>
            </a:r>
            <a:r>
              <a:rPr sz="3200" dirty="0">
                <a:latin typeface="Times New Roman"/>
                <a:cs typeface="Times New Roman"/>
              </a:rPr>
              <a:t>performance if their goals  are misaligned with </a:t>
            </a:r>
            <a:r>
              <a:rPr sz="3200" spc="-5" dirty="0">
                <a:latin typeface="Times New Roman"/>
                <a:cs typeface="Times New Roman"/>
              </a:rPr>
              <a:t>organizational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goals.</a:t>
            </a:r>
            <a:endParaRPr sz="3200">
              <a:latin typeface="Times New Roman"/>
              <a:cs typeface="Times New Roman"/>
            </a:endParaRPr>
          </a:p>
          <a:p>
            <a:pPr marL="355600" marR="266700" indent="-342900" algn="just">
              <a:lnSpc>
                <a:spcPct val="15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Highly cohesive groups may also be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more  vulnerable to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groupthink.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398" y="864565"/>
            <a:ext cx="2773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MS PGothic"/>
                <a:cs typeface="MS PGothic"/>
              </a:rPr>
              <a:t>GROUPTHINK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2041397"/>
            <a:ext cx="723074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</a:pPr>
            <a:r>
              <a:rPr sz="3600" spc="-10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spc="-105" dirty="0">
                <a:latin typeface="Cambria"/>
                <a:cs typeface="Cambria"/>
              </a:rPr>
              <a:t>Is </a:t>
            </a:r>
            <a:r>
              <a:rPr sz="3600" spc="-90" dirty="0">
                <a:latin typeface="Cambria"/>
                <a:cs typeface="Cambria"/>
              </a:rPr>
              <a:t>defined </a:t>
            </a:r>
            <a:r>
              <a:rPr sz="3600" spc="-155" dirty="0">
                <a:latin typeface="Cambria"/>
                <a:cs typeface="Cambria"/>
              </a:rPr>
              <a:t>as </a:t>
            </a:r>
            <a:r>
              <a:rPr sz="3600" spc="-145" dirty="0">
                <a:latin typeface="Cambria"/>
                <a:cs typeface="Cambria"/>
              </a:rPr>
              <a:t>“the </a:t>
            </a:r>
            <a:r>
              <a:rPr sz="3600" spc="-110" dirty="0">
                <a:latin typeface="Cambria"/>
                <a:cs typeface="Cambria"/>
              </a:rPr>
              <a:t>deterioration </a:t>
            </a:r>
            <a:r>
              <a:rPr sz="3600" spc="-60" dirty="0">
                <a:latin typeface="Cambria"/>
                <a:cs typeface="Cambria"/>
              </a:rPr>
              <a:t>of  </a:t>
            </a:r>
            <a:r>
              <a:rPr sz="3600" spc="-120" dirty="0">
                <a:latin typeface="Tahoma"/>
                <a:cs typeface="Tahoma"/>
              </a:rPr>
              <a:t>mental </a:t>
            </a:r>
            <a:r>
              <a:rPr sz="3600" spc="-90" dirty="0">
                <a:latin typeface="Tahoma"/>
                <a:cs typeface="Tahoma"/>
              </a:rPr>
              <a:t>efficiency, </a:t>
            </a:r>
            <a:r>
              <a:rPr sz="3600" spc="-55" dirty="0">
                <a:latin typeface="Tahoma"/>
                <a:cs typeface="Tahoma"/>
              </a:rPr>
              <a:t>reality </a:t>
            </a:r>
            <a:r>
              <a:rPr sz="3600" spc="-175" dirty="0">
                <a:latin typeface="Tahoma"/>
                <a:cs typeface="Tahoma"/>
              </a:rPr>
              <a:t>testing,</a:t>
            </a:r>
            <a:r>
              <a:rPr sz="3600" spc="-735" dirty="0">
                <a:latin typeface="Tahoma"/>
                <a:cs typeface="Tahoma"/>
              </a:rPr>
              <a:t> </a:t>
            </a:r>
            <a:r>
              <a:rPr sz="3600" spc="-114" dirty="0">
                <a:latin typeface="Tahoma"/>
                <a:cs typeface="Tahoma"/>
              </a:rPr>
              <a:t>and  </a:t>
            </a:r>
            <a:r>
              <a:rPr sz="3600" spc="-55" dirty="0">
                <a:latin typeface="Tahoma"/>
                <a:cs typeface="Tahoma"/>
              </a:rPr>
              <a:t>moral </a:t>
            </a:r>
            <a:r>
              <a:rPr sz="3600" spc="-160" dirty="0">
                <a:latin typeface="Tahoma"/>
                <a:cs typeface="Tahoma"/>
              </a:rPr>
              <a:t>judgement </a:t>
            </a:r>
            <a:r>
              <a:rPr sz="3600" spc="65" dirty="0">
                <a:latin typeface="Tahoma"/>
                <a:cs typeface="Tahoma"/>
              </a:rPr>
              <a:t>in </a:t>
            </a:r>
            <a:r>
              <a:rPr sz="3600" spc="-175" dirty="0">
                <a:latin typeface="Tahoma"/>
                <a:cs typeface="Tahoma"/>
              </a:rPr>
              <a:t>the </a:t>
            </a:r>
            <a:r>
              <a:rPr sz="3600" spc="-125" dirty="0">
                <a:latin typeface="Tahoma"/>
                <a:cs typeface="Tahoma"/>
              </a:rPr>
              <a:t>interest </a:t>
            </a:r>
            <a:r>
              <a:rPr sz="3600" spc="-110" dirty="0">
                <a:latin typeface="Tahoma"/>
                <a:cs typeface="Tahoma"/>
              </a:rPr>
              <a:t>of  </a:t>
            </a:r>
            <a:r>
              <a:rPr sz="3600" spc="-60" dirty="0">
                <a:latin typeface="Cambria"/>
                <a:cs typeface="Cambria"/>
              </a:rPr>
              <a:t>group</a:t>
            </a:r>
            <a:r>
              <a:rPr sz="3600" spc="80" dirty="0">
                <a:latin typeface="Cambria"/>
                <a:cs typeface="Cambria"/>
              </a:rPr>
              <a:t> </a:t>
            </a:r>
            <a:r>
              <a:rPr sz="3600" spc="-105" dirty="0">
                <a:latin typeface="Cambria"/>
                <a:cs typeface="Cambria"/>
              </a:rPr>
              <a:t>solidarity.”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819403"/>
            <a:ext cx="278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spc="-5" dirty="0">
                <a:solidFill>
                  <a:srgbClr val="006600"/>
                </a:solidFill>
                <a:latin typeface="Monotype Corsiva"/>
                <a:cs typeface="Monotype Corsiva"/>
              </a:rPr>
              <a:t>GROUPTHINK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578355"/>
            <a:ext cx="7609840" cy="4085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25" dirty="0">
                <a:latin typeface="Times New Roman"/>
                <a:cs typeface="Times New Roman"/>
              </a:rPr>
              <a:t>occurs </a:t>
            </a:r>
            <a:r>
              <a:rPr sz="2800" spc="-5" dirty="0">
                <a:latin typeface="Times New Roman"/>
                <a:cs typeface="Times New Roman"/>
              </a:rPr>
              <a:t>when </a:t>
            </a:r>
            <a:r>
              <a:rPr sz="2800" spc="-10" dirty="0">
                <a:latin typeface="Times New Roman"/>
                <a:cs typeface="Times New Roman"/>
              </a:rPr>
              <a:t>members </a:t>
            </a:r>
            <a:r>
              <a:rPr sz="2800" spc="-5" dirty="0">
                <a:latin typeface="Times New Roman"/>
                <a:cs typeface="Times New Roman"/>
              </a:rPr>
              <a:t>of a </a:t>
            </a:r>
            <a:r>
              <a:rPr sz="2800" dirty="0">
                <a:latin typeface="Times New Roman"/>
                <a:cs typeface="Times New Roman"/>
              </a:rPr>
              <a:t>group </a:t>
            </a:r>
            <a:r>
              <a:rPr sz="2800" spc="-5" dirty="0">
                <a:latin typeface="Times New Roman"/>
                <a:cs typeface="Times New Roman"/>
              </a:rPr>
              <a:t>exert pressure on 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other to </a:t>
            </a:r>
            <a:r>
              <a:rPr sz="2800" spc="-10" dirty="0">
                <a:latin typeface="Times New Roman"/>
                <a:cs typeface="Times New Roman"/>
              </a:rPr>
              <a:t>come </a:t>
            </a:r>
            <a:r>
              <a:rPr sz="2800" spc="-5" dirty="0">
                <a:latin typeface="Times New Roman"/>
                <a:cs typeface="Times New Roman"/>
              </a:rPr>
              <a:t>to a consensus in decision  making.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800" spc="6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65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results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70"/>
              </a:spcBef>
            </a:pPr>
            <a:r>
              <a:rPr sz="2800" spc="-1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careless</a:t>
            </a:r>
            <a:r>
              <a:rPr sz="28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judgments</a:t>
            </a:r>
            <a:endParaRPr sz="2800">
              <a:latin typeface="Times New Roman"/>
              <a:cs typeface="Times New Roman"/>
            </a:endParaRPr>
          </a:p>
          <a:p>
            <a:pPr marL="756285" marR="243204" indent="-287020">
              <a:lnSpc>
                <a:spcPct val="100000"/>
              </a:lnSpc>
              <a:spcBef>
                <a:spcPts val="1275"/>
              </a:spcBef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unrealistic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appraisals of alternative</a:t>
            </a:r>
            <a:r>
              <a:rPr sz="2800" b="1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courses 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action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75"/>
              </a:spcBef>
            </a:pPr>
            <a:r>
              <a:rPr sz="28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a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lack </a:t>
            </a:r>
            <a:r>
              <a:rPr sz="28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of </a:t>
            </a:r>
            <a:r>
              <a:rPr sz="28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reality</a:t>
            </a:r>
            <a:r>
              <a:rPr sz="28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1F5F"/>
                </a:solidFill>
                <a:latin typeface="Times New Roman"/>
                <a:cs typeface="Times New Roman"/>
              </a:rPr>
              <a:t>testing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34355" y="873252"/>
            <a:ext cx="2822575" cy="1012190"/>
            <a:chOff x="5134355" y="873252"/>
            <a:chExt cx="2822575" cy="1012190"/>
          </a:xfrm>
        </p:grpSpPr>
        <p:sp>
          <p:nvSpPr>
            <p:cNvPr id="3" name="object 3"/>
            <p:cNvSpPr/>
            <p:nvPr/>
          </p:nvSpPr>
          <p:spPr>
            <a:xfrm>
              <a:off x="5134355" y="873252"/>
              <a:ext cx="1095755" cy="10119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29655" y="873252"/>
              <a:ext cx="2174748" cy="1011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03948" y="873252"/>
              <a:ext cx="752855" cy="10119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59763" y="1421891"/>
            <a:ext cx="3419855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7992" rIns="0" bIns="0" rtlCol="0">
            <a:spAutoFit/>
          </a:bodyPr>
          <a:lstStyle/>
          <a:p>
            <a:pPr marL="969010" marR="5080" indent="-3435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It can lead to a number of </a:t>
            </a:r>
            <a:r>
              <a:rPr b="1" spc="-5" dirty="0">
                <a:solidFill>
                  <a:srgbClr val="006600"/>
                </a:solidFill>
                <a:latin typeface="Times New Roman"/>
                <a:cs typeface="Times New Roman"/>
              </a:rPr>
              <a:t>decision-  </a:t>
            </a:r>
            <a:r>
              <a:rPr b="1" dirty="0">
                <a:solidFill>
                  <a:srgbClr val="006600"/>
                </a:solidFill>
                <a:latin typeface="Times New Roman"/>
                <a:cs typeface="Times New Roman"/>
              </a:rPr>
              <a:t>making </a:t>
            </a:r>
            <a:r>
              <a:rPr b="1" spc="-5" dirty="0">
                <a:solidFill>
                  <a:srgbClr val="006600"/>
                </a:solidFill>
                <a:latin typeface="Times New Roman"/>
                <a:cs typeface="Times New Roman"/>
              </a:rPr>
              <a:t>issues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such </a:t>
            </a:r>
            <a:r>
              <a:rPr spc="-5" dirty="0">
                <a:solidFill>
                  <a:srgbClr val="000000"/>
                </a:solidFill>
                <a:latin typeface="Times New Roman"/>
                <a:cs typeface="Times New Roman"/>
              </a:rPr>
              <a:t>as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following: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5716" y="2091036"/>
            <a:ext cx="6792595" cy="3821429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Incomplete assessments of 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Incomplete information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search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Bias in processing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information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Inadequate development of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alternatives</a:t>
            </a:r>
            <a:endParaRPr sz="3200">
              <a:latin typeface="Times New Roman"/>
              <a:cs typeface="Times New Roman"/>
            </a:endParaRPr>
          </a:p>
          <a:p>
            <a:pPr marL="299085" marR="854075" indent="-287020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Failure to examine the risks of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 preferred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choice.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1582" y="521970"/>
            <a:ext cx="3558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MS PGothic"/>
                <a:cs typeface="MS PGothic"/>
              </a:rPr>
              <a:t>SOCIAL</a:t>
            </a:r>
            <a:r>
              <a:rPr b="1" spc="-60" dirty="0">
                <a:latin typeface="MS PGothic"/>
                <a:cs typeface="MS PGothic"/>
              </a:rPr>
              <a:t> </a:t>
            </a:r>
            <a:r>
              <a:rPr b="1" spc="-10" dirty="0">
                <a:latin typeface="MS PGothic"/>
                <a:cs typeface="MS PGothic"/>
              </a:rPr>
              <a:t>LOAFING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694814"/>
            <a:ext cx="8389620" cy="4379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b="1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 failure of a group member to contribute  personal time, </a:t>
            </a:r>
            <a:r>
              <a:rPr sz="3200" spc="-10" dirty="0">
                <a:latin typeface="Times New Roman"/>
                <a:cs typeface="Times New Roman"/>
              </a:rPr>
              <a:t>effort, </a:t>
            </a:r>
            <a:r>
              <a:rPr sz="3200" dirty="0">
                <a:latin typeface="Times New Roman"/>
                <a:cs typeface="Times New Roman"/>
              </a:rPr>
              <a:t>thoughts, or other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resources  to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group</a:t>
            </a:r>
            <a:endParaRPr sz="3200">
              <a:latin typeface="Times New Roman"/>
              <a:cs typeface="Times New Roman"/>
            </a:endParaRPr>
          </a:p>
          <a:p>
            <a:pPr marL="355600" marR="259715" indent="-342900">
              <a:lnSpc>
                <a:spcPts val="3460"/>
              </a:lnSpc>
              <a:spcBef>
                <a:spcPts val="141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The human tendency to put forth less </a:t>
            </a:r>
            <a:r>
              <a:rPr sz="3200" spc="-10" dirty="0">
                <a:latin typeface="Times New Roman"/>
                <a:cs typeface="Times New Roman"/>
              </a:rPr>
              <a:t>effort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 group than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individually.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Results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lower group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performance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32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200" dirty="0">
                <a:latin typeface="Times New Roman"/>
                <a:cs typeface="Times New Roman"/>
              </a:rPr>
              <a:t>failure to attain group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goals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1" y="188976"/>
            <a:ext cx="8784336" cy="648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291" rIns="0" bIns="0" rtlCol="0">
            <a:spAutoFit/>
          </a:bodyPr>
          <a:lstStyle/>
          <a:p>
            <a:pPr marL="2786380" marR="5080" indent="-11315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Factors Leading </a:t>
            </a:r>
            <a:r>
              <a:rPr dirty="0"/>
              <a:t>to </a:t>
            </a:r>
            <a:r>
              <a:rPr spc="-5" dirty="0"/>
              <a:t>Group  Cohesiveness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6950" y="1845382"/>
          <a:ext cx="7837804" cy="47581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423">
                <a:tc gridSpan="2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1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Factor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66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43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900" b="1" spc="-45" dirty="0">
                          <a:latin typeface="Arial"/>
                          <a:cs typeface="Arial"/>
                        </a:rPr>
                        <a:t>Group</a:t>
                      </a:r>
                      <a:r>
                        <a:rPr sz="1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Size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DDD78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195580">
                        <a:lnSpc>
                          <a:spcPct val="96400"/>
                        </a:lnSpc>
                        <a:spcBef>
                          <a:spcPts val="819"/>
                        </a:spcBef>
                      </a:pPr>
                      <a:r>
                        <a:rPr sz="1900" b="1" spc="-40" dirty="0">
                          <a:latin typeface="Arial"/>
                          <a:cs typeface="Arial"/>
                        </a:rPr>
                        <a:t>Smaller 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groups allow 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high cohesiveness;  </a:t>
                      </a:r>
                      <a:r>
                        <a:rPr sz="1900" b="1" spc="-60" dirty="0">
                          <a:latin typeface="Arial"/>
                          <a:cs typeface="Arial"/>
                        </a:rPr>
                        <a:t>Low 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cohesiveness groups 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900" b="1" spc="-55" dirty="0">
                          <a:latin typeface="Arial"/>
                          <a:cs typeface="Arial"/>
                        </a:rPr>
                        <a:t>many  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members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can benefit from 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splitting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into two  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groups.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DD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937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900" b="1" spc="-45" dirty="0">
                          <a:latin typeface="Arial"/>
                          <a:cs typeface="Arial"/>
                        </a:rPr>
                        <a:t>Managed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Diversity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DDD78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544195">
                        <a:lnSpc>
                          <a:spcPts val="2220"/>
                        </a:lnSpc>
                        <a:spcBef>
                          <a:spcPts val="844"/>
                        </a:spcBef>
                      </a:pPr>
                      <a:r>
                        <a:rPr sz="1900" b="1" spc="-40" dirty="0">
                          <a:latin typeface="Arial"/>
                          <a:cs typeface="Arial"/>
                        </a:rPr>
                        <a:t>Diverse 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groups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often </a:t>
                      </a:r>
                      <a:r>
                        <a:rPr sz="1900" b="1" spc="-50" dirty="0">
                          <a:latin typeface="Arial"/>
                          <a:cs typeface="Arial"/>
                        </a:rPr>
                        <a:t>come up 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with better 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solutions.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DD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3983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900" b="1" spc="-45" dirty="0">
                          <a:latin typeface="Arial"/>
                          <a:cs typeface="Arial"/>
                        </a:rPr>
                        <a:t>Group</a:t>
                      </a:r>
                      <a:r>
                        <a:rPr sz="19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Identity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DDD78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764540" algn="just">
                        <a:lnSpc>
                          <a:spcPct val="96400"/>
                        </a:lnSpc>
                        <a:spcBef>
                          <a:spcPts val="805"/>
                        </a:spcBef>
                      </a:pPr>
                      <a:r>
                        <a:rPr sz="1900" b="1" spc="-45" dirty="0">
                          <a:latin typeface="Arial"/>
                          <a:cs typeface="Arial"/>
                        </a:rPr>
                        <a:t>Encouraging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b="1" spc="-55" dirty="0">
                          <a:latin typeface="Arial"/>
                          <a:cs typeface="Arial"/>
                        </a:rPr>
                        <a:t>group 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adopt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b="1" spc="-50" dirty="0">
                          <a:latin typeface="Arial"/>
                          <a:cs typeface="Arial"/>
                        </a:rPr>
                        <a:t>unique  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identity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900" b="1" spc="-50" dirty="0">
                          <a:latin typeface="Arial"/>
                          <a:cs typeface="Arial"/>
                        </a:rPr>
                        <a:t>engage </a:t>
                      </a:r>
                      <a:r>
                        <a:rPr sz="1900" b="1" spc="-3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competition 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others can 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increase</a:t>
                      </a:r>
                      <a:r>
                        <a:rPr sz="19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cohesiveness.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DD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6412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900" b="1" spc="-45" dirty="0">
                          <a:latin typeface="Arial"/>
                          <a:cs typeface="Arial"/>
                        </a:rPr>
                        <a:t>Success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DDD78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223520">
                        <a:lnSpc>
                          <a:spcPct val="96400"/>
                        </a:lnSpc>
                        <a:spcBef>
                          <a:spcPts val="825"/>
                        </a:spcBef>
                      </a:pPr>
                      <a:r>
                        <a:rPr sz="1900" b="1" spc="-45" dirty="0">
                          <a:latin typeface="Arial"/>
                          <a:cs typeface="Arial"/>
                        </a:rPr>
                        <a:t>Cohesiveness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increases 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success; 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finding </a:t>
                      </a:r>
                      <a:r>
                        <a:rPr sz="1900" b="1" spc="-50" dirty="0">
                          <a:latin typeface="Arial"/>
                          <a:cs typeface="Arial"/>
                        </a:rPr>
                        <a:t>ways 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group 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900" b="1" spc="-5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900" b="1" spc="-55" dirty="0">
                          <a:latin typeface="Arial"/>
                          <a:cs typeface="Arial"/>
                        </a:rPr>
                        <a:t>some 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small  successes </a:t>
                      </a:r>
                      <a:r>
                        <a:rPr sz="1900" b="1" spc="-40" dirty="0">
                          <a:latin typeface="Arial"/>
                          <a:cs typeface="Arial"/>
                        </a:rPr>
                        <a:t>increases</a:t>
                      </a:r>
                      <a:r>
                        <a:rPr sz="1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45" dirty="0">
                          <a:latin typeface="Arial"/>
                          <a:cs typeface="Arial"/>
                        </a:rPr>
                        <a:t>cohesiveness.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DD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682" y="916686"/>
            <a:ext cx="8136635" cy="5024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1513" y="864565"/>
            <a:ext cx="3227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Group</a:t>
            </a:r>
            <a:r>
              <a:rPr spc="-80" dirty="0"/>
              <a:t> </a:t>
            </a:r>
            <a:r>
              <a:rPr dirty="0"/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2312670"/>
            <a:ext cx="703834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dirty="0">
                <a:latin typeface="Times New Roman"/>
                <a:cs typeface="Times New Roman"/>
              </a:rPr>
              <a:t>Group behaviour emanates from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  causes that </a:t>
            </a:r>
            <a:r>
              <a:rPr sz="3600" spc="-5" dirty="0">
                <a:latin typeface="Times New Roman"/>
                <a:cs typeface="Times New Roman"/>
              </a:rPr>
              <a:t>contribute </a:t>
            </a:r>
            <a:r>
              <a:rPr sz="3600" dirty="0">
                <a:latin typeface="Times New Roman"/>
                <a:cs typeface="Times New Roman"/>
              </a:rPr>
              <a:t>to the </a:t>
            </a:r>
            <a:r>
              <a:rPr sz="3600" spc="-30" dirty="0">
                <a:latin typeface="Times New Roman"/>
                <a:cs typeface="Times New Roman"/>
              </a:rPr>
              <a:t>group’s  </a:t>
            </a:r>
            <a:r>
              <a:rPr sz="3600" spc="-10" dirty="0">
                <a:latin typeface="Times New Roman"/>
                <a:cs typeface="Times New Roman"/>
              </a:rPr>
              <a:t>effectiveness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625" y="601726"/>
            <a:ext cx="682879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Characteristics 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Well-Functioning,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Effective</a:t>
            </a:r>
            <a:r>
              <a:rPr sz="320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Group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321051"/>
            <a:ext cx="7924800" cy="459105"/>
          </a:xfrm>
          <a:prstGeom prst="rect">
            <a:avLst/>
          </a:prstGeom>
          <a:solidFill>
            <a:srgbClr val="A0B633"/>
          </a:solidFill>
          <a:ln w="1219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633730">
              <a:lnSpc>
                <a:spcPct val="100000"/>
              </a:lnSpc>
              <a:spcBef>
                <a:spcPts val="355"/>
              </a:spcBef>
            </a:pPr>
            <a:r>
              <a:rPr sz="2400" spc="-15" dirty="0">
                <a:latin typeface="Verdana"/>
                <a:cs typeface="Verdana"/>
              </a:rPr>
              <a:t>Relaxed, </a:t>
            </a:r>
            <a:r>
              <a:rPr sz="2400" spc="-5" dirty="0">
                <a:latin typeface="Verdana"/>
                <a:cs typeface="Verdana"/>
              </a:rPr>
              <a:t>comfortable, </a:t>
            </a:r>
            <a:r>
              <a:rPr sz="2400" spc="-10" dirty="0">
                <a:latin typeface="Verdana"/>
                <a:cs typeface="Verdana"/>
              </a:rPr>
              <a:t>informal</a:t>
            </a:r>
            <a:r>
              <a:rPr sz="2400" spc="1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atmosphere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326891"/>
            <a:ext cx="7924800" cy="459105"/>
          </a:xfrm>
          <a:prstGeom prst="rect">
            <a:avLst/>
          </a:prstGeom>
          <a:solidFill>
            <a:srgbClr val="A0B633"/>
          </a:solidFill>
          <a:ln w="12192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2400" spc="-70" dirty="0">
                <a:latin typeface="Verdana"/>
                <a:cs typeface="Verdana"/>
              </a:rPr>
              <a:t>Task </a:t>
            </a:r>
            <a:r>
              <a:rPr sz="2400" spc="-5" dirty="0">
                <a:latin typeface="Verdana"/>
                <a:cs typeface="Verdana"/>
              </a:rPr>
              <a:t>well understood </a:t>
            </a:r>
            <a:r>
              <a:rPr sz="2400" dirty="0">
                <a:latin typeface="Verdana"/>
                <a:cs typeface="Verdana"/>
              </a:rPr>
              <a:t>&amp;</a:t>
            </a:r>
            <a:r>
              <a:rPr sz="2400" spc="1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accepted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5340096"/>
            <a:ext cx="7924800" cy="459105"/>
          </a:xfrm>
          <a:prstGeom prst="rect">
            <a:avLst/>
          </a:prstGeom>
          <a:solidFill>
            <a:srgbClr val="A0B633"/>
          </a:solidFill>
          <a:ln w="12192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2400" spc="-15" dirty="0">
                <a:latin typeface="Verdana"/>
                <a:cs typeface="Verdana"/>
              </a:rPr>
              <a:t>People </a:t>
            </a:r>
            <a:r>
              <a:rPr sz="2400" spc="-5" dirty="0">
                <a:latin typeface="Verdana"/>
                <a:cs typeface="Verdana"/>
              </a:rPr>
              <a:t>express feelings </a:t>
            </a:r>
            <a:r>
              <a:rPr sz="2400" dirty="0">
                <a:latin typeface="Verdana"/>
                <a:cs typeface="Verdana"/>
              </a:rPr>
              <a:t>&amp;</a:t>
            </a:r>
            <a:r>
              <a:rPr sz="2400" spc="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ideas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4334255"/>
            <a:ext cx="7924800" cy="459105"/>
          </a:xfrm>
          <a:prstGeom prst="rect">
            <a:avLst/>
          </a:prstGeom>
          <a:solidFill>
            <a:srgbClr val="A0B633"/>
          </a:solidFill>
          <a:ln w="1219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2400" dirty="0">
                <a:latin typeface="Verdana"/>
                <a:cs typeface="Verdana"/>
              </a:rPr>
              <a:t>Members </a:t>
            </a:r>
            <a:r>
              <a:rPr sz="2400" spc="-10" dirty="0">
                <a:latin typeface="Verdana"/>
                <a:cs typeface="Verdana"/>
              </a:rPr>
              <a:t>listen </a:t>
            </a:r>
            <a:r>
              <a:rPr sz="2400" spc="-5" dirty="0">
                <a:latin typeface="Verdana"/>
                <a:cs typeface="Verdana"/>
              </a:rPr>
              <a:t>well </a:t>
            </a:r>
            <a:r>
              <a:rPr sz="2400" dirty="0">
                <a:latin typeface="Verdana"/>
                <a:cs typeface="Verdana"/>
              </a:rPr>
              <a:t>&amp;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participate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0604"/>
            <a:ext cx="9144000" cy="6336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625" y="563383"/>
            <a:ext cx="682879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Characteristics 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320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000000"/>
                </a:solidFill>
                <a:latin typeface="Verdana"/>
                <a:cs typeface="Verdana"/>
              </a:rPr>
              <a:t>Well-Functioning,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Effective</a:t>
            </a:r>
            <a:r>
              <a:rPr sz="320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Verdana"/>
                <a:cs typeface="Verdana"/>
              </a:rPr>
              <a:t>Group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4596384"/>
            <a:ext cx="7924800" cy="521334"/>
          </a:xfrm>
          <a:prstGeom prst="rect">
            <a:avLst/>
          </a:prstGeom>
          <a:solidFill>
            <a:srgbClr val="A0B633"/>
          </a:solidFill>
          <a:ln w="12192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2800" spc="-10" dirty="0">
                <a:latin typeface="Verdana"/>
                <a:cs typeface="Verdana"/>
              </a:rPr>
              <a:t>Consensus </a:t>
            </a:r>
            <a:r>
              <a:rPr sz="2800" spc="-15" dirty="0">
                <a:latin typeface="Verdana"/>
                <a:cs typeface="Verdana"/>
              </a:rPr>
              <a:t>decision</a:t>
            </a:r>
            <a:r>
              <a:rPr sz="2800" spc="10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making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2360433"/>
            <a:ext cx="7924800" cy="952500"/>
          </a:xfrm>
          <a:prstGeom prst="rect">
            <a:avLst/>
          </a:prstGeom>
          <a:solidFill>
            <a:srgbClr val="A0B633"/>
          </a:solidFill>
          <a:ln w="12192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725295" marR="1189355" indent="-528955">
              <a:lnSpc>
                <a:spcPct val="100000"/>
              </a:lnSpc>
              <a:spcBef>
                <a:spcPts val="375"/>
              </a:spcBef>
            </a:pPr>
            <a:r>
              <a:rPr sz="2800" spc="-10" dirty="0">
                <a:latin typeface="Verdana"/>
                <a:cs typeface="Verdana"/>
              </a:rPr>
              <a:t>Conflict </a:t>
            </a:r>
            <a:r>
              <a:rPr sz="2800" spc="-5" dirty="0">
                <a:latin typeface="Verdana"/>
                <a:cs typeface="Verdana"/>
              </a:rPr>
              <a:t>&amp; </a:t>
            </a:r>
            <a:r>
              <a:rPr sz="2800" spc="-10" dirty="0">
                <a:latin typeface="Verdana"/>
                <a:cs typeface="Verdana"/>
              </a:rPr>
              <a:t>disagreement center  around ideas </a:t>
            </a:r>
            <a:r>
              <a:rPr sz="2800" spc="-5" dirty="0">
                <a:latin typeface="Verdana"/>
                <a:cs typeface="Verdana"/>
              </a:rPr>
              <a:t>or</a:t>
            </a:r>
            <a:r>
              <a:rPr sz="2800" spc="7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methods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5486400"/>
            <a:ext cx="7924800" cy="520065"/>
          </a:xfrm>
          <a:prstGeom prst="rect">
            <a:avLst/>
          </a:prstGeom>
          <a:solidFill>
            <a:srgbClr val="A0B633"/>
          </a:solidFill>
          <a:ln w="12192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709930">
              <a:lnSpc>
                <a:spcPct val="100000"/>
              </a:lnSpc>
              <a:spcBef>
                <a:spcPts val="360"/>
              </a:spcBef>
            </a:pPr>
            <a:r>
              <a:rPr sz="2800" spc="-10" dirty="0">
                <a:latin typeface="Verdana"/>
                <a:cs typeface="Verdana"/>
              </a:rPr>
              <a:t>Clear </a:t>
            </a:r>
            <a:r>
              <a:rPr sz="2800" spc="-5" dirty="0">
                <a:latin typeface="Verdana"/>
                <a:cs typeface="Verdana"/>
              </a:rPr>
              <a:t>assignments made &amp;</a:t>
            </a:r>
            <a:r>
              <a:rPr sz="2800" spc="7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accepted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3707891"/>
            <a:ext cx="7924800" cy="521334"/>
          </a:xfrm>
          <a:prstGeom prst="rect">
            <a:avLst/>
          </a:prstGeom>
          <a:solidFill>
            <a:srgbClr val="A0B633"/>
          </a:solidFill>
          <a:ln w="12192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360"/>
              </a:spcBef>
            </a:pPr>
            <a:r>
              <a:rPr sz="2800" spc="-10" dirty="0">
                <a:latin typeface="Verdana"/>
                <a:cs typeface="Verdana"/>
              </a:rPr>
              <a:t>Group aware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5" dirty="0">
                <a:latin typeface="Verdana"/>
                <a:cs typeface="Verdana"/>
              </a:rPr>
              <a:t>its </a:t>
            </a:r>
            <a:r>
              <a:rPr sz="2800" spc="-10" dirty="0">
                <a:latin typeface="Verdana"/>
                <a:cs typeface="Verdana"/>
              </a:rPr>
              <a:t>operation </a:t>
            </a:r>
            <a:r>
              <a:rPr sz="2800" spc="-5" dirty="0">
                <a:latin typeface="Verdana"/>
                <a:cs typeface="Verdana"/>
              </a:rPr>
              <a:t>&amp;</a:t>
            </a:r>
            <a:r>
              <a:rPr sz="2800" spc="1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function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104" y="864565"/>
            <a:ext cx="5177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spc="-50" dirty="0"/>
              <a:t> </a:t>
            </a:r>
            <a:r>
              <a:rPr spc="-5" dirty="0"/>
              <a:t>NURSING………………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2560446"/>
            <a:ext cx="72764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2317750" algn="l"/>
              </a:tabLst>
            </a:pPr>
            <a:r>
              <a:rPr sz="36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i="1" spc="-5" dirty="0">
                <a:latin typeface="Monotype Corsiva"/>
                <a:cs typeface="Monotype Corsiva"/>
              </a:rPr>
              <a:t>Knowledge </a:t>
            </a:r>
            <a:r>
              <a:rPr sz="3600" i="1" dirty="0">
                <a:latin typeface="Monotype Corsiva"/>
                <a:cs typeface="Monotype Corsiva"/>
              </a:rPr>
              <a:t>of group dynamics is needed</a:t>
            </a:r>
            <a:r>
              <a:rPr sz="3600" i="1" spc="-125" dirty="0">
                <a:latin typeface="Monotype Corsiva"/>
                <a:cs typeface="Monotype Corsiva"/>
              </a:rPr>
              <a:t> </a:t>
            </a:r>
            <a:r>
              <a:rPr sz="3600" i="1" dirty="0">
                <a:latin typeface="Monotype Corsiva"/>
                <a:cs typeface="Monotype Corsiva"/>
              </a:rPr>
              <a:t>by  nurse </a:t>
            </a:r>
            <a:r>
              <a:rPr sz="3600" i="1" spc="-5" dirty="0">
                <a:latin typeface="Monotype Corsiva"/>
                <a:cs typeface="Monotype Corsiva"/>
              </a:rPr>
              <a:t>managers </a:t>
            </a:r>
            <a:r>
              <a:rPr sz="3600" i="1" dirty="0">
                <a:latin typeface="Monotype Corsiva"/>
                <a:cs typeface="Monotype Corsiva"/>
              </a:rPr>
              <a:t>to improve </a:t>
            </a:r>
            <a:r>
              <a:rPr sz="3600" i="1" spc="-5" dirty="0">
                <a:latin typeface="Monotype Corsiva"/>
                <a:cs typeface="Monotype Corsiva"/>
              </a:rPr>
              <a:t>leadership  </a:t>
            </a:r>
            <a:r>
              <a:rPr sz="3600" i="1" dirty="0">
                <a:latin typeface="Monotype Corsiva"/>
                <a:cs typeface="Monotype Corsiva"/>
              </a:rPr>
              <a:t>competencies and facilitates group  discussions	and</a:t>
            </a:r>
            <a:r>
              <a:rPr sz="3600" i="1" spc="-20" dirty="0">
                <a:latin typeface="Monotype Corsiva"/>
                <a:cs typeface="Monotype Corsiva"/>
              </a:rPr>
              <a:t> </a:t>
            </a:r>
            <a:r>
              <a:rPr sz="3600" i="1" dirty="0">
                <a:latin typeface="Monotype Corsiva"/>
                <a:cs typeface="Monotype Corsiva"/>
              </a:rPr>
              <a:t>communication.</a:t>
            </a:r>
            <a:endParaRPr sz="36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8237" y="1694815"/>
            <a:ext cx="6746875" cy="295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3520" indent="-34353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i="1" spc="-5" dirty="0">
                <a:latin typeface="Monotype Corsiva"/>
                <a:cs typeface="Monotype Corsiva"/>
              </a:rPr>
              <a:t>Nurses </a:t>
            </a:r>
            <a:r>
              <a:rPr sz="3600" i="1" dirty="0">
                <a:latin typeface="Monotype Corsiva"/>
                <a:cs typeface="Monotype Corsiva"/>
              </a:rPr>
              <a:t>participate in group</a:t>
            </a:r>
            <a:r>
              <a:rPr sz="3600" i="1" spc="-120" dirty="0">
                <a:latin typeface="Monotype Corsiva"/>
                <a:cs typeface="Monotype Corsiva"/>
              </a:rPr>
              <a:t> </a:t>
            </a:r>
            <a:r>
              <a:rPr sz="3600" i="1" dirty="0">
                <a:latin typeface="Monotype Corsiva"/>
                <a:cs typeface="Monotype Corsiva"/>
              </a:rPr>
              <a:t>situations  on a daily</a:t>
            </a:r>
            <a:r>
              <a:rPr sz="3600" i="1" spc="-30" dirty="0">
                <a:latin typeface="Monotype Corsiva"/>
                <a:cs typeface="Monotype Corsiva"/>
              </a:rPr>
              <a:t> </a:t>
            </a:r>
            <a:r>
              <a:rPr sz="3600" i="1" dirty="0">
                <a:latin typeface="Monotype Corsiva"/>
                <a:cs typeface="Monotype Corsiva"/>
              </a:rPr>
              <a:t>basis</a:t>
            </a:r>
            <a:endParaRPr sz="3600">
              <a:latin typeface="Monotype Corsiva"/>
              <a:cs typeface="Monotype Corsiva"/>
            </a:endParaRPr>
          </a:p>
          <a:p>
            <a:pPr marL="355600" marR="5080" indent="-343535">
              <a:lnSpc>
                <a:spcPct val="100000"/>
              </a:lnSpc>
              <a:spcBef>
                <a:spcPts val="1465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i="1" dirty="0">
                <a:latin typeface="Monotype Corsiva"/>
                <a:cs typeface="Monotype Corsiva"/>
              </a:rPr>
              <a:t>In health care settings </a:t>
            </a:r>
            <a:r>
              <a:rPr sz="3600" i="1" spc="-5" dirty="0">
                <a:latin typeface="Monotype Corsiva"/>
                <a:cs typeface="Monotype Corsiva"/>
              </a:rPr>
              <a:t>,nurses </a:t>
            </a:r>
            <a:r>
              <a:rPr sz="3600" i="1" dirty="0">
                <a:latin typeface="Monotype Corsiva"/>
                <a:cs typeface="Monotype Corsiva"/>
              </a:rPr>
              <a:t>serve on  or lead task groups that create policy,  </a:t>
            </a:r>
            <a:r>
              <a:rPr sz="3600" i="1" spc="-5" dirty="0">
                <a:latin typeface="Monotype Corsiva"/>
                <a:cs typeface="Monotype Corsiva"/>
              </a:rPr>
              <a:t>describe procedures, and plan </a:t>
            </a:r>
            <a:r>
              <a:rPr sz="3600" i="1" dirty="0">
                <a:latin typeface="Monotype Corsiva"/>
                <a:cs typeface="Monotype Corsiva"/>
              </a:rPr>
              <a:t>client</a:t>
            </a:r>
            <a:r>
              <a:rPr sz="3600" i="1" spc="-75" dirty="0">
                <a:latin typeface="Monotype Corsiva"/>
                <a:cs typeface="Monotype Corsiva"/>
              </a:rPr>
              <a:t> </a:t>
            </a:r>
            <a:r>
              <a:rPr sz="3600" i="1" spc="-5" dirty="0">
                <a:latin typeface="Monotype Corsiva"/>
                <a:cs typeface="Monotype Corsiva"/>
              </a:rPr>
              <a:t>care</a:t>
            </a:r>
            <a:endParaRPr sz="36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777" y="864565"/>
            <a:ext cx="2790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905000"/>
            <a:ext cx="7275830" cy="43268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965" marR="480695" indent="-342900">
              <a:lnSpc>
                <a:spcPct val="90000"/>
              </a:lnSpc>
              <a:spcBef>
                <a:spcPts val="495"/>
              </a:spcBef>
            </a:pPr>
            <a:r>
              <a:rPr sz="33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300" i="1" spc="-5" dirty="0">
                <a:latin typeface="Monotype Corsiva"/>
                <a:cs typeface="Monotype Corsiva"/>
              </a:rPr>
              <a:t>The usefulness </a:t>
            </a:r>
            <a:r>
              <a:rPr sz="3300" i="1" dirty="0">
                <a:latin typeface="Monotype Corsiva"/>
                <a:cs typeface="Monotype Corsiva"/>
              </a:rPr>
              <a:t>of </a:t>
            </a:r>
            <a:r>
              <a:rPr sz="3300" i="1" spc="-5" dirty="0">
                <a:latin typeface="Monotype Corsiva"/>
                <a:cs typeface="Monotype Corsiva"/>
              </a:rPr>
              <a:t>groups </a:t>
            </a:r>
            <a:r>
              <a:rPr sz="3300" i="1" dirty="0">
                <a:latin typeface="Monotype Corsiva"/>
                <a:cs typeface="Monotype Corsiva"/>
              </a:rPr>
              <a:t>is </a:t>
            </a:r>
            <a:r>
              <a:rPr sz="3300" i="1" spc="-5" dirty="0">
                <a:latin typeface="Monotype Corsiva"/>
                <a:cs typeface="Monotype Corsiva"/>
              </a:rPr>
              <a:t>nowhere more  apparent </a:t>
            </a:r>
            <a:r>
              <a:rPr sz="3300" i="1" dirty="0">
                <a:latin typeface="Monotype Corsiva"/>
                <a:cs typeface="Monotype Corsiva"/>
              </a:rPr>
              <a:t>than </a:t>
            </a:r>
            <a:r>
              <a:rPr sz="3300" i="1" spc="-5" dirty="0">
                <a:latin typeface="Monotype Corsiva"/>
                <a:cs typeface="Monotype Corsiva"/>
              </a:rPr>
              <a:t>when groups are used </a:t>
            </a:r>
            <a:r>
              <a:rPr sz="3300" i="1" dirty="0">
                <a:latin typeface="Monotype Corsiva"/>
                <a:cs typeface="Monotype Corsiva"/>
              </a:rPr>
              <a:t>to </a:t>
            </a:r>
            <a:r>
              <a:rPr sz="3300" i="1" spc="-5" dirty="0">
                <a:latin typeface="Monotype Corsiva"/>
                <a:cs typeface="Monotype Corsiva"/>
              </a:rPr>
              <a:t>help  </a:t>
            </a:r>
            <a:r>
              <a:rPr sz="3300" i="1" dirty="0">
                <a:latin typeface="Monotype Corsiva"/>
                <a:cs typeface="Monotype Corsiva"/>
              </a:rPr>
              <a:t>their </a:t>
            </a:r>
            <a:r>
              <a:rPr sz="3300" i="1" spc="-5" dirty="0">
                <a:latin typeface="Monotype Corsiva"/>
                <a:cs typeface="Monotype Corsiva"/>
              </a:rPr>
              <a:t>members</a:t>
            </a:r>
            <a:r>
              <a:rPr sz="3300" i="1" spc="-15" dirty="0">
                <a:latin typeface="Monotype Corsiva"/>
                <a:cs typeface="Monotype Corsiva"/>
              </a:rPr>
              <a:t> </a:t>
            </a:r>
            <a:r>
              <a:rPr sz="3300" i="1" spc="-5" dirty="0">
                <a:latin typeface="Monotype Corsiva"/>
                <a:cs typeface="Monotype Corsiva"/>
              </a:rPr>
              <a:t>change.</a:t>
            </a:r>
            <a:endParaRPr sz="3300" dirty="0">
              <a:latin typeface="Monotype Corsiva"/>
              <a:cs typeface="Monotype Corsiva"/>
            </a:endParaRPr>
          </a:p>
          <a:p>
            <a:pPr marL="354965" marR="5080" indent="-342900">
              <a:lnSpc>
                <a:spcPct val="90000"/>
              </a:lnSpc>
              <a:spcBef>
                <a:spcPts val="1390"/>
              </a:spcBef>
            </a:pPr>
            <a:r>
              <a:rPr sz="33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300" i="1" spc="-5" dirty="0">
                <a:latin typeface="Monotype Corsiva"/>
                <a:cs typeface="Monotype Corsiva"/>
              </a:rPr>
              <a:t>Groups, </a:t>
            </a:r>
            <a:r>
              <a:rPr sz="3300" i="1" spc="-10" dirty="0">
                <a:latin typeface="Monotype Corsiva"/>
                <a:cs typeface="Monotype Corsiva"/>
              </a:rPr>
              <a:t>by </a:t>
            </a:r>
            <a:r>
              <a:rPr sz="3300" i="1" dirty="0">
                <a:latin typeface="Monotype Corsiva"/>
                <a:cs typeface="Monotype Corsiva"/>
              </a:rPr>
              <a:t>their </a:t>
            </a:r>
            <a:r>
              <a:rPr sz="3300" i="1" spc="-5" dirty="0">
                <a:latin typeface="Monotype Corsiva"/>
                <a:cs typeface="Monotype Corsiva"/>
              </a:rPr>
              <a:t>very nature, </a:t>
            </a:r>
            <a:r>
              <a:rPr sz="3300" i="1" dirty="0">
                <a:latin typeface="Monotype Corsiva"/>
                <a:cs typeface="Monotype Corsiva"/>
              </a:rPr>
              <a:t>provide their  </a:t>
            </a:r>
            <a:r>
              <a:rPr sz="3300" i="1" spc="-5" dirty="0">
                <a:latin typeface="Monotype Corsiva"/>
                <a:cs typeface="Monotype Corsiva"/>
              </a:rPr>
              <a:t>members with information, support, and  guidance, and </a:t>
            </a:r>
            <a:r>
              <a:rPr sz="3300" i="1" dirty="0">
                <a:latin typeface="Monotype Corsiva"/>
                <a:cs typeface="Monotype Corsiva"/>
              </a:rPr>
              <a:t>so </a:t>
            </a:r>
            <a:r>
              <a:rPr sz="3300" i="1" spc="-5" dirty="0">
                <a:latin typeface="Monotype Corsiva"/>
                <a:cs typeface="Monotype Corsiva"/>
              </a:rPr>
              <a:t>many personal </a:t>
            </a:r>
            <a:r>
              <a:rPr sz="3300" i="1" dirty="0">
                <a:latin typeface="Monotype Corsiva"/>
                <a:cs typeface="Monotype Corsiva"/>
              </a:rPr>
              <a:t>and  </a:t>
            </a:r>
            <a:r>
              <a:rPr sz="3300" i="1" spc="-5" dirty="0">
                <a:latin typeface="Monotype Corsiva"/>
                <a:cs typeface="Monotype Corsiva"/>
              </a:rPr>
              <a:t>interpersonal problems </a:t>
            </a:r>
            <a:r>
              <a:rPr sz="3300" i="1" dirty="0">
                <a:latin typeface="Monotype Corsiva"/>
                <a:cs typeface="Monotype Corsiva"/>
              </a:rPr>
              <a:t>can be </a:t>
            </a:r>
            <a:r>
              <a:rPr sz="3300" i="1" spc="-5" dirty="0">
                <a:latin typeface="Monotype Corsiva"/>
                <a:cs typeface="Monotype Corsiva"/>
              </a:rPr>
              <a:t>resolved more  readily when confronted </a:t>
            </a:r>
            <a:r>
              <a:rPr sz="3300" i="1" dirty="0">
                <a:latin typeface="Monotype Corsiva"/>
                <a:cs typeface="Monotype Corsiva"/>
              </a:rPr>
              <a:t>in a </a:t>
            </a:r>
            <a:r>
              <a:rPr sz="3300" i="1" spc="-5" dirty="0">
                <a:latin typeface="Monotype Corsiva"/>
                <a:cs typeface="Monotype Corsiva"/>
              </a:rPr>
              <a:t>group rather </a:t>
            </a:r>
            <a:r>
              <a:rPr sz="3300" i="1" dirty="0">
                <a:latin typeface="Monotype Corsiva"/>
                <a:cs typeface="Monotype Corsiva"/>
              </a:rPr>
              <a:t>than  </a:t>
            </a:r>
            <a:r>
              <a:rPr sz="3300" i="1" spc="-5" dirty="0">
                <a:latin typeface="Monotype Corsiva"/>
                <a:cs typeface="Monotype Corsiva"/>
              </a:rPr>
              <a:t>alone.</a:t>
            </a:r>
            <a:endParaRPr sz="3300" dirty="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13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864565"/>
            <a:ext cx="8599170" cy="483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6F2F9F"/>
                </a:solidFill>
                <a:latin typeface="MS PGothic"/>
                <a:cs typeface="MS PGothic"/>
              </a:rPr>
              <a:t>REFERENCES</a:t>
            </a:r>
            <a:endParaRPr sz="3600">
              <a:latin typeface="MS PGothic"/>
              <a:cs typeface="MS P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750">
              <a:latin typeface="MS PGothic"/>
              <a:cs typeface="MS PGothic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3600" spc="-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i="1" spc="-5" dirty="0">
                <a:latin typeface="Monotype Corsiva"/>
                <a:cs typeface="Monotype Corsiva"/>
              </a:rPr>
              <a:t>Barge, </a:t>
            </a:r>
            <a:r>
              <a:rPr sz="3600" i="1" dirty="0">
                <a:latin typeface="Monotype Corsiva"/>
                <a:cs typeface="Monotype Corsiva"/>
              </a:rPr>
              <a:t>J. </a:t>
            </a:r>
            <a:r>
              <a:rPr sz="3600" i="1" spc="-5" dirty="0">
                <a:latin typeface="Monotype Corsiva"/>
                <a:cs typeface="Monotype Corsiva"/>
              </a:rPr>
              <a:t>K. </a:t>
            </a:r>
            <a:r>
              <a:rPr sz="3600" i="1" dirty="0">
                <a:latin typeface="Monotype Corsiva"/>
                <a:cs typeface="Monotype Corsiva"/>
              </a:rPr>
              <a:t>(2002). </a:t>
            </a:r>
            <a:r>
              <a:rPr sz="3600" i="1" spc="-5" dirty="0">
                <a:latin typeface="Monotype Corsiva"/>
                <a:cs typeface="Monotype Corsiva"/>
              </a:rPr>
              <a:t>Enlarging </a:t>
            </a:r>
            <a:r>
              <a:rPr sz="3600" i="1" dirty="0">
                <a:latin typeface="Monotype Corsiva"/>
                <a:cs typeface="Monotype Corsiva"/>
              </a:rPr>
              <a:t>the </a:t>
            </a:r>
            <a:r>
              <a:rPr sz="3600" i="1" spc="-5" dirty="0">
                <a:latin typeface="Monotype Corsiva"/>
                <a:cs typeface="Monotype Corsiva"/>
              </a:rPr>
              <a:t>meaning </a:t>
            </a:r>
            <a:r>
              <a:rPr sz="3600" i="1" dirty="0">
                <a:latin typeface="Monotype Corsiva"/>
                <a:cs typeface="Monotype Corsiva"/>
              </a:rPr>
              <a:t>of  groupdeliberation: From discussion to dialogue.</a:t>
            </a:r>
            <a:r>
              <a:rPr sz="3600" i="1" spc="-175" dirty="0">
                <a:latin typeface="Monotype Corsiva"/>
                <a:cs typeface="Monotype Corsiva"/>
              </a:rPr>
              <a:t> </a:t>
            </a:r>
            <a:r>
              <a:rPr sz="3600" i="1" dirty="0">
                <a:latin typeface="Monotype Corsiva"/>
                <a:cs typeface="Monotype Corsiva"/>
              </a:rPr>
              <a:t>IL.</a:t>
            </a:r>
            <a:endParaRPr sz="3600">
              <a:latin typeface="Monotype Corsiva"/>
              <a:cs typeface="Monotype Corsiva"/>
            </a:endParaRPr>
          </a:p>
          <a:p>
            <a:pPr marL="355600" marR="2037080">
              <a:lnSpc>
                <a:spcPct val="100000"/>
              </a:lnSpc>
            </a:pPr>
            <a:r>
              <a:rPr sz="3600" i="1" spc="-5" dirty="0">
                <a:latin typeface="Monotype Corsiva"/>
                <a:cs typeface="Monotype Corsiva"/>
              </a:rPr>
              <a:t>R. </a:t>
            </a:r>
            <a:r>
              <a:rPr sz="3600" i="1" dirty="0">
                <a:latin typeface="Monotype Corsiva"/>
                <a:cs typeface="Monotype Corsiva"/>
              </a:rPr>
              <a:t>Frey (Ed.), </a:t>
            </a:r>
            <a:r>
              <a:rPr sz="3600" i="1" spc="-5" dirty="0">
                <a:latin typeface="Monotype Corsiva"/>
                <a:cs typeface="Monotype Corsiva"/>
              </a:rPr>
              <a:t>New directions </a:t>
            </a:r>
            <a:r>
              <a:rPr sz="3600" i="1" dirty="0">
                <a:latin typeface="Monotype Corsiva"/>
                <a:cs typeface="Monotype Corsiva"/>
              </a:rPr>
              <a:t>in</a:t>
            </a:r>
            <a:r>
              <a:rPr sz="3600" i="1" spc="-75" dirty="0">
                <a:latin typeface="Monotype Corsiva"/>
                <a:cs typeface="Monotype Corsiva"/>
              </a:rPr>
              <a:t> </a:t>
            </a:r>
            <a:r>
              <a:rPr sz="3600" i="1" dirty="0">
                <a:latin typeface="Monotype Corsiva"/>
                <a:cs typeface="Monotype Corsiva"/>
              </a:rPr>
              <a:t>group  communication.</a:t>
            </a:r>
            <a:endParaRPr sz="3600">
              <a:latin typeface="Monotype Corsiva"/>
              <a:cs typeface="Monotype Corsiva"/>
            </a:endParaRPr>
          </a:p>
          <a:p>
            <a:pPr marL="355600" marR="796290" indent="-342900">
              <a:lnSpc>
                <a:spcPct val="100000"/>
              </a:lnSpc>
              <a:spcBef>
                <a:spcPts val="1465"/>
              </a:spcBef>
            </a:pPr>
            <a:r>
              <a:rPr sz="3600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3600" i="1" dirty="0">
                <a:latin typeface="Monotype Corsiva"/>
                <a:cs typeface="Monotype Corsiva"/>
              </a:rPr>
              <a:t>Townsend.C Mary,Psychiatric Mental</a:t>
            </a:r>
            <a:r>
              <a:rPr sz="3600" i="1" spc="-135" dirty="0">
                <a:latin typeface="Monotype Corsiva"/>
                <a:cs typeface="Monotype Corsiva"/>
              </a:rPr>
              <a:t> </a:t>
            </a:r>
            <a:r>
              <a:rPr sz="3600" i="1" spc="-5" dirty="0">
                <a:latin typeface="Monotype Corsiva"/>
                <a:cs typeface="Monotype Corsiva"/>
              </a:rPr>
              <a:t>Health  Nursing.</a:t>
            </a:r>
            <a:endParaRPr sz="36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2008632" y="2862072"/>
              <a:ext cx="4782312" cy="1441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7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597" y="435101"/>
            <a:ext cx="646938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9145" marR="5080" indent="-767080">
              <a:lnSpc>
                <a:spcPct val="100000"/>
              </a:lnSpc>
              <a:spcBef>
                <a:spcPts val="105"/>
              </a:spcBef>
            </a:pPr>
            <a:r>
              <a:rPr sz="4400" spc="-65" dirty="0">
                <a:latin typeface="Times New Roman"/>
                <a:cs typeface="Times New Roman"/>
              </a:rPr>
              <a:t>IMPORTANCE </a:t>
            </a:r>
            <a:r>
              <a:rPr sz="4400" dirty="0">
                <a:latin typeface="Times New Roman"/>
                <a:cs typeface="Times New Roman"/>
              </a:rPr>
              <a:t>OF GROUP  IN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45" dirty="0">
                <a:latin typeface="Times New Roman"/>
                <a:cs typeface="Times New Roman"/>
              </a:rPr>
              <a:t>ORGANISATION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2136" rIns="0" bIns="0" rtlCol="0">
            <a:spAutoFit/>
          </a:bodyPr>
          <a:lstStyle/>
          <a:p>
            <a:pPr marL="384810" marR="5080" indent="-343535">
              <a:lnSpc>
                <a:spcPct val="140000"/>
              </a:lnSpc>
              <a:spcBef>
                <a:spcPts val="100"/>
              </a:spcBef>
            </a:pPr>
            <a:r>
              <a:rPr sz="2800" spc="2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25" dirty="0"/>
              <a:t>Groups </a:t>
            </a:r>
            <a:r>
              <a:rPr sz="2800" spc="-5" dirty="0"/>
              <a:t>typically outperform individuals when </a:t>
            </a:r>
            <a:r>
              <a:rPr sz="2800" dirty="0"/>
              <a:t>the </a:t>
            </a:r>
            <a:r>
              <a:rPr sz="2800" spc="-5" dirty="0"/>
              <a:t>tasks  </a:t>
            </a:r>
            <a:r>
              <a:rPr sz="2800" dirty="0"/>
              <a:t>involved </a:t>
            </a:r>
            <a:r>
              <a:rPr sz="2800" spc="-5" dirty="0"/>
              <a:t>require a variety of skills, experience, </a:t>
            </a:r>
            <a:r>
              <a:rPr sz="2800" spc="-10" dirty="0"/>
              <a:t>and  </a:t>
            </a:r>
            <a:r>
              <a:rPr sz="2800" spc="-5" dirty="0"/>
              <a:t>decision</a:t>
            </a:r>
            <a:r>
              <a:rPr sz="2800" spc="-30" dirty="0"/>
              <a:t> </a:t>
            </a:r>
            <a:r>
              <a:rPr sz="2800" spc="-5" dirty="0"/>
              <a:t>making.</a:t>
            </a:r>
            <a:endParaRPr sz="2800">
              <a:latin typeface="Wingdings 2"/>
              <a:cs typeface="Wingdings 2"/>
            </a:endParaRPr>
          </a:p>
          <a:p>
            <a:pPr marL="384810" marR="559435" indent="-343535">
              <a:lnSpc>
                <a:spcPct val="140000"/>
              </a:lnSpc>
              <a:spcBef>
                <a:spcPts val="1270"/>
              </a:spcBef>
            </a:pPr>
            <a:r>
              <a:rPr sz="2800" spc="25" dirty="0">
                <a:solidFill>
                  <a:srgbClr val="E89117"/>
                </a:solidFill>
                <a:latin typeface="Wingdings 2"/>
                <a:cs typeface="Wingdings 2"/>
              </a:rPr>
              <a:t></a:t>
            </a:r>
            <a:r>
              <a:rPr sz="2800" spc="25" dirty="0"/>
              <a:t>Groups </a:t>
            </a:r>
            <a:r>
              <a:rPr sz="2800" spc="-5" dirty="0"/>
              <a:t>are often more flexible and can quickly  assemble, achieve goals, and disband or move on to  another set of</a:t>
            </a:r>
            <a:r>
              <a:rPr sz="2800" spc="-10" dirty="0"/>
              <a:t> </a:t>
            </a:r>
            <a:r>
              <a:rPr sz="2800" spc="-5" dirty="0"/>
              <a:t>objectives.</a:t>
            </a:r>
            <a:endParaRPr sz="2800">
              <a:latin typeface="Wingdings 2"/>
              <a:cs typeface="Wingdings 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3057</Words>
  <Application>Microsoft Office PowerPoint</Application>
  <PresentationFormat>On-screen Show (4:3)</PresentationFormat>
  <Paragraphs>342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8" baseType="lpstr">
      <vt:lpstr>MS PGothic</vt:lpstr>
      <vt:lpstr>Arial</vt:lpstr>
      <vt:lpstr>Calibri</vt:lpstr>
      <vt:lpstr>Cambria</vt:lpstr>
      <vt:lpstr>Comic Sans MS</vt:lpstr>
      <vt:lpstr>Gabriola</vt:lpstr>
      <vt:lpstr>Monotype Corsiva</vt:lpstr>
      <vt:lpstr>Tahoma</vt:lpstr>
      <vt:lpstr>Times New Roman</vt:lpstr>
      <vt:lpstr>Verdana</vt:lpstr>
      <vt:lpstr>Wingdings 2</vt:lpstr>
      <vt:lpstr>Office Theme</vt:lpstr>
      <vt:lpstr>PowerPoint Presentation</vt:lpstr>
      <vt:lpstr>PowerPoint Presentation</vt:lpstr>
      <vt:lpstr>PowerPoint Presentation</vt:lpstr>
      <vt:lpstr>GROUP</vt:lpstr>
      <vt:lpstr>GROUP DYNAMICS Group dynamics refers to the attitudinal and  behavioural characteristics of a group.</vt:lpstr>
      <vt:lpstr>Group dynamics …</vt:lpstr>
      <vt:lpstr>Why it is important in organization ?</vt:lpstr>
      <vt:lpstr>PowerPoint Presentation</vt:lpstr>
      <vt:lpstr>IMPORTANCE OF GROUP  IN ORGANISATION</vt:lpstr>
      <vt:lpstr>Importance of Group in organization…</vt:lpstr>
      <vt:lpstr>IMPORTANCE OF GROUP IN  ORGANIZATION …</vt:lpstr>
      <vt:lpstr>Group development</vt:lpstr>
      <vt:lpstr>GROUP DEVELOPMENT</vt:lpstr>
      <vt:lpstr>Classic Theory</vt:lpstr>
      <vt:lpstr>SOCIAL EXCHANGE THEORY</vt:lpstr>
      <vt:lpstr>SOCIAL IDENTITY THEORY</vt:lpstr>
      <vt:lpstr>Social Identity Theory….</vt:lpstr>
      <vt:lpstr>GROUP TYPES</vt:lpstr>
      <vt:lpstr>FORMAL GROUPS</vt:lpstr>
      <vt:lpstr>COMMAND GROUPS</vt:lpstr>
      <vt:lpstr>TASK GROUPS</vt:lpstr>
      <vt:lpstr>FUNCTIONAL GROUP</vt:lpstr>
      <vt:lpstr>INFORMAL GROUPS …</vt:lpstr>
      <vt:lpstr>INFORMAL GROUPS</vt:lpstr>
      <vt:lpstr>INFORMAL GROUPS …</vt:lpstr>
      <vt:lpstr>INTEREST GROUPS</vt:lpstr>
      <vt:lpstr>FRIENDSHIP GROUPS</vt:lpstr>
      <vt:lpstr>REFERENCE GROUP</vt:lpstr>
      <vt:lpstr>REFERENCE GROUP…</vt:lpstr>
      <vt:lpstr>GROUP DEVELOPMENT</vt:lpstr>
      <vt:lpstr>FIVE STAGES</vt:lpstr>
      <vt:lpstr>FIVE STAGES</vt:lpstr>
      <vt:lpstr>PHYSICAL CONDITIONS THAT INFLUENCE GROUP  DYNAMICS</vt:lpstr>
      <vt:lpstr>GROUP STRUCTURE</vt:lpstr>
      <vt:lpstr>PowerPoint Presentation</vt:lpstr>
      <vt:lpstr>GROUP SIZE</vt:lpstr>
      <vt:lpstr>PowerPoint Presentation</vt:lpstr>
      <vt:lpstr>GROUP SIZE…</vt:lpstr>
      <vt:lpstr>GROUP SIZE…</vt:lpstr>
      <vt:lpstr>GROUP ROLES</vt:lpstr>
      <vt:lpstr>GROUP ROLES</vt:lpstr>
      <vt:lpstr>WORK ROLES</vt:lpstr>
      <vt:lpstr>PowerPoint Presentation</vt:lpstr>
      <vt:lpstr>MAINTENANCE ROLE</vt:lpstr>
      <vt:lpstr>PowerPoint Presentation</vt:lpstr>
      <vt:lpstr>BLOCKING ROLES</vt:lpstr>
      <vt:lpstr>BLOCKING ROLES…</vt:lpstr>
      <vt:lpstr>BLOCKING ROLES…</vt:lpstr>
      <vt:lpstr>BLOCKING ROLES…</vt:lpstr>
      <vt:lpstr>ROLE AMBIGUITY</vt:lpstr>
      <vt:lpstr>ROLE AMBIGUITY AND ROLE  CONFLICT</vt:lpstr>
      <vt:lpstr>ROLE AMBIGUITY</vt:lpstr>
      <vt:lpstr>ROLE CONFLICT</vt:lpstr>
      <vt:lpstr>ROLE CONFLICT</vt:lpstr>
      <vt:lpstr>GROUP NORMS.</vt:lpstr>
      <vt:lpstr>GROUP NORMS… They are typically created in order to</vt:lpstr>
      <vt:lpstr>GROUP NORMS…</vt:lpstr>
      <vt:lpstr>GROUP NORMS…</vt:lpstr>
      <vt:lpstr>PERFORMANCE NORMS</vt:lpstr>
      <vt:lpstr>PowerPoint Presentation</vt:lpstr>
      <vt:lpstr>REWARD-ALLOCATION NORMS</vt:lpstr>
      <vt:lpstr>PowerPoint Presentation</vt:lpstr>
      <vt:lpstr>REWARD-ALLOCATION NORMS…</vt:lpstr>
      <vt:lpstr>GROUP NORMS…</vt:lpstr>
      <vt:lpstr>GROUP NORMS…</vt:lpstr>
      <vt:lpstr>GROUP COHESIVENESS.</vt:lpstr>
      <vt:lpstr>FACTORS PROMOTING COHESIVENESS</vt:lpstr>
      <vt:lpstr>ADVANTAGES</vt:lpstr>
      <vt:lpstr>ADVANTAGES</vt:lpstr>
      <vt:lpstr>DISADVANTAGES</vt:lpstr>
      <vt:lpstr>GROUPTHINK</vt:lpstr>
      <vt:lpstr>GROUPTHINK</vt:lpstr>
      <vt:lpstr>It can lead to a number of decision-  making issues such as the following:</vt:lpstr>
      <vt:lpstr>SOCIAL LOAFING</vt:lpstr>
      <vt:lpstr>PowerPoint Presentation</vt:lpstr>
      <vt:lpstr>Factors Leading to Group  Cohesiveness</vt:lpstr>
      <vt:lpstr>PowerPoint Presentation</vt:lpstr>
      <vt:lpstr>Group Behaviour</vt:lpstr>
      <vt:lpstr>Characteristics of a Well-Functioning, Effective Group</vt:lpstr>
      <vt:lpstr>Characteristics of a Well-Functioning, Effective Group</vt:lpstr>
      <vt:lpstr>IN NURSING………………</vt:lpstr>
      <vt:lpstr>PowerPoint Presentation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Vijay Pratap Singh</cp:lastModifiedBy>
  <cp:revision>4</cp:revision>
  <dcterms:created xsi:type="dcterms:W3CDTF">2021-02-10T10:32:40Z</dcterms:created>
  <dcterms:modified xsi:type="dcterms:W3CDTF">2022-07-26T16:15:58Z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2021-02-10T00:00:00Z</vt:filetime>
  </property>
</Properties>
</file>