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313" r:id="rId5"/>
    <p:sldId id="260" r:id="rId6"/>
    <p:sldId id="332" r:id="rId7"/>
    <p:sldId id="333" r:id="rId8"/>
    <p:sldId id="261" r:id="rId9"/>
    <p:sldId id="262" r:id="rId10"/>
    <p:sldId id="263" r:id="rId11"/>
    <p:sldId id="265" r:id="rId12"/>
    <p:sldId id="270" r:id="rId13"/>
    <p:sldId id="271" r:id="rId14"/>
    <p:sldId id="272" r:id="rId15"/>
    <p:sldId id="334" r:id="rId16"/>
    <p:sldId id="273" r:id="rId17"/>
    <p:sldId id="294" r:id="rId18"/>
    <p:sldId id="274" r:id="rId19"/>
    <p:sldId id="280" r:id="rId20"/>
    <p:sldId id="285" r:id="rId21"/>
    <p:sldId id="286" r:id="rId22"/>
    <p:sldId id="287" r:id="rId23"/>
    <p:sldId id="288" r:id="rId24"/>
    <p:sldId id="289" r:id="rId25"/>
    <p:sldId id="290" r:id="rId26"/>
    <p:sldId id="292" r:id="rId27"/>
    <p:sldId id="293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62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23"/>
            <a:ext cx="9143999" cy="10287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88207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828" y="52323"/>
            <a:ext cx="9145590" cy="9018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26619"/>
            <a:ext cx="8255000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7712" y="1966912"/>
            <a:ext cx="7815580" cy="441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966AAE1-D4DB-0AD0-09FF-BF400ED9EADF}"/>
              </a:ext>
            </a:extLst>
          </p:cNvPr>
          <p:cNvSpPr txBox="1"/>
          <p:nvPr/>
        </p:nvSpPr>
        <p:spPr>
          <a:xfrm>
            <a:off x="629457" y="1618007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of Organisational Behaviour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301F8-8C6F-98D3-286F-BA35D9290473}"/>
              </a:ext>
            </a:extLst>
          </p:cNvPr>
          <p:cNvSpPr txBox="1"/>
          <p:nvPr/>
        </p:nvSpPr>
        <p:spPr>
          <a:xfrm>
            <a:off x="846627" y="51054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err="1">
                <a:solidFill>
                  <a:schemeClr val="bg1"/>
                </a:solidFill>
              </a:rPr>
              <a:t>Cdr.</a:t>
            </a:r>
            <a:r>
              <a:rPr lang="en-IN" sz="3200" dirty="0">
                <a:solidFill>
                  <a:schemeClr val="bg1"/>
                </a:solidFill>
              </a:rPr>
              <a:t> Vijay Pratap Singh, Adjunct professor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42900" y="1371600"/>
            <a:ext cx="8458200" cy="4960973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469900" marR="10795" indent="-457200" algn="just">
              <a:lnSpc>
                <a:spcPts val="2500"/>
              </a:lnSpc>
              <a:spcBef>
                <a:spcPts val="705"/>
              </a:spcBef>
              <a:buFont typeface="Wingdings" panose="05000000000000000000" pitchFamily="2" charset="2"/>
              <a:buChar char="Ø"/>
            </a:pP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Organizations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15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sz="2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5" dirty="0">
                <a:latin typeface="Calibri" panose="020F0502020204030204" pitchFamily="34" charset="0"/>
                <a:cs typeface="Calibri" panose="020F0502020204030204" pitchFamily="34" charset="0"/>
              </a:rPr>
              <a:t>defined</a:t>
            </a:r>
            <a:r>
              <a:rPr sz="26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sz="2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social</a:t>
            </a:r>
            <a:r>
              <a:rPr sz="2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10" dirty="0">
                <a:latin typeface="Calibri" panose="020F0502020204030204" pitchFamily="34" charset="0"/>
                <a:cs typeface="Calibri" panose="020F0502020204030204" pitchFamily="34" charset="0"/>
              </a:rPr>
              <a:t>arrangements, </a:t>
            </a: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10" dirty="0">
                <a:latin typeface="Calibri" panose="020F0502020204030204" pitchFamily="34" charset="0"/>
                <a:cs typeface="Calibri" panose="020F0502020204030204" pitchFamily="34" charset="0"/>
              </a:rPr>
              <a:t>constructed</a:t>
            </a:r>
            <a:r>
              <a:rPr sz="2600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15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sz="2600" spc="-1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people,</a:t>
            </a:r>
            <a:r>
              <a:rPr sz="2600" spc="-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10" dirty="0">
                <a:latin typeface="Calibri" panose="020F0502020204030204" pitchFamily="34" charset="0"/>
                <a:cs typeface="Calibri" panose="020F0502020204030204" pitchFamily="34" charset="0"/>
              </a:rPr>
              <a:t>who</a:t>
            </a:r>
            <a:r>
              <a:rPr sz="2600" spc="-1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sz="2600" spc="-10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sz="2600" spc="-1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15" dirty="0">
                <a:latin typeface="Calibri" panose="020F0502020204030204" pitchFamily="34" charset="0"/>
                <a:cs typeface="Calibri" panose="020F0502020204030204" pitchFamily="34" charset="0"/>
              </a:rPr>
              <a:t>change</a:t>
            </a:r>
            <a:r>
              <a:rPr sz="2600" spc="-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them.</a:t>
            </a:r>
          </a:p>
          <a:p>
            <a:pPr marL="12700" marR="5080" algn="r">
              <a:lnSpc>
                <a:spcPct val="89600"/>
              </a:lnSpc>
              <a:spcBef>
                <a:spcPts val="320"/>
              </a:spcBef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--Buchanan</a:t>
            </a:r>
            <a:r>
              <a:rPr sz="2600" spc="-1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6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10" dirty="0">
                <a:latin typeface="Calibri" panose="020F0502020204030204" pitchFamily="34" charset="0"/>
                <a:cs typeface="Calibri" panose="020F0502020204030204" pitchFamily="34" charset="0"/>
              </a:rPr>
              <a:t>Huczynski</a:t>
            </a:r>
            <a:r>
              <a:rPr sz="26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(1997) </a:t>
            </a:r>
            <a:r>
              <a:rPr sz="2600" spc="-6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600" spc="-64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5080" indent="-457200" algn="just">
              <a:lnSpc>
                <a:spcPct val="89600"/>
              </a:lnSpc>
              <a:spcBef>
                <a:spcPts val="320"/>
              </a:spcBef>
              <a:buFont typeface="Wingdings" panose="05000000000000000000" pitchFamily="2" charset="2"/>
              <a:buChar char="Ø"/>
            </a:pPr>
            <a:endParaRPr lang="en-IN" sz="2600" spc="-1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5080" indent="-457200" algn="just">
              <a:lnSpc>
                <a:spcPct val="89600"/>
              </a:lnSpc>
              <a:spcBef>
                <a:spcPts val="320"/>
              </a:spcBef>
              <a:buFont typeface="Wingdings" panose="05000000000000000000" pitchFamily="2" charset="2"/>
              <a:buChar char="Ø"/>
            </a:pPr>
            <a:r>
              <a:rPr sz="2600" spc="-10" dirty="0">
                <a:latin typeface="Calibri" panose="020F0502020204030204" pitchFamily="34" charset="0"/>
                <a:cs typeface="Calibri" panose="020F0502020204030204" pitchFamily="34" charset="0"/>
              </a:rPr>
              <a:t>Organizations are 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600" spc="-15" dirty="0">
                <a:latin typeface="Calibri" panose="020F0502020204030204" pitchFamily="34" charset="0"/>
                <a:cs typeface="Calibri" panose="020F0502020204030204" pitchFamily="34" charset="0"/>
              </a:rPr>
              <a:t>system </a:t>
            </a: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2600" spc="-20" dirty="0">
                <a:latin typeface="Calibri" panose="020F0502020204030204" pitchFamily="34" charset="0"/>
                <a:cs typeface="Calibri" panose="020F0502020204030204" pitchFamily="34" charset="0"/>
              </a:rPr>
              <a:t>cooperative </a:t>
            </a: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activities 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600" spc="3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sz="2600" spc="2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10" dirty="0">
                <a:latin typeface="Calibri" panose="020F0502020204030204" pitchFamily="34" charset="0"/>
                <a:cs typeface="Calibri" panose="020F0502020204030204" pitchFamily="34" charset="0"/>
              </a:rPr>
              <a:t>coordination</a:t>
            </a:r>
            <a:r>
              <a:rPr sz="2600" spc="2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15" dirty="0">
                <a:latin typeface="Calibri" panose="020F0502020204030204" pitchFamily="34" charset="0"/>
                <a:cs typeface="Calibri" panose="020F0502020204030204" pitchFamily="34" charset="0"/>
              </a:rPr>
              <a:t>requires</a:t>
            </a:r>
            <a:r>
              <a:rPr sz="2600" spc="26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something</a:t>
            </a:r>
            <a:r>
              <a:rPr sz="2600" spc="3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intangible</a:t>
            </a:r>
            <a:r>
              <a:rPr lang="en-IN"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personal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0" dirty="0">
                <a:latin typeface="Calibri" panose="020F0502020204030204" pitchFamily="34" charset="0"/>
                <a:cs typeface="Calibri" panose="020F0502020204030204" pitchFamily="34" charset="0"/>
              </a:rPr>
              <a:t>largely</a:t>
            </a:r>
            <a:r>
              <a:rPr sz="2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6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15" dirty="0">
                <a:latin typeface="Calibri" panose="020F0502020204030204" pitchFamily="34" charset="0"/>
                <a:cs typeface="Calibri" panose="020F0502020204030204" pitchFamily="34" charset="0"/>
              </a:rPr>
              <a:t>matter</a:t>
            </a:r>
            <a:r>
              <a:rPr sz="2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personal 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10" dirty="0">
                <a:latin typeface="Calibri" panose="020F0502020204030204" pitchFamily="34" charset="0"/>
                <a:cs typeface="Calibri" panose="020F0502020204030204" pitchFamily="34" charset="0"/>
              </a:rPr>
              <a:t>relationships.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12065" algn="r">
              <a:lnSpc>
                <a:spcPct val="89600"/>
              </a:lnSpc>
              <a:spcBef>
                <a:spcPts val="300"/>
              </a:spcBef>
            </a:pP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--</a:t>
            </a:r>
            <a:r>
              <a:rPr sz="2600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10" dirty="0">
                <a:latin typeface="Calibri" panose="020F0502020204030204" pitchFamily="34" charset="0"/>
                <a:cs typeface="Calibri" panose="020F0502020204030204" pitchFamily="34" charset="0"/>
              </a:rPr>
              <a:t>Barnard</a:t>
            </a:r>
            <a:r>
              <a:rPr sz="2600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10" dirty="0">
                <a:latin typeface="Calibri" panose="020F0502020204030204" pitchFamily="34" charset="0"/>
                <a:cs typeface="Calibri" panose="020F0502020204030204" pitchFamily="34" charset="0"/>
              </a:rPr>
              <a:t>(1938) </a:t>
            </a:r>
            <a:r>
              <a:rPr sz="2600" spc="-6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600" spc="-64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12065" indent="-457200" algn="just">
              <a:lnSpc>
                <a:spcPct val="896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I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12065" indent="-457200" algn="just">
              <a:lnSpc>
                <a:spcPct val="896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OB </a:t>
            </a: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2600" spc="-15" dirty="0">
                <a:latin typeface="Calibri" panose="020F0502020204030204" pitchFamily="34" charset="0"/>
                <a:cs typeface="Calibri" panose="020F0502020204030204" pitchFamily="34" charset="0"/>
              </a:rPr>
              <a:t>concerned 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with “the </a:t>
            </a: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study 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the structure, 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functioning</a:t>
            </a:r>
            <a:r>
              <a:rPr sz="2600" spc="-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600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1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sz="2600" spc="-1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10" dirty="0">
                <a:latin typeface="Calibri" panose="020F0502020204030204" pitchFamily="34" charset="0"/>
                <a:cs typeface="Calibri" panose="020F0502020204030204" pitchFamily="34" charset="0"/>
              </a:rPr>
              <a:t>organizations,</a:t>
            </a:r>
            <a:r>
              <a:rPr sz="2600" spc="-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600" spc="-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beh</a:t>
            </a:r>
            <a:r>
              <a:rPr sz="2600" spc="-6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vior</a:t>
            </a:r>
            <a:r>
              <a:rPr sz="2600" spc="-1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6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2600" spc="-4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oups</a:t>
            </a:r>
            <a:r>
              <a:rPr sz="2600" spc="-1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6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600" spc="-1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600" spc="-3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viduals</a:t>
            </a:r>
            <a:r>
              <a:rPr sz="2600" spc="-1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within</a:t>
            </a:r>
            <a:r>
              <a:rPr sz="2600" spc="-8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600" spc="-7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600" spc="-36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737225" algn="r">
              <a:lnSpc>
                <a:spcPts val="3110"/>
              </a:lnSpc>
            </a:pP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--</a:t>
            </a:r>
            <a:r>
              <a:rPr sz="2600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Pugh</a:t>
            </a:r>
            <a:r>
              <a:rPr sz="2600" spc="-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5" dirty="0">
                <a:latin typeface="Calibri" panose="020F0502020204030204" pitchFamily="34" charset="0"/>
                <a:cs typeface="Calibri" panose="020F0502020204030204" pitchFamily="34" charset="0"/>
              </a:rPr>
              <a:t>(1971</a:t>
            </a:r>
            <a:r>
              <a:rPr lang="en-IN" sz="2600" spc="5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B1BEF-3D4A-EC66-69C0-A8D8B284DCA7}"/>
              </a:ext>
            </a:extLst>
          </p:cNvPr>
          <p:cNvSpPr txBox="1"/>
          <p:nvPr/>
        </p:nvSpPr>
        <p:spPr>
          <a:xfrm>
            <a:off x="2324100" y="381000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 quotes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8534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Nature</a:t>
            </a:r>
            <a:r>
              <a:rPr sz="4400" spc="-5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of</a:t>
            </a:r>
            <a:r>
              <a:rPr sz="4400" spc="-5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O</a:t>
            </a:r>
            <a:r>
              <a:rPr lang="en-IN" sz="4400" spc="-5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rganisational</a:t>
            </a:r>
            <a:r>
              <a:rPr lang="en-IN" sz="4400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B</a:t>
            </a:r>
            <a:r>
              <a:rPr lang="en-IN" sz="4400" spc="-5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ehaviour</a:t>
            </a:r>
            <a:endParaRPr sz="4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5C7950-4550-C92A-74B9-ED45BB9DAFE5}"/>
              </a:ext>
            </a:extLst>
          </p:cNvPr>
          <p:cNvSpPr txBox="1"/>
          <p:nvPr/>
        </p:nvSpPr>
        <p:spPr>
          <a:xfrm>
            <a:off x="609600" y="1752600"/>
            <a:ext cx="8229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marR="136398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200" spc="-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55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3200" spc="-5" dirty="0">
                <a:latin typeface="Calibri" panose="020F0502020204030204" pitchFamily="34" charset="0"/>
                <a:cs typeface="Calibri" panose="020F0502020204030204" pitchFamily="34" charset="0"/>
              </a:rPr>
              <a:t>iel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3200" spc="-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32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3200" spc="1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3200" spc="-25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3200" spc="-1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32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5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200" spc="-1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3200" spc="-1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200" spc="-1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5" dirty="0">
                <a:latin typeface="Calibri" panose="020F0502020204030204" pitchFamily="34" charset="0"/>
                <a:cs typeface="Calibri" panose="020F0502020204030204" pitchFamily="34" charset="0"/>
              </a:rPr>
              <a:t>disc</a:t>
            </a:r>
            <a:r>
              <a:rPr lang="en-US" sz="3200" spc="-1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pl</a:t>
            </a:r>
            <a:r>
              <a:rPr lang="en-US" sz="3200" spc="-1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200" spc="-5" dirty="0">
                <a:latin typeface="Calibri" panose="020F0502020204030204" pitchFamily="34" charset="0"/>
                <a:cs typeface="Calibri" panose="020F0502020204030204" pitchFamily="34" charset="0"/>
              </a:rPr>
              <a:t>ne </a:t>
            </a:r>
          </a:p>
          <a:p>
            <a:pPr marL="469900" marR="1363980" indent="-457200">
              <a:buFont typeface="Wingdings" panose="05000000000000000000" pitchFamily="2" charset="2"/>
              <a:buChar char="§"/>
            </a:pPr>
            <a:r>
              <a:rPr lang="en-US" sz="3200" spc="-5" dirty="0">
                <a:latin typeface="Calibri" panose="020F0502020204030204" pitchFamily="34" charset="0"/>
                <a:cs typeface="Calibri" panose="020F0502020204030204" pitchFamily="34" charset="0"/>
              </a:rPr>
              <a:t>Interdisciplinary</a:t>
            </a:r>
            <a:r>
              <a:rPr lang="en-US" sz="3200" spc="-1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10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sz="3200" spc="-10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5" dirty="0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r>
              <a:rPr lang="en-US" sz="32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10" dirty="0">
                <a:latin typeface="Calibri" panose="020F0502020204030204" pitchFamily="34" charset="0"/>
                <a:cs typeface="Calibri" panose="020F0502020204030204" pitchFamily="34" charset="0"/>
              </a:rPr>
              <a:t>Science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2006600" indent="-457200">
              <a:buFont typeface="Wingdings" panose="05000000000000000000" pitchFamily="2" charset="2"/>
              <a:buChar char="§"/>
            </a:pPr>
            <a:r>
              <a:rPr lang="en-US" sz="3200" spc="-3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3200" spc="-1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3200" spc="-5" dirty="0">
                <a:latin typeface="Calibri" panose="020F0502020204030204" pitchFamily="34" charset="0"/>
                <a:cs typeface="Calibri" panose="020F0502020204030204" pitchFamily="34" charset="0"/>
              </a:rPr>
              <a:t>mat</a:t>
            </a:r>
            <a:r>
              <a:rPr lang="en-US" sz="3200" spc="-3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200" spc="-6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3200" spc="-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200" spc="-1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3200" spc="-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175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alue</a:t>
            </a:r>
            <a:r>
              <a:rPr lang="en-US" sz="3200" spc="-8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45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3200" spc="-4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3200" spc="-4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ed</a:t>
            </a:r>
          </a:p>
          <a:p>
            <a:pPr marL="469900" marR="2006600" indent="-457200">
              <a:buFont typeface="Wingdings" panose="05000000000000000000" pitchFamily="2" charset="2"/>
              <a:buChar char="§"/>
            </a:pPr>
            <a:r>
              <a:rPr lang="en-US" sz="3200" spc="-5" dirty="0">
                <a:latin typeface="Calibri" panose="020F0502020204030204" pitchFamily="34" charset="0"/>
                <a:cs typeface="Calibri" panose="020F0502020204030204" pitchFamily="34" charset="0"/>
              </a:rPr>
              <a:t>Humanistic &amp; optimistic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indent="-457200">
              <a:buFont typeface="Wingdings" panose="05000000000000000000" pitchFamily="2" charset="2"/>
              <a:buChar char="§"/>
            </a:pPr>
            <a:r>
              <a:rPr lang="en-US" sz="3200" spc="-10" dirty="0">
                <a:latin typeface="Calibri" panose="020F0502020204030204" pitchFamily="34" charset="0"/>
                <a:cs typeface="Calibri" panose="020F0502020204030204" pitchFamily="34" charset="0"/>
              </a:rPr>
              <a:t>Oriented</a:t>
            </a:r>
            <a:r>
              <a:rPr lang="en-US" sz="3200" spc="-8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50" dirty="0">
                <a:latin typeface="Calibri" panose="020F0502020204030204" pitchFamily="34" charset="0"/>
                <a:cs typeface="Calibri" panose="020F0502020204030204" pitchFamily="34" charset="0"/>
              </a:rPr>
              <a:t>Towards</a:t>
            </a:r>
            <a:r>
              <a:rPr lang="en-US" sz="32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5" dirty="0">
                <a:latin typeface="Calibri" panose="020F0502020204030204" pitchFamily="34" charset="0"/>
                <a:cs typeface="Calibri" panose="020F0502020204030204" pitchFamily="34" charset="0"/>
              </a:rPr>
              <a:t>Organizational</a:t>
            </a:r>
            <a:r>
              <a:rPr lang="en-US" sz="32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10" dirty="0"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200" spc="-9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5" dirty="0">
                <a:latin typeface="Calibri" panose="020F0502020204030204" pitchFamily="34" charset="0"/>
                <a:cs typeface="Calibri" panose="020F0502020204030204" pitchFamily="34" charset="0"/>
              </a:rPr>
              <a:t>total</a:t>
            </a:r>
            <a:r>
              <a:rPr lang="en-US" sz="3200" spc="-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15" dirty="0">
                <a:latin typeface="Calibri" panose="020F0502020204030204" pitchFamily="34" charset="0"/>
                <a:cs typeface="Calibri" panose="020F0502020204030204" pitchFamily="34" charset="0"/>
              </a:rPr>
              <a:t>Systems</a:t>
            </a:r>
            <a:r>
              <a:rPr lang="en-US" sz="3200" spc="-1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10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362" y="457200"/>
            <a:ext cx="82131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Major</a:t>
            </a:r>
            <a:r>
              <a:rPr sz="3600" spc="-1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Disciplines</a:t>
            </a:r>
            <a:r>
              <a:rPr lang="en-IN" sz="3600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subjects contributing</a:t>
            </a:r>
            <a:r>
              <a:rPr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spc="-2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sz="3600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sz="3600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</a:t>
            </a:r>
            <a:r>
              <a:rPr sz="3600" spc="-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sz="3600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spc="-1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organizational</a:t>
            </a:r>
            <a:r>
              <a:rPr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</a:t>
            </a:r>
            <a:r>
              <a:rPr lang="en-IN" sz="3600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sz="3600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381" y="1855534"/>
            <a:ext cx="8571123" cy="46448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10235" algn="just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3750"/>
              <a:buFont typeface="Wingdings" panose="05000000000000000000" pitchFamily="2" charset="2"/>
              <a:buChar char="q"/>
              <a:tabLst>
                <a:tab pos="622300" algn="l"/>
                <a:tab pos="622935" algn="l"/>
                <a:tab pos="2468880" algn="l"/>
              </a:tabLst>
            </a:pPr>
            <a:r>
              <a:rPr sz="2600" b="1" u="sng" spc="-10" dirty="0">
                <a:solidFill>
                  <a:srgbClr val="7030A0"/>
                </a:solidFill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Psychology</a:t>
            </a:r>
            <a:r>
              <a:rPr sz="2600" b="1" spc="-10" dirty="0">
                <a:latin typeface="Constantia"/>
                <a:cs typeface="Constantia"/>
              </a:rPr>
              <a:t>:	</a:t>
            </a:r>
            <a:r>
              <a:rPr sz="2600" b="1" spc="-20" dirty="0">
                <a:latin typeface="Constantia"/>
                <a:cs typeface="Constantia"/>
              </a:rPr>
              <a:t>how</a:t>
            </a:r>
            <a:r>
              <a:rPr sz="2600" b="1" spc="-6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individuals</a:t>
            </a:r>
            <a:r>
              <a:rPr sz="2600" b="1" spc="-45" dirty="0">
                <a:latin typeface="Constantia"/>
                <a:cs typeface="Constantia"/>
              </a:rPr>
              <a:t> </a:t>
            </a:r>
            <a:r>
              <a:rPr sz="2600" b="1" spc="-20" dirty="0">
                <a:latin typeface="Constantia"/>
                <a:cs typeface="Constantia"/>
              </a:rPr>
              <a:t>behave</a:t>
            </a:r>
            <a:r>
              <a:rPr sz="2600" b="1" spc="-8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in</a:t>
            </a:r>
            <a:r>
              <a:rPr sz="2600" b="1" spc="-9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response</a:t>
            </a:r>
            <a:r>
              <a:rPr sz="2600" b="1" spc="-105" dirty="0">
                <a:latin typeface="Constantia"/>
                <a:cs typeface="Constantia"/>
              </a:rPr>
              <a:t> </a:t>
            </a:r>
            <a:r>
              <a:rPr sz="2600" b="1" spc="-20" dirty="0">
                <a:latin typeface="Constantia"/>
                <a:cs typeface="Constantia"/>
              </a:rPr>
              <a:t>to</a:t>
            </a:r>
            <a:r>
              <a:rPr lang="en-IN" sz="2600" b="1" spc="-2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a</a:t>
            </a:r>
            <a:r>
              <a:rPr sz="2600" b="1" spc="-145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stimulus.</a:t>
            </a:r>
            <a:endParaRPr sz="2600" dirty="0">
              <a:latin typeface="Constantia"/>
              <a:cs typeface="Constantia"/>
            </a:endParaRPr>
          </a:p>
          <a:p>
            <a:pPr marL="622300" marR="198755" indent="-610235" algn="just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3750"/>
              <a:buFont typeface="Wingdings" panose="05000000000000000000" pitchFamily="2" charset="2"/>
              <a:buChar char="q"/>
              <a:tabLst>
                <a:tab pos="622300" algn="l"/>
                <a:tab pos="622935" algn="l"/>
                <a:tab pos="2240280" algn="l"/>
              </a:tabLst>
            </a:pPr>
            <a:r>
              <a:rPr sz="2600" b="1" u="sng" dirty="0">
                <a:solidFill>
                  <a:srgbClr val="7030A0"/>
                </a:solidFill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Sociology</a:t>
            </a:r>
            <a:r>
              <a:rPr sz="2600" b="1" dirty="0">
                <a:latin typeface="Constantia"/>
                <a:cs typeface="Constantia"/>
              </a:rPr>
              <a:t>:	</a:t>
            </a:r>
            <a:r>
              <a:rPr sz="2600" b="1" spc="-20" dirty="0">
                <a:latin typeface="Constantia"/>
                <a:cs typeface="Constantia"/>
              </a:rPr>
              <a:t>how</a:t>
            </a:r>
            <a:r>
              <a:rPr sz="2600" b="1" spc="-50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individuals</a:t>
            </a:r>
            <a:r>
              <a:rPr sz="2600" b="1" spc="-70" dirty="0">
                <a:latin typeface="Constantia"/>
                <a:cs typeface="Constantia"/>
              </a:rPr>
              <a:t> </a:t>
            </a:r>
            <a:r>
              <a:rPr sz="2600" b="1" spc="-15" dirty="0">
                <a:latin typeface="Constantia"/>
                <a:cs typeface="Constantia"/>
              </a:rPr>
              <a:t>relate</a:t>
            </a:r>
            <a:r>
              <a:rPr sz="2600" b="1" spc="-105" dirty="0">
                <a:latin typeface="Constantia"/>
                <a:cs typeface="Constantia"/>
              </a:rPr>
              <a:t> </a:t>
            </a:r>
            <a:r>
              <a:rPr sz="2600" b="1" spc="-20" dirty="0">
                <a:latin typeface="Constantia"/>
                <a:cs typeface="Constantia"/>
              </a:rPr>
              <a:t>to</a:t>
            </a:r>
            <a:r>
              <a:rPr sz="2600" b="1" spc="-114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groups</a:t>
            </a:r>
            <a:r>
              <a:rPr sz="2600" b="1" spc="-11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and</a:t>
            </a:r>
            <a:r>
              <a:rPr sz="2600" b="1" spc="-25" dirty="0">
                <a:latin typeface="Constantia"/>
                <a:cs typeface="Constantia"/>
              </a:rPr>
              <a:t> </a:t>
            </a:r>
            <a:r>
              <a:rPr sz="2600" b="1" spc="-20" dirty="0">
                <a:latin typeface="Constantia"/>
                <a:cs typeface="Constantia"/>
              </a:rPr>
              <a:t>to </a:t>
            </a:r>
            <a:r>
              <a:rPr sz="2600" b="1" spc="-56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each</a:t>
            </a:r>
            <a:r>
              <a:rPr sz="2600" b="1" spc="-100" dirty="0">
                <a:latin typeface="Constantia"/>
                <a:cs typeface="Constantia"/>
              </a:rPr>
              <a:t> </a:t>
            </a:r>
            <a:r>
              <a:rPr sz="2600" b="1" spc="-40" dirty="0">
                <a:latin typeface="Constantia"/>
                <a:cs typeface="Constantia"/>
              </a:rPr>
              <a:t>other.</a:t>
            </a:r>
            <a:endParaRPr lang="en-IN" sz="2600" dirty="0">
              <a:latin typeface="Constantia"/>
              <a:cs typeface="Constantia"/>
            </a:endParaRPr>
          </a:p>
          <a:p>
            <a:pPr marL="622300" marR="198755" indent="-610235" algn="just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3750"/>
              <a:buFont typeface="Wingdings" panose="05000000000000000000" pitchFamily="2" charset="2"/>
              <a:buChar char="q"/>
              <a:tabLst>
                <a:tab pos="622300" algn="l"/>
                <a:tab pos="622935" algn="l"/>
                <a:tab pos="2240280" algn="l"/>
              </a:tabLst>
            </a:pPr>
            <a:r>
              <a:rPr sz="2600" b="1" u="sng" spc="-5" dirty="0">
                <a:solidFill>
                  <a:srgbClr val="7030A0"/>
                </a:solidFill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Social </a:t>
            </a:r>
            <a:r>
              <a:rPr sz="2600" b="1" u="sng" spc="-10" dirty="0">
                <a:solidFill>
                  <a:srgbClr val="7030A0"/>
                </a:solidFill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Psychology</a:t>
            </a:r>
            <a:r>
              <a:rPr sz="2600" b="1" spc="-10" dirty="0">
                <a:latin typeface="Constantia"/>
                <a:cs typeface="Constantia"/>
              </a:rPr>
              <a:t>: </a:t>
            </a:r>
            <a:r>
              <a:rPr sz="2600" b="1" spc="-30" dirty="0">
                <a:latin typeface="Constantia"/>
                <a:cs typeface="Constantia"/>
              </a:rPr>
              <a:t>How </a:t>
            </a:r>
            <a:r>
              <a:rPr sz="2600" b="1" spc="-10" dirty="0">
                <a:latin typeface="Constantia"/>
                <a:cs typeface="Constantia"/>
              </a:rPr>
              <a:t>individuals </a:t>
            </a:r>
            <a:r>
              <a:rPr sz="2600" b="1" dirty="0">
                <a:latin typeface="Constantia"/>
                <a:cs typeface="Constantia"/>
              </a:rPr>
              <a:t>and </a:t>
            </a:r>
            <a:r>
              <a:rPr sz="2600" b="1" spc="5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organizations</a:t>
            </a:r>
            <a:r>
              <a:rPr sz="2600" b="1" spc="-60" dirty="0">
                <a:latin typeface="Constantia"/>
                <a:cs typeface="Constantia"/>
              </a:rPr>
              <a:t> </a:t>
            </a:r>
            <a:r>
              <a:rPr sz="2600" b="1" spc="-25" dirty="0">
                <a:latin typeface="Constantia"/>
                <a:cs typeface="Constantia"/>
              </a:rPr>
              <a:t>perceive</a:t>
            </a:r>
            <a:r>
              <a:rPr sz="2600" b="1" spc="-135" dirty="0">
                <a:latin typeface="Constantia"/>
                <a:cs typeface="Constantia"/>
              </a:rPr>
              <a:t> </a:t>
            </a:r>
            <a:r>
              <a:rPr sz="2600" b="1" spc="10" dirty="0">
                <a:latin typeface="Constantia"/>
                <a:cs typeface="Constantia"/>
              </a:rPr>
              <a:t>conflict,</a:t>
            </a:r>
            <a:r>
              <a:rPr sz="2600" b="1" spc="-25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threats</a:t>
            </a:r>
            <a:r>
              <a:rPr sz="2600" b="1" spc="-10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and </a:t>
            </a:r>
            <a:r>
              <a:rPr sz="2600" b="1" spc="-560" dirty="0">
                <a:latin typeface="Constantia"/>
                <a:cs typeface="Constantia"/>
              </a:rPr>
              <a:t> </a:t>
            </a:r>
            <a:r>
              <a:rPr sz="2600" b="1" spc="-15" dirty="0">
                <a:latin typeface="Constantia"/>
                <a:cs typeface="Constantia"/>
              </a:rPr>
              <a:t>undergo</a:t>
            </a:r>
            <a:r>
              <a:rPr sz="2600" b="1" spc="-120" dirty="0">
                <a:latin typeface="Constantia"/>
                <a:cs typeface="Constantia"/>
              </a:rPr>
              <a:t> </a:t>
            </a:r>
            <a:r>
              <a:rPr sz="2600" b="1" spc="-15" dirty="0">
                <a:latin typeface="Constantia"/>
                <a:cs typeface="Constantia"/>
              </a:rPr>
              <a:t>stress.</a:t>
            </a:r>
            <a:endParaRPr sz="2600" dirty="0">
              <a:latin typeface="Constantia"/>
              <a:cs typeface="Constantia"/>
            </a:endParaRPr>
          </a:p>
          <a:p>
            <a:pPr marL="622300" marR="5080" indent="-610235" algn="just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3750"/>
              <a:buFont typeface="Wingdings" panose="05000000000000000000" pitchFamily="2" charset="2"/>
              <a:buChar char="q"/>
              <a:tabLst>
                <a:tab pos="622300" algn="l"/>
                <a:tab pos="622935" algn="l"/>
                <a:tab pos="2853690" algn="l"/>
              </a:tabLst>
            </a:pPr>
            <a:r>
              <a:rPr sz="2600" b="1" u="sng" spc="-5" dirty="0">
                <a:solidFill>
                  <a:srgbClr val="7030A0"/>
                </a:solidFill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Anthropology</a:t>
            </a:r>
            <a:r>
              <a:rPr sz="2600" b="1" spc="-5" dirty="0">
                <a:latin typeface="Constantia"/>
                <a:cs typeface="Constantia"/>
              </a:rPr>
              <a:t>:	understanding </a:t>
            </a:r>
            <a:r>
              <a:rPr sz="2600" b="1" spc="-10" dirty="0">
                <a:latin typeface="Constantia"/>
                <a:cs typeface="Constantia"/>
              </a:rPr>
              <a:t>customs </a:t>
            </a:r>
            <a:r>
              <a:rPr sz="2600" b="1" spc="-5" dirty="0">
                <a:latin typeface="Constantia"/>
                <a:cs typeface="Constantia"/>
              </a:rPr>
              <a:t>traditions </a:t>
            </a:r>
            <a:r>
              <a:rPr sz="2600" b="1" dirty="0">
                <a:latin typeface="Constantia"/>
                <a:cs typeface="Constantia"/>
              </a:rPr>
              <a:t> and</a:t>
            </a:r>
            <a:r>
              <a:rPr sz="2600" b="1" spc="-5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social </a:t>
            </a:r>
            <a:r>
              <a:rPr sz="2600" b="1" spc="-10" dirty="0">
                <a:latin typeface="Constantia"/>
                <a:cs typeface="Constantia"/>
              </a:rPr>
              <a:t>mores</a:t>
            </a:r>
            <a:r>
              <a:rPr sz="2600" b="1" spc="-114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of</a:t>
            </a:r>
            <a:r>
              <a:rPr sz="2600" b="1" spc="1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people</a:t>
            </a:r>
            <a:r>
              <a:rPr lang="en-IN" sz="2600" b="1" spc="-5" dirty="0">
                <a:latin typeface="Constantia"/>
                <a:cs typeface="Constantia"/>
              </a:rPr>
              <a:t> (</a:t>
            </a:r>
            <a:r>
              <a:rPr lang="en-US" sz="2600" b="0" i="0" dirty="0">
                <a:solidFill>
                  <a:srgbClr val="040C28"/>
                </a:solidFill>
                <a:effectLst/>
                <a:latin typeface="Google Sans"/>
              </a:rPr>
              <a:t>formal behaviors that are considered moral)</a:t>
            </a:r>
            <a:r>
              <a:rPr sz="2600" b="1" spc="-130" dirty="0">
                <a:latin typeface="Constantia"/>
                <a:cs typeface="Constantia"/>
              </a:rPr>
              <a:t> </a:t>
            </a:r>
            <a:r>
              <a:rPr sz="2600" b="1" spc="-15" dirty="0">
                <a:latin typeface="Constantia"/>
                <a:cs typeface="Constantia"/>
              </a:rPr>
              <a:t>since</a:t>
            </a:r>
            <a:r>
              <a:rPr sz="2600" b="1" spc="-7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the</a:t>
            </a:r>
            <a:r>
              <a:rPr sz="2600" b="1" spc="-120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organization</a:t>
            </a:r>
            <a:r>
              <a:rPr sz="2600" b="1" spc="-3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is </a:t>
            </a:r>
            <a:r>
              <a:rPr sz="2600" b="1" spc="-56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a</a:t>
            </a:r>
            <a:r>
              <a:rPr sz="2600" b="1" spc="-6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mic</a:t>
            </a:r>
            <a:r>
              <a:rPr sz="2600" b="1" spc="-40" dirty="0">
                <a:latin typeface="Constantia"/>
                <a:cs typeface="Constantia"/>
              </a:rPr>
              <a:t>r</a:t>
            </a:r>
            <a:r>
              <a:rPr sz="2600" b="1" dirty="0">
                <a:latin typeface="Constantia"/>
                <a:cs typeface="Constantia"/>
              </a:rPr>
              <a:t>o</a:t>
            </a:r>
            <a:r>
              <a:rPr sz="2600" b="1" spc="-45" dirty="0">
                <a:latin typeface="Constantia"/>
                <a:cs typeface="Constantia"/>
              </a:rPr>
              <a:t>c</a:t>
            </a:r>
            <a:r>
              <a:rPr sz="2600" b="1" dirty="0">
                <a:latin typeface="Constantia"/>
                <a:cs typeface="Constantia"/>
              </a:rPr>
              <a:t>osm</a:t>
            </a:r>
            <a:r>
              <a:rPr sz="2600" b="1" spc="-7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of</a:t>
            </a:r>
            <a:r>
              <a:rPr sz="2600" b="1" spc="2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the</a:t>
            </a:r>
            <a:r>
              <a:rPr sz="2600" b="1" spc="-6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la</a:t>
            </a:r>
            <a:r>
              <a:rPr sz="2600" b="1" spc="-35" dirty="0">
                <a:latin typeface="Constantia"/>
                <a:cs typeface="Constantia"/>
              </a:rPr>
              <a:t>r</a:t>
            </a:r>
            <a:r>
              <a:rPr sz="2600" b="1" spc="-65" dirty="0">
                <a:latin typeface="Constantia"/>
                <a:cs typeface="Constantia"/>
              </a:rPr>
              <a:t>g</a:t>
            </a:r>
            <a:r>
              <a:rPr sz="2600" b="1" dirty="0">
                <a:latin typeface="Constantia"/>
                <a:cs typeface="Constantia"/>
              </a:rPr>
              <a:t>er</a:t>
            </a:r>
            <a:r>
              <a:rPr sz="2600" b="1" spc="-15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societ</a:t>
            </a:r>
            <a:r>
              <a:rPr sz="2600" b="1" spc="-245" dirty="0">
                <a:latin typeface="Constantia"/>
                <a:cs typeface="Constantia"/>
              </a:rPr>
              <a:t>y</a:t>
            </a:r>
            <a:r>
              <a:rPr sz="2600" b="1" dirty="0">
                <a:latin typeface="Constantia"/>
                <a:cs typeface="Constantia"/>
              </a:rPr>
              <a:t>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117" y="533400"/>
            <a:ext cx="188785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0" spc="-20" dirty="0">
                <a:solidFill>
                  <a:srgbClr val="FF0000"/>
                </a:solidFill>
                <a:latin typeface="Calibri"/>
                <a:cs typeface="Calibri"/>
              </a:rPr>
              <a:t>Contd..</a:t>
            </a:r>
            <a:endParaRPr sz="4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828800"/>
            <a:ext cx="7998460" cy="345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328295" indent="-457200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SzPct val="94642"/>
              <a:buFont typeface="Wingdings" panose="05000000000000000000" pitchFamily="2" charset="2"/>
              <a:buChar char="q"/>
              <a:tabLst>
                <a:tab pos="622300" algn="l"/>
                <a:tab pos="622935" algn="l"/>
                <a:tab pos="3634740" algn="l"/>
              </a:tabLst>
            </a:pPr>
            <a:r>
              <a:rPr sz="2800" b="1" u="sng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Political</a:t>
            </a:r>
            <a:r>
              <a:rPr sz="2800" b="1" u="sng" spc="4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800" b="1" u="sng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Science</a:t>
            </a:r>
            <a:r>
              <a:rPr sz="2800" b="1" spc="-15" dirty="0">
                <a:latin typeface="Constantia"/>
                <a:cs typeface="Constantia"/>
              </a:rPr>
              <a:t>:	Understanding</a:t>
            </a:r>
            <a:r>
              <a:rPr sz="2800" b="1" dirty="0">
                <a:latin typeface="Constantia"/>
                <a:cs typeface="Constantia"/>
              </a:rPr>
              <a:t> </a:t>
            </a:r>
            <a:r>
              <a:rPr sz="2800" b="1" spc="-80" dirty="0">
                <a:latin typeface="Constantia"/>
                <a:cs typeface="Constantia"/>
              </a:rPr>
              <a:t>Power, </a:t>
            </a:r>
            <a:r>
              <a:rPr sz="2800" b="1" spc="-655" dirty="0">
                <a:latin typeface="Constantia"/>
                <a:cs typeface="Constantia"/>
              </a:rPr>
              <a:t> </a:t>
            </a:r>
            <a:r>
              <a:rPr sz="2800" b="1" spc="-10" dirty="0">
                <a:latin typeface="Constantia"/>
                <a:cs typeface="Constantia"/>
              </a:rPr>
              <a:t>Authority</a:t>
            </a:r>
            <a:r>
              <a:rPr sz="2800" b="1" spc="-125" dirty="0">
                <a:latin typeface="Constantia"/>
                <a:cs typeface="Constantia"/>
              </a:rPr>
              <a:t> </a:t>
            </a:r>
            <a:r>
              <a:rPr sz="2800" b="1" spc="-5" dirty="0">
                <a:latin typeface="Constantia"/>
                <a:cs typeface="Constantia"/>
              </a:rPr>
              <a:t>and</a:t>
            </a:r>
            <a:r>
              <a:rPr sz="2800" b="1" dirty="0">
                <a:latin typeface="Constantia"/>
                <a:cs typeface="Constantia"/>
              </a:rPr>
              <a:t> </a:t>
            </a:r>
            <a:r>
              <a:rPr sz="2800" b="1" spc="-20" dirty="0">
                <a:latin typeface="Constantia"/>
                <a:cs typeface="Constantia"/>
              </a:rPr>
              <a:t>Corporate</a:t>
            </a:r>
            <a:r>
              <a:rPr sz="2800" b="1" spc="-40" dirty="0">
                <a:latin typeface="Constantia"/>
                <a:cs typeface="Constantia"/>
              </a:rPr>
              <a:t> </a:t>
            </a:r>
            <a:r>
              <a:rPr sz="2800" b="1" spc="-20" dirty="0">
                <a:latin typeface="Constantia"/>
                <a:cs typeface="Constantia"/>
              </a:rPr>
              <a:t>Politics.</a:t>
            </a:r>
            <a:endParaRPr sz="2800" dirty="0">
              <a:latin typeface="Constantia"/>
              <a:cs typeface="Constantia"/>
            </a:endParaRPr>
          </a:p>
          <a:p>
            <a:pPr marL="342900" indent="-342900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q"/>
            </a:pPr>
            <a:endParaRPr sz="2000" dirty="0">
              <a:latin typeface="Constantia"/>
              <a:cs typeface="Constantia"/>
            </a:endParaRPr>
          </a:p>
          <a:p>
            <a:pPr marL="469265" marR="5080" indent="-457200" algn="just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652780" algn="l"/>
                <a:tab pos="653415" algn="l"/>
                <a:tab pos="2739390" algn="l"/>
              </a:tabLst>
            </a:pPr>
            <a:r>
              <a:rPr sz="2800" b="1" u="sng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Economics</a:t>
            </a:r>
            <a:r>
              <a:rPr sz="2800" b="1" spc="-15" dirty="0">
                <a:latin typeface="Constantia"/>
                <a:cs typeface="Constantia"/>
              </a:rPr>
              <a:t>:	</a:t>
            </a:r>
            <a:r>
              <a:rPr sz="2800" b="1" spc="-10" dirty="0">
                <a:latin typeface="Constantia"/>
                <a:cs typeface="Constantia"/>
              </a:rPr>
              <a:t>Appreciating </a:t>
            </a:r>
            <a:r>
              <a:rPr sz="2800" b="1" dirty="0">
                <a:latin typeface="Constantia"/>
                <a:cs typeface="Constantia"/>
              </a:rPr>
              <a:t>monetary</a:t>
            </a:r>
            <a:r>
              <a:rPr sz="2800" b="1" spc="-80" dirty="0">
                <a:latin typeface="Constantia"/>
                <a:cs typeface="Constantia"/>
              </a:rPr>
              <a:t> </a:t>
            </a:r>
            <a:r>
              <a:rPr sz="2800" b="1" spc="-20" dirty="0">
                <a:latin typeface="Constantia"/>
                <a:cs typeface="Constantia"/>
              </a:rPr>
              <a:t>(wage </a:t>
            </a:r>
            <a:r>
              <a:rPr sz="2800" b="1" spc="-655" dirty="0">
                <a:latin typeface="Constantia"/>
                <a:cs typeface="Constantia"/>
              </a:rPr>
              <a:t> </a:t>
            </a:r>
            <a:r>
              <a:rPr sz="2800" b="1" spc="-5" dirty="0">
                <a:latin typeface="Constantia"/>
                <a:cs typeface="Constantia"/>
              </a:rPr>
              <a:t>and bonus) and non </a:t>
            </a:r>
            <a:r>
              <a:rPr sz="2800" b="1" dirty="0">
                <a:latin typeface="Constantia"/>
                <a:cs typeface="Constantia"/>
              </a:rPr>
              <a:t>monetary </a:t>
            </a:r>
            <a:r>
              <a:rPr sz="2800" b="1" spc="-20" dirty="0">
                <a:latin typeface="Constantia"/>
                <a:cs typeface="Constantia"/>
              </a:rPr>
              <a:t>incentives </a:t>
            </a:r>
            <a:r>
              <a:rPr sz="2800" b="1" spc="-15" dirty="0">
                <a:latin typeface="Constantia"/>
                <a:cs typeface="Constantia"/>
              </a:rPr>
              <a:t> (housing, </a:t>
            </a:r>
            <a:r>
              <a:rPr sz="2800" b="1" spc="-5" dirty="0">
                <a:latin typeface="Constantia"/>
                <a:cs typeface="Constantia"/>
              </a:rPr>
              <a:t>schooling and </a:t>
            </a:r>
            <a:r>
              <a:rPr sz="2800" b="1" spc="-10" dirty="0">
                <a:latin typeface="Constantia"/>
                <a:cs typeface="Constantia"/>
              </a:rPr>
              <a:t>medical </a:t>
            </a:r>
            <a:r>
              <a:rPr sz="2800" b="1" spc="-15" dirty="0">
                <a:latin typeface="Constantia"/>
                <a:cs typeface="Constantia"/>
              </a:rPr>
              <a:t>care) </a:t>
            </a:r>
            <a:r>
              <a:rPr sz="2800" b="1" spc="-30" dirty="0">
                <a:latin typeface="Constantia"/>
                <a:cs typeface="Constantia"/>
              </a:rPr>
              <a:t>to </a:t>
            </a:r>
            <a:r>
              <a:rPr sz="2800" b="1" spc="-25" dirty="0">
                <a:latin typeface="Constantia"/>
                <a:cs typeface="Constantia"/>
              </a:rPr>
              <a:t> employees </a:t>
            </a:r>
            <a:r>
              <a:rPr sz="2800" b="1" spc="-5" dirty="0">
                <a:latin typeface="Constantia"/>
                <a:cs typeface="Constantia"/>
              </a:rPr>
              <a:t>so that they </a:t>
            </a:r>
            <a:r>
              <a:rPr sz="2800" b="1" spc="-20" dirty="0">
                <a:latin typeface="Constantia"/>
                <a:cs typeface="Constantia"/>
              </a:rPr>
              <a:t>are </a:t>
            </a:r>
            <a:r>
              <a:rPr sz="2800" b="1" spc="-15" dirty="0">
                <a:latin typeface="Constantia"/>
                <a:cs typeface="Constantia"/>
              </a:rPr>
              <a:t>motivated </a:t>
            </a:r>
            <a:r>
              <a:rPr sz="2800" b="1" spc="-25" dirty="0">
                <a:latin typeface="Constantia"/>
                <a:cs typeface="Constantia"/>
              </a:rPr>
              <a:t>to </a:t>
            </a:r>
            <a:r>
              <a:rPr sz="2800" b="1" spc="-20" dirty="0">
                <a:latin typeface="Constantia"/>
                <a:cs typeface="Constantia"/>
              </a:rPr>
              <a:t> </a:t>
            </a:r>
            <a:r>
              <a:rPr sz="2800" b="1" spc="-25" dirty="0">
                <a:latin typeface="Constantia"/>
                <a:cs typeface="Constantia"/>
              </a:rPr>
              <a:t>produce </a:t>
            </a:r>
            <a:r>
              <a:rPr sz="2800" b="1" spc="-20" dirty="0">
                <a:latin typeface="Constantia"/>
                <a:cs typeface="Constantia"/>
              </a:rPr>
              <a:t>more</a:t>
            </a:r>
            <a:r>
              <a:rPr sz="2800" b="1" spc="-110" dirty="0">
                <a:latin typeface="Constantia"/>
                <a:cs typeface="Constantia"/>
              </a:rPr>
              <a:t> </a:t>
            </a:r>
            <a:r>
              <a:rPr sz="2800" b="1" spc="-5" dirty="0">
                <a:latin typeface="Constantia"/>
                <a:cs typeface="Constantia"/>
              </a:rPr>
              <a:t>efficiently</a:t>
            </a:r>
            <a:r>
              <a:rPr sz="2800" b="1" spc="-120" dirty="0">
                <a:latin typeface="Constantia"/>
                <a:cs typeface="Constantia"/>
              </a:rPr>
              <a:t> </a:t>
            </a:r>
            <a:r>
              <a:rPr sz="2800" b="1" spc="-5" dirty="0">
                <a:latin typeface="Constantia"/>
                <a:cs typeface="Constantia"/>
              </a:rPr>
              <a:t>and</a:t>
            </a:r>
            <a:r>
              <a:rPr sz="2800" b="1" spc="-60" dirty="0">
                <a:latin typeface="Constantia"/>
                <a:cs typeface="Constantia"/>
              </a:rPr>
              <a:t> </a:t>
            </a:r>
            <a:r>
              <a:rPr sz="2800" b="1" spc="-45" dirty="0">
                <a:latin typeface="Constantia"/>
                <a:cs typeface="Constantia"/>
              </a:rPr>
              <a:t>effectively.</a:t>
            </a:r>
            <a:endParaRPr sz="28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457200"/>
            <a:ext cx="422021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  <a:r>
              <a:rPr spc="-3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pc="-2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spc="-3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</a:t>
            </a: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5665927"/>
            <a:ext cx="289559" cy="21640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386204" y="1447800"/>
            <a:ext cx="5867402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2925" indent="-530225" algn="just">
              <a:buFont typeface="Wingdings" panose="05000000000000000000" pitchFamily="2" charset="2"/>
              <a:buChar char="Ø"/>
            </a:pPr>
            <a:r>
              <a:rPr lang="en-IN" sz="2400" spc="-5" dirty="0">
                <a:latin typeface="Constantia"/>
                <a:cs typeface="Constantia"/>
              </a:rPr>
              <a:t>Changing Social/Cultural Environment</a:t>
            </a:r>
          </a:p>
          <a:p>
            <a:pPr marL="542925" indent="-530225" algn="just">
              <a:buFont typeface="Wingdings" panose="05000000000000000000" pitchFamily="2" charset="2"/>
              <a:buChar char="Ø"/>
            </a:pPr>
            <a:r>
              <a:rPr lang="en-IN" sz="2400" spc="-5" dirty="0">
                <a:latin typeface="Constantia"/>
                <a:cs typeface="Constantia"/>
              </a:rPr>
              <a:t>Evolving </a:t>
            </a:r>
            <a:r>
              <a:rPr sz="2400" spc="-5" dirty="0">
                <a:latin typeface="Constantia"/>
                <a:cs typeface="Constantia"/>
              </a:rPr>
              <a:t>Global</a:t>
            </a:r>
            <a:r>
              <a:rPr lang="en-IN" sz="2400" spc="-5" dirty="0">
                <a:latin typeface="Constantia"/>
                <a:cs typeface="Constantia"/>
              </a:rPr>
              <a:t> Environment</a:t>
            </a:r>
          </a:p>
          <a:p>
            <a:pPr marL="542925" indent="-530225" algn="just">
              <a:buFont typeface="Wingdings" panose="05000000000000000000" pitchFamily="2" charset="2"/>
              <a:buChar char="Ø"/>
            </a:pPr>
            <a:r>
              <a:rPr sz="2400" spc="-5" dirty="0">
                <a:latin typeface="Constantia"/>
                <a:cs typeface="Constantia"/>
              </a:rPr>
              <a:t>Managing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Diversity</a:t>
            </a:r>
            <a:endParaRPr lang="en-IN" sz="2400" spc="-10" dirty="0">
              <a:latin typeface="Constantia"/>
              <a:cs typeface="Constantia"/>
            </a:endParaRPr>
          </a:p>
          <a:p>
            <a:pPr marL="542925" indent="-530225" algn="just">
              <a:buFont typeface="Wingdings" panose="05000000000000000000" pitchFamily="2" charset="2"/>
              <a:buChar char="Ø"/>
            </a:pPr>
            <a:r>
              <a:rPr sz="2400" spc="-10" dirty="0">
                <a:latin typeface="Constantia"/>
                <a:cs typeface="Constantia"/>
              </a:rPr>
              <a:t>Improving </a:t>
            </a:r>
            <a:r>
              <a:rPr sz="2400" spc="-5" dirty="0">
                <a:latin typeface="Constantia"/>
                <a:cs typeface="Constantia"/>
              </a:rPr>
              <a:t>Quality and </a:t>
            </a:r>
            <a:r>
              <a:rPr sz="2400" spc="-10" dirty="0">
                <a:latin typeface="Constantia"/>
                <a:cs typeface="Constantia"/>
              </a:rPr>
              <a:t>Productivity </a:t>
            </a:r>
            <a:r>
              <a:rPr sz="2400" spc="-390" dirty="0">
                <a:latin typeface="Constantia"/>
                <a:cs typeface="Constantia"/>
              </a:rPr>
              <a:t> </a:t>
            </a:r>
            <a:endParaRPr lang="en-IN" sz="2400" spc="-390" dirty="0">
              <a:latin typeface="Constantia"/>
              <a:cs typeface="Constantia"/>
            </a:endParaRPr>
          </a:p>
          <a:p>
            <a:pPr marL="542925" indent="-530225" algn="just">
              <a:buFont typeface="Wingdings" panose="05000000000000000000" pitchFamily="2" charset="2"/>
              <a:buChar char="Ø"/>
            </a:pPr>
            <a:r>
              <a:rPr sz="2400" spc="-10" dirty="0">
                <a:latin typeface="Constantia"/>
                <a:cs typeface="Constantia"/>
              </a:rPr>
              <a:t>Improving</a:t>
            </a:r>
            <a:r>
              <a:rPr sz="2400" spc="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Customer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Service </a:t>
            </a:r>
            <a:r>
              <a:rPr sz="2400" dirty="0">
                <a:latin typeface="Constantia"/>
                <a:cs typeface="Constantia"/>
              </a:rPr>
              <a:t> </a:t>
            </a:r>
            <a:endParaRPr lang="en-IN" sz="2400" dirty="0">
              <a:latin typeface="Constantia"/>
              <a:cs typeface="Constantia"/>
            </a:endParaRPr>
          </a:p>
          <a:p>
            <a:pPr marL="542925" indent="-530225" algn="just">
              <a:buFont typeface="Wingdings" panose="05000000000000000000" pitchFamily="2" charset="2"/>
              <a:buChar char="Ø"/>
            </a:pPr>
            <a:r>
              <a:rPr sz="2400" spc="-10" dirty="0">
                <a:latin typeface="Constantia"/>
                <a:cs typeface="Constantia"/>
              </a:rPr>
              <a:t>Improving</a:t>
            </a:r>
            <a:r>
              <a:rPr sz="2400" spc="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People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Skills</a:t>
            </a:r>
            <a:endParaRPr sz="2400" dirty="0">
              <a:latin typeface="Constantia"/>
              <a:cs typeface="Constantia"/>
            </a:endParaRPr>
          </a:p>
          <a:p>
            <a:pPr marL="542925" indent="-530225" algn="just">
              <a:buFont typeface="Wingdings" panose="05000000000000000000" pitchFamily="2" charset="2"/>
              <a:buChar char="Ø"/>
            </a:pPr>
            <a:r>
              <a:rPr sz="2400" spc="-5" dirty="0">
                <a:latin typeface="Constantia"/>
                <a:cs typeface="Constantia"/>
              </a:rPr>
              <a:t>Stimulating</a:t>
            </a:r>
            <a:r>
              <a:rPr sz="2400" spc="-10" dirty="0">
                <a:latin typeface="Constantia"/>
                <a:cs typeface="Constantia"/>
              </a:rPr>
              <a:t> Innovation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Chang</a:t>
            </a:r>
            <a:r>
              <a:rPr sz="2400" spc="-5" dirty="0">
                <a:latin typeface="Constantia"/>
                <a:cs typeface="Constantia"/>
              </a:rPr>
              <a:t>e</a:t>
            </a:r>
            <a:endParaRPr sz="2400" dirty="0">
              <a:latin typeface="Constantia"/>
              <a:cs typeface="Constantia"/>
            </a:endParaRPr>
          </a:p>
        </p:txBody>
      </p:sp>
      <p:pic>
        <p:nvPicPr>
          <p:cNvPr id="3" name="Picture 5" descr="pe02387_">
            <a:extLst>
              <a:ext uri="{FF2B5EF4-FFF2-40B4-BE49-F238E27FC236}">
                <a16:creationId xmlns:a16="http://schemas.microsoft.com/office/drawing/2014/main" id="{89E67BD7-2F27-2B95-359F-071D8E4B9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820" y="4324071"/>
            <a:ext cx="2525713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40" y="464548"/>
            <a:ext cx="81534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  <a:r>
              <a:rPr spc="-3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pc="-3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Opportunities </a:t>
            </a:r>
            <a:r>
              <a:rPr spc="-2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spc="-3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</a:t>
            </a: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5665927"/>
            <a:ext cx="289559" cy="21640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19200" y="1371600"/>
            <a:ext cx="6940997" cy="30591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2925" marR="1089025" indent="-53022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sz="2400" spc="-10" dirty="0">
                <a:latin typeface="Constantia"/>
                <a:cs typeface="Constantia"/>
              </a:rPr>
              <a:t>Coping </a:t>
            </a:r>
            <a:r>
              <a:rPr sz="2400" spc="-5" dirty="0">
                <a:latin typeface="Constantia"/>
                <a:cs typeface="Constantia"/>
              </a:rPr>
              <a:t>with </a:t>
            </a:r>
            <a:r>
              <a:rPr lang="en-IN" sz="2400" spc="-5" dirty="0">
                <a:latin typeface="Constantia"/>
                <a:cs typeface="Constantia"/>
              </a:rPr>
              <a:t>'</a:t>
            </a:r>
            <a:r>
              <a:rPr sz="2400" spc="-20" dirty="0">
                <a:latin typeface="Constantia"/>
                <a:cs typeface="Constantia"/>
              </a:rPr>
              <a:t>Temporariness</a:t>
            </a:r>
            <a:r>
              <a:rPr lang="en-IN" sz="2400" spc="-20" dirty="0">
                <a:latin typeface="Constantia"/>
                <a:cs typeface="Constantia"/>
              </a:rPr>
              <a:t>'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 </a:t>
            </a:r>
            <a:endParaRPr lang="en-IN" sz="2400" spc="-15" dirty="0">
              <a:latin typeface="Constantia"/>
              <a:cs typeface="Constantia"/>
            </a:endParaRPr>
          </a:p>
          <a:p>
            <a:pPr marL="542925" marR="1089025" indent="-53022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sz="2400" spc="-20" dirty="0">
                <a:latin typeface="Constantia"/>
                <a:cs typeface="Constantia"/>
              </a:rPr>
              <a:t>Working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network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organization</a:t>
            </a:r>
            <a:endParaRPr sz="2400" dirty="0">
              <a:latin typeface="Constantia"/>
              <a:cs typeface="Constantia"/>
            </a:endParaRPr>
          </a:p>
          <a:p>
            <a:pPr marL="542925" indent="-53022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sz="2400" spc="-15" dirty="0">
                <a:latin typeface="Constantia"/>
                <a:cs typeface="Constantia"/>
              </a:rPr>
              <a:t>Helping employees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balance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work-life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conflicts</a:t>
            </a:r>
            <a:endParaRPr lang="en-IN" sz="2400" spc="5" dirty="0">
              <a:latin typeface="Constantia"/>
              <a:cs typeface="Constantia"/>
            </a:endParaRPr>
          </a:p>
          <a:p>
            <a:pPr marL="542925" indent="-53022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sz="2400" dirty="0">
                <a:latin typeface="Constantia"/>
                <a:cs typeface="Constantia"/>
              </a:rPr>
              <a:t>C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ea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10" dirty="0">
                <a:latin typeface="Constantia"/>
                <a:cs typeface="Constantia"/>
              </a:rPr>
              <a:t>in</a:t>
            </a:r>
            <a:r>
              <a:rPr sz="2400" spc="-5" dirty="0">
                <a:latin typeface="Constantia"/>
                <a:cs typeface="Constantia"/>
              </a:rPr>
              <a:t>g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P</a:t>
            </a:r>
            <a:r>
              <a:rPr sz="2400" spc="-5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10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15" dirty="0">
                <a:latin typeface="Constantia"/>
                <a:cs typeface="Constantia"/>
              </a:rPr>
              <a:t>i</a:t>
            </a:r>
            <a:r>
              <a:rPr sz="2400" spc="-45" dirty="0">
                <a:latin typeface="Constantia"/>
                <a:cs typeface="Constantia"/>
              </a:rPr>
              <a:t>v</a:t>
            </a:r>
            <a:r>
              <a:rPr sz="2400" spc="-5" dirty="0">
                <a:latin typeface="Constantia"/>
                <a:cs typeface="Constantia"/>
              </a:rPr>
              <a:t>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45" dirty="0">
                <a:latin typeface="Constantia"/>
                <a:cs typeface="Constantia"/>
              </a:rPr>
              <a:t>w</a:t>
            </a:r>
            <a:r>
              <a:rPr sz="2400" spc="-5" dirty="0">
                <a:latin typeface="Constantia"/>
                <a:cs typeface="Constantia"/>
              </a:rPr>
              <a:t>o</a:t>
            </a:r>
            <a:r>
              <a:rPr sz="2400" spc="-15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k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</a:t>
            </a:r>
            <a:r>
              <a:rPr sz="2400" spc="-45" dirty="0">
                <a:latin typeface="Constantia"/>
                <a:cs typeface="Constantia"/>
              </a:rPr>
              <a:t>n</a:t>
            </a:r>
            <a:r>
              <a:rPr sz="2400" spc="-5" dirty="0">
                <a:latin typeface="Constantia"/>
                <a:cs typeface="Constantia"/>
              </a:rPr>
              <a:t>vi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onm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" dirty="0">
                <a:latin typeface="Constantia"/>
                <a:cs typeface="Constantia"/>
              </a:rPr>
              <a:t>nt  </a:t>
            </a:r>
            <a:endParaRPr lang="en-IN" sz="2400" spc="-5" dirty="0">
              <a:latin typeface="Constantia"/>
              <a:cs typeface="Constantia"/>
            </a:endParaRPr>
          </a:p>
          <a:p>
            <a:pPr marL="542925" indent="-53022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sz="2400" spc="-10" dirty="0">
                <a:latin typeface="Constantia"/>
                <a:cs typeface="Constantia"/>
              </a:rPr>
              <a:t>Improving</a:t>
            </a:r>
            <a:r>
              <a:rPr sz="2400" spc="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Ethical Behaviour</a:t>
            </a:r>
            <a:endParaRPr lang="en-IN" sz="2400" spc="-10" dirty="0">
              <a:latin typeface="Constantia"/>
              <a:cs typeface="Constantia"/>
            </a:endParaRPr>
          </a:p>
          <a:p>
            <a:pPr marL="542925" indent="-53022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sz="2400" spc="-10" dirty="0">
                <a:latin typeface="Constantia"/>
                <a:cs typeface="Constantia"/>
              </a:rPr>
              <a:t>Empowering people</a:t>
            </a:r>
          </a:p>
          <a:p>
            <a:pPr marL="542925" indent="-53022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sz="2400" spc="-10" dirty="0">
                <a:latin typeface="Constantia"/>
                <a:cs typeface="Constantia"/>
              </a:rPr>
              <a:t>Coping with Advanced Technology</a:t>
            </a:r>
            <a:endParaRPr sz="2400" dirty="0">
              <a:latin typeface="Constantia"/>
              <a:cs typeface="Constantia"/>
            </a:endParaRPr>
          </a:p>
        </p:txBody>
      </p:sp>
      <p:pic>
        <p:nvPicPr>
          <p:cNvPr id="3" name="Picture 4" descr="bs01596_">
            <a:extLst>
              <a:ext uri="{FF2B5EF4-FFF2-40B4-BE49-F238E27FC236}">
                <a16:creationId xmlns:a16="http://schemas.microsoft.com/office/drawing/2014/main" id="{C756F26D-185C-3C9A-915D-9173F34AE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898" y="4632502"/>
            <a:ext cx="2895600" cy="206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19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609600" y="1447800"/>
            <a:ext cx="8089899" cy="41594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2800" b="1" spc="-5" dirty="0">
                <a:cs typeface="Constantia"/>
              </a:rPr>
              <a:t>Impact</a:t>
            </a:r>
            <a:r>
              <a:rPr sz="2800" b="1" spc="-65" dirty="0">
                <a:cs typeface="Constantia"/>
              </a:rPr>
              <a:t> </a:t>
            </a:r>
            <a:r>
              <a:rPr sz="2800" b="1" spc="-5" dirty="0">
                <a:cs typeface="Constantia"/>
              </a:rPr>
              <a:t>of</a:t>
            </a:r>
            <a:r>
              <a:rPr sz="2800" b="1" spc="5" dirty="0">
                <a:cs typeface="Constantia"/>
              </a:rPr>
              <a:t> </a:t>
            </a:r>
            <a:r>
              <a:rPr sz="2800" b="1" spc="-5" dirty="0">
                <a:cs typeface="Constantia"/>
              </a:rPr>
              <a:t>personality</a:t>
            </a:r>
            <a:r>
              <a:rPr sz="2800" b="1" spc="-60" dirty="0">
                <a:cs typeface="Constantia"/>
              </a:rPr>
              <a:t> </a:t>
            </a:r>
            <a:r>
              <a:rPr sz="2800" b="1" spc="-5" dirty="0">
                <a:cs typeface="Constantia"/>
              </a:rPr>
              <a:t>on</a:t>
            </a:r>
            <a:r>
              <a:rPr sz="2800" b="1" spc="-50" dirty="0">
                <a:cs typeface="Constantia"/>
              </a:rPr>
              <a:t> </a:t>
            </a:r>
            <a:r>
              <a:rPr sz="2800" b="1" spc="-10" dirty="0">
                <a:cs typeface="Constantia"/>
              </a:rPr>
              <a:t>performance</a:t>
            </a:r>
            <a:endParaRPr lang="en-IN" sz="2800" dirty="0">
              <a:cs typeface="Constantia"/>
            </a:endParaRPr>
          </a:p>
          <a:p>
            <a:pPr marL="469900" indent="-45720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2800" b="1" spc="-15" dirty="0">
                <a:cs typeface="Constantia"/>
              </a:rPr>
              <a:t>Employee</a:t>
            </a:r>
            <a:r>
              <a:rPr sz="2800" b="1" spc="-55" dirty="0">
                <a:cs typeface="Constantia"/>
              </a:rPr>
              <a:t> </a:t>
            </a:r>
            <a:r>
              <a:rPr sz="2800" b="1" spc="-5" dirty="0">
                <a:cs typeface="Constantia"/>
              </a:rPr>
              <a:t>motivation</a:t>
            </a:r>
            <a:endParaRPr sz="2800" dirty="0">
              <a:cs typeface="Constantia"/>
            </a:endParaRPr>
          </a:p>
          <a:p>
            <a:pPr marL="469900" indent="-457200" algn="just">
              <a:lnSpc>
                <a:spcPct val="10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r>
              <a:rPr sz="2800" b="1" spc="-5" dirty="0">
                <a:cs typeface="Constantia"/>
              </a:rPr>
              <a:t>Leadership</a:t>
            </a:r>
            <a:r>
              <a:rPr lang="en-IN" sz="2800" dirty="0">
                <a:cs typeface="Constantia"/>
              </a:rPr>
              <a:t> </a:t>
            </a:r>
          </a:p>
          <a:p>
            <a:pPr marL="469900" indent="-457200" algn="just">
              <a:lnSpc>
                <a:spcPct val="10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r>
              <a:rPr sz="2800" b="1" spc="-30" dirty="0">
                <a:cs typeface="Constantia"/>
              </a:rPr>
              <a:t>How </a:t>
            </a:r>
            <a:r>
              <a:rPr sz="2800" b="1" spc="-15" dirty="0">
                <a:cs typeface="Constantia"/>
              </a:rPr>
              <a:t>to create effective </a:t>
            </a:r>
            <a:r>
              <a:rPr sz="2800" b="1" spc="-10" dirty="0">
                <a:cs typeface="Constantia"/>
              </a:rPr>
              <a:t>teams </a:t>
            </a:r>
            <a:r>
              <a:rPr sz="2800" b="1" spc="-5" dirty="0">
                <a:cs typeface="Constantia"/>
              </a:rPr>
              <a:t>and </a:t>
            </a:r>
            <a:r>
              <a:rPr sz="2800" b="1" spc="-10" dirty="0">
                <a:cs typeface="Constantia"/>
              </a:rPr>
              <a:t>groups </a:t>
            </a:r>
            <a:r>
              <a:rPr sz="2800" b="1" spc="-5" dirty="0">
                <a:cs typeface="Constantia"/>
              </a:rPr>
              <a:t> </a:t>
            </a:r>
            <a:endParaRPr lang="en-IN" sz="2800" b="1" spc="-5" dirty="0">
              <a:cs typeface="Constantia"/>
            </a:endParaRPr>
          </a:p>
          <a:p>
            <a:pPr marL="469900" indent="-457200" algn="just">
              <a:lnSpc>
                <a:spcPct val="10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r>
              <a:rPr sz="2800" b="1" spc="-15" dirty="0">
                <a:cs typeface="Constantia"/>
              </a:rPr>
              <a:t>Study </a:t>
            </a:r>
            <a:r>
              <a:rPr sz="2800" b="1" spc="-5" dirty="0">
                <a:cs typeface="Constantia"/>
              </a:rPr>
              <a:t>of </a:t>
            </a:r>
            <a:r>
              <a:rPr sz="2800" b="1" spc="-10" dirty="0">
                <a:cs typeface="Constantia"/>
              </a:rPr>
              <a:t>different </a:t>
            </a:r>
            <a:r>
              <a:rPr sz="2800" b="1" spc="-5" dirty="0">
                <a:cs typeface="Constantia"/>
              </a:rPr>
              <a:t>organizational structures </a:t>
            </a:r>
            <a:r>
              <a:rPr sz="2800" b="1" spc="-375" dirty="0">
                <a:cs typeface="Constantia"/>
              </a:rPr>
              <a:t> </a:t>
            </a:r>
            <a:r>
              <a:rPr sz="2800" b="1" spc="-10" dirty="0">
                <a:cs typeface="Constantia"/>
              </a:rPr>
              <a:t>Individual </a:t>
            </a:r>
            <a:r>
              <a:rPr sz="2800" b="1" spc="-20" dirty="0">
                <a:cs typeface="Constantia"/>
              </a:rPr>
              <a:t>behaviour, </a:t>
            </a:r>
            <a:r>
              <a:rPr sz="2800" b="1" spc="-10" dirty="0">
                <a:cs typeface="Constantia"/>
              </a:rPr>
              <a:t>attitude </a:t>
            </a:r>
            <a:r>
              <a:rPr sz="2800" b="1" spc="-5" dirty="0">
                <a:cs typeface="Constantia"/>
              </a:rPr>
              <a:t>and learning </a:t>
            </a:r>
            <a:r>
              <a:rPr sz="2800" b="1" spc="-370" dirty="0">
                <a:cs typeface="Constantia"/>
              </a:rPr>
              <a:t> </a:t>
            </a:r>
            <a:r>
              <a:rPr sz="2800" b="1" spc="-20" dirty="0">
                <a:cs typeface="Constantia"/>
              </a:rPr>
              <a:t>Perception</a:t>
            </a:r>
            <a:endParaRPr sz="2800" dirty="0">
              <a:cs typeface="Constantia"/>
            </a:endParaRPr>
          </a:p>
          <a:p>
            <a:pPr marL="469900" indent="-457200" algn="just">
              <a:lnSpc>
                <a:spcPct val="10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r>
              <a:rPr sz="2800" b="1" spc="-5" dirty="0">
                <a:cs typeface="Constantia"/>
              </a:rPr>
              <a:t>Design</a:t>
            </a:r>
            <a:r>
              <a:rPr sz="2800" b="1" spc="-75" dirty="0">
                <a:cs typeface="Constantia"/>
              </a:rPr>
              <a:t> </a:t>
            </a:r>
            <a:r>
              <a:rPr sz="2800" b="1" spc="-5" dirty="0">
                <a:cs typeface="Constantia"/>
              </a:rPr>
              <a:t>and</a:t>
            </a:r>
            <a:r>
              <a:rPr sz="2800" b="1" spc="-35" dirty="0">
                <a:cs typeface="Constantia"/>
              </a:rPr>
              <a:t> </a:t>
            </a:r>
            <a:r>
              <a:rPr sz="2800" b="1" spc="-5" dirty="0">
                <a:cs typeface="Constantia"/>
              </a:rPr>
              <a:t>development</a:t>
            </a:r>
            <a:r>
              <a:rPr sz="2800" b="1" spc="-80" dirty="0">
                <a:cs typeface="Constantia"/>
              </a:rPr>
              <a:t> </a:t>
            </a:r>
            <a:r>
              <a:rPr sz="2800" b="1" spc="-5" dirty="0">
                <a:cs typeface="Constantia"/>
              </a:rPr>
              <a:t>of</a:t>
            </a:r>
            <a:r>
              <a:rPr sz="2800" b="1" spc="5" dirty="0">
                <a:cs typeface="Constantia"/>
              </a:rPr>
              <a:t> </a:t>
            </a:r>
            <a:r>
              <a:rPr sz="2800" b="1" spc="-10" dirty="0">
                <a:cs typeface="Constantia"/>
              </a:rPr>
              <a:t>effective</a:t>
            </a:r>
            <a:r>
              <a:rPr sz="2800" b="1" spc="-85" dirty="0">
                <a:cs typeface="Constantia"/>
              </a:rPr>
              <a:t> </a:t>
            </a:r>
            <a:r>
              <a:rPr sz="2800" b="1" spc="-5" dirty="0">
                <a:cs typeface="Constantia"/>
              </a:rPr>
              <a:t>organization</a:t>
            </a:r>
            <a:endParaRPr sz="2800" dirty="0">
              <a:cs typeface="Constantia"/>
            </a:endParaRPr>
          </a:p>
          <a:p>
            <a:pPr marL="469900" indent="-457200" algn="just">
              <a:spcBef>
                <a:spcPts val="385"/>
              </a:spcBef>
              <a:buFont typeface="Wingdings" panose="05000000000000000000" pitchFamily="2" charset="2"/>
              <a:buChar char="Ø"/>
            </a:pPr>
            <a:r>
              <a:rPr sz="2800" b="1" spc="-35" dirty="0">
                <a:cs typeface="Constantia"/>
              </a:rPr>
              <a:t>J</a:t>
            </a:r>
            <a:r>
              <a:rPr sz="2800" b="1" spc="-5" dirty="0">
                <a:cs typeface="Constantia"/>
              </a:rPr>
              <a:t>ob</a:t>
            </a:r>
            <a:r>
              <a:rPr sz="2800" b="1" spc="-55" dirty="0">
                <a:cs typeface="Constantia"/>
              </a:rPr>
              <a:t> </a:t>
            </a:r>
            <a:r>
              <a:rPr sz="2800" b="1" spc="-10" dirty="0">
                <a:cs typeface="Constantia"/>
              </a:rPr>
              <a:t>d</a:t>
            </a:r>
            <a:r>
              <a:rPr sz="2800" b="1" spc="-5" dirty="0">
                <a:cs typeface="Constantia"/>
              </a:rPr>
              <a:t>esi</a:t>
            </a:r>
            <a:r>
              <a:rPr sz="2800" b="1" dirty="0">
                <a:cs typeface="Constantia"/>
              </a:rPr>
              <a:t>g</a:t>
            </a:r>
            <a:r>
              <a:rPr sz="2800" b="1" spc="-5" dirty="0">
                <a:cs typeface="Constantia"/>
              </a:rPr>
              <a:t>n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6EFA9-FC74-4481-FE2A-E278280E85C0}"/>
              </a:ext>
            </a:extLst>
          </p:cNvPr>
          <p:cNvSpPr txBox="1"/>
          <p:nvPr/>
        </p:nvSpPr>
        <p:spPr>
          <a:xfrm>
            <a:off x="463549" y="465898"/>
            <a:ext cx="838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 </a:t>
            </a:r>
            <a:r>
              <a:rPr lang="en-US" sz="4000" b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en-US" sz="4000" b="1" spc="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spc="-2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Organizational </a:t>
            </a:r>
            <a:r>
              <a:rPr lang="en-US" sz="4000" b="1" spc="-70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spc="-2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</a:t>
            </a:r>
            <a:r>
              <a:rPr lang="en-US" sz="4000" b="1" spc="-3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sz="40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D40598-FA28-E57D-175E-639C344FB82B}"/>
              </a:ext>
            </a:extLst>
          </p:cNvPr>
          <p:cNvSpPr txBox="1"/>
          <p:nvPr/>
        </p:nvSpPr>
        <p:spPr>
          <a:xfrm>
            <a:off x="370366" y="1371600"/>
            <a:ext cx="8762999" cy="464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marR="333375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spc="-5" dirty="0">
                <a:latin typeface="Constantia"/>
                <a:cs typeface="Constantia"/>
              </a:rPr>
              <a:t>Impact</a:t>
            </a:r>
            <a:r>
              <a:rPr lang="en-US" sz="2800" b="1" spc="-60" dirty="0">
                <a:latin typeface="Constantia"/>
                <a:cs typeface="Constantia"/>
              </a:rPr>
              <a:t> </a:t>
            </a:r>
            <a:r>
              <a:rPr lang="en-US" sz="2800" b="1" spc="-5" dirty="0">
                <a:latin typeface="Constantia"/>
                <a:cs typeface="Constantia"/>
              </a:rPr>
              <a:t>of </a:t>
            </a:r>
            <a:r>
              <a:rPr lang="en-US" sz="2800" b="1" spc="-15" dirty="0">
                <a:latin typeface="Constantia"/>
                <a:cs typeface="Constantia"/>
              </a:rPr>
              <a:t>culture</a:t>
            </a:r>
            <a:r>
              <a:rPr lang="en-US" sz="2800" b="1" spc="-65" dirty="0">
                <a:latin typeface="Constantia"/>
                <a:cs typeface="Constantia"/>
              </a:rPr>
              <a:t> </a:t>
            </a:r>
            <a:r>
              <a:rPr lang="en-US" sz="2800" b="1" spc="-5" dirty="0">
                <a:latin typeface="Constantia"/>
                <a:cs typeface="Constantia"/>
              </a:rPr>
              <a:t>on</a:t>
            </a:r>
            <a:r>
              <a:rPr lang="en-US" sz="2800" b="1" spc="-50" dirty="0">
                <a:latin typeface="Constantia"/>
                <a:cs typeface="Constantia"/>
              </a:rPr>
              <a:t> </a:t>
            </a:r>
            <a:r>
              <a:rPr lang="en-US" sz="2800" b="1" spc="-5" dirty="0">
                <a:latin typeface="Constantia"/>
                <a:cs typeface="Constantia"/>
              </a:rPr>
              <a:t>organizational</a:t>
            </a:r>
            <a:r>
              <a:rPr lang="en-US" sz="2800" b="1" spc="25" dirty="0">
                <a:latin typeface="Constantia"/>
                <a:cs typeface="Constantia"/>
              </a:rPr>
              <a:t> </a:t>
            </a:r>
            <a:r>
              <a:rPr lang="en-US" sz="2800" b="1" spc="-10" dirty="0">
                <a:latin typeface="Constantia"/>
                <a:cs typeface="Constantia"/>
              </a:rPr>
              <a:t>behaviour </a:t>
            </a:r>
          </a:p>
          <a:p>
            <a:pPr marL="469900" marR="333375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spc="-365" dirty="0">
                <a:latin typeface="Constantia"/>
                <a:cs typeface="Constantia"/>
              </a:rPr>
              <a:t> </a:t>
            </a:r>
            <a:r>
              <a:rPr lang="en-US" sz="2800" b="1" spc="-10" dirty="0">
                <a:latin typeface="Constantia"/>
                <a:cs typeface="Constantia"/>
              </a:rPr>
              <a:t>Management</a:t>
            </a:r>
            <a:r>
              <a:rPr lang="en-US" sz="2800" b="1" spc="-45" dirty="0">
                <a:latin typeface="Constantia"/>
                <a:cs typeface="Constantia"/>
              </a:rPr>
              <a:t> </a:t>
            </a:r>
            <a:r>
              <a:rPr lang="en-US" sz="2800" b="1" dirty="0">
                <a:latin typeface="Constantia"/>
                <a:cs typeface="Constantia"/>
              </a:rPr>
              <a:t>of</a:t>
            </a:r>
            <a:r>
              <a:rPr lang="en-US" sz="2800" b="1" spc="-5" dirty="0">
                <a:latin typeface="Constantia"/>
                <a:cs typeface="Constantia"/>
              </a:rPr>
              <a:t> </a:t>
            </a:r>
            <a:r>
              <a:rPr lang="en-US" sz="2800" b="1" spc="-15" dirty="0">
                <a:latin typeface="Constantia"/>
                <a:cs typeface="Constantia"/>
              </a:rPr>
              <a:t>change</a:t>
            </a:r>
            <a:endParaRPr lang="en-US" sz="2800" dirty="0">
              <a:latin typeface="Constantia"/>
              <a:cs typeface="Constantia"/>
            </a:endParaRPr>
          </a:p>
          <a:p>
            <a:pPr marL="469900" indent="-457200">
              <a:lnSpc>
                <a:spcPct val="10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r>
              <a:rPr lang="en-US" sz="2800" b="1" spc="-10" dirty="0">
                <a:latin typeface="Constantia"/>
                <a:cs typeface="Constantia"/>
              </a:rPr>
              <a:t>Management</a:t>
            </a:r>
            <a:r>
              <a:rPr lang="en-US" sz="2800" b="1" spc="-50" dirty="0">
                <a:latin typeface="Constantia"/>
                <a:cs typeface="Constantia"/>
              </a:rPr>
              <a:t> </a:t>
            </a:r>
            <a:r>
              <a:rPr lang="en-US" sz="2800" b="1" dirty="0">
                <a:latin typeface="Constantia"/>
                <a:cs typeface="Constantia"/>
              </a:rPr>
              <a:t>of</a:t>
            </a:r>
            <a:r>
              <a:rPr lang="en-US" sz="2800" b="1" spc="-15" dirty="0">
                <a:latin typeface="Constantia"/>
                <a:cs typeface="Constantia"/>
              </a:rPr>
              <a:t> </a:t>
            </a:r>
            <a:r>
              <a:rPr lang="en-US" sz="2800" b="1" spc="5" dirty="0">
                <a:latin typeface="Constantia"/>
                <a:cs typeface="Constantia"/>
              </a:rPr>
              <a:t>conflict</a:t>
            </a:r>
            <a:r>
              <a:rPr lang="en-US" sz="2800" b="1" spc="-55" dirty="0">
                <a:latin typeface="Constantia"/>
                <a:cs typeface="Constantia"/>
              </a:rPr>
              <a:t> </a:t>
            </a:r>
            <a:r>
              <a:rPr lang="en-US" sz="2800" b="1" spc="-5" dirty="0">
                <a:latin typeface="Constantia"/>
                <a:cs typeface="Constantia"/>
              </a:rPr>
              <a:t>and</a:t>
            </a:r>
            <a:r>
              <a:rPr lang="en-US" sz="2800" b="1" spc="-20" dirty="0">
                <a:latin typeface="Constantia"/>
                <a:cs typeface="Constantia"/>
              </a:rPr>
              <a:t> </a:t>
            </a:r>
            <a:r>
              <a:rPr lang="en-US" sz="2800" b="1" spc="-10" dirty="0">
                <a:latin typeface="Constantia"/>
                <a:cs typeface="Constantia"/>
              </a:rPr>
              <a:t>stress</a:t>
            </a:r>
            <a:endParaRPr lang="en-US" sz="2800" dirty="0">
              <a:latin typeface="Constantia"/>
              <a:cs typeface="Constantia"/>
            </a:endParaRPr>
          </a:p>
          <a:p>
            <a:pPr marL="469900" indent="-457200">
              <a:lnSpc>
                <a:spcPct val="10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r>
              <a:rPr lang="en-US" sz="2800" b="1" spc="-5" dirty="0">
                <a:latin typeface="Constantia"/>
                <a:cs typeface="Constantia"/>
              </a:rPr>
              <a:t>Organizational</a:t>
            </a:r>
            <a:r>
              <a:rPr lang="en-US" sz="2800" b="1" spc="-45" dirty="0">
                <a:latin typeface="Constantia"/>
                <a:cs typeface="Constantia"/>
              </a:rPr>
              <a:t> </a:t>
            </a:r>
            <a:r>
              <a:rPr lang="en-US" sz="2800" b="1" spc="-5" dirty="0">
                <a:latin typeface="Constantia"/>
                <a:cs typeface="Constantia"/>
              </a:rPr>
              <a:t>development</a:t>
            </a:r>
            <a:endParaRPr lang="en-US" sz="2800" dirty="0">
              <a:latin typeface="Constantia"/>
              <a:cs typeface="Constantia"/>
            </a:endParaRPr>
          </a:p>
          <a:p>
            <a:pPr marL="469900" marR="25654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spc="-5" dirty="0">
                <a:latin typeface="Constantia"/>
                <a:cs typeface="Constantia"/>
              </a:rPr>
              <a:t>Organizational</a:t>
            </a:r>
            <a:r>
              <a:rPr lang="en-US" sz="2800" b="1" spc="-80" dirty="0">
                <a:latin typeface="Constantia"/>
                <a:cs typeface="Constantia"/>
              </a:rPr>
              <a:t> </a:t>
            </a:r>
            <a:r>
              <a:rPr lang="en-US" sz="2800" b="1" spc="-10" dirty="0">
                <a:latin typeface="Constantia"/>
                <a:cs typeface="Constantia"/>
              </a:rPr>
              <a:t>culture </a:t>
            </a:r>
            <a:r>
              <a:rPr lang="en-US" sz="2800" b="1" spc="-365" dirty="0">
                <a:latin typeface="Constantia"/>
                <a:cs typeface="Constantia"/>
              </a:rPr>
              <a:t> </a:t>
            </a:r>
          </a:p>
          <a:p>
            <a:pPr marL="469900" marR="25654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spc="-15" dirty="0">
                <a:latin typeface="Constantia"/>
                <a:cs typeface="Constantia"/>
              </a:rPr>
              <a:t>Transactional</a:t>
            </a:r>
            <a:r>
              <a:rPr lang="en-US" sz="2800" b="1" spc="-5" dirty="0">
                <a:latin typeface="Constantia"/>
                <a:cs typeface="Constantia"/>
              </a:rPr>
              <a:t> </a:t>
            </a:r>
            <a:r>
              <a:rPr lang="en-US" sz="2800" b="1" spc="-10" dirty="0">
                <a:latin typeface="Constantia"/>
                <a:cs typeface="Constantia"/>
              </a:rPr>
              <a:t>analysis</a:t>
            </a:r>
            <a:endParaRPr lang="en-US" sz="2800" dirty="0">
              <a:latin typeface="Constantia"/>
              <a:cs typeface="Constantia"/>
            </a:endParaRPr>
          </a:p>
          <a:p>
            <a:pPr marL="469900" marR="128524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spc="-15" dirty="0">
                <a:latin typeface="Constantia"/>
                <a:cs typeface="Constantia"/>
              </a:rPr>
              <a:t>G</a:t>
            </a:r>
            <a:r>
              <a:rPr lang="en-US" sz="2800" b="1" spc="-30" dirty="0">
                <a:latin typeface="Constantia"/>
                <a:cs typeface="Constantia"/>
              </a:rPr>
              <a:t>r</a:t>
            </a:r>
            <a:r>
              <a:rPr lang="en-US" sz="2800" b="1" spc="-5" dirty="0">
                <a:latin typeface="Constantia"/>
                <a:cs typeface="Constantia"/>
              </a:rPr>
              <a:t>oup</a:t>
            </a:r>
            <a:r>
              <a:rPr lang="en-US" sz="2800" b="1" spc="-20" dirty="0">
                <a:latin typeface="Constantia"/>
                <a:cs typeface="Constantia"/>
              </a:rPr>
              <a:t> </a:t>
            </a:r>
            <a:r>
              <a:rPr lang="en-US" sz="2800" b="1" spc="-5" dirty="0">
                <a:latin typeface="Constantia"/>
                <a:cs typeface="Constantia"/>
              </a:rPr>
              <a:t>be</a:t>
            </a:r>
            <a:r>
              <a:rPr lang="en-US" sz="2800" b="1" spc="-10" dirty="0">
                <a:latin typeface="Constantia"/>
                <a:cs typeface="Constantia"/>
              </a:rPr>
              <a:t>h</a:t>
            </a:r>
            <a:r>
              <a:rPr lang="en-US" sz="2800" b="1" spc="-45" dirty="0">
                <a:latin typeface="Constantia"/>
                <a:cs typeface="Constantia"/>
              </a:rPr>
              <a:t>a</a:t>
            </a:r>
            <a:r>
              <a:rPr lang="en-US" sz="2800" b="1" spc="-10" dirty="0">
                <a:latin typeface="Constantia"/>
                <a:cs typeface="Constantia"/>
              </a:rPr>
              <a:t>viou</a:t>
            </a:r>
            <a:r>
              <a:rPr lang="en-US" sz="2800" b="1" spc="-120" dirty="0">
                <a:latin typeface="Constantia"/>
                <a:cs typeface="Constantia"/>
              </a:rPr>
              <a:t>r</a:t>
            </a:r>
            <a:r>
              <a:rPr lang="en-US" sz="2800" b="1" spc="-5" dirty="0">
                <a:latin typeface="Constantia"/>
                <a:cs typeface="Constantia"/>
              </a:rPr>
              <a:t>, </a:t>
            </a:r>
            <a:r>
              <a:rPr lang="en-US" sz="2800" b="1" spc="-10" dirty="0">
                <a:latin typeface="Constantia"/>
                <a:cs typeface="Constantia"/>
              </a:rPr>
              <a:t>p</a:t>
            </a:r>
            <a:r>
              <a:rPr lang="en-US" sz="2800" b="1" spc="-40" dirty="0">
                <a:latin typeface="Constantia"/>
                <a:cs typeface="Constantia"/>
              </a:rPr>
              <a:t>ow</a:t>
            </a:r>
            <a:r>
              <a:rPr lang="en-US" sz="2800" b="1" spc="-5" dirty="0">
                <a:latin typeface="Constantia"/>
                <a:cs typeface="Constantia"/>
              </a:rPr>
              <a:t>er</a:t>
            </a:r>
            <a:r>
              <a:rPr lang="en-US" sz="2800" b="1" spc="-70" dirty="0">
                <a:latin typeface="Constantia"/>
                <a:cs typeface="Constantia"/>
              </a:rPr>
              <a:t> </a:t>
            </a:r>
            <a:r>
              <a:rPr lang="en-US" sz="2800" b="1" spc="-5" dirty="0">
                <a:latin typeface="Constantia"/>
                <a:cs typeface="Constantia"/>
              </a:rPr>
              <a:t>a</a:t>
            </a:r>
            <a:r>
              <a:rPr lang="en-US" sz="2800" b="1" spc="-10" dirty="0">
                <a:latin typeface="Constantia"/>
                <a:cs typeface="Constantia"/>
              </a:rPr>
              <a:t>n</a:t>
            </a:r>
            <a:r>
              <a:rPr lang="en-US" sz="2800" b="1" spc="-5" dirty="0">
                <a:latin typeface="Constantia"/>
                <a:cs typeface="Constantia"/>
              </a:rPr>
              <a:t>d</a:t>
            </a:r>
            <a:r>
              <a:rPr lang="en-US" sz="2800" b="1" spc="-20" dirty="0">
                <a:latin typeface="Constantia"/>
                <a:cs typeface="Constantia"/>
              </a:rPr>
              <a:t> </a:t>
            </a:r>
            <a:r>
              <a:rPr lang="en-US" sz="2800" b="1" spc="-10" dirty="0">
                <a:latin typeface="Constantia"/>
                <a:cs typeface="Constantia"/>
              </a:rPr>
              <a:t>politics  </a:t>
            </a:r>
          </a:p>
          <a:p>
            <a:pPr marL="469900" marR="128524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b="1" spc="-15" dirty="0">
                <a:latin typeface="Constantia"/>
                <a:cs typeface="Constantia"/>
              </a:rPr>
              <a:t>Job</a:t>
            </a:r>
            <a:r>
              <a:rPr lang="en-US" sz="2800" b="1" spc="-60" dirty="0">
                <a:latin typeface="Constantia"/>
                <a:cs typeface="Constantia"/>
              </a:rPr>
              <a:t> </a:t>
            </a:r>
            <a:r>
              <a:rPr lang="en-US" sz="2800" b="1" spc="-5" dirty="0">
                <a:latin typeface="Constantia"/>
                <a:cs typeface="Constantia"/>
              </a:rPr>
              <a:t>design</a:t>
            </a:r>
            <a:endParaRPr lang="en-US" sz="2800" dirty="0">
              <a:latin typeface="Constantia"/>
              <a:cs typeface="Constantia"/>
            </a:endParaRPr>
          </a:p>
          <a:p>
            <a:pPr marL="469900" indent="-457200">
              <a:lnSpc>
                <a:spcPct val="100000"/>
              </a:lnSpc>
              <a:spcBef>
                <a:spcPts val="385"/>
              </a:spcBef>
              <a:buFont typeface="Wingdings" panose="05000000000000000000" pitchFamily="2" charset="2"/>
              <a:buChar char="Ø"/>
            </a:pPr>
            <a:r>
              <a:rPr lang="en-US" sz="2800" b="1" spc="-10" dirty="0">
                <a:latin typeface="Constantia"/>
                <a:cs typeface="Constantia"/>
              </a:rPr>
              <a:t>Study</a:t>
            </a:r>
            <a:r>
              <a:rPr lang="en-US" sz="2800" b="1" spc="-65" dirty="0">
                <a:latin typeface="Constantia"/>
                <a:cs typeface="Constantia"/>
              </a:rPr>
              <a:t> </a:t>
            </a:r>
            <a:r>
              <a:rPr lang="en-US" sz="2800" b="1" spc="-5" dirty="0">
                <a:latin typeface="Constantia"/>
                <a:cs typeface="Constantia"/>
              </a:rPr>
              <a:t>of</a:t>
            </a:r>
            <a:r>
              <a:rPr lang="en-US" sz="2800" b="1" spc="-15" dirty="0">
                <a:latin typeface="Constantia"/>
                <a:cs typeface="Constantia"/>
              </a:rPr>
              <a:t> </a:t>
            </a:r>
            <a:r>
              <a:rPr lang="en-US" sz="2800" b="1" spc="-5" dirty="0">
                <a:latin typeface="Constantia"/>
                <a:cs typeface="Constantia"/>
              </a:rPr>
              <a:t>emotion</a:t>
            </a:r>
            <a:endParaRPr lang="en-US" sz="2800" dirty="0">
              <a:latin typeface="Constantia"/>
              <a:cs typeface="Constanti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8EB99-A82E-2C7C-27D0-AD84A4EBB9A6}"/>
              </a:ext>
            </a:extLst>
          </p:cNvPr>
          <p:cNvSpPr txBox="1"/>
          <p:nvPr/>
        </p:nvSpPr>
        <p:spPr>
          <a:xfrm>
            <a:off x="370365" y="491186"/>
            <a:ext cx="8763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4000" b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 </a:t>
            </a:r>
            <a:r>
              <a:rPr lang="en-US" sz="4000" b="1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en-US" sz="4000" b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spc="-2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Organizational </a:t>
            </a:r>
            <a:r>
              <a:rPr lang="en-US" sz="4000" b="1" spc="-2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7210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228600"/>
            <a:ext cx="42252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Importance</a:t>
            </a:r>
            <a:r>
              <a:rPr spc="-4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spc="-4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34168" y="982629"/>
            <a:ext cx="8475663" cy="5650906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69900" indent="-457200" algn="just">
              <a:buFont typeface="Wingdings" panose="05000000000000000000" pitchFamily="2" charset="2"/>
              <a:buChar char="Ø"/>
            </a:pPr>
            <a:r>
              <a:rPr sz="2800" dirty="0">
                <a:latin typeface="Constantia"/>
                <a:cs typeface="Constantia"/>
              </a:rPr>
              <a:t>OB</a:t>
            </a:r>
            <a:r>
              <a:rPr sz="2800" spc="-5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provides</a:t>
            </a:r>
            <a:r>
              <a:rPr sz="2800" spc="-114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a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road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map</a:t>
            </a:r>
            <a:r>
              <a:rPr sz="2800" spc="-90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to</a:t>
            </a:r>
            <a:r>
              <a:rPr sz="2800" spc="-13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our</a:t>
            </a:r>
            <a:r>
              <a:rPr sz="2800" spc="-85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lives</a:t>
            </a:r>
            <a:r>
              <a:rPr sz="2800" spc="-5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in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organizations.</a:t>
            </a:r>
            <a:endParaRPr sz="2800" dirty="0">
              <a:latin typeface="Constantia"/>
              <a:cs typeface="Constantia"/>
            </a:endParaRPr>
          </a:p>
          <a:p>
            <a:pPr marL="469900" marR="5715" indent="-457200" algn="just">
              <a:buFont typeface="Wingdings" panose="05000000000000000000" pitchFamily="2" charset="2"/>
              <a:buChar char="Ø"/>
            </a:pPr>
            <a:r>
              <a:rPr sz="2800" dirty="0">
                <a:latin typeface="Constantia"/>
                <a:cs typeface="Constantia"/>
              </a:rPr>
              <a:t>OB</a:t>
            </a:r>
            <a:r>
              <a:rPr sz="2800" spc="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uses</a:t>
            </a:r>
            <a:r>
              <a:rPr sz="2800" dirty="0">
                <a:latin typeface="Constantia"/>
                <a:cs typeface="Constantia"/>
              </a:rPr>
              <a:t> scientific</a:t>
            </a:r>
            <a:r>
              <a:rPr sz="2800" spc="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research</a:t>
            </a:r>
            <a:r>
              <a:rPr sz="2800" spc="-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to</a:t>
            </a:r>
            <a:r>
              <a:rPr sz="2800" spc="-1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understand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and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make </a:t>
            </a:r>
            <a:r>
              <a:rPr sz="2800" spc="-1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organization life, </a:t>
            </a:r>
            <a:r>
              <a:rPr sz="2800" dirty="0">
                <a:latin typeface="Constantia"/>
                <a:cs typeface="Constantia"/>
              </a:rPr>
              <a:t>as it helps </a:t>
            </a:r>
            <a:r>
              <a:rPr sz="2800" spc="-20" dirty="0">
                <a:latin typeface="Constantia"/>
                <a:cs typeface="Constantia"/>
              </a:rPr>
              <a:t>to </a:t>
            </a:r>
            <a:r>
              <a:rPr sz="2800" spc="-5" dirty="0">
                <a:latin typeface="Constantia"/>
                <a:cs typeface="Constantia"/>
              </a:rPr>
              <a:t>predict </a:t>
            </a:r>
            <a:r>
              <a:rPr sz="2800" spc="-10" dirty="0">
                <a:latin typeface="Constantia"/>
                <a:cs typeface="Constantia"/>
              </a:rPr>
              <a:t>what </a:t>
            </a:r>
            <a:r>
              <a:rPr sz="2800" dirty="0">
                <a:latin typeface="Constantia"/>
                <a:cs typeface="Constantia"/>
              </a:rPr>
              <a:t>people will </a:t>
            </a:r>
            <a:r>
              <a:rPr sz="2800" spc="-10" dirty="0">
                <a:latin typeface="Constantia"/>
                <a:cs typeface="Constantia"/>
              </a:rPr>
              <a:t>do </a:t>
            </a:r>
            <a:r>
              <a:rPr sz="2800" spc="-5" dirty="0">
                <a:latin typeface="Constantia"/>
                <a:cs typeface="Constantia"/>
              </a:rPr>
              <a:t> under</a:t>
            </a:r>
            <a:r>
              <a:rPr sz="2800" spc="459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various</a:t>
            </a:r>
            <a:r>
              <a:rPr sz="2800" spc="-13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conditions</a:t>
            </a:r>
            <a:endParaRPr sz="2800" dirty="0">
              <a:latin typeface="Constantia"/>
              <a:cs typeface="Constantia"/>
            </a:endParaRPr>
          </a:p>
          <a:p>
            <a:pPr marL="469900" marR="13970" indent="-457200" algn="just">
              <a:buFont typeface="Wingdings" panose="05000000000000000000" pitchFamily="2" charset="2"/>
              <a:buChar char="Ø"/>
            </a:pPr>
            <a:r>
              <a:rPr sz="2800" spc="-30" dirty="0">
                <a:latin typeface="Constantia"/>
                <a:cs typeface="Constantia"/>
              </a:rPr>
              <a:t>It</a:t>
            </a:r>
            <a:r>
              <a:rPr sz="2800" spc="3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helps</a:t>
            </a:r>
            <a:r>
              <a:rPr sz="2800" spc="35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to</a:t>
            </a:r>
            <a:r>
              <a:rPr sz="2800" spc="30" dirty="0">
                <a:latin typeface="Constantia"/>
                <a:cs typeface="Constantia"/>
              </a:rPr>
              <a:t> </a:t>
            </a:r>
            <a:r>
              <a:rPr sz="2800" spc="10" dirty="0">
                <a:latin typeface="Constantia"/>
                <a:cs typeface="Constantia"/>
              </a:rPr>
              <a:t>influence</a:t>
            </a:r>
            <a:r>
              <a:rPr sz="2800" spc="3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organizational</a:t>
            </a:r>
            <a:r>
              <a:rPr sz="2800" spc="9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events</a:t>
            </a:r>
            <a:r>
              <a:rPr lang="en-IN" sz="2800" spc="4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to</a:t>
            </a:r>
            <a:r>
              <a:rPr lang="en-IN" sz="2800" spc="-1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understand </a:t>
            </a:r>
            <a:r>
              <a:rPr sz="2800" spc="-59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and</a:t>
            </a:r>
            <a:r>
              <a:rPr sz="2800" spc="-4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predict</a:t>
            </a:r>
            <a:r>
              <a:rPr sz="2800" spc="-12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events</a:t>
            </a:r>
            <a:endParaRPr sz="2800" dirty="0">
              <a:latin typeface="Constantia"/>
              <a:cs typeface="Constantia"/>
            </a:endParaRPr>
          </a:p>
          <a:p>
            <a:pPr marL="469900" marR="5080" indent="-457200" algn="just">
              <a:buFont typeface="Wingdings" panose="05000000000000000000" pitchFamily="2" charset="2"/>
              <a:buChar char="Ø"/>
            </a:pPr>
            <a:r>
              <a:rPr sz="2800" spc="-60" dirty="0">
                <a:latin typeface="Constantia"/>
                <a:cs typeface="Constantia"/>
              </a:rPr>
              <a:t>I</a:t>
            </a:r>
            <a:r>
              <a:rPr sz="2800" dirty="0">
                <a:latin typeface="Constantia"/>
                <a:cs typeface="Constantia"/>
              </a:rPr>
              <a:t>t</a:t>
            </a:r>
            <a:r>
              <a:rPr lang="en-IN" sz="280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helps</a:t>
            </a:r>
            <a:r>
              <a:rPr lang="en-IN" sz="28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</a:t>
            </a:r>
            <a:r>
              <a:rPr sz="2800" spc="-15" dirty="0">
                <a:latin typeface="Constantia"/>
                <a:cs typeface="Constantia"/>
              </a:rPr>
              <a:t>n</a:t>
            </a:r>
            <a:r>
              <a:rPr sz="2800" spc="-5" dirty="0">
                <a:latin typeface="Constantia"/>
                <a:cs typeface="Constantia"/>
              </a:rPr>
              <a:t>d</a:t>
            </a:r>
            <a:r>
              <a:rPr sz="2800" spc="-25" dirty="0">
                <a:latin typeface="Constantia"/>
                <a:cs typeface="Constantia"/>
              </a:rPr>
              <a:t>i</a:t>
            </a:r>
            <a:r>
              <a:rPr sz="2800" dirty="0">
                <a:latin typeface="Constantia"/>
                <a:cs typeface="Constantia"/>
              </a:rPr>
              <a:t>v</a:t>
            </a:r>
            <a:r>
              <a:rPr sz="2800" spc="5" dirty="0">
                <a:latin typeface="Constantia"/>
                <a:cs typeface="Constantia"/>
              </a:rPr>
              <a:t>i</a:t>
            </a:r>
            <a:r>
              <a:rPr sz="2800" spc="-5" dirty="0">
                <a:latin typeface="Constantia"/>
                <a:cs typeface="Constantia"/>
              </a:rPr>
              <a:t>dua</a:t>
            </a:r>
            <a:r>
              <a:rPr sz="2800" dirty="0">
                <a:latin typeface="Constantia"/>
                <a:cs typeface="Constantia"/>
              </a:rPr>
              <a:t>l</a:t>
            </a:r>
            <a:r>
              <a:rPr lang="en-IN" sz="2800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u</a:t>
            </a:r>
            <a:r>
              <a:rPr sz="2800" spc="-5" dirty="0">
                <a:latin typeface="Constantia"/>
                <a:cs typeface="Constantia"/>
              </a:rPr>
              <a:t>n</a:t>
            </a:r>
            <a:r>
              <a:rPr sz="2800" spc="-10" dirty="0">
                <a:latin typeface="Constantia"/>
                <a:cs typeface="Constantia"/>
              </a:rPr>
              <a:t>d</a:t>
            </a:r>
            <a:r>
              <a:rPr sz="2800" dirty="0">
                <a:latin typeface="Constantia"/>
                <a:cs typeface="Constantia"/>
              </a:rPr>
              <a:t>erst</a:t>
            </a:r>
            <a:r>
              <a:rPr sz="2800" spc="10" dirty="0">
                <a:latin typeface="Constantia"/>
                <a:cs typeface="Constantia"/>
              </a:rPr>
              <a:t>a</a:t>
            </a:r>
            <a:r>
              <a:rPr sz="2800" spc="-5" dirty="0">
                <a:latin typeface="Constantia"/>
                <a:cs typeface="Constantia"/>
              </a:rPr>
              <a:t>n</a:t>
            </a:r>
            <a:r>
              <a:rPr sz="2800" dirty="0">
                <a:latin typeface="Constantia"/>
                <a:cs typeface="Constantia"/>
              </a:rPr>
              <a:t>d</a:t>
            </a:r>
            <a:r>
              <a:rPr lang="en-IN" sz="280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hers</a:t>
            </a:r>
            <a:r>
              <a:rPr sz="2800" spc="5" dirty="0">
                <a:latin typeface="Constantia"/>
                <a:cs typeface="Constantia"/>
              </a:rPr>
              <a:t>e</a:t>
            </a:r>
            <a:r>
              <a:rPr sz="2800" dirty="0">
                <a:latin typeface="Constantia"/>
                <a:cs typeface="Constantia"/>
              </a:rPr>
              <a:t>lf/hi</a:t>
            </a:r>
            <a:r>
              <a:rPr sz="2800" spc="-10" dirty="0">
                <a:latin typeface="Constantia"/>
                <a:cs typeface="Constantia"/>
              </a:rPr>
              <a:t>m</a:t>
            </a:r>
            <a:r>
              <a:rPr sz="2800" dirty="0">
                <a:latin typeface="Constantia"/>
                <a:cs typeface="Constantia"/>
              </a:rPr>
              <a:t>self</a:t>
            </a:r>
            <a:r>
              <a:rPr lang="en-IN" sz="280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in</a:t>
            </a:r>
            <a:r>
              <a:rPr lang="en-IN" sz="28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be</a:t>
            </a:r>
            <a:r>
              <a:rPr sz="2800" spc="-35" dirty="0">
                <a:latin typeface="Constantia"/>
                <a:cs typeface="Constantia"/>
              </a:rPr>
              <a:t>tt</a:t>
            </a:r>
            <a:r>
              <a:rPr sz="2800" dirty="0">
                <a:latin typeface="Constantia"/>
                <a:cs typeface="Constantia"/>
              </a:rPr>
              <a:t>er  </a:t>
            </a:r>
            <a:r>
              <a:rPr sz="2800" spc="-5" dirty="0">
                <a:latin typeface="Constantia"/>
                <a:cs typeface="Constantia"/>
              </a:rPr>
              <a:t>fashion.</a:t>
            </a:r>
            <a:endParaRPr sz="2800" dirty="0">
              <a:latin typeface="Constantia"/>
              <a:cs typeface="Constantia"/>
            </a:endParaRPr>
          </a:p>
          <a:p>
            <a:pPr marL="469900" marR="13970" indent="-457200" algn="just">
              <a:buFont typeface="Wingdings" panose="05000000000000000000" pitchFamily="2" charset="2"/>
              <a:buChar char="Ø"/>
              <a:tabLst>
                <a:tab pos="5045710" algn="l"/>
                <a:tab pos="6411595" algn="l"/>
              </a:tabLst>
            </a:pPr>
            <a:r>
              <a:rPr sz="2800" spc="-60" dirty="0">
                <a:latin typeface="Constantia"/>
                <a:cs typeface="Constantia"/>
              </a:rPr>
              <a:t>I</a:t>
            </a:r>
            <a:r>
              <a:rPr sz="2800" dirty="0">
                <a:latin typeface="Constantia"/>
                <a:cs typeface="Constantia"/>
              </a:rPr>
              <a:t>t </a:t>
            </a:r>
            <a:r>
              <a:rPr sz="2800" spc="-21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helps </a:t>
            </a:r>
            <a:r>
              <a:rPr sz="2800" spc="-210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m</a:t>
            </a:r>
            <a:r>
              <a:rPr sz="2800" dirty="0">
                <a:latin typeface="Constantia"/>
                <a:cs typeface="Constantia"/>
              </a:rPr>
              <a:t>ana</a:t>
            </a:r>
            <a:r>
              <a:rPr sz="2800" spc="-60" dirty="0">
                <a:latin typeface="Constantia"/>
                <a:cs typeface="Constantia"/>
              </a:rPr>
              <a:t>g</a:t>
            </a:r>
            <a:r>
              <a:rPr sz="2800" dirty="0">
                <a:latin typeface="Constantia"/>
                <a:cs typeface="Constantia"/>
              </a:rPr>
              <a:t>er </a:t>
            </a:r>
            <a:r>
              <a:rPr sz="2800" spc="-235" dirty="0">
                <a:latin typeface="Constantia"/>
                <a:cs typeface="Constantia"/>
              </a:rPr>
              <a:t> </a:t>
            </a:r>
            <a:r>
              <a:rPr sz="2800" spc="-35" dirty="0">
                <a:latin typeface="Constantia"/>
                <a:cs typeface="Constantia"/>
              </a:rPr>
              <a:t>t</a:t>
            </a:r>
            <a:r>
              <a:rPr sz="2800" dirty="0">
                <a:latin typeface="Constantia"/>
                <a:cs typeface="Constantia"/>
              </a:rPr>
              <a:t>o </a:t>
            </a:r>
            <a:r>
              <a:rPr sz="2800" spc="-22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ma</a:t>
            </a:r>
            <a:r>
              <a:rPr sz="2800" spc="-10" dirty="0">
                <a:latin typeface="Constantia"/>
                <a:cs typeface="Constantia"/>
              </a:rPr>
              <a:t>n</a:t>
            </a:r>
            <a:r>
              <a:rPr sz="2800" dirty="0">
                <a:latin typeface="Constantia"/>
                <a:cs typeface="Constantia"/>
              </a:rPr>
              <a:t>a</a:t>
            </a:r>
            <a:r>
              <a:rPr sz="2800" spc="-60" dirty="0">
                <a:latin typeface="Constantia"/>
                <a:cs typeface="Constantia"/>
              </a:rPr>
              <a:t>g</a:t>
            </a:r>
            <a:r>
              <a:rPr sz="2800" dirty="0">
                <a:latin typeface="Constantia"/>
                <a:cs typeface="Constantia"/>
              </a:rPr>
              <a:t>e </a:t>
            </a:r>
            <a:r>
              <a:rPr sz="2800" spc="-22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h</a:t>
            </a:r>
            <a:r>
              <a:rPr sz="2800" spc="-10" dirty="0">
                <a:latin typeface="Constantia"/>
                <a:cs typeface="Constantia"/>
              </a:rPr>
              <a:t>u</a:t>
            </a:r>
            <a:r>
              <a:rPr sz="2800" spc="-5" dirty="0">
                <a:latin typeface="Constantia"/>
                <a:cs typeface="Constantia"/>
              </a:rPr>
              <a:t>ma</a:t>
            </a:r>
            <a:r>
              <a:rPr sz="2800" dirty="0">
                <a:latin typeface="Constantia"/>
                <a:cs typeface="Constantia"/>
              </a:rPr>
              <a:t>n</a:t>
            </a:r>
            <a:r>
              <a:rPr lang="en-IN" sz="2800" dirty="0">
                <a:latin typeface="Constantia"/>
                <a:cs typeface="Constantia"/>
              </a:rPr>
              <a:t> </a:t>
            </a:r>
            <a:r>
              <a:rPr sz="2800" spc="-35" dirty="0">
                <a:latin typeface="Constantia"/>
                <a:cs typeface="Constantia"/>
              </a:rPr>
              <a:t>r</a:t>
            </a:r>
            <a:r>
              <a:rPr sz="2800" dirty="0">
                <a:latin typeface="Constantia"/>
                <a:cs typeface="Constantia"/>
              </a:rPr>
              <a:t>esou</a:t>
            </a:r>
            <a:r>
              <a:rPr sz="2800" spc="-20" dirty="0">
                <a:latin typeface="Constantia"/>
                <a:cs typeface="Constantia"/>
              </a:rPr>
              <a:t>r</a:t>
            </a:r>
            <a:r>
              <a:rPr sz="2800" spc="-55" dirty="0">
                <a:latin typeface="Constantia"/>
                <a:cs typeface="Constantia"/>
              </a:rPr>
              <a:t>c</a:t>
            </a:r>
            <a:r>
              <a:rPr sz="2800" dirty="0">
                <a:latin typeface="Constantia"/>
                <a:cs typeface="Constantia"/>
              </a:rPr>
              <a:t>es</a:t>
            </a:r>
            <a:r>
              <a:rPr lang="en-IN" sz="280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ef</a:t>
            </a:r>
            <a:r>
              <a:rPr sz="2800" spc="-10" dirty="0">
                <a:latin typeface="Constantia"/>
                <a:cs typeface="Constantia"/>
              </a:rPr>
              <a:t>f</a:t>
            </a:r>
            <a:r>
              <a:rPr sz="2800" dirty="0">
                <a:latin typeface="Constantia"/>
                <a:cs typeface="Constantia"/>
              </a:rPr>
              <a:t>ect</a:t>
            </a:r>
            <a:r>
              <a:rPr sz="2800" spc="-15" dirty="0">
                <a:latin typeface="Constantia"/>
                <a:cs typeface="Constantia"/>
              </a:rPr>
              <a:t>i</a:t>
            </a:r>
            <a:r>
              <a:rPr sz="2800" spc="-70" dirty="0">
                <a:latin typeface="Constantia"/>
                <a:cs typeface="Constantia"/>
              </a:rPr>
              <a:t>v</a:t>
            </a:r>
            <a:r>
              <a:rPr sz="2800" dirty="0">
                <a:latin typeface="Constantia"/>
                <a:cs typeface="Constantia"/>
              </a:rPr>
              <a:t>e</a:t>
            </a:r>
            <a:r>
              <a:rPr sz="2800" spc="-25" dirty="0">
                <a:latin typeface="Constantia"/>
                <a:cs typeface="Constantia"/>
              </a:rPr>
              <a:t>l</a:t>
            </a:r>
            <a:r>
              <a:rPr sz="2800" spc="-245" dirty="0">
                <a:latin typeface="Constantia"/>
                <a:cs typeface="Constantia"/>
              </a:rPr>
              <a:t>y</a:t>
            </a:r>
            <a:r>
              <a:rPr sz="2800" dirty="0">
                <a:latin typeface="Constantia"/>
                <a:cs typeface="Constantia"/>
              </a:rPr>
              <a:t>.  </a:t>
            </a:r>
            <a:r>
              <a:rPr sz="2800" spc="-20" dirty="0">
                <a:latin typeface="Constantia"/>
                <a:cs typeface="Constantia"/>
              </a:rPr>
              <a:t>Eg.</a:t>
            </a:r>
            <a:r>
              <a:rPr sz="2800" spc="-10" dirty="0">
                <a:latin typeface="Constantia"/>
                <a:cs typeface="Constantia"/>
              </a:rPr>
              <a:t> Motivation</a:t>
            </a:r>
            <a:endParaRPr sz="2800" dirty="0">
              <a:latin typeface="Constantia"/>
              <a:cs typeface="Constantia"/>
            </a:endParaRPr>
          </a:p>
          <a:p>
            <a:pPr marL="469900" marR="15240" indent="-457200" algn="just">
              <a:buFont typeface="Wingdings" panose="05000000000000000000" pitchFamily="2" charset="2"/>
              <a:buChar char="Ø"/>
              <a:tabLst>
                <a:tab pos="364490" algn="l"/>
                <a:tab pos="1216660" algn="l"/>
                <a:tab pos="3161665" algn="l"/>
                <a:tab pos="3681095" algn="l"/>
                <a:tab pos="5447665" algn="l"/>
                <a:tab pos="6507480" algn="l"/>
              </a:tabLst>
            </a:pPr>
            <a:r>
              <a:rPr sz="2800" spc="-60" dirty="0">
                <a:latin typeface="Constantia"/>
                <a:cs typeface="Constantia"/>
              </a:rPr>
              <a:t>I</a:t>
            </a:r>
            <a:r>
              <a:rPr sz="2800" dirty="0">
                <a:latin typeface="Constantia"/>
                <a:cs typeface="Constantia"/>
              </a:rPr>
              <a:t>t</a:t>
            </a:r>
            <a:r>
              <a:rPr lang="en-IN" sz="280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helps</a:t>
            </a:r>
            <a:r>
              <a:rPr lang="en-IN" sz="280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o</a:t>
            </a:r>
            <a:r>
              <a:rPr sz="2800" spc="-35" dirty="0">
                <a:latin typeface="Constantia"/>
                <a:cs typeface="Constantia"/>
              </a:rPr>
              <a:t>r</a:t>
            </a:r>
            <a:r>
              <a:rPr sz="2800" dirty="0">
                <a:latin typeface="Constantia"/>
                <a:cs typeface="Constantia"/>
              </a:rPr>
              <a:t>ganiza</a:t>
            </a:r>
            <a:r>
              <a:rPr sz="2800" spc="5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ion</a:t>
            </a:r>
            <a:r>
              <a:rPr sz="2800" dirty="0">
                <a:latin typeface="Constantia"/>
                <a:cs typeface="Constantia"/>
              </a:rPr>
              <a:t>s</a:t>
            </a:r>
            <a:r>
              <a:rPr lang="en-IN" sz="2800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f</a:t>
            </a:r>
            <a:r>
              <a:rPr sz="2800" dirty="0">
                <a:latin typeface="Constantia"/>
                <a:cs typeface="Constantia"/>
              </a:rPr>
              <a:t>or</a:t>
            </a:r>
            <a:r>
              <a:rPr lang="en-IN" sz="28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mainta</a:t>
            </a:r>
            <a:r>
              <a:rPr sz="2800" dirty="0">
                <a:latin typeface="Constantia"/>
                <a:cs typeface="Constantia"/>
              </a:rPr>
              <a:t>i</a:t>
            </a:r>
            <a:r>
              <a:rPr sz="2800" spc="-5" dirty="0">
                <a:latin typeface="Constantia"/>
                <a:cs typeface="Constantia"/>
              </a:rPr>
              <a:t>nin</a:t>
            </a:r>
            <a:r>
              <a:rPr sz="2800" dirty="0">
                <a:latin typeface="Constantia"/>
                <a:cs typeface="Constantia"/>
              </a:rPr>
              <a:t>g</a:t>
            </a:r>
            <a:r>
              <a:rPr lang="en-IN" sz="2800" dirty="0">
                <a:latin typeface="Constantia"/>
                <a:cs typeface="Constantia"/>
              </a:rPr>
              <a:t> </a:t>
            </a:r>
            <a:r>
              <a:rPr sz="2800" spc="-55" dirty="0">
                <a:latin typeface="Constantia"/>
                <a:cs typeface="Constantia"/>
              </a:rPr>
              <a:t>c</a:t>
            </a:r>
            <a:r>
              <a:rPr sz="2800" dirty="0">
                <a:latin typeface="Constantia"/>
                <a:cs typeface="Constantia"/>
              </a:rPr>
              <a:t>o</a:t>
            </a:r>
            <a:r>
              <a:rPr sz="2800" spc="-2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dia</a:t>
            </a:r>
            <a:r>
              <a:rPr sz="2800" dirty="0">
                <a:latin typeface="Constantia"/>
                <a:cs typeface="Constantia"/>
              </a:rPr>
              <a:t>l</a:t>
            </a:r>
            <a:r>
              <a:rPr lang="en-IN" sz="28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indust</a:t>
            </a:r>
            <a:r>
              <a:rPr sz="280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ial  </a:t>
            </a:r>
            <a:r>
              <a:rPr sz="2800" spc="-10" dirty="0">
                <a:latin typeface="Constantia"/>
                <a:cs typeface="Constantia"/>
              </a:rPr>
              <a:t>relations.</a:t>
            </a:r>
            <a:endParaRPr sz="2800" dirty="0">
              <a:latin typeface="Constantia"/>
              <a:cs typeface="Constantia"/>
            </a:endParaRPr>
          </a:p>
          <a:p>
            <a:pPr marL="469900" indent="-457200" algn="just">
              <a:buFont typeface="Wingdings" panose="05000000000000000000" pitchFamily="2" charset="2"/>
              <a:buChar char="Ø"/>
            </a:pPr>
            <a:r>
              <a:rPr sz="2800" spc="-30" dirty="0">
                <a:latin typeface="Constantia"/>
                <a:cs typeface="Constantia"/>
              </a:rPr>
              <a:t>It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is</a:t>
            </a:r>
            <a:r>
              <a:rPr sz="2800" spc="-13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also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useful</a:t>
            </a:r>
            <a:r>
              <a:rPr sz="2800" spc="-2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in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the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spc="10" dirty="0">
                <a:latin typeface="Constantia"/>
                <a:cs typeface="Constantia"/>
              </a:rPr>
              <a:t>field</a:t>
            </a:r>
            <a:r>
              <a:rPr sz="2800" spc="-30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marketing.</a:t>
            </a:r>
            <a:endParaRPr sz="28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79263" y="316673"/>
            <a:ext cx="745680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Mass</a:t>
            </a:r>
            <a:r>
              <a:rPr sz="4800" spc="-4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800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Interview</a:t>
            </a:r>
            <a:r>
              <a:rPr sz="4800" spc="-4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800" spc="-2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Programme</a:t>
            </a:r>
            <a:endParaRPr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067" y="1236828"/>
            <a:ext cx="8305800" cy="548804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5" dirty="0">
                <a:latin typeface="Constantia"/>
                <a:cs typeface="Constantia"/>
              </a:rPr>
              <a:t>objective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" dirty="0">
                <a:latin typeface="Constantia"/>
                <a:cs typeface="Constantia"/>
              </a:rPr>
              <a:t>this </a:t>
            </a:r>
            <a:r>
              <a:rPr sz="2400" spc="-10" dirty="0">
                <a:latin typeface="Constantia"/>
                <a:cs typeface="Constantia"/>
              </a:rPr>
              <a:t>programme </a:t>
            </a:r>
            <a:r>
              <a:rPr sz="2400" spc="-15" dirty="0">
                <a:latin typeface="Constantia"/>
                <a:cs typeface="Constantia"/>
              </a:rPr>
              <a:t>was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5" dirty="0">
                <a:latin typeface="Constantia"/>
                <a:cs typeface="Constantia"/>
              </a:rPr>
              <a:t>make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10" dirty="0">
                <a:latin typeface="Constantia"/>
                <a:cs typeface="Constantia"/>
              </a:rPr>
              <a:t>systematic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study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5" dirty="0">
                <a:latin typeface="Constantia"/>
                <a:cs typeface="Constantia"/>
              </a:rPr>
              <a:t>employees’ </a:t>
            </a:r>
            <a:r>
              <a:rPr sz="2400" spc="-10" dirty="0">
                <a:latin typeface="Constantia"/>
                <a:cs typeface="Constantia"/>
              </a:rPr>
              <a:t>attitudes which </a:t>
            </a:r>
            <a:r>
              <a:rPr sz="2400" spc="-15" dirty="0">
                <a:latin typeface="Constantia"/>
                <a:cs typeface="Constantia"/>
              </a:rPr>
              <a:t>would reveal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meaning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which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their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“working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situation” </a:t>
            </a:r>
            <a:r>
              <a:rPr sz="2400" dirty="0">
                <a:latin typeface="Constantia"/>
                <a:cs typeface="Constantia"/>
              </a:rPr>
              <a:t>has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them.</a:t>
            </a:r>
            <a:r>
              <a:rPr sz="2400" spc="-55" dirty="0">
                <a:latin typeface="Constantia"/>
                <a:cs typeface="Constantia"/>
              </a:rPr>
              <a:t> </a:t>
            </a:r>
            <a:endParaRPr lang="en-IN" sz="2400" spc="-55" dirty="0">
              <a:latin typeface="Constantia"/>
              <a:cs typeface="Constantia"/>
            </a:endParaRPr>
          </a:p>
          <a:p>
            <a:pPr marL="355600" marR="508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researchers </a:t>
            </a:r>
            <a:r>
              <a:rPr sz="2400" b="1" spc="-10" dirty="0">
                <a:latin typeface="Constantia"/>
                <a:cs typeface="Constantia"/>
              </a:rPr>
              <a:t>interviewed </a:t>
            </a:r>
            <a:r>
              <a:rPr sz="2400" b="1" dirty="0">
                <a:latin typeface="Constantia"/>
                <a:cs typeface="Constantia"/>
              </a:rPr>
              <a:t>a </a:t>
            </a:r>
            <a:r>
              <a:rPr sz="2400" b="1" spc="-25" dirty="0">
                <a:latin typeface="Constantia"/>
                <a:cs typeface="Constantia"/>
              </a:rPr>
              <a:t>large </a:t>
            </a:r>
            <a:r>
              <a:rPr sz="2400" b="1" spc="-5" dirty="0">
                <a:latin typeface="Constantia"/>
                <a:cs typeface="Constantia"/>
              </a:rPr>
              <a:t>number </a:t>
            </a:r>
            <a:r>
              <a:rPr sz="2400" b="1" dirty="0">
                <a:latin typeface="Constantia"/>
                <a:cs typeface="Constantia"/>
              </a:rPr>
              <a:t>of </a:t>
            </a:r>
            <a:r>
              <a:rPr sz="2400" b="1" spc="-20" dirty="0">
                <a:latin typeface="Constantia"/>
                <a:cs typeface="Constantia"/>
              </a:rPr>
              <a:t>workers </a:t>
            </a:r>
            <a:r>
              <a:rPr sz="2400" b="1" spc="-15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with</a:t>
            </a:r>
            <a:r>
              <a:rPr sz="2400" b="1" spc="-70" dirty="0">
                <a:latin typeface="Constantia"/>
                <a:cs typeface="Constantia"/>
              </a:rPr>
              <a:t> </a:t>
            </a:r>
            <a:r>
              <a:rPr sz="2400" b="1" spc="-35" dirty="0">
                <a:latin typeface="Constantia"/>
                <a:cs typeface="Constantia"/>
              </a:rPr>
              <a:t>r</a:t>
            </a:r>
            <a:r>
              <a:rPr sz="2400" b="1" dirty="0">
                <a:latin typeface="Constantia"/>
                <a:cs typeface="Constantia"/>
              </a:rPr>
              <a:t>ega</a:t>
            </a:r>
            <a:r>
              <a:rPr sz="2400" b="1" spc="-35" dirty="0">
                <a:latin typeface="Constantia"/>
                <a:cs typeface="Constantia"/>
              </a:rPr>
              <a:t>r</a:t>
            </a:r>
            <a:r>
              <a:rPr sz="2400" b="1" dirty="0">
                <a:latin typeface="Constantia"/>
                <a:cs typeface="Constantia"/>
              </a:rPr>
              <a:t>d</a:t>
            </a:r>
            <a:r>
              <a:rPr sz="2400" b="1" spc="-35" dirty="0">
                <a:latin typeface="Constantia"/>
                <a:cs typeface="Constantia"/>
              </a:rPr>
              <a:t> </a:t>
            </a:r>
            <a:r>
              <a:rPr sz="2400" b="1" spc="-40" dirty="0">
                <a:latin typeface="Constantia"/>
                <a:cs typeface="Constantia"/>
              </a:rPr>
              <a:t>t</a:t>
            </a:r>
            <a:r>
              <a:rPr sz="2400" b="1" dirty="0">
                <a:latin typeface="Constantia"/>
                <a:cs typeface="Constantia"/>
              </a:rPr>
              <a:t>o</a:t>
            </a:r>
            <a:r>
              <a:rPr sz="2400" b="1" spc="-80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their</a:t>
            </a:r>
            <a:r>
              <a:rPr sz="2400" b="1" spc="-145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opin</a:t>
            </a:r>
            <a:r>
              <a:rPr sz="2400" b="1" spc="-10" dirty="0">
                <a:latin typeface="Constantia"/>
                <a:cs typeface="Constantia"/>
              </a:rPr>
              <a:t>i</a:t>
            </a:r>
            <a:r>
              <a:rPr sz="2400" b="1" dirty="0">
                <a:latin typeface="Constantia"/>
                <a:cs typeface="Constantia"/>
              </a:rPr>
              <a:t>ons</a:t>
            </a:r>
            <a:r>
              <a:rPr sz="2400" b="1" spc="-95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on</a:t>
            </a:r>
            <a:r>
              <a:rPr sz="2400" b="1" spc="-95" dirty="0">
                <a:latin typeface="Constantia"/>
                <a:cs typeface="Constantia"/>
              </a:rPr>
              <a:t> </a:t>
            </a:r>
            <a:r>
              <a:rPr sz="2400" b="1" spc="-55" dirty="0">
                <a:latin typeface="Constantia"/>
                <a:cs typeface="Constantia"/>
              </a:rPr>
              <a:t>w</a:t>
            </a:r>
            <a:r>
              <a:rPr sz="2400" b="1" dirty="0">
                <a:latin typeface="Constantia"/>
                <a:cs typeface="Constantia"/>
              </a:rPr>
              <a:t>o</a:t>
            </a:r>
            <a:r>
              <a:rPr sz="2400" b="1" spc="-20" dirty="0">
                <a:latin typeface="Constantia"/>
                <a:cs typeface="Constantia"/>
              </a:rPr>
              <a:t>r</a:t>
            </a:r>
            <a:r>
              <a:rPr sz="2400" b="1" spc="-5" dirty="0">
                <a:latin typeface="Constantia"/>
                <a:cs typeface="Constantia"/>
              </a:rPr>
              <a:t>k</a:t>
            </a:r>
            <a:r>
              <a:rPr sz="2400" b="1" dirty="0">
                <a:latin typeface="Constantia"/>
                <a:cs typeface="Constantia"/>
              </a:rPr>
              <a:t>,</a:t>
            </a:r>
            <a:r>
              <a:rPr sz="2400" b="1" spc="-60" dirty="0">
                <a:latin typeface="Constantia"/>
                <a:cs typeface="Constantia"/>
              </a:rPr>
              <a:t> </a:t>
            </a:r>
            <a:r>
              <a:rPr sz="2400" b="1" spc="-55" dirty="0">
                <a:latin typeface="Constantia"/>
                <a:cs typeface="Constantia"/>
              </a:rPr>
              <a:t>w</a:t>
            </a:r>
            <a:r>
              <a:rPr sz="2400" b="1" dirty="0">
                <a:latin typeface="Constantia"/>
                <a:cs typeface="Constantia"/>
              </a:rPr>
              <a:t>o</a:t>
            </a:r>
            <a:r>
              <a:rPr sz="2400" b="1" spc="-20" dirty="0">
                <a:latin typeface="Constantia"/>
                <a:cs typeface="Constantia"/>
              </a:rPr>
              <a:t>r</a:t>
            </a:r>
            <a:r>
              <a:rPr sz="2400" b="1" spc="-5" dirty="0">
                <a:latin typeface="Constantia"/>
                <a:cs typeface="Constantia"/>
              </a:rPr>
              <a:t>king  </a:t>
            </a:r>
            <a:r>
              <a:rPr sz="2400" b="1" spc="-10" dirty="0">
                <a:latin typeface="Constantia"/>
                <a:cs typeface="Constantia"/>
              </a:rPr>
              <a:t>conditions </a:t>
            </a:r>
            <a:r>
              <a:rPr sz="2400" b="1" dirty="0">
                <a:latin typeface="Constantia"/>
                <a:cs typeface="Constantia"/>
              </a:rPr>
              <a:t>and supervision. </a:t>
            </a:r>
            <a:r>
              <a:rPr sz="2400" spc="-25" dirty="0">
                <a:latin typeface="Constantia"/>
                <a:cs typeface="Constantia"/>
              </a:rPr>
              <a:t>Initially,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10" dirty="0">
                <a:latin typeface="Constantia"/>
                <a:cs typeface="Constantia"/>
              </a:rPr>
              <a:t>direct </a:t>
            </a:r>
            <a:r>
              <a:rPr sz="2400" spc="-5" dirty="0">
                <a:latin typeface="Constantia"/>
                <a:cs typeface="Constantia"/>
              </a:rPr>
              <a:t>approach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was </a:t>
            </a:r>
            <a:r>
              <a:rPr sz="2400" spc="-5" dirty="0">
                <a:latin typeface="Constantia"/>
                <a:cs typeface="Constantia"/>
              </a:rPr>
              <a:t>used </a:t>
            </a:r>
            <a:r>
              <a:rPr sz="2400" spc="-15" dirty="0">
                <a:latin typeface="Constantia"/>
                <a:cs typeface="Constantia"/>
              </a:rPr>
              <a:t>whereby </a:t>
            </a:r>
            <a:r>
              <a:rPr sz="2400" dirty="0">
                <a:latin typeface="Constantia"/>
                <a:cs typeface="Constantia"/>
              </a:rPr>
              <a:t>interviews </a:t>
            </a:r>
            <a:r>
              <a:rPr sz="2400" spc="-10" dirty="0">
                <a:latin typeface="Constantia"/>
                <a:cs typeface="Constantia"/>
              </a:rPr>
              <a:t>asked </a:t>
            </a:r>
            <a:r>
              <a:rPr sz="2400" spc="-5" dirty="0">
                <a:latin typeface="Constantia"/>
                <a:cs typeface="Constantia"/>
              </a:rPr>
              <a:t>questions </a:t>
            </a:r>
            <a:r>
              <a:rPr sz="2400" spc="-10" dirty="0">
                <a:latin typeface="Constantia"/>
                <a:cs typeface="Constantia"/>
              </a:rPr>
              <a:t>considered </a:t>
            </a:r>
            <a:r>
              <a:rPr sz="2400" spc="-5" dirty="0">
                <a:latin typeface="Constantia"/>
                <a:cs typeface="Constantia"/>
              </a:rPr>
              <a:t> important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managers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researchers.</a:t>
            </a:r>
            <a:endParaRPr sz="2400" dirty="0">
              <a:latin typeface="Constantia"/>
              <a:cs typeface="Constantia"/>
            </a:endParaRPr>
          </a:p>
          <a:p>
            <a:pPr marL="355600" marR="6985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0" dirty="0">
                <a:latin typeface="Constantia"/>
                <a:cs typeface="Constantia"/>
              </a:rPr>
              <a:t>researchers </a:t>
            </a:r>
            <a:r>
              <a:rPr sz="2400" spc="-5" dirty="0">
                <a:latin typeface="Constantia"/>
                <a:cs typeface="Constantia"/>
              </a:rPr>
              <a:t>observed that the replies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5" dirty="0">
                <a:latin typeface="Constantia"/>
                <a:cs typeface="Constantia"/>
              </a:rPr>
              <a:t>workmen 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were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guarded.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Therefore,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approach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was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replaced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by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indirect </a:t>
            </a:r>
            <a:r>
              <a:rPr sz="2400" spc="-5" dirty="0">
                <a:latin typeface="Constantia"/>
                <a:cs typeface="Constantia"/>
              </a:rPr>
              <a:t>technique, </a:t>
            </a:r>
            <a:r>
              <a:rPr sz="2400" spc="-15" dirty="0">
                <a:latin typeface="Constantia"/>
                <a:cs typeface="Constantia"/>
              </a:rPr>
              <a:t>where </a:t>
            </a:r>
            <a:r>
              <a:rPr sz="2400" spc="-5" dirty="0">
                <a:latin typeface="Constantia"/>
                <a:cs typeface="Constantia"/>
              </a:rPr>
              <a:t>the interviewer simply listened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what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workmen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had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75" dirty="0">
                <a:latin typeface="Constantia"/>
                <a:cs typeface="Constantia"/>
              </a:rPr>
              <a:t>say.</a:t>
            </a:r>
            <a:endParaRPr lang="en-IN" sz="2400" dirty="0">
              <a:latin typeface="Constantia"/>
              <a:cs typeface="Constantia"/>
            </a:endParaRPr>
          </a:p>
          <a:p>
            <a:pPr marL="355600" marR="6985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sz="2400" b="1" spc="-5" dirty="0">
                <a:latin typeface="Constantia"/>
                <a:cs typeface="Constantia"/>
              </a:rPr>
              <a:t>The</a:t>
            </a:r>
            <a:r>
              <a:rPr sz="2400" b="1" spc="-95" dirty="0">
                <a:latin typeface="Constantia"/>
                <a:cs typeface="Constantia"/>
              </a:rPr>
              <a:t> </a:t>
            </a:r>
            <a:r>
              <a:rPr sz="2400" b="1" spc="5" dirty="0">
                <a:latin typeface="Constantia"/>
                <a:cs typeface="Constantia"/>
              </a:rPr>
              <a:t>findings</a:t>
            </a:r>
            <a:r>
              <a:rPr sz="2400" b="1" spc="-90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confirmed</a:t>
            </a:r>
            <a:r>
              <a:rPr sz="2400" b="1" spc="-40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the</a:t>
            </a:r>
            <a:r>
              <a:rPr sz="2400" b="1" spc="-7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importance</a:t>
            </a:r>
            <a:r>
              <a:rPr sz="2400" b="1" spc="-125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of</a:t>
            </a:r>
            <a:r>
              <a:rPr sz="2400" b="1" spc="-5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social </a:t>
            </a:r>
            <a:r>
              <a:rPr sz="2400" b="1" spc="-56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factors</a:t>
            </a:r>
            <a:r>
              <a:rPr sz="2400" b="1" spc="-114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at</a:t>
            </a:r>
            <a:r>
              <a:rPr sz="2400" b="1" spc="-114" dirty="0">
                <a:latin typeface="Constantia"/>
                <a:cs typeface="Constantia"/>
              </a:rPr>
              <a:t> </a:t>
            </a:r>
            <a:r>
              <a:rPr sz="2400" b="1" spc="-20" dirty="0">
                <a:latin typeface="Constantia"/>
                <a:cs typeface="Constantia"/>
              </a:rPr>
              <a:t>work</a:t>
            </a:r>
            <a:r>
              <a:rPr sz="2400" b="1" spc="-40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in</a:t>
            </a:r>
            <a:r>
              <a:rPr sz="2400" b="1" spc="-50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the</a:t>
            </a:r>
            <a:r>
              <a:rPr sz="2400" b="1" spc="-85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total</a:t>
            </a:r>
            <a:r>
              <a:rPr sz="2400" b="1" spc="-60" dirty="0">
                <a:latin typeface="Constantia"/>
                <a:cs typeface="Constantia"/>
              </a:rPr>
              <a:t> </a:t>
            </a:r>
            <a:r>
              <a:rPr sz="2400" b="1" spc="-20" dirty="0">
                <a:latin typeface="Constantia"/>
                <a:cs typeface="Constantia"/>
              </a:rPr>
              <a:t>work</a:t>
            </a:r>
            <a:r>
              <a:rPr sz="2400" b="1" spc="-10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environment.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9340" y="533400"/>
            <a:ext cx="4074860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5000" spc="-1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Introduction</a:t>
            </a:r>
            <a:endParaRPr sz="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9E446B-8599-DD63-ABC1-B3CF70AE2F1C}"/>
              </a:ext>
            </a:extLst>
          </p:cNvPr>
          <p:cNvSpPr txBox="1"/>
          <p:nvPr/>
        </p:nvSpPr>
        <p:spPr>
          <a:xfrm>
            <a:off x="1295400" y="2209800"/>
            <a:ext cx="699392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1" dirty="0"/>
              <a:t>Organisational behaviour focusses on the study of organisation and its employees working together.</a:t>
            </a:r>
          </a:p>
          <a:p>
            <a:pPr algn="just"/>
            <a:endParaRPr lang="en-IN" sz="2800" b="1" spc="-10" dirty="0">
              <a:cs typeface="Constantia"/>
            </a:endParaRPr>
          </a:p>
          <a:p>
            <a:pPr algn="just"/>
            <a:r>
              <a:rPr lang="en-US" sz="2800" b="1" spc="-10" dirty="0">
                <a:cs typeface="Constantia"/>
              </a:rPr>
              <a:t>Organizational </a:t>
            </a:r>
            <a:r>
              <a:rPr lang="en-US" sz="2800" b="1" spc="-15" dirty="0">
                <a:cs typeface="Constantia"/>
              </a:rPr>
              <a:t>behavior </a:t>
            </a:r>
            <a:r>
              <a:rPr lang="en-US" sz="2800" b="1" dirty="0">
                <a:cs typeface="Constantia"/>
              </a:rPr>
              <a:t>(OB) </a:t>
            </a:r>
            <a:r>
              <a:rPr lang="en-US" sz="2800" b="1" spc="-5" dirty="0">
                <a:cs typeface="Constantia"/>
              </a:rPr>
              <a:t>is the </a:t>
            </a:r>
            <a:r>
              <a:rPr lang="en-US" sz="2800" b="1" spc="-10" dirty="0">
                <a:cs typeface="Constantia"/>
              </a:rPr>
              <a:t>study </a:t>
            </a:r>
            <a:r>
              <a:rPr lang="en-US" sz="2800" b="1" spc="-15" dirty="0">
                <a:cs typeface="Constantia"/>
              </a:rPr>
              <a:t>of </a:t>
            </a:r>
            <a:r>
              <a:rPr lang="en-US" sz="2800" b="1" spc="-10" dirty="0">
                <a:cs typeface="Constantia"/>
              </a:rPr>
              <a:t> human</a:t>
            </a:r>
            <a:r>
              <a:rPr lang="en-US" sz="2800" b="1" spc="-5" dirty="0">
                <a:cs typeface="Constantia"/>
              </a:rPr>
              <a:t> </a:t>
            </a:r>
            <a:r>
              <a:rPr lang="en-US" sz="2800" b="1" spc="-15" dirty="0">
                <a:cs typeface="Constantia"/>
              </a:rPr>
              <a:t>behaviour</a:t>
            </a:r>
            <a:r>
              <a:rPr lang="en-US" sz="2800" b="1" spc="-10" dirty="0">
                <a:cs typeface="Constantia"/>
              </a:rPr>
              <a:t> working within a organized set up for a common goal</a:t>
            </a:r>
            <a:r>
              <a:rPr lang="en-US" sz="2800" b="1" spc="-15" dirty="0">
                <a:cs typeface="Constantia"/>
              </a:rPr>
              <a:t>.</a:t>
            </a:r>
            <a:endParaRPr lang="en-US" sz="2800" b="1" dirty="0"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793" y="406958"/>
            <a:ext cx="9032413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Modern</a:t>
            </a:r>
            <a:r>
              <a:rPr sz="4000" spc="-1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r>
              <a:rPr sz="4000" spc="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sz="4000" spc="-1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Organizational</a:t>
            </a:r>
            <a:r>
              <a:rPr sz="4000" spc="-2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</a:t>
            </a:r>
            <a:r>
              <a:rPr lang="en-IN" sz="4000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sz="4000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9200" y="2084175"/>
            <a:ext cx="7099300" cy="3389872"/>
          </a:xfrm>
          <a:prstGeom prst="rect">
            <a:avLst/>
          </a:prstGeom>
        </p:spPr>
        <p:txBody>
          <a:bodyPr vert="horz" wrap="square" lIns="0" tIns="19685" rIns="0" bIns="0" rtlCol="0">
            <a:noAutofit/>
          </a:bodyPr>
          <a:lstStyle/>
          <a:p>
            <a:pPr marL="457200" marR="5080" indent="-457200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sz="2600" b="1" spc="-10" dirty="0">
                <a:latin typeface="Constantia"/>
                <a:cs typeface="Constantia"/>
              </a:rPr>
              <a:t>Autocratic Model</a:t>
            </a:r>
            <a:endParaRPr lang="en-IN" sz="2600" b="1" spc="-10" dirty="0">
              <a:latin typeface="Constantia"/>
              <a:cs typeface="Constantia"/>
            </a:endParaRPr>
          </a:p>
          <a:p>
            <a:pPr marL="457200" marR="5080" indent="-457200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sz="2600" b="1" spc="-10" dirty="0">
                <a:latin typeface="Constantia"/>
                <a:cs typeface="Constantia"/>
              </a:rPr>
              <a:t>Custodial Model </a:t>
            </a:r>
            <a:endParaRPr lang="en-IN" sz="2600" b="1" spc="-5" dirty="0">
              <a:latin typeface="Constantia"/>
              <a:cs typeface="Constantia"/>
            </a:endParaRPr>
          </a:p>
          <a:p>
            <a:pPr marL="457200" marR="5080" indent="-457200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sz="2600" b="1" spc="-10" dirty="0">
                <a:latin typeface="Constantia"/>
                <a:cs typeface="Constantia"/>
              </a:rPr>
              <a:t>Supportive</a:t>
            </a:r>
            <a:r>
              <a:rPr sz="2600" b="1" spc="-135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Model </a:t>
            </a:r>
            <a:r>
              <a:rPr sz="2600" b="1" spc="-605" dirty="0">
                <a:latin typeface="Constantia"/>
                <a:cs typeface="Constantia"/>
              </a:rPr>
              <a:t> </a:t>
            </a:r>
            <a:endParaRPr lang="en-IN" sz="2600" b="1" spc="-605" dirty="0">
              <a:latin typeface="Constantia"/>
              <a:cs typeface="Constantia"/>
            </a:endParaRPr>
          </a:p>
          <a:p>
            <a:pPr marL="457200" marR="5080" indent="-457200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sz="2600" b="1" spc="-5" dirty="0">
                <a:latin typeface="Constantia"/>
                <a:cs typeface="Constantia"/>
              </a:rPr>
              <a:t>Collegial </a:t>
            </a:r>
            <a:r>
              <a:rPr sz="2600" b="1" spc="-10" dirty="0">
                <a:latin typeface="Constantia"/>
                <a:cs typeface="Constantia"/>
              </a:rPr>
              <a:t>Model </a:t>
            </a:r>
            <a:r>
              <a:rPr sz="2600" b="1" spc="-5" dirty="0">
                <a:latin typeface="Constantia"/>
                <a:cs typeface="Constantia"/>
              </a:rPr>
              <a:t> </a:t>
            </a:r>
            <a:endParaRPr lang="en-IN" sz="2600" b="1" spc="-5" dirty="0">
              <a:latin typeface="Constantia"/>
              <a:cs typeface="Constantia"/>
            </a:endParaRPr>
          </a:p>
          <a:p>
            <a:pPr marL="457200" marR="5080" indent="-457200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sz="2600" b="1" spc="-5" dirty="0">
                <a:latin typeface="Constantia"/>
                <a:cs typeface="Constantia"/>
              </a:rPr>
              <a:t>SOBC</a:t>
            </a:r>
            <a:r>
              <a:rPr sz="2600" b="1" spc="-40" dirty="0">
                <a:latin typeface="Constantia"/>
                <a:cs typeface="Constantia"/>
              </a:rPr>
              <a:t> </a:t>
            </a:r>
            <a:r>
              <a:rPr lang="en-IN" sz="2600" b="1" spc="-40" dirty="0">
                <a:latin typeface="Constantia"/>
                <a:cs typeface="Constantia"/>
              </a:rPr>
              <a:t>(Situation, Organisational, Behaviour &amp; Consequences)</a:t>
            </a:r>
            <a:r>
              <a:rPr sz="2600" b="1" spc="-10" dirty="0">
                <a:latin typeface="Constantia"/>
                <a:cs typeface="Constantia"/>
              </a:rPr>
              <a:t>Model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87904" y="587508"/>
            <a:ext cx="459105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2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Autocratic</a:t>
            </a:r>
            <a:r>
              <a:rPr sz="4800" spc="-1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800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112128"/>
              </p:ext>
            </p:extLst>
          </p:nvPr>
        </p:nvGraphicFramePr>
        <p:xfrm>
          <a:off x="657903" y="1828800"/>
          <a:ext cx="7772400" cy="39202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4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8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71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u="none" spc="-5" dirty="0">
                          <a:effectLst/>
                          <a:latin typeface="Tahoma"/>
                          <a:cs typeface="Tahoma"/>
                        </a:rPr>
                        <a:t>Basis</a:t>
                      </a:r>
                      <a:r>
                        <a:rPr sz="2400" b="1" u="none" spc="-30" dirty="0">
                          <a:effectLst/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u="none" spc="-5" dirty="0">
                          <a:effectLst/>
                          <a:latin typeface="Tahoma"/>
                          <a:cs typeface="Tahoma"/>
                        </a:rPr>
                        <a:t>of</a:t>
                      </a:r>
                      <a:r>
                        <a:rPr sz="2400" b="1" u="none" spc="-20" dirty="0">
                          <a:effectLst/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u="none" spc="-5" dirty="0">
                          <a:effectLst/>
                          <a:latin typeface="Tahoma"/>
                          <a:cs typeface="Tahoma"/>
                        </a:rPr>
                        <a:t>Model</a:t>
                      </a:r>
                      <a:endParaRPr sz="2400" b="1" u="none" dirty="0">
                        <a:effectLst/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0" u="none" spc="-5" dirty="0">
                          <a:effectLst/>
                          <a:latin typeface="Tahoma"/>
                          <a:cs typeface="Tahoma"/>
                        </a:rPr>
                        <a:t>Power</a:t>
                      </a:r>
                      <a:endParaRPr sz="2400" b="0" u="none" dirty="0">
                        <a:effectLst/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8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u="none" spc="-5" dirty="0">
                          <a:effectLst/>
                          <a:latin typeface="Tahoma"/>
                          <a:cs typeface="Tahoma"/>
                        </a:rPr>
                        <a:t>Managerial</a:t>
                      </a:r>
                      <a:r>
                        <a:rPr sz="2400" b="1" u="none" spc="-40" dirty="0">
                          <a:effectLst/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u="none" spc="-5" dirty="0">
                          <a:effectLst/>
                          <a:latin typeface="Tahoma"/>
                          <a:cs typeface="Tahoma"/>
                        </a:rPr>
                        <a:t>Orientation</a:t>
                      </a:r>
                      <a:endParaRPr sz="2400" b="1" u="none" dirty="0">
                        <a:effectLst/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0" u="none" spc="-5" dirty="0">
                          <a:effectLst/>
                          <a:latin typeface="Tahoma"/>
                          <a:cs typeface="Tahoma"/>
                        </a:rPr>
                        <a:t>Authority</a:t>
                      </a:r>
                      <a:endParaRPr sz="2400" b="0" u="none" dirty="0">
                        <a:effectLst/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u="none" spc="-5" dirty="0">
                          <a:effectLst/>
                          <a:latin typeface="Tahoma"/>
                          <a:cs typeface="Tahoma"/>
                        </a:rPr>
                        <a:t>Employee</a:t>
                      </a:r>
                      <a:r>
                        <a:rPr sz="2400" b="1" u="none" spc="-25" dirty="0">
                          <a:effectLst/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u="none" spc="-5" dirty="0">
                          <a:effectLst/>
                          <a:latin typeface="Tahoma"/>
                          <a:cs typeface="Tahoma"/>
                        </a:rPr>
                        <a:t>Orientation</a:t>
                      </a:r>
                      <a:endParaRPr sz="2400" b="1" u="none" dirty="0">
                        <a:effectLst/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0" u="none" dirty="0">
                          <a:effectLst/>
                          <a:latin typeface="Tahoma"/>
                          <a:cs typeface="Tahoma"/>
                        </a:rPr>
                        <a:t>Obedience</a:t>
                      </a: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 marR="146685">
                        <a:lnSpc>
                          <a:spcPts val="2600"/>
                        </a:lnSpc>
                        <a:spcBef>
                          <a:spcPts val="675"/>
                        </a:spcBef>
                      </a:pPr>
                      <a:r>
                        <a:rPr sz="2400" b="1" u="none" spc="-5" dirty="0">
                          <a:effectLst/>
                          <a:latin typeface="Tahoma"/>
                          <a:cs typeface="Tahoma"/>
                        </a:rPr>
                        <a:t>Employee </a:t>
                      </a:r>
                      <a:r>
                        <a:rPr sz="2400" b="1" u="none" spc="-10" dirty="0">
                          <a:effectLst/>
                          <a:latin typeface="Tahoma"/>
                          <a:cs typeface="Tahoma"/>
                        </a:rPr>
                        <a:t>psychological </a:t>
                      </a:r>
                      <a:r>
                        <a:rPr sz="2400" b="1" u="none" spc="-690" dirty="0">
                          <a:effectLst/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u="none" dirty="0">
                          <a:effectLst/>
                          <a:latin typeface="Tahoma"/>
                          <a:cs typeface="Tahoma"/>
                        </a:rPr>
                        <a:t>results</a:t>
                      </a:r>
                      <a:endParaRPr sz="2400" b="1" u="none">
                        <a:effectLst/>
                        <a:latin typeface="Tahoma"/>
                        <a:cs typeface="Tahoma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0" u="none" spc="-5" dirty="0">
                          <a:effectLst/>
                          <a:latin typeface="Tahoma"/>
                          <a:cs typeface="Tahoma"/>
                        </a:rPr>
                        <a:t>Dependence</a:t>
                      </a:r>
                      <a:r>
                        <a:rPr sz="2400" b="0" u="none" spc="-40" dirty="0">
                          <a:effectLst/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0" u="none" spc="-5" dirty="0">
                          <a:effectLst/>
                          <a:latin typeface="Tahoma"/>
                          <a:cs typeface="Tahoma"/>
                        </a:rPr>
                        <a:t>on</a:t>
                      </a:r>
                      <a:r>
                        <a:rPr sz="2400" b="0" u="none" spc="-35" dirty="0">
                          <a:effectLst/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0" u="none" spc="-5" dirty="0">
                          <a:effectLst/>
                          <a:latin typeface="Tahoma"/>
                          <a:cs typeface="Tahoma"/>
                        </a:rPr>
                        <a:t>Boss</a:t>
                      </a:r>
                      <a:endParaRPr sz="2400" b="0" u="none" dirty="0">
                        <a:effectLst/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9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u="none" spc="-5" dirty="0">
                          <a:effectLst/>
                          <a:latin typeface="Tahoma"/>
                          <a:cs typeface="Tahoma"/>
                        </a:rPr>
                        <a:t>Employees</a:t>
                      </a:r>
                      <a:r>
                        <a:rPr sz="2400" b="1" u="none" spc="-10" dirty="0">
                          <a:effectLst/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u="none" spc="-5" dirty="0">
                          <a:effectLst/>
                          <a:latin typeface="Tahoma"/>
                          <a:cs typeface="Tahoma"/>
                        </a:rPr>
                        <a:t>needs</a:t>
                      </a:r>
                      <a:r>
                        <a:rPr sz="2400" b="1" u="none" spc="-35" dirty="0">
                          <a:effectLst/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u="none" dirty="0">
                          <a:effectLst/>
                          <a:latin typeface="Tahoma"/>
                          <a:cs typeface="Tahoma"/>
                        </a:rPr>
                        <a:t>met</a:t>
                      </a:r>
                      <a:endParaRPr sz="2400" b="1" u="none">
                        <a:effectLst/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0" u="none" spc="-10" dirty="0">
                          <a:effectLst/>
                          <a:latin typeface="Tahoma"/>
                          <a:cs typeface="Tahoma"/>
                        </a:rPr>
                        <a:t>Subsistence</a:t>
                      </a:r>
                      <a:r>
                        <a:rPr sz="2400" b="0" u="none" spc="-20" dirty="0">
                          <a:effectLst/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0" u="none" spc="-5" dirty="0">
                          <a:effectLst/>
                          <a:latin typeface="Tahoma"/>
                          <a:cs typeface="Tahoma"/>
                        </a:rPr>
                        <a:t>(Survival)</a:t>
                      </a:r>
                      <a:endParaRPr sz="2400" b="0" u="none" dirty="0">
                        <a:effectLst/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0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u="none" spc="-5" dirty="0">
                          <a:effectLst/>
                          <a:latin typeface="Tahoma"/>
                          <a:cs typeface="Tahoma"/>
                        </a:rPr>
                        <a:t>Performance</a:t>
                      </a:r>
                      <a:r>
                        <a:rPr sz="2400" b="1" u="none" spc="-55" dirty="0">
                          <a:effectLst/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u="none" dirty="0">
                          <a:effectLst/>
                          <a:latin typeface="Tahoma"/>
                          <a:cs typeface="Tahoma"/>
                        </a:rPr>
                        <a:t>result</a:t>
                      </a:r>
                      <a:endParaRPr sz="2400" b="1" u="none">
                        <a:effectLst/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0" u="none" spc="-5" dirty="0">
                          <a:effectLst/>
                          <a:latin typeface="Tahoma"/>
                          <a:cs typeface="Tahoma"/>
                        </a:rPr>
                        <a:t>Minimum</a:t>
                      </a:r>
                      <a:endParaRPr sz="2400" b="0" u="none" dirty="0">
                        <a:effectLst/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533400"/>
            <a:ext cx="433006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Custodial</a:t>
            </a:r>
            <a:r>
              <a:rPr sz="5000" spc="-6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5000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sz="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537680"/>
              </p:ext>
            </p:extLst>
          </p:nvPr>
        </p:nvGraphicFramePr>
        <p:xfrm>
          <a:off x="685800" y="1676400"/>
          <a:ext cx="7772400" cy="4477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Basis</a:t>
                      </a:r>
                      <a:r>
                        <a:rPr sz="24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24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Model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0" spc="-10" dirty="0">
                          <a:latin typeface="Tahoma"/>
                          <a:cs typeface="Tahoma"/>
                        </a:rPr>
                        <a:t>Economic</a:t>
                      </a:r>
                      <a:r>
                        <a:rPr sz="2400" b="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0" spc="-5" dirty="0">
                          <a:latin typeface="Tahoma"/>
                          <a:cs typeface="Tahoma"/>
                        </a:rPr>
                        <a:t>Resources</a:t>
                      </a:r>
                      <a:endParaRPr sz="2400" b="0" dirty="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Managerial</a:t>
                      </a:r>
                      <a:r>
                        <a:rPr sz="24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Orientation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0" spc="-5" dirty="0">
                          <a:latin typeface="Tahoma"/>
                          <a:cs typeface="Tahoma"/>
                        </a:rPr>
                        <a:t>Money</a:t>
                      </a:r>
                      <a:endParaRPr sz="2400" b="0" dirty="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Employee</a:t>
                      </a:r>
                      <a:r>
                        <a:rPr sz="24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Orientation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0" spc="-5" dirty="0">
                          <a:latin typeface="Tahoma"/>
                          <a:cs typeface="Tahoma"/>
                        </a:rPr>
                        <a:t>Security</a:t>
                      </a:r>
                      <a:r>
                        <a:rPr sz="2400" b="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2400" b="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0" spc="-5" dirty="0">
                          <a:latin typeface="Tahoma"/>
                          <a:cs typeface="Tahoma"/>
                        </a:rPr>
                        <a:t>Benefits</a:t>
                      </a:r>
                      <a:endParaRPr sz="2400" b="0" dirty="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112">
                <a:tc>
                  <a:txBody>
                    <a:bodyPr/>
                    <a:lstStyle/>
                    <a:p>
                      <a:pPr marL="91440" marR="139065">
                        <a:lnSpc>
                          <a:spcPts val="2600"/>
                        </a:lnSpc>
                        <a:spcBef>
                          <a:spcPts val="6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Employee 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Psychological </a:t>
                      </a:r>
                      <a:r>
                        <a:rPr sz="2400" b="1" spc="-6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Results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427480">
                        <a:lnSpc>
                          <a:spcPct val="110400"/>
                        </a:lnSpc>
                        <a:spcBef>
                          <a:spcPts val="55"/>
                        </a:spcBef>
                      </a:pPr>
                      <a:r>
                        <a:rPr sz="2400" b="0" spc="-5" dirty="0">
                          <a:latin typeface="Tahoma"/>
                          <a:cs typeface="Tahoma"/>
                        </a:rPr>
                        <a:t>Dependence</a:t>
                      </a:r>
                      <a:r>
                        <a:rPr sz="2400" b="0" spc="-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0" spc="-5" dirty="0">
                          <a:latin typeface="Tahoma"/>
                          <a:cs typeface="Tahoma"/>
                        </a:rPr>
                        <a:t>on </a:t>
                      </a:r>
                      <a:r>
                        <a:rPr sz="2400" b="0" spc="-6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0" spc="-5" dirty="0">
                          <a:latin typeface="Tahoma"/>
                          <a:cs typeface="Tahoma"/>
                        </a:rPr>
                        <a:t>Organization</a:t>
                      </a:r>
                      <a:endParaRPr sz="2400" b="0" dirty="0">
                        <a:latin typeface="Tahoma"/>
                        <a:cs typeface="Tahom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Employees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Needs</a:t>
                      </a:r>
                      <a:r>
                        <a:rPr sz="24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Met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0" spc="-5" dirty="0">
                          <a:latin typeface="Tahoma"/>
                          <a:cs typeface="Tahoma"/>
                        </a:rPr>
                        <a:t>Security</a:t>
                      </a:r>
                      <a:endParaRPr sz="2400" b="0" dirty="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Performance</a:t>
                      </a:r>
                      <a:r>
                        <a:rPr sz="2400" b="1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Result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0" spc="-5" dirty="0">
                          <a:latin typeface="Tahoma"/>
                          <a:cs typeface="Tahoma"/>
                        </a:rPr>
                        <a:t>Passive</a:t>
                      </a:r>
                      <a:r>
                        <a:rPr sz="2400" b="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0" spc="-5" dirty="0">
                          <a:latin typeface="Tahoma"/>
                          <a:cs typeface="Tahoma"/>
                        </a:rPr>
                        <a:t>Cooperation</a:t>
                      </a:r>
                      <a:endParaRPr sz="2400" b="0" dirty="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280" y="643892"/>
            <a:ext cx="47650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Supportive</a:t>
            </a:r>
            <a:r>
              <a:rPr sz="5000" spc="-7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5000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sz="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384415"/>
              </p:ext>
            </p:extLst>
          </p:nvPr>
        </p:nvGraphicFramePr>
        <p:xfrm>
          <a:off x="609600" y="1905000"/>
          <a:ext cx="7772400" cy="432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Basis</a:t>
                      </a:r>
                      <a:r>
                        <a:rPr sz="24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24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Model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0" spc="-5" dirty="0">
                          <a:latin typeface="Tahoma"/>
                          <a:cs typeface="Tahoma"/>
                        </a:rPr>
                        <a:t>Leadership</a:t>
                      </a:r>
                      <a:endParaRPr sz="2400" b="0" dirty="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Managerial</a:t>
                      </a:r>
                      <a:r>
                        <a:rPr sz="24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Orientation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0" spc="-5" dirty="0">
                          <a:latin typeface="Tahoma"/>
                          <a:cs typeface="Tahoma"/>
                        </a:rPr>
                        <a:t>Support</a:t>
                      </a:r>
                      <a:endParaRPr sz="2400" b="0" dirty="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Employee</a:t>
                      </a:r>
                      <a:r>
                        <a:rPr sz="24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Orientation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0" spc="-5" dirty="0">
                          <a:latin typeface="Tahoma"/>
                          <a:cs typeface="Tahoma"/>
                        </a:rPr>
                        <a:t>Job</a:t>
                      </a:r>
                      <a:r>
                        <a:rPr sz="2400" b="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0" spc="-5" dirty="0">
                          <a:latin typeface="Tahoma"/>
                          <a:cs typeface="Tahoma"/>
                        </a:rPr>
                        <a:t>Performance</a:t>
                      </a:r>
                      <a:endParaRPr sz="2400" b="0" dirty="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 marR="139065">
                        <a:lnSpc>
                          <a:spcPts val="2600"/>
                        </a:lnSpc>
                        <a:spcBef>
                          <a:spcPts val="6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Employee 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Psychological </a:t>
                      </a:r>
                      <a:r>
                        <a:rPr sz="2400" b="1" spc="-6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Results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0" spc="-10" dirty="0">
                          <a:latin typeface="Tahoma"/>
                          <a:cs typeface="Tahoma"/>
                        </a:rPr>
                        <a:t>Participation</a:t>
                      </a:r>
                      <a:endParaRPr sz="2400" b="0" dirty="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7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Employees</a:t>
                      </a:r>
                      <a:r>
                        <a:rPr sz="24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Needs</a:t>
                      </a:r>
                      <a:r>
                        <a:rPr sz="24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Met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0" spc="-5" dirty="0">
                          <a:latin typeface="Tahoma"/>
                          <a:cs typeface="Tahoma"/>
                        </a:rPr>
                        <a:t>Status</a:t>
                      </a:r>
                      <a:r>
                        <a:rPr sz="2400" b="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2400" b="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0" spc="-10" dirty="0">
                          <a:latin typeface="Tahoma"/>
                          <a:cs typeface="Tahoma"/>
                        </a:rPr>
                        <a:t>Recognition</a:t>
                      </a:r>
                      <a:endParaRPr sz="2400" b="0" dirty="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Performance</a:t>
                      </a:r>
                      <a:r>
                        <a:rPr sz="2400" b="1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Result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0" dirty="0">
                          <a:latin typeface="Tahoma"/>
                          <a:cs typeface="Tahoma"/>
                        </a:rPr>
                        <a:t>Awakened</a:t>
                      </a:r>
                      <a:r>
                        <a:rPr sz="2400" b="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0" spc="-5" dirty="0">
                          <a:latin typeface="Tahoma"/>
                          <a:cs typeface="Tahoma"/>
                        </a:rPr>
                        <a:t>Drives</a:t>
                      </a:r>
                      <a:endParaRPr sz="2400" b="0" dirty="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69527" y="510286"/>
            <a:ext cx="411226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Collegial</a:t>
            </a:r>
            <a:r>
              <a:rPr sz="5000" spc="-1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5000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sz="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863506"/>
              </p:ext>
            </p:extLst>
          </p:nvPr>
        </p:nvGraphicFramePr>
        <p:xfrm>
          <a:off x="657902" y="1678878"/>
          <a:ext cx="8181298" cy="4587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4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Basis</a:t>
                      </a:r>
                      <a:r>
                        <a:rPr sz="24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24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Model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b="0" spc="-5" dirty="0">
                          <a:latin typeface="Tahoma"/>
                          <a:cs typeface="Tahoma"/>
                        </a:rPr>
                        <a:t>Partnership</a:t>
                      </a:r>
                      <a:endParaRPr sz="2400" b="0" dirty="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Managerial</a:t>
                      </a:r>
                      <a:r>
                        <a:rPr sz="2400" b="1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Orientation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0" spc="-5" dirty="0">
                          <a:latin typeface="Tahoma"/>
                          <a:cs typeface="Tahoma"/>
                        </a:rPr>
                        <a:t>Teamwork</a:t>
                      </a:r>
                      <a:endParaRPr sz="2400" b="0" dirty="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Employee</a:t>
                      </a:r>
                      <a:r>
                        <a:rPr sz="24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Orientation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0" spc="-5" dirty="0">
                          <a:latin typeface="Tahoma"/>
                          <a:cs typeface="Tahoma"/>
                        </a:rPr>
                        <a:t>Responsible</a:t>
                      </a:r>
                      <a:r>
                        <a:rPr sz="2400" b="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0" spc="-5" dirty="0">
                          <a:latin typeface="Tahoma"/>
                          <a:cs typeface="Tahoma"/>
                        </a:rPr>
                        <a:t>Behavio</a:t>
                      </a:r>
                      <a:r>
                        <a:rPr lang="en-IN" sz="2400" b="0" spc="-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2400" b="0" spc="-5" dirty="0">
                          <a:latin typeface="Tahoma"/>
                          <a:cs typeface="Tahoma"/>
                        </a:rPr>
                        <a:t>r</a:t>
                      </a:r>
                      <a:endParaRPr sz="2400" b="0" dirty="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 marR="137795">
                        <a:lnSpc>
                          <a:spcPts val="2600"/>
                        </a:lnSpc>
                        <a:spcBef>
                          <a:spcPts val="6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Employee 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Psychological </a:t>
                      </a:r>
                      <a:r>
                        <a:rPr sz="2400" b="1" spc="-6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Results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0" spc="-5" dirty="0">
                          <a:latin typeface="Tahoma"/>
                          <a:cs typeface="Tahoma"/>
                        </a:rPr>
                        <a:t>Self</a:t>
                      </a:r>
                      <a:r>
                        <a:rPr sz="2400" b="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0" spc="-5" dirty="0">
                          <a:latin typeface="Tahoma"/>
                          <a:cs typeface="Tahoma"/>
                        </a:rPr>
                        <a:t>Discipline</a:t>
                      </a:r>
                      <a:endParaRPr sz="2400" b="0" dirty="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7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Employees</a:t>
                      </a:r>
                      <a:r>
                        <a:rPr sz="24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Needs</a:t>
                      </a:r>
                      <a:r>
                        <a:rPr sz="24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Met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0" spc="-5" dirty="0">
                          <a:latin typeface="Tahoma"/>
                          <a:cs typeface="Tahoma"/>
                        </a:rPr>
                        <a:t>Self</a:t>
                      </a:r>
                      <a:r>
                        <a:rPr sz="2400" b="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0" spc="-5" dirty="0">
                          <a:latin typeface="Tahoma"/>
                          <a:cs typeface="Tahoma"/>
                        </a:rPr>
                        <a:t>Actualization</a:t>
                      </a:r>
                      <a:endParaRPr sz="2400" b="0" dirty="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b="1" spc="-10" dirty="0">
                          <a:latin typeface="Tahoma"/>
                          <a:cs typeface="Tahoma"/>
                        </a:rPr>
                        <a:t>Performance</a:t>
                      </a:r>
                      <a:r>
                        <a:rPr sz="2400" b="1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Result</a:t>
                      </a:r>
                      <a:endParaRPr sz="2400" b="1" dirty="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715770">
                        <a:lnSpc>
                          <a:spcPts val="3040"/>
                        </a:lnSpc>
                        <a:spcBef>
                          <a:spcPts val="720"/>
                        </a:spcBef>
                      </a:pPr>
                      <a:r>
                        <a:rPr sz="2400" b="0" spc="-10" dirty="0">
                          <a:latin typeface="Tahoma"/>
                          <a:cs typeface="Tahoma"/>
                        </a:rPr>
                        <a:t>Moderate</a:t>
                      </a:r>
                      <a:r>
                        <a:rPr lang="en-IN" sz="2400" b="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0" spc="-5" dirty="0">
                          <a:latin typeface="Tahoma"/>
                          <a:cs typeface="Tahoma"/>
                        </a:rPr>
                        <a:t>Enthus</a:t>
                      </a:r>
                      <a:r>
                        <a:rPr sz="2400" b="0" spc="-1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400" b="0" dirty="0">
                          <a:latin typeface="Tahoma"/>
                          <a:cs typeface="Tahoma"/>
                        </a:rPr>
                        <a:t>asm</a:t>
                      </a: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624841"/>
            <a:ext cx="4724400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IN" sz="5000" spc="-2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sz="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IN" sz="5000" spc="-2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sz="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IN" sz="5000" spc="-3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sz="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sz="5000" spc="-2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5000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sz="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108379"/>
              </p:ext>
            </p:extLst>
          </p:nvPr>
        </p:nvGraphicFramePr>
        <p:xfrm>
          <a:off x="838200" y="1828800"/>
          <a:ext cx="7772400" cy="4389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Basis</a:t>
                      </a:r>
                      <a:r>
                        <a:rPr sz="24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Model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0" spc="-5" dirty="0">
                          <a:latin typeface="Tahoma"/>
                          <a:cs typeface="Tahoma"/>
                        </a:rPr>
                        <a:t>Facilitator</a:t>
                      </a:r>
                      <a:endParaRPr sz="2400" b="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dirty="0">
                          <a:latin typeface="Tahoma"/>
                          <a:cs typeface="Tahoma"/>
                        </a:rPr>
                        <a:t>Managerial</a:t>
                      </a:r>
                      <a:r>
                        <a:rPr sz="2400" b="1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Orientation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0" spc="-5" dirty="0">
                          <a:latin typeface="Tahoma"/>
                          <a:cs typeface="Tahoma"/>
                        </a:rPr>
                        <a:t>Empathy</a:t>
                      </a:r>
                      <a:endParaRPr sz="2400" b="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Employee</a:t>
                      </a:r>
                      <a:r>
                        <a:rPr sz="24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Orientation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0" spc="-5" dirty="0">
                          <a:latin typeface="Tahoma"/>
                          <a:cs typeface="Tahoma"/>
                        </a:rPr>
                        <a:t>Belongingness</a:t>
                      </a:r>
                      <a:endParaRPr sz="2400" b="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 marR="134620">
                        <a:lnSpc>
                          <a:spcPts val="2600"/>
                        </a:lnSpc>
                        <a:spcBef>
                          <a:spcPts val="6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Employee Psychological </a:t>
                      </a:r>
                      <a:r>
                        <a:rPr sz="2400" b="1" spc="-6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Results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857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0" dirty="0">
                          <a:latin typeface="Tahoma"/>
                          <a:cs typeface="Tahoma"/>
                        </a:rPr>
                        <a:t>Ownership</a:t>
                      </a:r>
                      <a:endParaRPr sz="2400" b="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7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Employees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Needs</a:t>
                      </a:r>
                      <a:r>
                        <a:rPr sz="24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Met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0" spc="-5" dirty="0">
                          <a:latin typeface="Tahoma"/>
                          <a:cs typeface="Tahoma"/>
                        </a:rPr>
                        <a:t>Higher</a:t>
                      </a:r>
                      <a:r>
                        <a:rPr sz="2400" b="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0" spc="-5" dirty="0">
                          <a:latin typeface="Tahoma"/>
                          <a:cs typeface="Tahoma"/>
                        </a:rPr>
                        <a:t>Order</a:t>
                      </a:r>
                      <a:r>
                        <a:rPr sz="2400" b="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0" dirty="0">
                          <a:latin typeface="Tahoma"/>
                          <a:cs typeface="Tahoma"/>
                        </a:rPr>
                        <a:t>Needs</a:t>
                      </a:r>
                      <a:endParaRPr sz="2400" b="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spc="-5" dirty="0">
                          <a:latin typeface="Tahoma"/>
                          <a:cs typeface="Tahoma"/>
                        </a:rPr>
                        <a:t>Performance</a:t>
                      </a:r>
                      <a:r>
                        <a:rPr sz="24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Result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802130">
                        <a:lnSpc>
                          <a:spcPts val="2600"/>
                        </a:lnSpc>
                        <a:spcBef>
                          <a:spcPts val="675"/>
                        </a:spcBef>
                      </a:pPr>
                      <a:r>
                        <a:rPr sz="2400" b="0" spc="-5" dirty="0">
                          <a:latin typeface="Tahoma"/>
                          <a:cs typeface="Tahoma"/>
                        </a:rPr>
                        <a:t>Passion </a:t>
                      </a:r>
                      <a:r>
                        <a:rPr sz="2400" b="0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lang="en-IN" sz="2400" b="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2400" b="0" spc="-1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2400" b="0" dirty="0">
                          <a:latin typeface="Tahoma"/>
                          <a:cs typeface="Tahoma"/>
                        </a:rPr>
                        <a:t>mmitment</a:t>
                      </a: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6187" y="530772"/>
            <a:ext cx="46602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S-O-B-C</a:t>
            </a:r>
            <a:r>
              <a:rPr sz="6000" spc="-70" dirty="0"/>
              <a:t> </a:t>
            </a:r>
            <a:r>
              <a:rPr sz="6000" spc="-5" dirty="0"/>
              <a:t>Model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368807" y="1951305"/>
            <a:ext cx="1751349" cy="591829"/>
          </a:xfrm>
          <a:prstGeom prst="rect">
            <a:avLst/>
          </a:prstGeom>
          <a:solidFill>
            <a:srgbClr val="0E6EC5"/>
          </a:solidFill>
        </p:spPr>
        <p:txBody>
          <a:bodyPr vert="horz" wrap="square" lIns="0" tIns="3746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295"/>
              </a:spcBef>
            </a:pPr>
            <a:r>
              <a:rPr b="1" spc="-10" dirty="0">
                <a:solidFill>
                  <a:srgbClr val="FFFFFF"/>
                </a:solidFill>
                <a:latin typeface="Constantia"/>
                <a:cs typeface="Constantia"/>
              </a:rPr>
              <a:t>Stimulus</a:t>
            </a:r>
            <a:r>
              <a:rPr lang="en-IN" b="1" spc="-10" dirty="0">
                <a:solidFill>
                  <a:srgbClr val="FFFFFF"/>
                </a:solidFill>
                <a:latin typeface="Constantia"/>
                <a:cs typeface="Constantia"/>
              </a:rPr>
              <a:t>/ Situation</a:t>
            </a:r>
            <a:endParaRPr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808" y="2992975"/>
            <a:ext cx="1751348" cy="2565433"/>
          </a:xfrm>
          <a:prstGeom prst="rect">
            <a:avLst/>
          </a:prstGeom>
          <a:solidFill>
            <a:srgbClr val="CCD4EA">
              <a:alpha val="90194"/>
            </a:srgbClr>
          </a:solidFill>
        </p:spPr>
        <p:txBody>
          <a:bodyPr vert="horz" wrap="square" lIns="0" tIns="84455" rIns="0" bIns="0" rtlCol="0">
            <a:noAutofit/>
          </a:bodyPr>
          <a:lstStyle/>
          <a:p>
            <a:pPr marL="269240" marR="520700" indent="-172720" defTabSz="1704975">
              <a:buFont typeface="Constantia"/>
              <a:buChar char="•"/>
              <a:tabLst>
                <a:tab pos="269875" algn="l"/>
              </a:tabLst>
            </a:pPr>
            <a:r>
              <a:rPr sz="1600" b="1" spc="-5" dirty="0">
                <a:latin typeface="Constantia"/>
                <a:cs typeface="Constantia"/>
              </a:rPr>
              <a:t>O</a:t>
            </a:r>
            <a:r>
              <a:rPr sz="1600" b="1" spc="-40" dirty="0">
                <a:latin typeface="Constantia"/>
                <a:cs typeface="Constantia"/>
              </a:rPr>
              <a:t>v</a:t>
            </a:r>
            <a:r>
              <a:rPr sz="1600" b="1" dirty="0">
                <a:latin typeface="Constantia"/>
                <a:cs typeface="Constantia"/>
              </a:rPr>
              <a:t>e</a:t>
            </a:r>
            <a:r>
              <a:rPr sz="1600" b="1" spc="-5" dirty="0">
                <a:latin typeface="Constantia"/>
                <a:cs typeface="Constantia"/>
              </a:rPr>
              <a:t>rt</a:t>
            </a:r>
            <a:r>
              <a:rPr sz="1600" b="1" spc="-3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&amp;</a:t>
            </a:r>
            <a:r>
              <a:rPr lang="en-IN" sz="1600" b="1" spc="-5" dirty="0">
                <a:latin typeface="Constantia"/>
                <a:cs typeface="Constantia"/>
              </a:rPr>
              <a:t> </a:t>
            </a:r>
            <a:r>
              <a:rPr sz="1600" b="1" spc="-15" dirty="0">
                <a:latin typeface="Constantia"/>
                <a:cs typeface="Constantia"/>
              </a:rPr>
              <a:t>Covert </a:t>
            </a:r>
            <a:r>
              <a:rPr sz="1600" b="1" spc="-1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Stimuli</a:t>
            </a:r>
            <a:endParaRPr sz="1600" dirty="0">
              <a:latin typeface="Constantia"/>
              <a:cs typeface="Constantia"/>
            </a:endParaRPr>
          </a:p>
          <a:p>
            <a:pPr marL="211454" marR="170180" indent="-114300" defTabSz="1704975">
              <a:buFont typeface="Constantia"/>
              <a:buChar char="•"/>
              <a:tabLst>
                <a:tab pos="212090" algn="l"/>
              </a:tabLst>
            </a:pPr>
            <a:r>
              <a:rPr sz="1600" b="1" spc="-5" dirty="0">
                <a:latin typeface="Constantia"/>
                <a:cs typeface="Constantia"/>
              </a:rPr>
              <a:t>Physical, </a:t>
            </a:r>
            <a:r>
              <a:rPr sz="1600" b="1" dirty="0">
                <a:latin typeface="Constantia"/>
                <a:cs typeface="Constantia"/>
              </a:rPr>
              <a:t> Socio- </a:t>
            </a:r>
            <a:r>
              <a:rPr sz="1600" b="1" spc="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Cultural </a:t>
            </a:r>
            <a:r>
              <a:rPr sz="1600" b="1" dirty="0">
                <a:latin typeface="Constantia"/>
                <a:cs typeface="Constantia"/>
              </a:rPr>
              <a:t>&amp; </a:t>
            </a:r>
            <a:r>
              <a:rPr sz="1600" b="1" spc="5" dirty="0">
                <a:latin typeface="Constantia"/>
                <a:cs typeface="Constantia"/>
              </a:rPr>
              <a:t> </a:t>
            </a:r>
            <a:r>
              <a:rPr sz="1600" b="1" spc="-20" dirty="0">
                <a:latin typeface="Constantia"/>
                <a:cs typeface="Constantia"/>
              </a:rPr>
              <a:t>t</a:t>
            </a:r>
            <a:r>
              <a:rPr sz="1600" b="1" dirty="0">
                <a:latin typeface="Constantia"/>
                <a:cs typeface="Constantia"/>
              </a:rPr>
              <a:t>echno</a:t>
            </a:r>
            <a:r>
              <a:rPr sz="1600" b="1" spc="5" dirty="0">
                <a:latin typeface="Constantia"/>
                <a:cs typeface="Constantia"/>
              </a:rPr>
              <a:t>l</a:t>
            </a:r>
            <a:r>
              <a:rPr sz="1600" b="1" dirty="0">
                <a:latin typeface="Constantia"/>
                <a:cs typeface="Constantia"/>
              </a:rPr>
              <a:t>og</a:t>
            </a:r>
            <a:r>
              <a:rPr sz="1600" b="1" spc="-10" dirty="0">
                <a:latin typeface="Constantia"/>
                <a:cs typeface="Constantia"/>
              </a:rPr>
              <a:t>i</a:t>
            </a:r>
            <a:r>
              <a:rPr sz="1600" b="1" dirty="0">
                <a:latin typeface="Constantia"/>
                <a:cs typeface="Constantia"/>
              </a:rPr>
              <a:t>c</a:t>
            </a:r>
            <a:r>
              <a:rPr sz="1600" b="1" spc="-10" dirty="0">
                <a:latin typeface="Constantia"/>
                <a:cs typeface="Constantia"/>
              </a:rPr>
              <a:t>a</a:t>
            </a:r>
            <a:r>
              <a:rPr sz="1600" b="1" dirty="0">
                <a:latin typeface="Constantia"/>
                <a:cs typeface="Constantia"/>
              </a:rPr>
              <a:t>l  </a:t>
            </a:r>
            <a:r>
              <a:rPr sz="1600" b="1" spc="-5" dirty="0">
                <a:latin typeface="Constantia"/>
                <a:cs typeface="Constantia"/>
              </a:rPr>
              <a:t>Environment</a:t>
            </a:r>
            <a:endParaRPr sz="1600" dirty="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6187" y="1951305"/>
            <a:ext cx="1931549" cy="611927"/>
          </a:xfrm>
          <a:prstGeom prst="rect">
            <a:avLst/>
          </a:prstGeom>
          <a:solidFill>
            <a:srgbClr val="0E6EC5"/>
          </a:solidFill>
        </p:spPr>
        <p:txBody>
          <a:bodyPr vert="horz" wrap="square" lIns="0" tIns="26670" rIns="0" bIns="0" rtlCol="0">
            <a:noAutofit/>
          </a:bodyPr>
          <a:lstStyle/>
          <a:p>
            <a:pPr marL="369570">
              <a:lnSpc>
                <a:spcPct val="100000"/>
              </a:lnSpc>
              <a:spcBef>
                <a:spcPts val="210"/>
              </a:spcBef>
            </a:pPr>
            <a:r>
              <a:rPr b="1" spc="-10" dirty="0">
                <a:solidFill>
                  <a:srgbClr val="FFFFFF"/>
                </a:solidFill>
                <a:latin typeface="Constantia"/>
                <a:cs typeface="Constantia"/>
              </a:rPr>
              <a:t>Organism</a:t>
            </a:r>
            <a:endParaRPr dirty="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2283" y="2989927"/>
            <a:ext cx="1909445" cy="2565433"/>
          </a:xfrm>
          <a:prstGeom prst="rect">
            <a:avLst/>
          </a:prstGeom>
          <a:solidFill>
            <a:srgbClr val="CCD4EA">
              <a:alpha val="90194"/>
            </a:srgbClr>
          </a:solidFill>
        </p:spPr>
        <p:txBody>
          <a:bodyPr vert="horz" wrap="square" lIns="0" tIns="78105" rIns="0" bIns="0" rtlCol="0">
            <a:noAutofit/>
          </a:bodyPr>
          <a:lstStyle/>
          <a:p>
            <a:pPr marL="201930" marR="687070">
              <a:buFont typeface="Constantia"/>
              <a:buChar char="•"/>
            </a:pPr>
            <a:r>
              <a:rPr sz="1600" b="1" spc="-5" dirty="0">
                <a:latin typeface="Constantia"/>
                <a:cs typeface="Constantia"/>
              </a:rPr>
              <a:t>Cognitive </a:t>
            </a:r>
            <a:r>
              <a:rPr sz="1600" b="1" dirty="0">
                <a:latin typeface="Constantia"/>
                <a:cs typeface="Constantia"/>
              </a:rPr>
              <a:t> </a:t>
            </a:r>
            <a:r>
              <a:rPr sz="1600" b="1" spc="-30" dirty="0">
                <a:latin typeface="Constantia"/>
                <a:cs typeface="Constantia"/>
              </a:rPr>
              <a:t>M</a:t>
            </a:r>
            <a:r>
              <a:rPr sz="1600" b="1" dirty="0">
                <a:latin typeface="Constantia"/>
                <a:cs typeface="Constantia"/>
              </a:rPr>
              <a:t>edia</a:t>
            </a:r>
            <a:r>
              <a:rPr sz="1600" b="1" spc="-20" dirty="0">
                <a:latin typeface="Constantia"/>
                <a:cs typeface="Constantia"/>
              </a:rPr>
              <a:t>t</a:t>
            </a:r>
            <a:r>
              <a:rPr sz="1600" b="1" dirty="0">
                <a:latin typeface="Constantia"/>
                <a:cs typeface="Constantia"/>
              </a:rPr>
              <a:t>ors</a:t>
            </a:r>
            <a:endParaRPr lang="en-IN" sz="1600" b="1" dirty="0">
              <a:latin typeface="Constantia"/>
              <a:cs typeface="Constantia"/>
            </a:endParaRPr>
          </a:p>
          <a:p>
            <a:pPr marL="201930" marR="687070"/>
            <a:endParaRPr sz="1600" dirty="0">
              <a:latin typeface="Constantia"/>
              <a:cs typeface="Constantia"/>
            </a:endParaRPr>
          </a:p>
          <a:p>
            <a:pPr marL="201930" marR="281305">
              <a:buFont typeface="Constantia"/>
              <a:buChar char="•"/>
              <a:tabLst>
                <a:tab pos="202565" algn="l"/>
              </a:tabLst>
            </a:pPr>
            <a:r>
              <a:rPr sz="1600" b="1" spc="-5" dirty="0">
                <a:latin typeface="Constantia"/>
                <a:cs typeface="Constantia"/>
              </a:rPr>
              <a:t>Physiological </a:t>
            </a:r>
            <a:r>
              <a:rPr sz="1600" b="1" dirty="0">
                <a:latin typeface="Constantia"/>
                <a:cs typeface="Constantia"/>
              </a:rPr>
              <a:t> being </a:t>
            </a:r>
            <a:r>
              <a:rPr sz="1600" b="1" spc="5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E</a:t>
            </a:r>
            <a:r>
              <a:rPr sz="1600" b="1" spc="-25" dirty="0">
                <a:latin typeface="Constantia"/>
                <a:cs typeface="Constantia"/>
              </a:rPr>
              <a:t>n</a:t>
            </a:r>
            <a:r>
              <a:rPr sz="1600" b="1" dirty="0">
                <a:latin typeface="Constantia"/>
                <a:cs typeface="Constantia"/>
              </a:rPr>
              <a:t>vi</a:t>
            </a:r>
            <a:r>
              <a:rPr sz="1600" b="1" spc="-20" dirty="0">
                <a:latin typeface="Constantia"/>
                <a:cs typeface="Constantia"/>
              </a:rPr>
              <a:t>r</a:t>
            </a:r>
            <a:r>
              <a:rPr sz="1600" b="1" dirty="0">
                <a:latin typeface="Constantia"/>
                <a:cs typeface="Constantia"/>
              </a:rPr>
              <a:t>onmen</a:t>
            </a:r>
            <a:r>
              <a:rPr sz="1600" b="1" spc="-10" dirty="0">
                <a:latin typeface="Constantia"/>
                <a:cs typeface="Constantia"/>
              </a:rPr>
              <a:t>ta</a:t>
            </a:r>
            <a:r>
              <a:rPr sz="1600" b="1" dirty="0">
                <a:latin typeface="Constantia"/>
                <a:cs typeface="Constantia"/>
              </a:rPr>
              <a:t>l</a:t>
            </a:r>
            <a:endParaRPr sz="1600" dirty="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3121" y="1982265"/>
            <a:ext cx="2056637" cy="580967"/>
          </a:xfrm>
          <a:prstGeom prst="rect">
            <a:avLst/>
          </a:prstGeom>
          <a:solidFill>
            <a:srgbClr val="0E6EC5"/>
          </a:solidFill>
        </p:spPr>
        <p:txBody>
          <a:bodyPr vert="horz" wrap="square" lIns="0" tIns="70485" rIns="0" bIns="0" rtlCol="0">
            <a:noAutofit/>
          </a:bodyPr>
          <a:lstStyle/>
          <a:p>
            <a:pPr marL="605155">
              <a:lnSpc>
                <a:spcPct val="100000"/>
              </a:lnSpc>
              <a:spcBef>
                <a:spcPts val="555"/>
              </a:spcBef>
            </a:pPr>
            <a:r>
              <a:rPr b="1" spc="-15" dirty="0">
                <a:solidFill>
                  <a:srgbClr val="FFFFFF"/>
                </a:solidFill>
                <a:latin typeface="Constantia"/>
                <a:cs typeface="Constantia"/>
              </a:rPr>
              <a:t>Behavio</a:t>
            </a:r>
            <a:r>
              <a:rPr lang="en-IN" b="1" spc="-15" dirty="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b="1" spc="-15" dirty="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endParaRPr dirty="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7115" y="3005168"/>
            <a:ext cx="2072643" cy="2550192"/>
          </a:xfrm>
          <a:prstGeom prst="rect">
            <a:avLst/>
          </a:prstGeom>
          <a:solidFill>
            <a:srgbClr val="CCD4EA">
              <a:alpha val="90194"/>
            </a:srgbClr>
          </a:solidFill>
        </p:spPr>
        <p:txBody>
          <a:bodyPr vert="horz" wrap="square" lIns="0" tIns="79375" rIns="0" bIns="0" rtlCol="0">
            <a:noAutofit/>
          </a:bodyPr>
          <a:lstStyle/>
          <a:p>
            <a:pPr marL="201295" marR="510540" indent="-114300">
              <a:buFont typeface="Constantia"/>
              <a:buChar char="•"/>
              <a:tabLst>
                <a:tab pos="201930" algn="l"/>
              </a:tabLst>
            </a:pPr>
            <a:r>
              <a:rPr sz="1600" b="1" dirty="0">
                <a:latin typeface="Constantia"/>
                <a:cs typeface="Constantia"/>
              </a:rPr>
              <a:t>O</a:t>
            </a:r>
            <a:r>
              <a:rPr sz="1600" b="1" spc="-35" dirty="0">
                <a:latin typeface="Constantia"/>
                <a:cs typeface="Constantia"/>
              </a:rPr>
              <a:t>v</a:t>
            </a:r>
            <a:r>
              <a:rPr sz="1600" b="1" dirty="0">
                <a:latin typeface="Constantia"/>
                <a:cs typeface="Constantia"/>
              </a:rPr>
              <a:t>ert</a:t>
            </a:r>
            <a:r>
              <a:rPr sz="1600" b="1" spc="-55" dirty="0">
                <a:latin typeface="Constantia"/>
                <a:cs typeface="Constantia"/>
              </a:rPr>
              <a:t> </a:t>
            </a:r>
            <a:r>
              <a:rPr sz="1600" b="1" dirty="0">
                <a:latin typeface="Constantia"/>
                <a:cs typeface="Constantia"/>
              </a:rPr>
              <a:t>&amp; </a:t>
            </a:r>
            <a:r>
              <a:rPr sz="1600" b="1" spc="-15" dirty="0">
                <a:latin typeface="Constantia"/>
                <a:cs typeface="Constantia"/>
              </a:rPr>
              <a:t>C</a:t>
            </a:r>
            <a:r>
              <a:rPr sz="1600" b="1" spc="-25" dirty="0">
                <a:latin typeface="Constantia"/>
                <a:cs typeface="Constantia"/>
              </a:rPr>
              <a:t>o</a:t>
            </a:r>
            <a:r>
              <a:rPr sz="1600" b="1" spc="-35" dirty="0">
                <a:latin typeface="Constantia"/>
                <a:cs typeface="Constantia"/>
              </a:rPr>
              <a:t>v</a:t>
            </a:r>
            <a:r>
              <a:rPr sz="1600" b="1" dirty="0">
                <a:latin typeface="Constantia"/>
                <a:cs typeface="Constantia"/>
              </a:rPr>
              <a:t>ert  </a:t>
            </a:r>
            <a:r>
              <a:rPr sz="1600" b="1" spc="-5" dirty="0">
                <a:latin typeface="Constantia"/>
                <a:cs typeface="Constantia"/>
              </a:rPr>
              <a:t>responses </a:t>
            </a:r>
            <a:r>
              <a:rPr sz="1600" b="1" dirty="0">
                <a:latin typeface="Constantia"/>
                <a:cs typeface="Constantia"/>
              </a:rPr>
              <a:t>&amp; </a:t>
            </a:r>
            <a:r>
              <a:rPr sz="1600" b="1" spc="5" dirty="0">
                <a:latin typeface="Constantia"/>
                <a:cs typeface="Constantia"/>
              </a:rPr>
              <a:t> </a:t>
            </a:r>
            <a:r>
              <a:rPr sz="1600" b="1" spc="-15" dirty="0">
                <a:latin typeface="Constantia"/>
                <a:cs typeface="Constantia"/>
              </a:rPr>
              <a:t>P</a:t>
            </a:r>
            <a:r>
              <a:rPr sz="1600" b="1" dirty="0">
                <a:latin typeface="Constantia"/>
                <a:cs typeface="Constantia"/>
              </a:rPr>
              <a:t>a</a:t>
            </a:r>
            <a:r>
              <a:rPr sz="1600" b="1" spc="-15" dirty="0">
                <a:latin typeface="Constantia"/>
                <a:cs typeface="Constantia"/>
              </a:rPr>
              <a:t>t</a:t>
            </a:r>
            <a:r>
              <a:rPr sz="1600" b="1" spc="-20" dirty="0">
                <a:latin typeface="Constantia"/>
                <a:cs typeface="Constantia"/>
              </a:rPr>
              <a:t>t</a:t>
            </a:r>
            <a:r>
              <a:rPr sz="1600" b="1" dirty="0">
                <a:latin typeface="Constantia"/>
                <a:cs typeface="Constantia"/>
              </a:rPr>
              <a:t>erns</a:t>
            </a:r>
            <a:r>
              <a:rPr sz="1600" b="1" spc="-100" dirty="0">
                <a:latin typeface="Constantia"/>
                <a:cs typeface="Constantia"/>
              </a:rPr>
              <a:t> </a:t>
            </a:r>
            <a:r>
              <a:rPr sz="1600" b="1" dirty="0">
                <a:latin typeface="Constantia"/>
                <a:cs typeface="Constantia"/>
              </a:rPr>
              <a:t>of  </a:t>
            </a:r>
            <a:r>
              <a:rPr sz="1600" b="1" spc="-5" dirty="0">
                <a:latin typeface="Constantia"/>
                <a:cs typeface="Constantia"/>
              </a:rPr>
              <a:t>Behavior</a:t>
            </a:r>
            <a:endParaRPr sz="1600" dirty="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05144" y="1955654"/>
            <a:ext cx="2234056" cy="558946"/>
          </a:xfrm>
          <a:prstGeom prst="rect">
            <a:avLst/>
          </a:prstGeom>
          <a:solidFill>
            <a:srgbClr val="0E6EC5"/>
          </a:solidFill>
        </p:spPr>
        <p:txBody>
          <a:bodyPr vert="horz" wrap="square" lIns="0" tIns="69215" rIns="0" bIns="0" rtlCol="0">
            <a:noAutofit/>
          </a:bodyPr>
          <a:lstStyle/>
          <a:p>
            <a:pPr marL="396875">
              <a:lnSpc>
                <a:spcPct val="100000"/>
              </a:lnSpc>
              <a:spcBef>
                <a:spcPts val="545"/>
              </a:spcBef>
            </a:pPr>
            <a:r>
              <a:rPr b="1" spc="-10" dirty="0">
                <a:solidFill>
                  <a:srgbClr val="FFFFFF"/>
                </a:solidFill>
                <a:latin typeface="Constantia"/>
                <a:cs typeface="Constantia"/>
              </a:rPr>
              <a:t>Consequence</a:t>
            </a:r>
            <a:endParaRPr b="1" dirty="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05145" y="3058507"/>
            <a:ext cx="2234056" cy="2496853"/>
          </a:xfrm>
          <a:prstGeom prst="rect">
            <a:avLst/>
          </a:prstGeom>
          <a:solidFill>
            <a:srgbClr val="CCD4EA">
              <a:alpha val="90194"/>
            </a:srgbClr>
          </a:solidFill>
        </p:spPr>
        <p:txBody>
          <a:bodyPr vert="horz" wrap="square" lIns="0" tIns="56515" rIns="0" bIns="0" rtlCol="0">
            <a:noAutofit/>
          </a:bodyPr>
          <a:lstStyle/>
          <a:p>
            <a:pPr marL="201930" indent="-114935">
              <a:buFont typeface="Constantia"/>
              <a:buChar char="•"/>
              <a:tabLst>
                <a:tab pos="202565" algn="l"/>
              </a:tabLst>
            </a:pPr>
            <a:r>
              <a:rPr sz="1600" b="1" spc="-5" dirty="0">
                <a:latin typeface="Constantia"/>
                <a:cs typeface="Constantia"/>
              </a:rPr>
              <a:t>Overt</a:t>
            </a:r>
            <a:r>
              <a:rPr sz="1600" b="1" spc="-75" dirty="0">
                <a:latin typeface="Constantia"/>
                <a:cs typeface="Constantia"/>
              </a:rPr>
              <a:t> </a:t>
            </a:r>
            <a:r>
              <a:rPr sz="1600" b="1" dirty="0">
                <a:latin typeface="Constantia"/>
                <a:cs typeface="Constantia"/>
              </a:rPr>
              <a:t>&amp;</a:t>
            </a:r>
            <a:r>
              <a:rPr sz="1600" b="1" spc="-20" dirty="0">
                <a:latin typeface="Constantia"/>
                <a:cs typeface="Constantia"/>
              </a:rPr>
              <a:t> </a:t>
            </a:r>
            <a:r>
              <a:rPr sz="1600" b="1" spc="-15" dirty="0">
                <a:latin typeface="Constantia"/>
                <a:cs typeface="Constantia"/>
              </a:rPr>
              <a:t>Covert</a:t>
            </a:r>
            <a:endParaRPr sz="1600" dirty="0">
              <a:latin typeface="Constantia"/>
              <a:cs typeface="Constantia"/>
            </a:endParaRPr>
          </a:p>
          <a:p>
            <a:pPr marL="201930" marR="710565" indent="-114300">
              <a:buFont typeface="Constantia"/>
              <a:buChar char="•"/>
              <a:tabLst>
                <a:tab pos="202565" algn="l"/>
              </a:tabLst>
            </a:pPr>
            <a:r>
              <a:rPr sz="1600" b="1" spc="-40" dirty="0">
                <a:latin typeface="Constantia"/>
                <a:cs typeface="Constantia"/>
              </a:rPr>
              <a:t>P</a:t>
            </a:r>
            <a:r>
              <a:rPr sz="1600" b="1" dirty="0">
                <a:latin typeface="Constantia"/>
                <a:cs typeface="Constantia"/>
              </a:rPr>
              <a:t>o</a:t>
            </a:r>
            <a:r>
              <a:rPr sz="1600" b="1" spc="-10" dirty="0">
                <a:latin typeface="Constantia"/>
                <a:cs typeface="Constantia"/>
              </a:rPr>
              <a:t>s</a:t>
            </a:r>
            <a:r>
              <a:rPr sz="1600" b="1" dirty="0">
                <a:latin typeface="Constantia"/>
                <a:cs typeface="Constantia"/>
              </a:rPr>
              <a:t>it</a:t>
            </a:r>
            <a:r>
              <a:rPr sz="1600" b="1" spc="-10" dirty="0">
                <a:latin typeface="Constantia"/>
                <a:cs typeface="Constantia"/>
              </a:rPr>
              <a:t>i</a:t>
            </a:r>
            <a:r>
              <a:rPr sz="1600" b="1" spc="-35" dirty="0">
                <a:latin typeface="Constantia"/>
                <a:cs typeface="Constantia"/>
              </a:rPr>
              <a:t>v</a:t>
            </a:r>
            <a:r>
              <a:rPr sz="1600" b="1" dirty="0">
                <a:latin typeface="Constantia"/>
                <a:cs typeface="Constantia"/>
              </a:rPr>
              <a:t>e</a:t>
            </a:r>
            <a:r>
              <a:rPr sz="1600" b="1" spc="-60" dirty="0">
                <a:latin typeface="Constantia"/>
                <a:cs typeface="Constantia"/>
              </a:rPr>
              <a:t> </a:t>
            </a:r>
            <a:r>
              <a:rPr sz="1600" b="1" dirty="0">
                <a:latin typeface="Constantia"/>
                <a:cs typeface="Constantia"/>
              </a:rPr>
              <a:t>&amp;  </a:t>
            </a:r>
            <a:r>
              <a:rPr sz="1600" b="1" spc="-10" dirty="0">
                <a:latin typeface="Constantia"/>
                <a:cs typeface="Constantia"/>
              </a:rPr>
              <a:t>Negative</a:t>
            </a:r>
            <a:endParaRPr sz="1600" dirty="0">
              <a:latin typeface="Constantia"/>
              <a:cs typeface="Constantia"/>
            </a:endParaRPr>
          </a:p>
          <a:p>
            <a:pPr marL="201930" marR="295910" indent="-114300">
              <a:buFont typeface="Constantia"/>
              <a:buChar char="•"/>
              <a:tabLst>
                <a:tab pos="245110" algn="l"/>
              </a:tabLst>
            </a:pPr>
            <a:r>
              <a:rPr sz="1600" dirty="0"/>
              <a:t>	</a:t>
            </a:r>
            <a:r>
              <a:rPr sz="1600" b="1" spc="-15" dirty="0">
                <a:latin typeface="Constantia"/>
                <a:cs typeface="Constantia"/>
              </a:rPr>
              <a:t>C</a:t>
            </a:r>
            <a:r>
              <a:rPr sz="1600" b="1" dirty="0">
                <a:latin typeface="Constantia"/>
                <a:cs typeface="Constantia"/>
              </a:rPr>
              <a:t>on</a:t>
            </a:r>
            <a:r>
              <a:rPr sz="1600" b="1" spc="-10" dirty="0">
                <a:latin typeface="Constantia"/>
                <a:cs typeface="Constantia"/>
              </a:rPr>
              <a:t>s</a:t>
            </a:r>
            <a:r>
              <a:rPr sz="1600" b="1" dirty="0">
                <a:latin typeface="Constantia"/>
                <a:cs typeface="Constantia"/>
              </a:rPr>
              <a:t>equen</a:t>
            </a:r>
            <a:r>
              <a:rPr sz="1600" b="1" spc="-20" dirty="0">
                <a:latin typeface="Constantia"/>
                <a:cs typeface="Constantia"/>
              </a:rPr>
              <a:t>c</a:t>
            </a:r>
            <a:r>
              <a:rPr sz="1600" b="1" dirty="0">
                <a:latin typeface="Constantia"/>
                <a:cs typeface="Constantia"/>
              </a:rPr>
              <a:t>es  and</a:t>
            </a:r>
            <a:r>
              <a:rPr sz="1600" b="1" spc="-55" dirty="0">
                <a:latin typeface="Constantia"/>
                <a:cs typeface="Constantia"/>
              </a:rPr>
              <a:t> </a:t>
            </a:r>
            <a:r>
              <a:rPr sz="1600" b="1" dirty="0">
                <a:latin typeface="Constantia"/>
                <a:cs typeface="Constantia"/>
              </a:rPr>
              <a:t>Dynamics</a:t>
            </a:r>
            <a:endParaRPr sz="1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6850" y="3423284"/>
            <a:ext cx="3670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00"/>
                </a:solidFill>
                <a:latin typeface="Constantia"/>
                <a:cs typeface="Constantia"/>
              </a:rPr>
              <a:t>THANK</a:t>
            </a:r>
            <a:r>
              <a:rPr sz="4800" spc="-22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4800" spc="-80" dirty="0">
                <a:solidFill>
                  <a:srgbClr val="000000"/>
                </a:solidFill>
                <a:latin typeface="Constantia"/>
                <a:cs typeface="Constantia"/>
              </a:rPr>
              <a:t>YOU</a:t>
            </a:r>
            <a:endParaRPr sz="4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38200" y="1981200"/>
            <a:ext cx="7834630" cy="3886200"/>
          </a:xfrm>
          <a:prstGeom prst="rect">
            <a:avLst/>
          </a:prstGeom>
        </p:spPr>
        <p:txBody>
          <a:bodyPr vert="horz" wrap="square" lIns="0" tIns="19050" rIns="0" bIns="0" rtlCol="0">
            <a:noAutofit/>
          </a:bodyPr>
          <a:lstStyle/>
          <a:p>
            <a:pPr marL="40005" marR="5080" indent="-27940" algn="just">
              <a:lnSpc>
                <a:spcPct val="150000"/>
              </a:lnSpc>
              <a:spcBef>
                <a:spcPts val="1200"/>
              </a:spcBef>
            </a:pPr>
            <a:r>
              <a:rPr sz="2800" b="1" spc="-5" dirty="0">
                <a:latin typeface="Constantia"/>
                <a:cs typeface="Constantia"/>
              </a:rPr>
              <a:t>Organizational</a:t>
            </a:r>
            <a:r>
              <a:rPr sz="2800" b="1" dirty="0">
                <a:latin typeface="Constantia"/>
                <a:cs typeface="Constantia"/>
              </a:rPr>
              <a:t> </a:t>
            </a:r>
            <a:r>
              <a:rPr sz="2800" b="1" spc="-15" dirty="0">
                <a:latin typeface="Constantia"/>
                <a:cs typeface="Constantia"/>
              </a:rPr>
              <a:t>Behavio</a:t>
            </a:r>
            <a:r>
              <a:rPr lang="en-IN" sz="2800" b="1" spc="-15" dirty="0">
                <a:latin typeface="Constantia"/>
                <a:cs typeface="Constantia"/>
              </a:rPr>
              <a:t>u</a:t>
            </a:r>
            <a:r>
              <a:rPr sz="2800" b="1" spc="-15" dirty="0">
                <a:latin typeface="Constantia"/>
                <a:cs typeface="Constantia"/>
              </a:rPr>
              <a:t>r </a:t>
            </a:r>
            <a:r>
              <a:rPr sz="2800" b="1" dirty="0">
                <a:latin typeface="Constantia"/>
                <a:cs typeface="Constantia"/>
              </a:rPr>
              <a:t>is a </a:t>
            </a:r>
            <a:r>
              <a:rPr sz="2800" b="1" spc="5" dirty="0">
                <a:latin typeface="Constantia"/>
                <a:cs typeface="Constantia"/>
              </a:rPr>
              <a:t>field</a:t>
            </a:r>
            <a:r>
              <a:rPr sz="2800" b="1" spc="10" dirty="0">
                <a:latin typeface="Constantia"/>
                <a:cs typeface="Constantia"/>
              </a:rPr>
              <a:t> </a:t>
            </a:r>
            <a:r>
              <a:rPr sz="2800" b="1" dirty="0">
                <a:latin typeface="Constantia"/>
                <a:cs typeface="Constantia"/>
              </a:rPr>
              <a:t>of</a:t>
            </a:r>
            <a:r>
              <a:rPr sz="2800" b="1" spc="5" dirty="0">
                <a:latin typeface="Constantia"/>
                <a:cs typeface="Constantia"/>
              </a:rPr>
              <a:t> </a:t>
            </a:r>
            <a:r>
              <a:rPr sz="2800" b="1" spc="-5" dirty="0">
                <a:latin typeface="Constantia"/>
                <a:cs typeface="Constantia"/>
              </a:rPr>
              <a:t>study </a:t>
            </a:r>
            <a:r>
              <a:rPr sz="2800" b="1" dirty="0">
                <a:latin typeface="Constantia"/>
                <a:cs typeface="Constantia"/>
              </a:rPr>
              <a:t>that</a:t>
            </a:r>
            <a:r>
              <a:rPr lang="en-IN" sz="2800" b="1" dirty="0">
                <a:latin typeface="Constantia"/>
                <a:cs typeface="Constantia"/>
              </a:rPr>
              <a:t> </a:t>
            </a:r>
            <a:r>
              <a:rPr lang="en-IN" sz="2800" b="1" spc="-15" dirty="0">
                <a:latin typeface="Constantia"/>
                <a:cs typeface="Constantia"/>
              </a:rPr>
              <a:t>evaluate </a:t>
            </a:r>
            <a:r>
              <a:rPr sz="2800" b="1" dirty="0">
                <a:latin typeface="Constantia"/>
                <a:cs typeface="Constantia"/>
              </a:rPr>
              <a:t>the </a:t>
            </a:r>
            <a:r>
              <a:rPr sz="2800" b="1" spc="-5" dirty="0">
                <a:latin typeface="Constantia"/>
                <a:cs typeface="Constantia"/>
              </a:rPr>
              <a:t>impact </a:t>
            </a:r>
            <a:r>
              <a:rPr lang="en-IN" sz="2800" b="1" dirty="0">
                <a:latin typeface="Constantia"/>
                <a:cs typeface="Constantia"/>
              </a:rPr>
              <a:t>of</a:t>
            </a:r>
            <a:r>
              <a:rPr sz="2800" b="1" dirty="0">
                <a:latin typeface="Constantia"/>
                <a:cs typeface="Constantia"/>
              </a:rPr>
              <a:t> </a:t>
            </a:r>
            <a:r>
              <a:rPr sz="2800" b="1" spc="-10" dirty="0">
                <a:latin typeface="Constantia"/>
                <a:cs typeface="Constantia"/>
              </a:rPr>
              <a:t>individuals, </a:t>
            </a:r>
            <a:r>
              <a:rPr sz="2800" b="1" spc="-15" dirty="0">
                <a:latin typeface="Constantia"/>
                <a:cs typeface="Constantia"/>
              </a:rPr>
              <a:t>groups, </a:t>
            </a:r>
            <a:r>
              <a:rPr sz="2800" b="1" spc="-10" dirty="0">
                <a:latin typeface="Constantia"/>
                <a:cs typeface="Constantia"/>
              </a:rPr>
              <a:t> </a:t>
            </a:r>
            <a:r>
              <a:rPr sz="2800" b="1" dirty="0">
                <a:latin typeface="Constantia"/>
                <a:cs typeface="Constantia"/>
              </a:rPr>
              <a:t>and</a:t>
            </a:r>
            <a:r>
              <a:rPr sz="2800" b="1" spc="5" dirty="0">
                <a:latin typeface="Constantia"/>
                <a:cs typeface="Constantia"/>
              </a:rPr>
              <a:t> </a:t>
            </a:r>
            <a:r>
              <a:rPr lang="en-IN" sz="2800" b="1" spc="5" dirty="0">
                <a:latin typeface="Constantia"/>
                <a:cs typeface="Constantia"/>
              </a:rPr>
              <a:t>organisation </a:t>
            </a:r>
            <a:r>
              <a:rPr sz="2800" b="1" spc="-10" dirty="0">
                <a:latin typeface="Constantia"/>
                <a:cs typeface="Constantia"/>
              </a:rPr>
              <a:t>structure</a:t>
            </a:r>
            <a:r>
              <a:rPr sz="2800" b="1" spc="-5" dirty="0">
                <a:latin typeface="Constantia"/>
                <a:cs typeface="Constantia"/>
              </a:rPr>
              <a:t> </a:t>
            </a:r>
            <a:r>
              <a:rPr sz="2800" b="1" dirty="0">
                <a:latin typeface="Constantia"/>
                <a:cs typeface="Constantia"/>
              </a:rPr>
              <a:t>on</a:t>
            </a:r>
            <a:r>
              <a:rPr sz="2800" b="1" spc="5" dirty="0">
                <a:latin typeface="Constantia"/>
                <a:cs typeface="Constantia"/>
              </a:rPr>
              <a:t> </a:t>
            </a:r>
            <a:r>
              <a:rPr sz="2800" b="1" spc="-10" dirty="0">
                <a:latin typeface="Constantia"/>
                <a:cs typeface="Constantia"/>
              </a:rPr>
              <a:t>behavio</a:t>
            </a:r>
            <a:r>
              <a:rPr lang="en-IN" sz="2800" b="1" spc="-10" dirty="0">
                <a:latin typeface="Constantia"/>
                <a:cs typeface="Constantia"/>
              </a:rPr>
              <a:t>u</a:t>
            </a:r>
            <a:r>
              <a:rPr sz="2800" b="1" spc="-10" dirty="0">
                <a:latin typeface="Constantia"/>
                <a:cs typeface="Constantia"/>
              </a:rPr>
              <a:t>r</a:t>
            </a:r>
            <a:r>
              <a:rPr sz="2800" b="1" spc="-5" dirty="0">
                <a:latin typeface="Constantia"/>
                <a:cs typeface="Constantia"/>
              </a:rPr>
              <a:t> </a:t>
            </a:r>
            <a:r>
              <a:rPr lang="en-IN" sz="2800" b="1" spc="-5" dirty="0">
                <a:latin typeface="Constantia"/>
                <a:cs typeface="Constantia"/>
              </a:rPr>
              <a:t>or environment of </a:t>
            </a:r>
            <a:r>
              <a:rPr sz="2800" b="1" spc="-5" dirty="0">
                <a:latin typeface="Constantia"/>
                <a:cs typeface="Constantia"/>
              </a:rPr>
              <a:t>organizations </a:t>
            </a:r>
            <a:r>
              <a:rPr lang="en-IN" sz="2800" b="1" spc="-5" dirty="0">
                <a:latin typeface="Constantia"/>
                <a:cs typeface="Constantia"/>
              </a:rPr>
              <a:t>so as to improve </a:t>
            </a:r>
            <a:r>
              <a:rPr sz="2800" b="1" spc="-5" dirty="0">
                <a:latin typeface="Constantia"/>
                <a:cs typeface="Constantia"/>
              </a:rPr>
              <a:t>organization's </a:t>
            </a:r>
            <a:r>
              <a:rPr sz="2800" b="1" spc="-610" dirty="0">
                <a:latin typeface="Constantia"/>
                <a:cs typeface="Constantia"/>
              </a:rPr>
              <a:t> </a:t>
            </a:r>
            <a:r>
              <a:rPr sz="2800" b="1" spc="-10" dirty="0">
                <a:latin typeface="Constantia"/>
                <a:cs typeface="Constantia"/>
              </a:rPr>
              <a:t>effectiveness</a:t>
            </a:r>
            <a:r>
              <a:rPr lang="en-IN" sz="2800" b="1" spc="-10" dirty="0">
                <a:latin typeface="Constantia"/>
                <a:cs typeface="Constantia"/>
              </a:rPr>
              <a:t> and optimise its output or outcome</a:t>
            </a:r>
            <a:r>
              <a:rPr sz="2800" b="1" spc="-10" dirty="0">
                <a:latin typeface="Constantia"/>
                <a:cs typeface="Constantia"/>
              </a:rPr>
              <a:t>.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DAD5C-77DB-9977-6CB3-F4825618C063}"/>
              </a:ext>
            </a:extLst>
          </p:cNvPr>
          <p:cNvSpPr txBox="1"/>
          <p:nvPr/>
        </p:nvSpPr>
        <p:spPr>
          <a:xfrm>
            <a:off x="1295400" y="753269"/>
            <a:ext cx="7086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Organizational </a:t>
            </a:r>
            <a:r>
              <a:rPr lang="en-IN" sz="3600" b="1" spc="-1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behaviour </a:t>
            </a:r>
            <a:r>
              <a:rPr lang="en-I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/>
                <a:cs typeface="Constantia"/>
              </a:rPr>
              <a:t>(OB)</a:t>
            </a:r>
            <a:endParaRPr lang="en-IN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98F0F9B-8F27-76E9-EACA-ECCF1619E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615553"/>
          </a:xfrm>
        </p:spPr>
        <p:txBody>
          <a:bodyPr/>
          <a:lstStyle/>
          <a:p>
            <a:pPr algn="ctr" eaLnBrk="1" hangingPunct="1"/>
            <a:r>
              <a:rPr lang="en-US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Organizational Behaviour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F2A8E3-04C0-6E6F-F7BD-9DABCF7C230E}"/>
              </a:ext>
            </a:extLst>
          </p:cNvPr>
          <p:cNvSpPr txBox="1"/>
          <p:nvPr/>
        </p:nvSpPr>
        <p:spPr>
          <a:xfrm>
            <a:off x="152400" y="1066800"/>
            <a:ext cx="8763000" cy="564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en-US" sz="2800" b="1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Organizational Behaviour </a:t>
            </a:r>
            <a:r>
              <a:rPr lang="en-US" sz="2800" b="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(OB) can be defined as </a:t>
            </a:r>
            <a:r>
              <a:rPr lang="en-US" sz="28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understanding, study, prediction and management of human behaviour both individually or in a group that exist within an organization</a:t>
            </a:r>
            <a:r>
              <a:rPr lang="en-US" sz="2800" b="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defRPr/>
            </a:pPr>
            <a:endParaRPr lang="en-US" sz="1400" b="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en-US" sz="2800" b="1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Organisational behaviour </a:t>
            </a:r>
            <a:r>
              <a:rPr lang="en-US" sz="2800" b="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be defined as the study and application of knowledge about human behaviour related to other elements of an organization such as structure, technology and social systems.</a:t>
            </a:r>
          </a:p>
          <a:p>
            <a:pPr algn="just">
              <a:defRPr/>
            </a:pPr>
            <a:endParaRPr lang="en-US" sz="1100" b="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en-US" sz="2800" b="1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Organizational behaviour </a:t>
            </a:r>
            <a:r>
              <a:rPr lang="en-US" sz="2800" b="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describes </a:t>
            </a:r>
            <a:r>
              <a:rPr lang="en-US" sz="28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people interact with each other inside an organization</a:t>
            </a:r>
            <a:r>
              <a:rPr lang="en-US" sz="2800" b="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These interactions subsequently influence how the organization itself behaves and how well it performs.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7772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sz="4000" spc="-2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sz="4000" spc="-2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spc="-1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Organizational</a:t>
            </a:r>
            <a:r>
              <a:rPr sz="4000" spc="-2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</a:t>
            </a:r>
            <a:r>
              <a:rPr lang="en-IN" sz="4000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sz="4000" spc="-1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r?</a:t>
            </a:r>
            <a:endParaRPr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2133600"/>
            <a:ext cx="7924799" cy="332398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69900" marR="19050" indent="-4572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b="1" spc="-10" dirty="0">
                <a:cs typeface="Constantia"/>
              </a:rPr>
              <a:t>Organizations </a:t>
            </a:r>
            <a:r>
              <a:rPr lang="en-US" sz="2800" b="1" spc="-20" dirty="0">
                <a:cs typeface="Constantia"/>
              </a:rPr>
              <a:t>are </a:t>
            </a:r>
            <a:r>
              <a:rPr lang="en-US" sz="2800" b="1" spc="-10" dirty="0">
                <a:cs typeface="Constantia"/>
              </a:rPr>
              <a:t>social </a:t>
            </a:r>
            <a:r>
              <a:rPr lang="en-US" sz="2800" b="1" spc="-25" dirty="0">
                <a:cs typeface="Constantia"/>
              </a:rPr>
              <a:t>systems. </a:t>
            </a:r>
            <a:r>
              <a:rPr lang="en-US" sz="2800" b="1" spc="-20" dirty="0">
                <a:cs typeface="Constantia"/>
              </a:rPr>
              <a:t> </a:t>
            </a:r>
            <a:r>
              <a:rPr lang="en-US" sz="2800" b="1" spc="-10" dirty="0">
                <a:cs typeface="Constantia"/>
              </a:rPr>
              <a:t>Organization</a:t>
            </a:r>
            <a:r>
              <a:rPr lang="en-US" sz="2800" b="1" spc="-35" dirty="0">
                <a:cs typeface="Constantia"/>
              </a:rPr>
              <a:t> </a:t>
            </a:r>
            <a:r>
              <a:rPr lang="en-US" sz="2800" b="1" spc="-5" dirty="0">
                <a:cs typeface="Constantia"/>
              </a:rPr>
              <a:t>is</a:t>
            </a:r>
            <a:r>
              <a:rPr lang="en-US" sz="2800" b="1" spc="-140" dirty="0">
                <a:cs typeface="Constantia"/>
              </a:rPr>
              <a:t> </a:t>
            </a:r>
            <a:r>
              <a:rPr lang="en-US" sz="2800" b="1" spc="-5" dirty="0">
                <a:cs typeface="Constantia"/>
              </a:rPr>
              <a:t>a</a:t>
            </a:r>
            <a:r>
              <a:rPr lang="en-US" sz="2800" b="1" spc="-130" dirty="0">
                <a:cs typeface="Constantia"/>
              </a:rPr>
              <a:t> </a:t>
            </a:r>
            <a:r>
              <a:rPr lang="en-US" sz="2800" b="1" spc="-10" dirty="0">
                <a:cs typeface="Constantia"/>
              </a:rPr>
              <a:t>combination</a:t>
            </a:r>
            <a:r>
              <a:rPr lang="en-US" sz="2800" b="1" spc="-90" dirty="0">
                <a:cs typeface="Constantia"/>
              </a:rPr>
              <a:t> </a:t>
            </a:r>
            <a:r>
              <a:rPr lang="en-US" sz="2800" b="1" spc="-5" dirty="0">
                <a:cs typeface="Constantia"/>
              </a:rPr>
              <a:t>of</a:t>
            </a:r>
            <a:r>
              <a:rPr lang="en-US" sz="2800" b="1" spc="50" dirty="0">
                <a:cs typeface="Constantia"/>
              </a:rPr>
              <a:t> </a:t>
            </a:r>
            <a:r>
              <a:rPr lang="en-US" sz="2800" b="1" spc="-10" dirty="0">
                <a:cs typeface="Constantia"/>
              </a:rPr>
              <a:t>humanity </a:t>
            </a:r>
            <a:r>
              <a:rPr lang="en-US" sz="2800" b="1" spc="-655" dirty="0">
                <a:cs typeface="Constantia"/>
              </a:rPr>
              <a:t> </a:t>
            </a:r>
            <a:r>
              <a:rPr lang="en-US" sz="2800" b="1" spc="-5" dirty="0">
                <a:cs typeface="Constantia"/>
              </a:rPr>
              <a:t>and</a:t>
            </a:r>
            <a:r>
              <a:rPr lang="en-US" sz="2800" b="1" spc="-20" dirty="0">
                <a:cs typeface="Constantia"/>
              </a:rPr>
              <a:t> </a:t>
            </a:r>
            <a:r>
              <a:rPr lang="en-US" sz="2800" b="1" spc="-30" dirty="0">
                <a:cs typeface="Constantia"/>
              </a:rPr>
              <a:t>technology.</a:t>
            </a:r>
          </a:p>
          <a:p>
            <a:pPr marL="12700" marR="19050" algn="just">
              <a:spcBef>
                <a:spcPts val="600"/>
              </a:spcBef>
            </a:pPr>
            <a:endParaRPr lang="en-US" sz="2400" dirty="0">
              <a:cs typeface="Constantia"/>
            </a:endParaRPr>
          </a:p>
          <a:p>
            <a:pPr marL="469900" marR="5080" indent="-4572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b="1" spc="-5" dirty="0">
                <a:cs typeface="Constantia"/>
              </a:rPr>
              <a:t>OB is </a:t>
            </a:r>
            <a:r>
              <a:rPr lang="en-US" sz="2800" b="1" spc="-10" dirty="0">
                <a:cs typeface="Constantia"/>
              </a:rPr>
              <a:t>the study </a:t>
            </a:r>
            <a:r>
              <a:rPr lang="en-US" sz="2800" b="1" spc="-5" dirty="0">
                <a:cs typeface="Constantia"/>
              </a:rPr>
              <a:t>and application of </a:t>
            </a:r>
            <a:r>
              <a:rPr lang="en-US" sz="2800" b="1" dirty="0">
                <a:cs typeface="Constantia"/>
              </a:rPr>
              <a:t> </a:t>
            </a:r>
            <a:r>
              <a:rPr lang="en-US" sz="2800" b="1" spc="-25" dirty="0">
                <a:cs typeface="Constantia"/>
              </a:rPr>
              <a:t>knowledge</a:t>
            </a:r>
            <a:r>
              <a:rPr lang="en-US" sz="2800" b="1" spc="-110" dirty="0">
                <a:cs typeface="Constantia"/>
              </a:rPr>
              <a:t> </a:t>
            </a:r>
            <a:r>
              <a:rPr lang="en-US" sz="2800" b="1" spc="-5" dirty="0">
                <a:cs typeface="Constantia"/>
              </a:rPr>
              <a:t>about</a:t>
            </a:r>
            <a:r>
              <a:rPr lang="en-US" sz="2800" b="1" spc="-85" dirty="0">
                <a:cs typeface="Constantia"/>
              </a:rPr>
              <a:t> </a:t>
            </a:r>
            <a:r>
              <a:rPr lang="en-US" sz="2800" b="1" spc="-30" dirty="0">
                <a:cs typeface="Constantia"/>
              </a:rPr>
              <a:t>how</a:t>
            </a:r>
            <a:r>
              <a:rPr lang="en-US" sz="2800" b="1" spc="-70" dirty="0">
                <a:cs typeface="Constantia"/>
              </a:rPr>
              <a:t> </a:t>
            </a:r>
            <a:r>
              <a:rPr lang="en-US" sz="2800" b="1" spc="-10" dirty="0">
                <a:cs typeface="Constantia"/>
              </a:rPr>
              <a:t>people</a:t>
            </a:r>
            <a:r>
              <a:rPr lang="en-US" sz="2800" b="1" spc="-120" dirty="0">
                <a:cs typeface="Constantia"/>
              </a:rPr>
              <a:t> </a:t>
            </a:r>
            <a:r>
              <a:rPr lang="en-US" sz="2800" b="1" spc="-5" dirty="0">
                <a:cs typeface="Constantia"/>
              </a:rPr>
              <a:t>act</a:t>
            </a:r>
            <a:r>
              <a:rPr lang="en-US" sz="2800" b="1" spc="-120" dirty="0">
                <a:cs typeface="Constantia"/>
              </a:rPr>
              <a:t> </a:t>
            </a:r>
            <a:r>
              <a:rPr lang="en-US" sz="2800" b="1" spc="-10" dirty="0">
                <a:cs typeface="Constantia"/>
              </a:rPr>
              <a:t>within</a:t>
            </a:r>
            <a:r>
              <a:rPr lang="en-US" sz="2800" b="1" spc="-60" dirty="0">
                <a:cs typeface="Constantia"/>
              </a:rPr>
              <a:t> </a:t>
            </a:r>
            <a:r>
              <a:rPr lang="en-US" sz="2800" b="1" spc="-10" dirty="0">
                <a:cs typeface="Constantia"/>
              </a:rPr>
              <a:t>the </a:t>
            </a:r>
            <a:r>
              <a:rPr lang="en-US" sz="2800" b="1" spc="-655" dirty="0">
                <a:cs typeface="Constantia"/>
              </a:rPr>
              <a:t> </a:t>
            </a:r>
            <a:r>
              <a:rPr lang="en-US" sz="2800" b="1" spc="-10" dirty="0">
                <a:cs typeface="Constantia"/>
              </a:rPr>
              <a:t>organization.</a:t>
            </a:r>
          </a:p>
          <a:p>
            <a:pPr marL="12700" marR="5080" algn="just">
              <a:spcBef>
                <a:spcPts val="600"/>
              </a:spcBef>
            </a:pPr>
            <a:endParaRPr lang="en-US" sz="2400" dirty="0">
              <a:cs typeface="Constantia"/>
            </a:endParaRPr>
          </a:p>
          <a:p>
            <a:pPr marL="469900" indent="-4572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b="1" spc="-40" dirty="0">
                <a:cs typeface="Constantia"/>
              </a:rPr>
              <a:t>It</a:t>
            </a:r>
            <a:r>
              <a:rPr lang="en-US" sz="2800" b="1" spc="-65" dirty="0">
                <a:cs typeface="Constantia"/>
              </a:rPr>
              <a:t> </a:t>
            </a:r>
            <a:r>
              <a:rPr lang="en-US" sz="2800" b="1" spc="-5" dirty="0">
                <a:cs typeface="Constantia"/>
              </a:rPr>
              <a:t>is</a:t>
            </a:r>
            <a:r>
              <a:rPr lang="en-US" sz="2800" b="1" spc="-120" dirty="0">
                <a:cs typeface="Constantia"/>
              </a:rPr>
              <a:t> </a:t>
            </a:r>
            <a:r>
              <a:rPr lang="en-US" sz="2800" b="1" spc="-5" dirty="0">
                <a:cs typeface="Constantia"/>
              </a:rPr>
              <a:t>a</a:t>
            </a:r>
            <a:r>
              <a:rPr lang="en-US" sz="2800" b="1" spc="-80" dirty="0">
                <a:cs typeface="Constantia"/>
              </a:rPr>
              <a:t> </a:t>
            </a:r>
            <a:r>
              <a:rPr lang="en-US" sz="2800" b="1" spc="-10" dirty="0">
                <a:cs typeface="Constantia"/>
              </a:rPr>
              <a:t>human</a:t>
            </a:r>
            <a:r>
              <a:rPr lang="en-US" sz="2800" b="1" spc="-55" dirty="0">
                <a:cs typeface="Constantia"/>
              </a:rPr>
              <a:t> </a:t>
            </a:r>
            <a:r>
              <a:rPr lang="en-US" sz="2800" b="1" spc="-20" dirty="0">
                <a:cs typeface="Constantia"/>
              </a:rPr>
              <a:t>tool</a:t>
            </a:r>
            <a:r>
              <a:rPr lang="en-US" sz="2800" b="1" spc="5" dirty="0">
                <a:cs typeface="Constantia"/>
              </a:rPr>
              <a:t> </a:t>
            </a:r>
            <a:r>
              <a:rPr lang="en-US" sz="2800" b="1" spc="-15" dirty="0">
                <a:cs typeface="Constantia"/>
              </a:rPr>
              <a:t>for</a:t>
            </a:r>
            <a:r>
              <a:rPr lang="en-US" sz="2800" b="1" spc="-100" dirty="0">
                <a:cs typeface="Constantia"/>
              </a:rPr>
              <a:t> </a:t>
            </a:r>
            <a:r>
              <a:rPr lang="en-US" sz="2800" b="1" spc="-10" dirty="0">
                <a:cs typeface="Constantia"/>
              </a:rPr>
              <a:t>human</a:t>
            </a:r>
            <a:r>
              <a:rPr lang="en-US" sz="2800" b="1" spc="-25" dirty="0">
                <a:cs typeface="Constantia"/>
              </a:rPr>
              <a:t> </a:t>
            </a:r>
            <a:r>
              <a:rPr lang="en-US" sz="2800" b="1" spc="5" dirty="0">
                <a:cs typeface="Constantia"/>
              </a:rPr>
              <a:t>benefit</a:t>
            </a:r>
            <a:r>
              <a:rPr lang="en-US" sz="2800" b="1" spc="-5" dirty="0">
                <a:cs typeface="Constantia"/>
              </a:rPr>
              <a:t>.</a:t>
            </a:r>
            <a:endParaRPr lang="en-US" sz="2800" dirty="0"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CEED5EE-4679-362C-AE93-00FE1C5FF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500" y="381000"/>
            <a:ext cx="8255000" cy="677108"/>
          </a:xfrm>
        </p:spPr>
        <p:txBody>
          <a:bodyPr/>
          <a:lstStyle/>
          <a:p>
            <a:pPr algn="ctr"/>
            <a:r>
              <a:rPr lang="en-US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Organisational Behaviour</a:t>
            </a:r>
            <a:endParaRPr lang="en-IN" alt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7F96728-D0CF-F6DE-CD1D-34F4E010D5AD}"/>
              </a:ext>
            </a:extLst>
          </p:cNvPr>
          <p:cNvSpPr txBox="1">
            <a:spLocks noChangeArrowheads="1"/>
          </p:cNvSpPr>
          <p:nvPr/>
        </p:nvSpPr>
        <p:spPr>
          <a:xfrm>
            <a:off x="342900" y="1424254"/>
            <a:ext cx="8458200" cy="4648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Char char="–"/>
              <a:defRPr sz="2200" kern="1200">
                <a:solidFill>
                  <a:srgbClr val="993300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Char char="•"/>
              <a:defRPr sz="2000" b="1" kern="1200">
                <a:solidFill>
                  <a:srgbClr val="99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en-US" altLang="en-US" sz="2800" dirty="0">
                <a:solidFill>
                  <a:srgbClr val="7030A0"/>
                </a:solidFill>
              </a:rPr>
              <a:t>OB is a field of study that investigates the impact that individuals, groups, and structure have on behaviour within an organization.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en-US" sz="1600" dirty="0"/>
          </a:p>
          <a:p>
            <a:pPr algn="just" eaLnBrk="1" hangingPunct="1">
              <a:defRPr/>
            </a:pPr>
            <a:r>
              <a:rPr lang="en-US" altLang="en-US" sz="2800" dirty="0">
                <a:solidFill>
                  <a:srgbClr val="C00000"/>
                </a:solidFill>
              </a:rPr>
              <a:t>OB focuses on improving productivity, reducing absenteeism, increasing turnover, increasing employee job satisfaction and organizational commitment.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en-US" altLang="en-US" sz="1600" dirty="0"/>
          </a:p>
          <a:p>
            <a:pPr algn="just" eaLnBrk="1" hangingPunct="1">
              <a:defRPr/>
            </a:pPr>
            <a:r>
              <a:rPr lang="en-US" altLang="en-US" sz="2800" dirty="0"/>
              <a:t>OB uses systematic study to improve predictions of behaviour.</a:t>
            </a:r>
            <a:endParaRPr lang="en-I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447800" y="282627"/>
            <a:ext cx="6693662" cy="704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Organizational</a:t>
            </a:r>
            <a:r>
              <a:rPr spc="-2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</a:t>
            </a:r>
            <a:r>
              <a:rPr lang="en-IN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1F105-C8D0-6FA5-437B-CFABAAE50CBC}"/>
              </a:ext>
            </a:extLst>
          </p:cNvPr>
          <p:cNvGrpSpPr/>
          <p:nvPr/>
        </p:nvGrpSpPr>
        <p:grpSpPr>
          <a:xfrm>
            <a:off x="347424" y="1330546"/>
            <a:ext cx="8449152" cy="5255374"/>
            <a:chOff x="313848" y="1145426"/>
            <a:chExt cx="8449152" cy="5255374"/>
          </a:xfrm>
        </p:grpSpPr>
        <p:grpSp>
          <p:nvGrpSpPr>
            <p:cNvPr id="2" name="object 2"/>
            <p:cNvGrpSpPr/>
            <p:nvPr/>
          </p:nvGrpSpPr>
          <p:grpSpPr>
            <a:xfrm>
              <a:off x="3288824" y="1145426"/>
              <a:ext cx="3124200" cy="1837960"/>
              <a:chOff x="3046476" y="1827276"/>
              <a:chExt cx="2898775" cy="1374775"/>
            </a:xfrm>
          </p:grpSpPr>
          <p:pic>
            <p:nvPicPr>
              <p:cNvPr id="3" name="object 3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046476" y="1827276"/>
                <a:ext cx="2898648" cy="1374648"/>
              </a:xfrm>
              <a:prstGeom prst="rect">
                <a:avLst/>
              </a:prstGeom>
            </p:spPr>
          </p:pic>
          <p:pic>
            <p:nvPicPr>
              <p:cNvPr id="4" name="object 4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124200" y="1905000"/>
                <a:ext cx="2743200" cy="1219200"/>
              </a:xfrm>
              <a:prstGeom prst="rect">
                <a:avLst/>
              </a:prstGeom>
            </p:spPr>
          </p:pic>
        </p:grpSp>
        <p:sp>
          <p:nvSpPr>
            <p:cNvPr id="5" name="object 5"/>
            <p:cNvSpPr txBox="1"/>
            <p:nvPr/>
          </p:nvSpPr>
          <p:spPr>
            <a:xfrm>
              <a:off x="3479255" y="1300530"/>
              <a:ext cx="2743200" cy="1477969"/>
            </a:xfrm>
            <a:prstGeom prst="rect">
              <a:avLst/>
            </a:prstGeom>
            <a:ln w="12700">
              <a:solidFill>
                <a:srgbClr val="209AC1"/>
              </a:solidFill>
            </a:ln>
          </p:spPr>
          <p:txBody>
            <a:bodyPr vert="horz" wrap="square" lIns="0" tIns="635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2400" dirty="0">
                <a:latin typeface="+mj-lt"/>
                <a:cs typeface="Times New Roman"/>
              </a:endParaRPr>
            </a:p>
            <a:p>
              <a:pPr algn="ctr">
                <a:lnSpc>
                  <a:spcPct val="100000"/>
                </a:lnSpc>
              </a:pPr>
              <a:r>
                <a:rPr sz="2400" b="1" spc="-10" dirty="0">
                  <a:solidFill>
                    <a:srgbClr val="FFFFFF"/>
                  </a:solidFill>
                  <a:latin typeface="+mj-lt"/>
                  <a:cs typeface="Arial"/>
                </a:rPr>
                <a:t>Provides</a:t>
              </a:r>
              <a:r>
                <a:rPr sz="2400" b="1" spc="10" dirty="0">
                  <a:solidFill>
                    <a:srgbClr val="FFFFFF"/>
                  </a:solidFill>
                  <a:latin typeface="+mj-lt"/>
                  <a:cs typeface="Arial"/>
                </a:rPr>
                <a:t> </a:t>
              </a:r>
              <a:r>
                <a:rPr sz="2400" b="1" dirty="0">
                  <a:solidFill>
                    <a:srgbClr val="FFFFFF"/>
                  </a:solidFill>
                  <a:latin typeface="+mj-lt"/>
                  <a:cs typeface="Arial"/>
                </a:rPr>
                <a:t>a</a:t>
              </a:r>
              <a:r>
                <a:rPr sz="2400" b="1" spc="-15" dirty="0">
                  <a:solidFill>
                    <a:srgbClr val="FFFFFF"/>
                  </a:solidFill>
                  <a:latin typeface="+mj-lt"/>
                  <a:cs typeface="Arial"/>
                </a:rPr>
                <a:t> </a:t>
              </a:r>
              <a:r>
                <a:rPr sz="2400" b="1" spc="-5" dirty="0">
                  <a:solidFill>
                    <a:srgbClr val="FFFFFF"/>
                  </a:solidFill>
                  <a:latin typeface="+mj-lt"/>
                  <a:cs typeface="Arial"/>
                </a:rPr>
                <a:t>set</a:t>
              </a:r>
              <a:r>
                <a:rPr sz="2400" b="1" spc="-10" dirty="0">
                  <a:solidFill>
                    <a:srgbClr val="FFFFFF"/>
                  </a:solidFill>
                  <a:latin typeface="+mj-lt"/>
                  <a:cs typeface="Arial"/>
                </a:rPr>
                <a:t> </a:t>
              </a:r>
              <a:r>
                <a:rPr sz="2400" b="1" dirty="0">
                  <a:solidFill>
                    <a:srgbClr val="FFFFFF"/>
                  </a:solidFill>
                  <a:latin typeface="+mj-lt"/>
                  <a:cs typeface="Arial"/>
                </a:rPr>
                <a:t>of</a:t>
              </a:r>
              <a:r>
                <a:rPr sz="2400" b="1" spc="-10" dirty="0">
                  <a:solidFill>
                    <a:srgbClr val="FFFFFF"/>
                  </a:solidFill>
                  <a:latin typeface="+mj-lt"/>
                  <a:cs typeface="Arial"/>
                </a:rPr>
                <a:t> </a:t>
              </a:r>
              <a:r>
                <a:rPr sz="2400" b="1" dirty="0">
                  <a:solidFill>
                    <a:srgbClr val="FFFFFF"/>
                  </a:solidFill>
                  <a:latin typeface="+mj-lt"/>
                  <a:cs typeface="Arial"/>
                </a:rPr>
                <a:t>tools</a:t>
              </a:r>
              <a:endParaRPr sz="2400" dirty="0">
                <a:latin typeface="+mj-lt"/>
                <a:cs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sz="2400" b="1" spc="-5" dirty="0">
                  <a:solidFill>
                    <a:srgbClr val="FFFFFF"/>
                  </a:solidFill>
                  <a:latin typeface="+mj-lt"/>
                  <a:cs typeface="Arial"/>
                </a:rPr>
                <a:t>that</a:t>
              </a:r>
              <a:r>
                <a:rPr sz="2400" b="1" spc="-45" dirty="0">
                  <a:solidFill>
                    <a:srgbClr val="FFFFFF"/>
                  </a:solidFill>
                  <a:latin typeface="+mj-lt"/>
                  <a:cs typeface="Arial"/>
                </a:rPr>
                <a:t> </a:t>
              </a:r>
              <a:r>
                <a:rPr sz="2400" b="1" spc="5" dirty="0">
                  <a:solidFill>
                    <a:srgbClr val="FFFFFF"/>
                  </a:solidFill>
                  <a:latin typeface="+mj-lt"/>
                  <a:cs typeface="Arial"/>
                </a:rPr>
                <a:t>allow:</a:t>
              </a:r>
              <a:endParaRPr sz="2400" dirty="0">
                <a:latin typeface="+mj-lt"/>
                <a:cs typeface="Arial"/>
              </a:endParaRPr>
            </a:p>
          </p:txBody>
        </p:sp>
        <p:grpSp>
          <p:nvGrpSpPr>
            <p:cNvPr id="6" name="object 6"/>
            <p:cNvGrpSpPr/>
            <p:nvPr/>
          </p:nvGrpSpPr>
          <p:grpSpPr>
            <a:xfrm>
              <a:off x="313848" y="4419600"/>
              <a:ext cx="3508375" cy="1981200"/>
              <a:chOff x="227075" y="4722876"/>
              <a:chExt cx="3508375" cy="1831975"/>
            </a:xfrm>
          </p:grpSpPr>
          <p:pic>
            <p:nvPicPr>
              <p:cNvPr id="7" name="object 7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27075" y="4722876"/>
                <a:ext cx="3508248" cy="1831848"/>
              </a:xfrm>
              <a:prstGeom prst="rect">
                <a:avLst/>
              </a:prstGeom>
            </p:spPr>
          </p:pic>
          <p:pic>
            <p:nvPicPr>
              <p:cNvPr id="8" name="object 8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04799" y="4800600"/>
                <a:ext cx="3352800" cy="1676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9" name="object 9"/>
              <p:cNvSpPr/>
              <p:nvPr/>
            </p:nvSpPr>
            <p:spPr>
              <a:xfrm>
                <a:off x="304799" y="4800600"/>
                <a:ext cx="3352800" cy="1676400"/>
              </a:xfrm>
              <a:custGeom>
                <a:avLst/>
                <a:gdLst/>
                <a:ahLst/>
                <a:cxnLst/>
                <a:rect l="l" t="t" r="r" b="b"/>
                <a:pathLst>
                  <a:path w="3352800" h="1676400">
                    <a:moveTo>
                      <a:pt x="0" y="1676400"/>
                    </a:moveTo>
                    <a:lnTo>
                      <a:pt x="3352800" y="1676400"/>
                    </a:lnTo>
                    <a:lnTo>
                      <a:pt x="3352800" y="0"/>
                    </a:lnTo>
                    <a:lnTo>
                      <a:pt x="0" y="0"/>
                    </a:lnTo>
                    <a:lnTo>
                      <a:pt x="0" y="1676400"/>
                    </a:lnTo>
                    <a:close/>
                  </a:path>
                </a:pathLst>
              </a:custGeom>
              <a:ln w="12700">
                <a:solidFill>
                  <a:srgbClr val="209AC1"/>
                </a:solidFill>
              </a:ln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</p:grpSp>
        <p:sp>
          <p:nvSpPr>
            <p:cNvPr id="10" name="object 10"/>
            <p:cNvSpPr txBox="1"/>
            <p:nvPr/>
          </p:nvSpPr>
          <p:spPr>
            <a:xfrm>
              <a:off x="594909" y="4675755"/>
              <a:ext cx="2730500" cy="93615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065" marR="5080" indent="1905" algn="ctr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-5" dirty="0">
                  <a:solidFill>
                    <a:srgbClr val="FFFFFF"/>
                  </a:solidFill>
                  <a:latin typeface="+mj-lt"/>
                  <a:cs typeface="Arial"/>
                </a:rPr>
                <a:t>People </a:t>
              </a:r>
              <a:r>
                <a:rPr sz="2000" b="1" dirty="0">
                  <a:solidFill>
                    <a:srgbClr val="FFFFFF"/>
                  </a:solidFill>
                  <a:latin typeface="+mj-lt"/>
                  <a:cs typeface="Arial"/>
                </a:rPr>
                <a:t>to </a:t>
              </a:r>
              <a:r>
                <a:rPr sz="2000" b="1" spc="-5" dirty="0">
                  <a:solidFill>
                    <a:srgbClr val="FFFFFF"/>
                  </a:solidFill>
                  <a:latin typeface="+mj-lt"/>
                  <a:cs typeface="Arial"/>
                </a:rPr>
                <a:t>understand, </a:t>
              </a:r>
              <a:r>
                <a:rPr sz="2000" b="1" dirty="0">
                  <a:solidFill>
                    <a:srgbClr val="FFFFFF"/>
                  </a:solidFill>
                  <a:latin typeface="+mj-lt"/>
                  <a:cs typeface="Arial"/>
                </a:rPr>
                <a:t> </a:t>
              </a:r>
              <a:r>
                <a:rPr sz="2000" b="1" spc="-5" dirty="0">
                  <a:solidFill>
                    <a:srgbClr val="FFFFFF"/>
                  </a:solidFill>
                  <a:latin typeface="+mj-lt"/>
                  <a:cs typeface="Arial"/>
                </a:rPr>
                <a:t>analyze, </a:t>
              </a:r>
              <a:r>
                <a:rPr sz="2000" b="1" dirty="0">
                  <a:solidFill>
                    <a:srgbClr val="FFFFFF"/>
                  </a:solidFill>
                  <a:latin typeface="+mj-lt"/>
                  <a:cs typeface="Arial"/>
                </a:rPr>
                <a:t>and </a:t>
              </a:r>
              <a:r>
                <a:rPr sz="2000" b="1" spc="-5" dirty="0">
                  <a:solidFill>
                    <a:srgbClr val="FFFFFF"/>
                  </a:solidFill>
                  <a:latin typeface="+mj-lt"/>
                  <a:cs typeface="Arial"/>
                </a:rPr>
                <a:t>describe </a:t>
              </a:r>
              <a:r>
                <a:rPr sz="2000" b="1" dirty="0">
                  <a:solidFill>
                    <a:srgbClr val="FFFFFF"/>
                  </a:solidFill>
                  <a:latin typeface="+mj-lt"/>
                  <a:cs typeface="Arial"/>
                </a:rPr>
                <a:t> </a:t>
              </a:r>
              <a:r>
                <a:rPr sz="2000" b="1" spc="-10" dirty="0">
                  <a:solidFill>
                    <a:srgbClr val="FFFFFF"/>
                  </a:solidFill>
                  <a:latin typeface="+mj-lt"/>
                  <a:cs typeface="Arial"/>
                </a:rPr>
                <a:t>behavior </a:t>
              </a:r>
              <a:r>
                <a:rPr sz="2000" b="1" dirty="0">
                  <a:solidFill>
                    <a:srgbClr val="FFFFFF"/>
                  </a:solidFill>
                  <a:latin typeface="+mj-lt"/>
                  <a:cs typeface="Arial"/>
                </a:rPr>
                <a:t>in</a:t>
              </a:r>
              <a:r>
                <a:rPr sz="2000" b="1" spc="-30" dirty="0">
                  <a:solidFill>
                    <a:srgbClr val="FFFFFF"/>
                  </a:solidFill>
                  <a:latin typeface="+mj-lt"/>
                  <a:cs typeface="Arial"/>
                </a:rPr>
                <a:t> </a:t>
              </a:r>
              <a:r>
                <a:rPr sz="2000" b="1" dirty="0">
                  <a:solidFill>
                    <a:srgbClr val="FFFFFF"/>
                  </a:solidFill>
                  <a:latin typeface="+mj-lt"/>
                  <a:cs typeface="Arial"/>
                </a:rPr>
                <a:t>organization.</a:t>
              </a:r>
              <a:endParaRPr sz="2000" dirty="0">
                <a:latin typeface="+mj-lt"/>
                <a:cs typeface="Arial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68619" y="4497324"/>
              <a:ext cx="3894381" cy="1831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object 15"/>
            <p:cNvSpPr txBox="1"/>
            <p:nvPr/>
          </p:nvSpPr>
          <p:spPr>
            <a:xfrm>
              <a:off x="4917989" y="4636007"/>
              <a:ext cx="3725163" cy="155170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065" marR="5080" indent="-635" algn="just">
                <a:lnSpc>
                  <a:spcPct val="100000"/>
                </a:lnSpc>
                <a:spcBef>
                  <a:spcPts val="100"/>
                </a:spcBef>
              </a:pPr>
              <a:r>
                <a:rPr lang="en-US" sz="2000" b="1" spc="-5" dirty="0">
                  <a:solidFill>
                    <a:srgbClr val="FFFFFF"/>
                  </a:solidFill>
                  <a:cs typeface="Arial"/>
                </a:rPr>
                <a:t>Managers </a:t>
              </a:r>
              <a:r>
                <a:rPr lang="en-US" sz="2000" b="1" dirty="0">
                  <a:solidFill>
                    <a:srgbClr val="FFFFFF"/>
                  </a:solidFill>
                  <a:cs typeface="Arial"/>
                </a:rPr>
                <a:t>to </a:t>
              </a:r>
              <a:r>
                <a:rPr lang="en-US" sz="2000" b="1" spc="-10" dirty="0">
                  <a:solidFill>
                    <a:srgbClr val="FFFFFF"/>
                  </a:solidFill>
                  <a:cs typeface="Arial"/>
                </a:rPr>
                <a:t>improve, </a:t>
              </a:r>
              <a:r>
                <a:rPr lang="en-US" sz="2000" b="1" spc="-5" dirty="0">
                  <a:solidFill>
                    <a:srgbClr val="FFFFFF"/>
                  </a:solidFill>
                  <a:cs typeface="Arial"/>
                </a:rPr>
                <a:t> enhance, or change </a:t>
              </a:r>
              <a:r>
                <a:rPr lang="en-US" sz="2000" b="1" spc="5" dirty="0">
                  <a:solidFill>
                    <a:srgbClr val="FFFFFF"/>
                  </a:solidFill>
                  <a:cs typeface="Arial"/>
                </a:rPr>
                <a:t>work </a:t>
              </a:r>
              <a:r>
                <a:rPr lang="en-US" sz="2000" b="1" spc="1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2000" b="1" spc="-10" dirty="0">
                  <a:solidFill>
                    <a:srgbClr val="FFFFFF"/>
                  </a:solidFill>
                  <a:cs typeface="Arial"/>
                </a:rPr>
                <a:t>behavior </a:t>
              </a:r>
              <a:r>
                <a:rPr lang="en-US" sz="2000" b="1" spc="-5" dirty="0">
                  <a:solidFill>
                    <a:srgbClr val="FFFFFF"/>
                  </a:solidFill>
                  <a:cs typeface="Arial"/>
                </a:rPr>
                <a:t>so </a:t>
              </a:r>
              <a:r>
                <a:rPr lang="en-US" sz="2000" b="1" dirty="0">
                  <a:solidFill>
                    <a:srgbClr val="FFFFFF"/>
                  </a:solidFill>
                  <a:cs typeface="Arial"/>
                </a:rPr>
                <a:t>that </a:t>
              </a:r>
              <a:r>
                <a:rPr lang="en-US" sz="2000" b="1" spc="-5" dirty="0">
                  <a:solidFill>
                    <a:srgbClr val="FFFFFF"/>
                  </a:solidFill>
                  <a:cs typeface="Arial"/>
                </a:rPr>
                <a:t>individuals, </a:t>
              </a:r>
              <a:r>
                <a:rPr lang="en-US" sz="2000" b="1" spc="-49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2000" b="1" dirty="0">
                  <a:solidFill>
                    <a:srgbClr val="FFFFFF"/>
                  </a:solidFill>
                  <a:cs typeface="Arial"/>
                </a:rPr>
                <a:t>groups </a:t>
              </a:r>
              <a:r>
                <a:rPr lang="en-US" sz="2000" b="1" spc="-5" dirty="0">
                  <a:solidFill>
                    <a:srgbClr val="FFFFFF"/>
                  </a:solidFill>
                  <a:cs typeface="Arial"/>
                </a:rPr>
                <a:t>and the </a:t>
              </a:r>
              <a:r>
                <a:rPr lang="en-US" sz="2000" b="1" spc="5" dirty="0">
                  <a:solidFill>
                    <a:srgbClr val="FFFFFF"/>
                  </a:solidFill>
                  <a:cs typeface="Arial"/>
                </a:rPr>
                <a:t>whole </a:t>
              </a:r>
              <a:r>
                <a:rPr lang="en-US" sz="2000" b="1" spc="1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2000" b="1" dirty="0">
                  <a:solidFill>
                    <a:srgbClr val="FFFFFF"/>
                  </a:solidFill>
                  <a:cs typeface="Arial"/>
                </a:rPr>
                <a:t>organization </a:t>
              </a:r>
              <a:r>
                <a:rPr lang="en-US" sz="2000" b="1" spc="-5" dirty="0">
                  <a:solidFill>
                    <a:srgbClr val="FFFFFF"/>
                  </a:solidFill>
                  <a:cs typeface="Arial"/>
                </a:rPr>
                <a:t>can </a:t>
              </a:r>
              <a:r>
                <a:rPr lang="en-US" sz="2000" b="1" spc="-10" dirty="0">
                  <a:solidFill>
                    <a:srgbClr val="FFFFFF"/>
                  </a:solidFill>
                  <a:cs typeface="Arial"/>
                </a:rPr>
                <a:t>achieve </a:t>
              </a:r>
              <a:r>
                <a:rPr lang="en-US" sz="2000" b="1" spc="-5" dirty="0">
                  <a:solidFill>
                    <a:srgbClr val="FFFFFF"/>
                  </a:solidFill>
                  <a:cs typeface="Arial"/>
                </a:rPr>
                <a:t> their</a:t>
              </a:r>
              <a:r>
                <a:rPr lang="en-US" sz="2000" b="1" spc="-15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2000" b="1" dirty="0">
                  <a:solidFill>
                    <a:srgbClr val="FFFFFF"/>
                  </a:solidFill>
                  <a:cs typeface="Arial"/>
                </a:rPr>
                <a:t>goals</a:t>
              </a:r>
              <a:endParaRPr lang="en-US" sz="2000" dirty="0">
                <a:cs typeface="Arial"/>
              </a:endParaRPr>
            </a:p>
          </p:txBody>
        </p:sp>
        <p:grpSp>
          <p:nvGrpSpPr>
            <p:cNvPr id="17" name="object 17"/>
            <p:cNvGrpSpPr/>
            <p:nvPr/>
          </p:nvGrpSpPr>
          <p:grpSpPr>
            <a:xfrm>
              <a:off x="2228987" y="2787643"/>
              <a:ext cx="5123815" cy="1827530"/>
              <a:chOff x="1819655" y="3134867"/>
              <a:chExt cx="5123815" cy="1827530"/>
            </a:xfrm>
          </p:grpSpPr>
          <p:pic>
            <p:nvPicPr>
              <p:cNvPr id="18" name="object 18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15667" y="3134867"/>
                <a:ext cx="2654808" cy="673608"/>
              </a:xfrm>
              <a:prstGeom prst="rect">
                <a:avLst/>
              </a:prstGeom>
            </p:spPr>
          </p:pic>
          <p:sp>
            <p:nvSpPr>
              <p:cNvPr id="19" name="object 19"/>
              <p:cNvSpPr/>
              <p:nvPr/>
            </p:nvSpPr>
            <p:spPr>
              <a:xfrm>
                <a:off x="1981199" y="3200399"/>
                <a:ext cx="25146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14600" h="533400">
                    <a:moveTo>
                      <a:pt x="2514600" y="0"/>
                    </a:moveTo>
                    <a:lnTo>
                      <a:pt x="2514600" y="533400"/>
                    </a:lnTo>
                    <a:lnTo>
                      <a:pt x="0" y="533400"/>
                    </a:lnTo>
                  </a:path>
                </a:pathLst>
              </a:custGeom>
              <a:ln w="19050">
                <a:solidFill>
                  <a:srgbClr val="6D9FAF"/>
                </a:solidFill>
              </a:ln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pic>
            <p:nvPicPr>
              <p:cNvPr id="20" name="object 20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430267" y="3659123"/>
                <a:ext cx="2417064" cy="150875"/>
              </a:xfrm>
              <a:prstGeom prst="rect">
                <a:avLst/>
              </a:prstGeom>
            </p:spPr>
          </p:pic>
          <p:sp>
            <p:nvSpPr>
              <p:cNvPr id="21" name="object 21"/>
              <p:cNvSpPr/>
              <p:nvPr/>
            </p:nvSpPr>
            <p:spPr>
              <a:xfrm>
                <a:off x="4495800" y="3733799"/>
                <a:ext cx="2286000" cy="1905"/>
              </a:xfrm>
              <a:custGeom>
                <a:avLst/>
                <a:gdLst/>
                <a:ahLst/>
                <a:cxnLst/>
                <a:rect l="l" t="t" r="r" b="b"/>
                <a:pathLst>
                  <a:path w="2286000" h="1904">
                    <a:moveTo>
                      <a:pt x="0" y="0"/>
                    </a:moveTo>
                    <a:lnTo>
                      <a:pt x="2286000" y="1650"/>
                    </a:lnTo>
                  </a:path>
                </a:pathLst>
              </a:custGeom>
              <a:ln w="19050">
                <a:solidFill>
                  <a:srgbClr val="6D9FAF"/>
                </a:solidFill>
              </a:ln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pic>
            <p:nvPicPr>
              <p:cNvPr id="22" name="object 22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620255" y="3671315"/>
                <a:ext cx="323088" cy="1290828"/>
              </a:xfrm>
              <a:prstGeom prst="rect">
                <a:avLst/>
              </a:prstGeom>
            </p:spPr>
          </p:pic>
          <p:sp>
            <p:nvSpPr>
              <p:cNvPr id="23" name="object 23"/>
              <p:cNvSpPr/>
              <p:nvPr/>
            </p:nvSpPr>
            <p:spPr>
              <a:xfrm>
                <a:off x="6726554" y="3736974"/>
                <a:ext cx="111125" cy="1064895"/>
              </a:xfrm>
              <a:custGeom>
                <a:avLst/>
                <a:gdLst/>
                <a:ahLst/>
                <a:cxnLst/>
                <a:rect l="l" t="t" r="r" b="b"/>
                <a:pathLst>
                  <a:path w="111125" h="1064895">
                    <a:moveTo>
                      <a:pt x="10668" y="958469"/>
                    </a:moveTo>
                    <a:lnTo>
                      <a:pt x="6096" y="961008"/>
                    </a:lnTo>
                    <a:lnTo>
                      <a:pt x="1650" y="963676"/>
                    </a:lnTo>
                    <a:lnTo>
                      <a:pt x="0" y="969518"/>
                    </a:lnTo>
                    <a:lnTo>
                      <a:pt x="55245" y="1064514"/>
                    </a:lnTo>
                    <a:lnTo>
                      <a:pt x="66316" y="1045591"/>
                    </a:lnTo>
                    <a:lnTo>
                      <a:pt x="45720" y="1045591"/>
                    </a:lnTo>
                    <a:lnTo>
                      <a:pt x="45767" y="1010283"/>
                    </a:lnTo>
                    <a:lnTo>
                      <a:pt x="16510" y="959993"/>
                    </a:lnTo>
                    <a:lnTo>
                      <a:pt x="10668" y="958469"/>
                    </a:lnTo>
                    <a:close/>
                  </a:path>
                  <a:path w="111125" h="1064895">
                    <a:moveTo>
                      <a:pt x="45771" y="1010291"/>
                    </a:moveTo>
                    <a:lnTo>
                      <a:pt x="45720" y="1045591"/>
                    </a:lnTo>
                    <a:lnTo>
                      <a:pt x="64770" y="1045591"/>
                    </a:lnTo>
                    <a:lnTo>
                      <a:pt x="64777" y="1040764"/>
                    </a:lnTo>
                    <a:lnTo>
                      <a:pt x="46990" y="1040764"/>
                    </a:lnTo>
                    <a:lnTo>
                      <a:pt x="55267" y="1026614"/>
                    </a:lnTo>
                    <a:lnTo>
                      <a:pt x="45771" y="1010291"/>
                    </a:lnTo>
                    <a:close/>
                  </a:path>
                  <a:path w="111125" h="1064895">
                    <a:moveTo>
                      <a:pt x="100075" y="958595"/>
                    </a:moveTo>
                    <a:lnTo>
                      <a:pt x="94234" y="960119"/>
                    </a:lnTo>
                    <a:lnTo>
                      <a:pt x="91567" y="964564"/>
                    </a:lnTo>
                    <a:lnTo>
                      <a:pt x="64821" y="1010283"/>
                    </a:lnTo>
                    <a:lnTo>
                      <a:pt x="64770" y="1045591"/>
                    </a:lnTo>
                    <a:lnTo>
                      <a:pt x="66316" y="1045591"/>
                    </a:lnTo>
                    <a:lnTo>
                      <a:pt x="110744" y="969644"/>
                    </a:lnTo>
                    <a:lnTo>
                      <a:pt x="109220" y="963802"/>
                    </a:lnTo>
                    <a:lnTo>
                      <a:pt x="104648" y="961263"/>
                    </a:lnTo>
                    <a:lnTo>
                      <a:pt x="100075" y="958595"/>
                    </a:lnTo>
                    <a:close/>
                  </a:path>
                  <a:path w="111125" h="1064895">
                    <a:moveTo>
                      <a:pt x="55267" y="1026614"/>
                    </a:moveTo>
                    <a:lnTo>
                      <a:pt x="46990" y="1040764"/>
                    </a:lnTo>
                    <a:lnTo>
                      <a:pt x="63500" y="1040764"/>
                    </a:lnTo>
                    <a:lnTo>
                      <a:pt x="55267" y="1026614"/>
                    </a:lnTo>
                    <a:close/>
                  </a:path>
                  <a:path w="111125" h="1064895">
                    <a:moveTo>
                      <a:pt x="64821" y="1010283"/>
                    </a:moveTo>
                    <a:lnTo>
                      <a:pt x="55267" y="1026614"/>
                    </a:lnTo>
                    <a:lnTo>
                      <a:pt x="63500" y="1040764"/>
                    </a:lnTo>
                    <a:lnTo>
                      <a:pt x="64777" y="1040764"/>
                    </a:lnTo>
                    <a:lnTo>
                      <a:pt x="64821" y="1010283"/>
                    </a:lnTo>
                    <a:close/>
                  </a:path>
                  <a:path w="111125" h="1064895">
                    <a:moveTo>
                      <a:pt x="66294" y="0"/>
                    </a:moveTo>
                    <a:lnTo>
                      <a:pt x="47244" y="0"/>
                    </a:lnTo>
                    <a:lnTo>
                      <a:pt x="45771" y="1010291"/>
                    </a:lnTo>
                    <a:lnTo>
                      <a:pt x="55267" y="1026614"/>
                    </a:lnTo>
                    <a:lnTo>
                      <a:pt x="64817" y="1010291"/>
                    </a:lnTo>
                    <a:lnTo>
                      <a:pt x="66294" y="0"/>
                    </a:lnTo>
                    <a:close/>
                  </a:path>
                </a:pathLst>
              </a:custGeom>
              <a:solidFill>
                <a:srgbClr val="6D9FAF"/>
              </a:solidFill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pic>
            <p:nvPicPr>
              <p:cNvPr id="24" name="object 24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819655" y="3669791"/>
                <a:ext cx="323088" cy="1292352"/>
              </a:xfrm>
              <a:prstGeom prst="rect">
                <a:avLst/>
              </a:prstGeom>
            </p:spPr>
          </p:pic>
          <p:sp>
            <p:nvSpPr>
              <p:cNvPr id="25" name="object 25"/>
              <p:cNvSpPr/>
              <p:nvPr/>
            </p:nvSpPr>
            <p:spPr>
              <a:xfrm>
                <a:off x="1925954" y="3734561"/>
                <a:ext cx="111125" cy="1066165"/>
              </a:xfrm>
              <a:custGeom>
                <a:avLst/>
                <a:gdLst/>
                <a:ahLst/>
                <a:cxnLst/>
                <a:rect l="l" t="t" r="r" b="b"/>
                <a:pathLst>
                  <a:path w="111125" h="1066164">
                    <a:moveTo>
                      <a:pt x="10668" y="960119"/>
                    </a:moveTo>
                    <a:lnTo>
                      <a:pt x="6095" y="962660"/>
                    </a:lnTo>
                    <a:lnTo>
                      <a:pt x="1524" y="965326"/>
                    </a:lnTo>
                    <a:lnTo>
                      <a:pt x="0" y="971169"/>
                    </a:lnTo>
                    <a:lnTo>
                      <a:pt x="55244" y="1066038"/>
                    </a:lnTo>
                    <a:lnTo>
                      <a:pt x="66231" y="1047242"/>
                    </a:lnTo>
                    <a:lnTo>
                      <a:pt x="45719" y="1047114"/>
                    </a:lnTo>
                    <a:lnTo>
                      <a:pt x="45745" y="1011929"/>
                    </a:lnTo>
                    <a:lnTo>
                      <a:pt x="18614" y="965326"/>
                    </a:lnTo>
                    <a:lnTo>
                      <a:pt x="16509" y="961644"/>
                    </a:lnTo>
                    <a:lnTo>
                      <a:pt x="10668" y="960119"/>
                    </a:lnTo>
                    <a:close/>
                  </a:path>
                  <a:path w="111125" h="1066164">
                    <a:moveTo>
                      <a:pt x="45745" y="1011929"/>
                    </a:moveTo>
                    <a:lnTo>
                      <a:pt x="45719" y="1047114"/>
                    </a:lnTo>
                    <a:lnTo>
                      <a:pt x="64769" y="1047242"/>
                    </a:lnTo>
                    <a:lnTo>
                      <a:pt x="64773" y="1042415"/>
                    </a:lnTo>
                    <a:lnTo>
                      <a:pt x="46989" y="1042415"/>
                    </a:lnTo>
                    <a:lnTo>
                      <a:pt x="55262" y="1028271"/>
                    </a:lnTo>
                    <a:lnTo>
                      <a:pt x="45745" y="1011929"/>
                    </a:lnTo>
                    <a:close/>
                  </a:path>
                  <a:path w="111125" h="1066164">
                    <a:moveTo>
                      <a:pt x="100075" y="960119"/>
                    </a:moveTo>
                    <a:lnTo>
                      <a:pt x="94233" y="961644"/>
                    </a:lnTo>
                    <a:lnTo>
                      <a:pt x="64821" y="1011929"/>
                    </a:lnTo>
                    <a:lnTo>
                      <a:pt x="64769" y="1047242"/>
                    </a:lnTo>
                    <a:lnTo>
                      <a:pt x="66231" y="1047242"/>
                    </a:lnTo>
                    <a:lnTo>
                      <a:pt x="110617" y="971295"/>
                    </a:lnTo>
                    <a:lnTo>
                      <a:pt x="109093" y="965454"/>
                    </a:lnTo>
                    <a:lnTo>
                      <a:pt x="104520" y="962787"/>
                    </a:lnTo>
                    <a:lnTo>
                      <a:pt x="100075" y="960119"/>
                    </a:lnTo>
                    <a:close/>
                  </a:path>
                  <a:path w="111125" h="1066164">
                    <a:moveTo>
                      <a:pt x="55262" y="1028271"/>
                    </a:moveTo>
                    <a:lnTo>
                      <a:pt x="46989" y="1042415"/>
                    </a:lnTo>
                    <a:lnTo>
                      <a:pt x="63500" y="1042415"/>
                    </a:lnTo>
                    <a:lnTo>
                      <a:pt x="55262" y="1028271"/>
                    </a:lnTo>
                    <a:close/>
                  </a:path>
                  <a:path w="111125" h="1066164">
                    <a:moveTo>
                      <a:pt x="64795" y="1011974"/>
                    </a:moveTo>
                    <a:lnTo>
                      <a:pt x="55262" y="1028271"/>
                    </a:lnTo>
                    <a:lnTo>
                      <a:pt x="63500" y="1042415"/>
                    </a:lnTo>
                    <a:lnTo>
                      <a:pt x="64773" y="1042415"/>
                    </a:lnTo>
                    <a:lnTo>
                      <a:pt x="64795" y="1011974"/>
                    </a:lnTo>
                    <a:close/>
                  </a:path>
                  <a:path w="111125" h="1066164">
                    <a:moveTo>
                      <a:pt x="65531" y="0"/>
                    </a:moveTo>
                    <a:lnTo>
                      <a:pt x="46481" y="0"/>
                    </a:lnTo>
                    <a:lnTo>
                      <a:pt x="45783" y="960119"/>
                    </a:lnTo>
                    <a:lnTo>
                      <a:pt x="45771" y="1011974"/>
                    </a:lnTo>
                    <a:lnTo>
                      <a:pt x="55262" y="1028271"/>
                    </a:lnTo>
                    <a:lnTo>
                      <a:pt x="64795" y="1011974"/>
                    </a:lnTo>
                    <a:lnTo>
                      <a:pt x="65531" y="0"/>
                    </a:lnTo>
                    <a:close/>
                  </a:path>
                </a:pathLst>
              </a:custGeom>
              <a:solidFill>
                <a:srgbClr val="6D9FAF"/>
              </a:solidFill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976760"/>
            <a:ext cx="188785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b="0" spc="-20" dirty="0">
                <a:solidFill>
                  <a:srgbClr val="FF0000"/>
                </a:solidFill>
                <a:latin typeface="Calibri"/>
                <a:cs typeface="Calibri"/>
              </a:rPr>
              <a:t>Contd..</a:t>
            </a:r>
            <a:endParaRPr sz="3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1626298"/>
            <a:ext cx="7543800" cy="36054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9535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onstantia"/>
                <a:cs typeface="Constantia"/>
              </a:rPr>
              <a:t>A</a:t>
            </a:r>
            <a:r>
              <a:rPr sz="2800" b="1" spc="-105" dirty="0">
                <a:latin typeface="Constantia"/>
                <a:cs typeface="Constantia"/>
              </a:rPr>
              <a:t> </a:t>
            </a:r>
            <a:r>
              <a:rPr sz="2800" b="1" spc="-15" dirty="0">
                <a:latin typeface="Constantia"/>
                <a:cs typeface="Constantia"/>
              </a:rPr>
              <a:t>complex</a:t>
            </a:r>
            <a:r>
              <a:rPr sz="2800" b="1" spc="-75" dirty="0">
                <a:latin typeface="Constantia"/>
                <a:cs typeface="Constantia"/>
              </a:rPr>
              <a:t> </a:t>
            </a:r>
            <a:r>
              <a:rPr sz="2800" b="1" spc="-5" dirty="0">
                <a:latin typeface="Constantia"/>
                <a:cs typeface="Constantia"/>
              </a:rPr>
              <a:t>set</a:t>
            </a:r>
            <a:r>
              <a:rPr sz="2800" b="1" spc="-150" dirty="0">
                <a:latin typeface="Constantia"/>
                <a:cs typeface="Constantia"/>
              </a:rPr>
              <a:t> </a:t>
            </a:r>
            <a:r>
              <a:rPr sz="2800" b="1" spc="-5" dirty="0">
                <a:latin typeface="Constantia"/>
                <a:cs typeface="Constantia"/>
              </a:rPr>
              <a:t>of</a:t>
            </a:r>
            <a:r>
              <a:rPr sz="2800" b="1" spc="50" dirty="0">
                <a:latin typeface="Constantia"/>
                <a:cs typeface="Constantia"/>
              </a:rPr>
              <a:t> </a:t>
            </a:r>
            <a:r>
              <a:rPr sz="2800" b="1" spc="-30" dirty="0">
                <a:latin typeface="Constantia"/>
                <a:cs typeface="Constantia"/>
              </a:rPr>
              <a:t>forces</a:t>
            </a:r>
            <a:r>
              <a:rPr sz="2800" b="1" spc="-90" dirty="0">
                <a:latin typeface="Constantia"/>
                <a:cs typeface="Constantia"/>
              </a:rPr>
              <a:t> </a:t>
            </a:r>
            <a:r>
              <a:rPr sz="2800" b="1" spc="-10" dirty="0">
                <a:latin typeface="Constantia"/>
                <a:cs typeface="Constantia"/>
              </a:rPr>
              <a:t>affects</a:t>
            </a:r>
            <a:r>
              <a:rPr sz="2800" b="1" spc="-75" dirty="0">
                <a:latin typeface="Constantia"/>
                <a:cs typeface="Constantia"/>
              </a:rPr>
              <a:t> </a:t>
            </a:r>
            <a:r>
              <a:rPr sz="2800" b="1" spc="-5" dirty="0">
                <a:latin typeface="Constantia"/>
                <a:cs typeface="Constantia"/>
              </a:rPr>
              <a:t>the </a:t>
            </a:r>
            <a:r>
              <a:rPr sz="2800" b="1" spc="-655" dirty="0">
                <a:latin typeface="Constantia"/>
                <a:cs typeface="Constantia"/>
              </a:rPr>
              <a:t> </a:t>
            </a:r>
            <a:r>
              <a:rPr sz="2800" b="1" spc="-15" dirty="0">
                <a:latin typeface="Constantia"/>
                <a:cs typeface="Constantia"/>
              </a:rPr>
              <a:t>nature</a:t>
            </a:r>
            <a:r>
              <a:rPr sz="2800" b="1" spc="-140" dirty="0">
                <a:latin typeface="Constantia"/>
                <a:cs typeface="Constantia"/>
              </a:rPr>
              <a:t> </a:t>
            </a:r>
            <a:r>
              <a:rPr sz="2800" b="1" spc="-5" dirty="0">
                <a:latin typeface="Constantia"/>
                <a:cs typeface="Constantia"/>
              </a:rPr>
              <a:t>of</a:t>
            </a:r>
            <a:r>
              <a:rPr sz="2800" b="1" spc="-10" dirty="0">
                <a:latin typeface="Constantia"/>
                <a:cs typeface="Constantia"/>
              </a:rPr>
              <a:t> organizations</a:t>
            </a:r>
            <a:r>
              <a:rPr sz="2800" b="1" spc="-55" dirty="0">
                <a:latin typeface="Constantia"/>
                <a:cs typeface="Constantia"/>
              </a:rPr>
              <a:t> </a:t>
            </a:r>
            <a:r>
              <a:rPr sz="2800" b="1" spc="-75" dirty="0">
                <a:latin typeface="Constantia"/>
                <a:cs typeface="Constantia"/>
              </a:rPr>
              <a:t>today.</a:t>
            </a:r>
            <a:r>
              <a:rPr lang="en-IN" sz="2800" b="1" spc="-75" dirty="0">
                <a:latin typeface="Constantia"/>
                <a:cs typeface="Constantia"/>
              </a:rPr>
              <a:t> </a:t>
            </a:r>
            <a:r>
              <a:rPr sz="2800" b="1" spc="-40" dirty="0">
                <a:latin typeface="Constantia"/>
                <a:cs typeface="Constantia"/>
              </a:rPr>
              <a:t>It</a:t>
            </a:r>
            <a:r>
              <a:rPr sz="2800" b="1" spc="-130" dirty="0">
                <a:latin typeface="Constantia"/>
                <a:cs typeface="Constantia"/>
              </a:rPr>
              <a:t> </a:t>
            </a:r>
            <a:r>
              <a:rPr sz="2800" b="1" spc="-5" dirty="0">
                <a:latin typeface="Constantia"/>
                <a:cs typeface="Constantia"/>
              </a:rPr>
              <a:t>can</a:t>
            </a:r>
            <a:r>
              <a:rPr sz="2800" b="1" spc="-50" dirty="0">
                <a:latin typeface="Constantia"/>
                <a:cs typeface="Constantia"/>
              </a:rPr>
              <a:t> </a:t>
            </a:r>
            <a:r>
              <a:rPr sz="2800" b="1" spc="-5" dirty="0">
                <a:latin typeface="Constantia"/>
                <a:cs typeface="Constantia"/>
              </a:rPr>
              <a:t>be</a:t>
            </a:r>
            <a:r>
              <a:rPr sz="2800" b="1" spc="-145" dirty="0">
                <a:latin typeface="Constantia"/>
                <a:cs typeface="Constantia"/>
              </a:rPr>
              <a:t> </a:t>
            </a:r>
            <a:r>
              <a:rPr sz="2800" b="1" dirty="0">
                <a:latin typeface="Constantia"/>
                <a:cs typeface="Constantia"/>
              </a:rPr>
              <a:t>classified</a:t>
            </a:r>
            <a:r>
              <a:rPr sz="2800" b="1" spc="5" dirty="0">
                <a:latin typeface="Constantia"/>
                <a:cs typeface="Constantia"/>
              </a:rPr>
              <a:t> </a:t>
            </a:r>
            <a:r>
              <a:rPr sz="2800" b="1" spc="-15" dirty="0">
                <a:latin typeface="Constantia"/>
                <a:cs typeface="Constantia"/>
              </a:rPr>
              <a:t>into</a:t>
            </a:r>
            <a:r>
              <a:rPr sz="2800" b="1" spc="-90" dirty="0">
                <a:latin typeface="Constantia"/>
                <a:cs typeface="Constantia"/>
              </a:rPr>
              <a:t> </a:t>
            </a:r>
            <a:r>
              <a:rPr sz="2800" b="1" spc="-15" dirty="0">
                <a:latin typeface="Constantia"/>
                <a:cs typeface="Constantia"/>
              </a:rPr>
              <a:t>four</a:t>
            </a:r>
            <a:r>
              <a:rPr sz="2800" b="1" spc="-150" dirty="0">
                <a:latin typeface="Constantia"/>
                <a:cs typeface="Constantia"/>
              </a:rPr>
              <a:t> </a:t>
            </a:r>
            <a:r>
              <a:rPr sz="2800" b="1" spc="-15" dirty="0">
                <a:latin typeface="Constantia"/>
                <a:cs typeface="Constantia"/>
              </a:rPr>
              <a:t>areas:</a:t>
            </a:r>
            <a:endParaRPr sz="28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Constantia"/>
              <a:cs typeface="Constantia"/>
            </a:endParaRPr>
          </a:p>
          <a:p>
            <a:pPr marL="469265" indent="-457200">
              <a:lnSpc>
                <a:spcPct val="100000"/>
              </a:lnSpc>
              <a:spcBef>
                <a:spcPts val="5"/>
              </a:spcBef>
              <a:buSzPct val="94642"/>
              <a:buFont typeface="Wingdings" panose="05000000000000000000" pitchFamily="2" charset="2"/>
              <a:buChar char="ü"/>
              <a:tabLst>
                <a:tab pos="622300" algn="l"/>
                <a:tab pos="622935" algn="l"/>
              </a:tabLst>
            </a:pPr>
            <a:r>
              <a:rPr sz="2800" b="1" spc="-25" dirty="0">
                <a:latin typeface="Constantia"/>
                <a:cs typeface="Constantia"/>
              </a:rPr>
              <a:t>People</a:t>
            </a:r>
            <a:endParaRPr sz="2800" dirty="0">
              <a:latin typeface="Constantia"/>
              <a:cs typeface="Constantia"/>
            </a:endParaRPr>
          </a:p>
          <a:p>
            <a:pPr marL="469265" indent="-457200">
              <a:lnSpc>
                <a:spcPct val="100000"/>
              </a:lnSpc>
              <a:spcBef>
                <a:spcPts val="670"/>
              </a:spcBef>
              <a:buSzPct val="94642"/>
              <a:buFont typeface="Wingdings" panose="05000000000000000000" pitchFamily="2" charset="2"/>
              <a:buChar char="ü"/>
              <a:tabLst>
                <a:tab pos="622300" algn="l"/>
                <a:tab pos="622935" algn="l"/>
              </a:tabLst>
            </a:pPr>
            <a:r>
              <a:rPr sz="2800" b="1" spc="-15" dirty="0">
                <a:latin typeface="Constantia"/>
                <a:cs typeface="Constantia"/>
              </a:rPr>
              <a:t>Structure</a:t>
            </a:r>
            <a:endParaRPr sz="2800" dirty="0">
              <a:latin typeface="Constantia"/>
              <a:cs typeface="Constantia"/>
            </a:endParaRPr>
          </a:p>
          <a:p>
            <a:pPr marL="469265" indent="-457200">
              <a:lnSpc>
                <a:spcPct val="100000"/>
              </a:lnSpc>
              <a:spcBef>
                <a:spcPts val="675"/>
              </a:spcBef>
              <a:buSzPct val="94642"/>
              <a:buFont typeface="Wingdings" panose="05000000000000000000" pitchFamily="2" charset="2"/>
              <a:buChar char="ü"/>
              <a:tabLst>
                <a:tab pos="622300" algn="l"/>
                <a:tab pos="622935" algn="l"/>
              </a:tabLst>
            </a:pPr>
            <a:r>
              <a:rPr sz="2800" b="1" spc="-25" dirty="0">
                <a:latin typeface="Constantia"/>
                <a:cs typeface="Constantia"/>
              </a:rPr>
              <a:t>Technology</a:t>
            </a:r>
            <a:endParaRPr sz="2800" dirty="0">
              <a:latin typeface="Constantia"/>
              <a:cs typeface="Constantia"/>
            </a:endParaRPr>
          </a:p>
          <a:p>
            <a:pPr marL="469265" indent="-457200">
              <a:lnSpc>
                <a:spcPct val="100000"/>
              </a:lnSpc>
              <a:spcBef>
                <a:spcPts val="670"/>
              </a:spcBef>
              <a:buSzPct val="94642"/>
              <a:buFont typeface="Wingdings" panose="05000000000000000000" pitchFamily="2" charset="2"/>
              <a:buChar char="ü"/>
              <a:tabLst>
                <a:tab pos="622300" algn="l"/>
                <a:tab pos="622935" algn="l"/>
              </a:tabLst>
            </a:pPr>
            <a:r>
              <a:rPr sz="2800" b="1" spc="-20" dirty="0">
                <a:latin typeface="Constantia"/>
                <a:cs typeface="Constantia"/>
              </a:rPr>
              <a:t>Environment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3" name="object 16">
            <a:extLst>
              <a:ext uri="{FF2B5EF4-FFF2-40B4-BE49-F238E27FC236}">
                <a16:creationId xmlns:a16="http://schemas.microsoft.com/office/drawing/2014/main" id="{4256F072-3AA1-73AB-1D9E-964081C78733}"/>
              </a:ext>
            </a:extLst>
          </p:cNvPr>
          <p:cNvSpPr txBox="1">
            <a:spLocks/>
          </p:cNvSpPr>
          <p:nvPr/>
        </p:nvSpPr>
        <p:spPr>
          <a:xfrm>
            <a:off x="1600200" y="272080"/>
            <a:ext cx="6693662" cy="704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500" b="1" i="0">
                <a:solidFill>
                  <a:srgbClr val="04607A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IN" kern="0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Organizational</a:t>
            </a:r>
            <a:r>
              <a:rPr lang="en-IN" kern="0" spc="-2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kern="0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600" y="1185137"/>
            <a:ext cx="188785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600" b="0" spc="-20" dirty="0">
                <a:latin typeface="Calibri"/>
                <a:cs typeface="Calibri"/>
              </a:rPr>
              <a:t>Contd..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905000"/>
            <a:ext cx="7724141" cy="38246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600"/>
              </a:spcBef>
              <a:tabLst>
                <a:tab pos="1613535" algn="l"/>
              </a:tabLst>
            </a:pPr>
            <a:r>
              <a:rPr sz="2800" b="1" dirty="0">
                <a:latin typeface="Constantia"/>
                <a:cs typeface="Constantia"/>
              </a:rPr>
              <a:t>When</a:t>
            </a:r>
            <a:r>
              <a:rPr sz="2800" b="1" spc="-90" dirty="0">
                <a:latin typeface="Constantia"/>
                <a:cs typeface="Constantia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people</a:t>
            </a:r>
            <a:r>
              <a:rPr sz="2800" b="1" spc="-85" dirty="0">
                <a:latin typeface="Constantia"/>
                <a:cs typeface="Constantia"/>
              </a:rPr>
              <a:t> </a:t>
            </a:r>
            <a:r>
              <a:rPr sz="2800" b="1" spc="-5" dirty="0">
                <a:latin typeface="Constantia"/>
                <a:cs typeface="Constantia"/>
              </a:rPr>
              <a:t>join</a:t>
            </a:r>
            <a:r>
              <a:rPr sz="2800" b="1" spc="-65" dirty="0">
                <a:latin typeface="Constantia"/>
                <a:cs typeface="Constantia"/>
              </a:rPr>
              <a:t> </a:t>
            </a:r>
            <a:r>
              <a:rPr sz="2800" b="1" dirty="0">
                <a:latin typeface="Constantia"/>
                <a:cs typeface="Constantia"/>
              </a:rPr>
              <a:t>the</a:t>
            </a:r>
            <a:r>
              <a:rPr sz="2800" b="1" spc="-120" dirty="0">
                <a:latin typeface="Constantia"/>
                <a:cs typeface="Constantia"/>
              </a:rPr>
              <a:t> </a:t>
            </a:r>
            <a:r>
              <a:rPr sz="2800" b="1" spc="-5" dirty="0">
                <a:latin typeface="Constantia"/>
                <a:cs typeface="Constantia"/>
              </a:rPr>
              <a:t>organization</a:t>
            </a:r>
            <a:r>
              <a:rPr sz="2800" b="1" spc="-90" dirty="0">
                <a:latin typeface="Constantia"/>
                <a:cs typeface="Constantia"/>
              </a:rPr>
              <a:t> </a:t>
            </a:r>
            <a:r>
              <a:rPr sz="2800" b="1" spc="-15" dirty="0">
                <a:latin typeface="Constantia"/>
                <a:cs typeface="Constantia"/>
              </a:rPr>
              <a:t>to</a:t>
            </a:r>
            <a:r>
              <a:rPr sz="2800" b="1" spc="-130" dirty="0">
                <a:latin typeface="Constantia"/>
                <a:cs typeface="Constantia"/>
              </a:rPr>
              <a:t> </a:t>
            </a:r>
            <a:r>
              <a:rPr sz="2800" b="1" spc="-10" dirty="0">
                <a:latin typeface="Constantia"/>
                <a:cs typeface="Constantia"/>
              </a:rPr>
              <a:t>accomplish </a:t>
            </a:r>
            <a:r>
              <a:rPr sz="2800" b="1" spc="-605" dirty="0">
                <a:latin typeface="Constantia"/>
                <a:cs typeface="Constantia"/>
              </a:rPr>
              <a:t> </a:t>
            </a:r>
            <a:r>
              <a:rPr sz="2800" b="1" dirty="0">
                <a:latin typeface="Constantia"/>
                <a:cs typeface="Constantia"/>
              </a:rPr>
              <a:t>the </a:t>
            </a:r>
            <a:r>
              <a:rPr sz="2800" b="1" spc="-15" dirty="0">
                <a:latin typeface="Constantia"/>
                <a:cs typeface="Constantia"/>
              </a:rPr>
              <a:t>goals/ </a:t>
            </a:r>
            <a:r>
              <a:rPr sz="2800" b="1" spc="-10" dirty="0">
                <a:latin typeface="Constantia"/>
                <a:cs typeface="Constantia"/>
              </a:rPr>
              <a:t>objectives, </a:t>
            </a:r>
            <a:r>
              <a:rPr sz="2800" b="1" dirty="0">
                <a:latin typeface="Constantia"/>
                <a:cs typeface="Constantia"/>
              </a:rPr>
              <a:t>some </a:t>
            </a:r>
            <a:r>
              <a:rPr sz="2800" b="1" spc="-5" dirty="0">
                <a:latin typeface="Constantia"/>
                <a:cs typeface="Constantia"/>
              </a:rPr>
              <a:t>kind </a:t>
            </a:r>
            <a:r>
              <a:rPr sz="2800" b="1" dirty="0">
                <a:latin typeface="Constantia"/>
                <a:cs typeface="Constantia"/>
              </a:rPr>
              <a:t>of </a:t>
            </a:r>
            <a:r>
              <a:rPr sz="2800" b="1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structure</a:t>
            </a:r>
            <a:r>
              <a:rPr sz="2800" b="1" spc="-5" dirty="0">
                <a:latin typeface="Constantia"/>
                <a:cs typeface="Constantia"/>
              </a:rPr>
              <a:t> </a:t>
            </a:r>
            <a:r>
              <a:rPr sz="2800" b="1" dirty="0">
                <a:latin typeface="Constantia"/>
                <a:cs typeface="Constantia"/>
              </a:rPr>
              <a:t>is </a:t>
            </a:r>
            <a:r>
              <a:rPr sz="2800" b="1" spc="5" dirty="0">
                <a:latin typeface="Constantia"/>
                <a:cs typeface="Constantia"/>
              </a:rPr>
              <a:t> </a:t>
            </a:r>
            <a:r>
              <a:rPr sz="2800" b="1" spc="-10" dirty="0">
                <a:latin typeface="Constantia"/>
                <a:cs typeface="Constantia"/>
              </a:rPr>
              <a:t>required.	</a:t>
            </a:r>
            <a:r>
              <a:rPr sz="2800" b="1" spc="-5" dirty="0">
                <a:latin typeface="Constantia"/>
                <a:cs typeface="Constantia"/>
              </a:rPr>
              <a:t>They </a:t>
            </a:r>
            <a:r>
              <a:rPr sz="2800" b="1" dirty="0">
                <a:latin typeface="Constantia"/>
                <a:cs typeface="Constantia"/>
              </a:rPr>
              <a:t>use </a:t>
            </a:r>
            <a:r>
              <a:rPr sz="2800" b="1" spc="-20" dirty="0">
                <a:latin typeface="Constantia"/>
                <a:cs typeface="Constantia"/>
              </a:rPr>
              <a:t>machinery, </a:t>
            </a:r>
            <a:r>
              <a:rPr sz="2800" b="1" spc="-10" dirty="0">
                <a:latin typeface="Constantia"/>
                <a:cs typeface="Constantia"/>
              </a:rPr>
              <a:t>gadgets </a:t>
            </a:r>
            <a:r>
              <a:rPr sz="2800" b="1" dirty="0">
                <a:latin typeface="Constantia"/>
                <a:cs typeface="Constantia"/>
              </a:rPr>
              <a:t>&amp; </a:t>
            </a:r>
            <a:r>
              <a:rPr sz="2800" b="1" spc="5" dirty="0">
                <a:latin typeface="Constantia"/>
                <a:cs typeface="Constantia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technology</a:t>
            </a:r>
            <a:r>
              <a:rPr sz="2800" b="1" spc="-95" dirty="0">
                <a:latin typeface="Constantia"/>
                <a:cs typeface="Constantia"/>
              </a:rPr>
              <a:t> </a:t>
            </a:r>
            <a:r>
              <a:rPr sz="2800" b="1" spc="-20" dirty="0">
                <a:latin typeface="Constantia"/>
                <a:cs typeface="Constantia"/>
              </a:rPr>
              <a:t>to</a:t>
            </a:r>
            <a:r>
              <a:rPr sz="2800" b="1" spc="-130" dirty="0">
                <a:latin typeface="Constantia"/>
                <a:cs typeface="Constantia"/>
              </a:rPr>
              <a:t> </a:t>
            </a:r>
            <a:r>
              <a:rPr sz="2800" b="1" spc="-10" dirty="0">
                <a:latin typeface="Constantia"/>
                <a:cs typeface="Constantia"/>
              </a:rPr>
              <a:t>achieve</a:t>
            </a:r>
            <a:r>
              <a:rPr sz="2800" b="1" spc="-90" dirty="0">
                <a:latin typeface="Constantia"/>
                <a:cs typeface="Constantia"/>
              </a:rPr>
              <a:t> </a:t>
            </a:r>
            <a:r>
              <a:rPr sz="2800" b="1" dirty="0">
                <a:latin typeface="Constantia"/>
                <a:cs typeface="Constantia"/>
              </a:rPr>
              <a:t>the</a:t>
            </a:r>
            <a:r>
              <a:rPr sz="2800" b="1" spc="-114" dirty="0">
                <a:latin typeface="Constantia"/>
                <a:cs typeface="Constantia"/>
              </a:rPr>
              <a:t> </a:t>
            </a:r>
            <a:r>
              <a:rPr sz="2800" b="1" spc="-5" dirty="0">
                <a:latin typeface="Constantia"/>
                <a:cs typeface="Constantia"/>
              </a:rPr>
              <a:t>organizational</a:t>
            </a:r>
            <a:r>
              <a:rPr sz="2800" b="1" spc="-100" dirty="0">
                <a:latin typeface="Constantia"/>
                <a:cs typeface="Constantia"/>
              </a:rPr>
              <a:t> </a:t>
            </a:r>
            <a:r>
              <a:rPr sz="2800" b="1" spc="-20" dirty="0">
                <a:latin typeface="Constantia"/>
                <a:cs typeface="Constantia"/>
              </a:rPr>
              <a:t>goals.</a:t>
            </a:r>
            <a:r>
              <a:rPr lang="en-IN" sz="2800" b="1" spc="-20" dirty="0">
                <a:latin typeface="Constantia"/>
                <a:cs typeface="Constantia"/>
              </a:rPr>
              <a:t> </a:t>
            </a:r>
            <a:r>
              <a:rPr sz="2800" b="1" spc="-5" dirty="0">
                <a:latin typeface="Constantia"/>
                <a:cs typeface="Constantia"/>
              </a:rPr>
              <a:t>At</a:t>
            </a:r>
            <a:r>
              <a:rPr sz="2800" b="1" spc="-95" dirty="0">
                <a:latin typeface="Constantia"/>
                <a:cs typeface="Constantia"/>
              </a:rPr>
              <a:t> </a:t>
            </a:r>
            <a:r>
              <a:rPr sz="2800" b="1" dirty="0">
                <a:latin typeface="Constantia"/>
                <a:cs typeface="Constantia"/>
              </a:rPr>
              <a:t>the</a:t>
            </a:r>
            <a:r>
              <a:rPr sz="2800" b="1" spc="-110" dirty="0">
                <a:latin typeface="Constantia"/>
                <a:cs typeface="Constantia"/>
              </a:rPr>
              <a:t> </a:t>
            </a:r>
            <a:r>
              <a:rPr sz="2800" b="1" dirty="0">
                <a:latin typeface="Constantia"/>
                <a:cs typeface="Constantia"/>
              </a:rPr>
              <a:t>same</a:t>
            </a:r>
            <a:r>
              <a:rPr sz="2800" b="1" spc="-95" dirty="0">
                <a:latin typeface="Constantia"/>
                <a:cs typeface="Constantia"/>
              </a:rPr>
              <a:t> </a:t>
            </a:r>
            <a:r>
              <a:rPr sz="2800" b="1" dirty="0">
                <a:latin typeface="Constantia"/>
                <a:cs typeface="Constantia"/>
              </a:rPr>
              <a:t>time</a:t>
            </a:r>
            <a:r>
              <a:rPr sz="2800" b="1" spc="-85" dirty="0">
                <a:latin typeface="Constantia"/>
                <a:cs typeface="Constantia"/>
              </a:rPr>
              <a:t> </a:t>
            </a:r>
            <a:r>
              <a:rPr sz="2800" b="1" dirty="0">
                <a:latin typeface="Constantia"/>
                <a:cs typeface="Constantia"/>
              </a:rPr>
              <a:t>they</a:t>
            </a:r>
            <a:r>
              <a:rPr sz="2800" b="1" spc="-114" dirty="0">
                <a:latin typeface="Constantia"/>
                <a:cs typeface="Constantia"/>
              </a:rPr>
              <a:t> </a:t>
            </a:r>
            <a:r>
              <a:rPr sz="2800" b="1" spc="-15" dirty="0">
                <a:latin typeface="Constantia"/>
                <a:cs typeface="Constantia"/>
              </a:rPr>
              <a:t>are</a:t>
            </a:r>
            <a:r>
              <a:rPr sz="2800" b="1" spc="-70" dirty="0">
                <a:latin typeface="Constantia"/>
                <a:cs typeface="Constantia"/>
              </a:rPr>
              <a:t> </a:t>
            </a:r>
            <a:r>
              <a:rPr sz="2800" b="1" spc="15" dirty="0">
                <a:latin typeface="Constantia"/>
                <a:cs typeface="Constantia"/>
              </a:rPr>
              <a:t>influenced</a:t>
            </a:r>
            <a:r>
              <a:rPr sz="2800" b="1" spc="-35" dirty="0">
                <a:latin typeface="Constantia"/>
                <a:cs typeface="Constantia"/>
              </a:rPr>
              <a:t> </a:t>
            </a:r>
            <a:r>
              <a:rPr sz="2800" b="1" spc="-15" dirty="0">
                <a:latin typeface="Constantia"/>
                <a:cs typeface="Constantia"/>
              </a:rPr>
              <a:t>by</a:t>
            </a:r>
            <a:r>
              <a:rPr sz="2800" b="1" spc="-110" dirty="0">
                <a:latin typeface="Constantia"/>
                <a:cs typeface="Constantia"/>
              </a:rPr>
              <a:t> </a:t>
            </a:r>
            <a:r>
              <a:rPr sz="2800" b="1" spc="-5" dirty="0">
                <a:latin typeface="Constantia"/>
                <a:cs typeface="Constantia"/>
              </a:rPr>
              <a:t>external </a:t>
            </a:r>
            <a:r>
              <a:rPr sz="2800" b="1" spc="-605" dirty="0">
                <a:latin typeface="Constantia"/>
                <a:cs typeface="Constantia"/>
              </a:rPr>
              <a:t> </a:t>
            </a:r>
            <a:r>
              <a:rPr sz="2800" b="1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environment.</a:t>
            </a:r>
            <a:endParaRPr sz="2800" u="sng" dirty="0">
              <a:latin typeface="Constantia"/>
              <a:cs typeface="Constantia"/>
            </a:endParaRPr>
          </a:p>
        </p:txBody>
      </p:sp>
      <p:sp>
        <p:nvSpPr>
          <p:cNvPr id="3" name="object 16">
            <a:extLst>
              <a:ext uri="{FF2B5EF4-FFF2-40B4-BE49-F238E27FC236}">
                <a16:creationId xmlns:a16="http://schemas.microsoft.com/office/drawing/2014/main" id="{7F72ED5C-6B22-CDE8-6FAF-486D73919543}"/>
              </a:ext>
            </a:extLst>
          </p:cNvPr>
          <p:cNvSpPr txBox="1">
            <a:spLocks/>
          </p:cNvSpPr>
          <p:nvPr/>
        </p:nvSpPr>
        <p:spPr>
          <a:xfrm>
            <a:off x="1447800" y="480457"/>
            <a:ext cx="6693662" cy="704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500" b="1" i="0">
                <a:solidFill>
                  <a:srgbClr val="04607A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IN" kern="0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Organizational</a:t>
            </a:r>
            <a:r>
              <a:rPr lang="en-IN" kern="0" spc="-2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kern="0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1239</Words>
  <Application>Microsoft Office PowerPoint</Application>
  <PresentationFormat>On-screen Show (4:3)</PresentationFormat>
  <Paragraphs>202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Constantia</vt:lpstr>
      <vt:lpstr>Google Sans</vt:lpstr>
      <vt:lpstr>Tahoma</vt:lpstr>
      <vt:lpstr>Wingdings</vt:lpstr>
      <vt:lpstr>Office Theme</vt:lpstr>
      <vt:lpstr>PowerPoint Presentation</vt:lpstr>
      <vt:lpstr>Introduction</vt:lpstr>
      <vt:lpstr>PowerPoint Presentation</vt:lpstr>
      <vt:lpstr>What is Organizational Behaviour</vt:lpstr>
      <vt:lpstr>What is Organizational Behaviour?</vt:lpstr>
      <vt:lpstr>Organisational Behaviour</vt:lpstr>
      <vt:lpstr>Organizational Behaviour</vt:lpstr>
      <vt:lpstr>Contd..</vt:lpstr>
      <vt:lpstr>Contd..</vt:lpstr>
      <vt:lpstr>PowerPoint Presentation</vt:lpstr>
      <vt:lpstr>Nature of Organisational Behaviour</vt:lpstr>
      <vt:lpstr>Major Disciplines or subjects contributing to the field  of organizational Behaviour</vt:lpstr>
      <vt:lpstr>Contd..</vt:lpstr>
      <vt:lpstr>Challenges for OB</vt:lpstr>
      <vt:lpstr>Challenges &amp; Opportunities for OB</vt:lpstr>
      <vt:lpstr>PowerPoint Presentation</vt:lpstr>
      <vt:lpstr>PowerPoint Presentation</vt:lpstr>
      <vt:lpstr>Importance of OB</vt:lpstr>
      <vt:lpstr>Mass Interview Programme</vt:lpstr>
      <vt:lpstr>Modern Models of Organizational Behaviour</vt:lpstr>
      <vt:lpstr>Autocratic Model</vt:lpstr>
      <vt:lpstr>Custodial Model</vt:lpstr>
      <vt:lpstr>Supportive Model</vt:lpstr>
      <vt:lpstr>Collegial Model</vt:lpstr>
      <vt:lpstr>S-O-B-C Model</vt:lpstr>
      <vt:lpstr>S-O-B-C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Pratap Singh</dc:creator>
  <cp:lastModifiedBy>Vijay Pratap Singh</cp:lastModifiedBy>
  <cp:revision>8</cp:revision>
  <dcterms:created xsi:type="dcterms:W3CDTF">2022-07-18T10:15:03Z</dcterms:created>
  <dcterms:modified xsi:type="dcterms:W3CDTF">2023-08-08T08:14:13Z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2014-08-22T00:00:00Z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2022-07-18T00:00:00Z</vt:filetime>
  </property>
</Properties>
</file>