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7458" y="-195325"/>
            <a:ext cx="7551420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5250" y="1822450"/>
            <a:ext cx="6267450" cy="397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377" y="1133088"/>
            <a:ext cx="8379460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3600" b="1" spc="4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3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6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ahoma"/>
                <a:cs typeface="Tahoma"/>
              </a:rPr>
              <a:t>identification</a:t>
            </a:r>
            <a:r>
              <a:rPr sz="36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3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215" dirty="0">
                <a:solidFill>
                  <a:srgbClr val="FFFFFF"/>
                </a:solidFill>
                <a:latin typeface="Tahoma"/>
                <a:cs typeface="Tahoma"/>
              </a:rPr>
              <a:t>goals</a:t>
            </a: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2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ahoma"/>
                <a:cs typeface="Tahoma"/>
              </a:rPr>
              <a:t>achievement</a:t>
            </a:r>
            <a:r>
              <a:rPr sz="3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3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90" dirty="0">
                <a:solidFill>
                  <a:srgbClr val="FFFFFF"/>
                </a:solidFill>
                <a:latin typeface="Tahoma"/>
                <a:cs typeface="Tahoma"/>
              </a:rPr>
              <a:t>those</a:t>
            </a:r>
            <a:r>
              <a:rPr sz="36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215" dirty="0">
                <a:solidFill>
                  <a:srgbClr val="FFFFFF"/>
                </a:solidFill>
                <a:latin typeface="Tahoma"/>
                <a:cs typeface="Tahoma"/>
              </a:rPr>
              <a:t>goals</a:t>
            </a:r>
            <a:endParaRPr sz="3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ahoma"/>
              <a:cs typeface="Tahoma"/>
            </a:endParaRPr>
          </a:p>
          <a:p>
            <a:pPr marL="584200" indent="-5715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3600" b="1" spc="165" dirty="0">
                <a:solidFill>
                  <a:srgbClr val="FFFFFF"/>
                </a:solidFill>
                <a:latin typeface="Tahoma"/>
                <a:cs typeface="Tahoma"/>
              </a:rPr>
              <a:t>Goals</a:t>
            </a:r>
            <a:r>
              <a:rPr sz="36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36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Tahoma"/>
                <a:cs typeface="Tahoma"/>
              </a:rPr>
              <a:t>be…</a:t>
            </a:r>
            <a:endParaRPr sz="3600" dirty="0">
              <a:latin typeface="Tahoma"/>
              <a:cs typeface="Tahoma"/>
            </a:endParaRPr>
          </a:p>
          <a:p>
            <a:pPr marL="1040765" indent="-571500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699135" algn="l"/>
              </a:tabLst>
            </a:pPr>
            <a:r>
              <a:rPr sz="3600" b="1" spc="315" dirty="0">
                <a:solidFill>
                  <a:srgbClr val="FFFFFF"/>
                </a:solidFill>
                <a:latin typeface="Tahoma"/>
                <a:cs typeface="Tahoma"/>
              </a:rPr>
              <a:t>Clearly</a:t>
            </a:r>
            <a:r>
              <a:rPr sz="36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155" dirty="0">
                <a:solidFill>
                  <a:srgbClr val="FFFFFF"/>
                </a:solidFill>
                <a:latin typeface="Tahoma"/>
                <a:cs typeface="Tahoma"/>
              </a:rPr>
              <a:t>identifiable</a:t>
            </a:r>
            <a:endParaRPr sz="3600" dirty="0">
              <a:latin typeface="Tahoma"/>
              <a:cs typeface="Tahoma"/>
            </a:endParaRPr>
          </a:p>
          <a:p>
            <a:pPr marL="1040765" indent="-571500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699135" algn="l"/>
              </a:tabLst>
            </a:pPr>
            <a:r>
              <a:rPr sz="3600" b="1" spc="5" dirty="0">
                <a:solidFill>
                  <a:srgbClr val="FFFFFF"/>
                </a:solidFill>
                <a:latin typeface="Tahoma"/>
                <a:cs typeface="Tahoma"/>
              </a:rPr>
              <a:t>Consensual</a:t>
            </a:r>
            <a:endParaRPr sz="3600" dirty="0">
              <a:latin typeface="Tahoma"/>
              <a:cs typeface="Tahoma"/>
            </a:endParaRPr>
          </a:p>
          <a:p>
            <a:pPr marL="1040765" indent="-571500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699135" algn="l"/>
              </a:tabLst>
            </a:pPr>
            <a:r>
              <a:rPr sz="3600" b="1" spc="150" dirty="0">
                <a:solidFill>
                  <a:srgbClr val="FFFFFF"/>
                </a:solidFill>
                <a:latin typeface="Tahoma"/>
                <a:cs typeface="Tahoma"/>
              </a:rPr>
              <a:t>Measurable</a:t>
            </a:r>
            <a:endParaRPr sz="3600" dirty="0">
              <a:latin typeface="Tahoma"/>
              <a:cs typeface="Tahoma"/>
            </a:endParaRPr>
          </a:p>
          <a:p>
            <a:pPr marL="1040765" indent="-571500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699135" algn="l"/>
              </a:tabLst>
            </a:pPr>
            <a:r>
              <a:rPr sz="3600" b="1" spc="-30" dirty="0">
                <a:solidFill>
                  <a:srgbClr val="FFFFFF"/>
                </a:solidFill>
                <a:latin typeface="Tahoma"/>
                <a:cs typeface="Tahoma"/>
              </a:rPr>
              <a:t>Time-bound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CA347-371F-AA93-1D73-A77F11CAAAE0}"/>
              </a:ext>
            </a:extLst>
          </p:cNvPr>
          <p:cNvSpPr txBox="1"/>
          <p:nvPr/>
        </p:nvSpPr>
        <p:spPr>
          <a:xfrm>
            <a:off x="609600" y="1524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FF00"/>
                </a:solidFill>
              </a:rPr>
              <a:t>Contd..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1235" y="1204529"/>
            <a:ext cx="8484165" cy="5776581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61950" marR="6350" indent="-361950" algn="just">
              <a:buFont typeface="Wingdings" panose="05000000000000000000" pitchFamily="2" charset="2"/>
              <a:buChar char="§"/>
            </a:pPr>
            <a:r>
              <a:rPr sz="3200" b="1" spc="25" dirty="0">
                <a:solidFill>
                  <a:srgbClr val="FFFFFF"/>
                </a:solidFill>
                <a:latin typeface="+mj-lt"/>
                <a:cs typeface="Verdana"/>
              </a:rPr>
              <a:t>Here </a:t>
            </a:r>
            <a:r>
              <a:rPr sz="3200" b="1" spc="10" dirty="0">
                <a:solidFill>
                  <a:srgbClr val="FFFFFF"/>
                </a:solidFill>
                <a:latin typeface="+mj-lt"/>
                <a:cs typeface="Verdana"/>
              </a:rPr>
              <a:t>end </a:t>
            </a:r>
            <a:r>
              <a:rPr sz="3200" b="1" spc="220" dirty="0">
                <a:solidFill>
                  <a:srgbClr val="FFFFFF"/>
                </a:solidFill>
                <a:latin typeface="+mj-lt"/>
                <a:cs typeface="Verdana"/>
              </a:rPr>
              <a:t>goals are </a:t>
            </a:r>
            <a:r>
              <a:rPr sz="3200" b="1" spc="175" dirty="0">
                <a:solidFill>
                  <a:srgbClr val="FFFFFF"/>
                </a:solidFill>
                <a:latin typeface="+mj-lt"/>
                <a:cs typeface="Verdana"/>
              </a:rPr>
              <a:t>not </a:t>
            </a:r>
            <a:r>
              <a:rPr sz="3200" b="1" spc="30" dirty="0">
                <a:solidFill>
                  <a:srgbClr val="FFFFFF"/>
                </a:solidFill>
                <a:latin typeface="+mj-lt"/>
                <a:cs typeface="Verdana"/>
              </a:rPr>
              <a:t>ignored; </a:t>
            </a:r>
            <a:r>
              <a:rPr sz="3200" b="1" spc="65" dirty="0">
                <a:solidFill>
                  <a:srgbClr val="FFFFFF"/>
                </a:solidFill>
                <a:latin typeface="+mj-lt"/>
                <a:cs typeface="Verdana"/>
              </a:rPr>
              <a:t>but </a:t>
            </a:r>
            <a:r>
              <a:rPr sz="3200" b="1" spc="7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+mj-lt"/>
                <a:cs typeface="Verdana"/>
              </a:rPr>
              <a:t>they </a:t>
            </a:r>
            <a:r>
              <a:rPr sz="3200" b="1" spc="220" dirty="0">
                <a:solidFill>
                  <a:srgbClr val="FFFFFF"/>
                </a:solidFill>
                <a:latin typeface="+mj-lt"/>
                <a:cs typeface="Verdana"/>
              </a:rPr>
              <a:t>are </a:t>
            </a:r>
            <a:r>
              <a:rPr sz="3200" b="1" spc="270" dirty="0">
                <a:solidFill>
                  <a:srgbClr val="FFFFFF"/>
                </a:solidFill>
                <a:latin typeface="+mj-lt"/>
                <a:cs typeface="Verdana"/>
              </a:rPr>
              <a:t>only </a:t>
            </a:r>
            <a:r>
              <a:rPr sz="3200" b="1" spc="20" dirty="0">
                <a:solidFill>
                  <a:srgbClr val="FFFFFF"/>
                </a:solidFill>
                <a:latin typeface="+mj-lt"/>
                <a:cs typeface="Verdana"/>
              </a:rPr>
              <a:t>one </a:t>
            </a:r>
            <a:r>
              <a:rPr sz="3200" b="1" spc="140" dirty="0">
                <a:solidFill>
                  <a:srgbClr val="FFFFFF"/>
                </a:solidFill>
                <a:latin typeface="+mj-lt"/>
                <a:cs typeface="Verdana"/>
              </a:rPr>
              <a:t>element </a:t>
            </a:r>
            <a:r>
              <a:rPr sz="3200" b="1" spc="-20" dirty="0">
                <a:solidFill>
                  <a:srgbClr val="FFFFFF"/>
                </a:solidFill>
                <a:latin typeface="+mj-lt"/>
                <a:cs typeface="Verdana"/>
              </a:rPr>
              <a:t>in </a:t>
            </a:r>
            <a:r>
              <a:rPr sz="3200" b="1" spc="-15" dirty="0">
                <a:solidFill>
                  <a:srgbClr val="FFFFFF"/>
                </a:solidFill>
                <a:latin typeface="+mj-lt"/>
                <a:cs typeface="Verdana"/>
              </a:rPr>
              <a:t>a </a:t>
            </a:r>
            <a:r>
              <a:rPr sz="3200" b="1" spc="200" dirty="0">
                <a:solidFill>
                  <a:srgbClr val="FFFFFF"/>
                </a:solidFill>
                <a:latin typeface="+mj-lt"/>
                <a:cs typeface="Verdana"/>
              </a:rPr>
              <a:t>more </a:t>
            </a:r>
            <a:r>
              <a:rPr sz="3200" b="1" spc="-118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+mj-lt"/>
                <a:cs typeface="Verdana"/>
              </a:rPr>
              <a:t>complex</a:t>
            </a:r>
            <a:r>
              <a:rPr sz="3200" b="1" spc="-20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05" dirty="0">
                <a:solidFill>
                  <a:srgbClr val="FFFFFF"/>
                </a:solidFill>
                <a:latin typeface="+mj-lt"/>
                <a:cs typeface="Verdana"/>
              </a:rPr>
              <a:t>set</a:t>
            </a:r>
            <a:r>
              <a:rPr sz="3200" b="1" spc="-18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390" dirty="0">
                <a:solidFill>
                  <a:srgbClr val="FFFFFF"/>
                </a:solidFill>
                <a:latin typeface="+mj-lt"/>
                <a:cs typeface="Verdana"/>
              </a:rPr>
              <a:t>of</a:t>
            </a:r>
            <a:r>
              <a:rPr sz="3200" b="1" spc="-19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85" dirty="0">
                <a:solidFill>
                  <a:srgbClr val="FFFFFF"/>
                </a:solidFill>
                <a:latin typeface="+mj-lt"/>
                <a:cs typeface="Verdana"/>
              </a:rPr>
              <a:t>criteria.</a:t>
            </a:r>
            <a:endParaRPr sz="3200" b="1" dirty="0">
              <a:latin typeface="+mj-lt"/>
              <a:cs typeface="Verdana"/>
            </a:endParaRPr>
          </a:p>
          <a:p>
            <a:pPr marL="361950" marR="6350" indent="-361950" algn="just">
              <a:buFont typeface="Wingdings" panose="05000000000000000000" pitchFamily="2" charset="2"/>
              <a:buChar char="§"/>
            </a:pPr>
            <a:r>
              <a:rPr sz="3200" b="1" dirty="0">
                <a:solidFill>
                  <a:srgbClr val="FFFFFF"/>
                </a:solidFill>
                <a:latin typeface="+mj-lt"/>
                <a:cs typeface="Verdana"/>
              </a:rPr>
              <a:t>Systems</a:t>
            </a:r>
            <a:r>
              <a:rPr sz="3200" b="1" spc="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225" dirty="0">
                <a:solidFill>
                  <a:srgbClr val="FFFFFF"/>
                </a:solidFill>
                <a:latin typeface="+mj-lt"/>
                <a:cs typeface="Verdana"/>
              </a:rPr>
              <a:t>models </a:t>
            </a:r>
            <a:r>
              <a:rPr sz="3200" b="1" spc="-30" dirty="0">
                <a:solidFill>
                  <a:srgbClr val="FFFFFF"/>
                </a:solidFill>
                <a:latin typeface="+mj-lt"/>
                <a:cs typeface="Verdana"/>
              </a:rPr>
              <a:t>emphasize</a:t>
            </a:r>
            <a:r>
              <a:rPr sz="3200" b="1" spc="-2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254" dirty="0">
                <a:solidFill>
                  <a:srgbClr val="FFFFFF"/>
                </a:solidFill>
                <a:latin typeface="+mj-lt"/>
                <a:cs typeface="Verdana"/>
              </a:rPr>
              <a:t>criteria </a:t>
            </a:r>
            <a:r>
              <a:rPr sz="3200" b="1" spc="2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+mj-lt"/>
                <a:cs typeface="Verdana"/>
              </a:rPr>
              <a:t>that</a:t>
            </a:r>
            <a:r>
              <a:rPr sz="3200" b="1" spc="18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640" dirty="0">
                <a:solidFill>
                  <a:srgbClr val="FFFFFF"/>
                </a:solidFill>
                <a:latin typeface="+mj-lt"/>
                <a:cs typeface="Verdana"/>
              </a:rPr>
              <a:t>will </a:t>
            </a:r>
            <a:r>
              <a:rPr sz="3200" b="1" spc="70" dirty="0">
                <a:solidFill>
                  <a:srgbClr val="FFFFFF"/>
                </a:solidFill>
                <a:latin typeface="+mj-lt"/>
                <a:cs typeface="Verdana"/>
              </a:rPr>
              <a:t>increase</a:t>
            </a:r>
            <a:r>
              <a:rPr sz="3200" b="1" spc="7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+mj-lt"/>
                <a:cs typeface="Verdana"/>
              </a:rPr>
              <a:t>the</a:t>
            </a:r>
            <a:r>
              <a:rPr sz="3200" b="1" spc="8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245" dirty="0">
                <a:solidFill>
                  <a:srgbClr val="FFFFFF"/>
                </a:solidFill>
                <a:latin typeface="+mj-lt"/>
                <a:cs typeface="Verdana"/>
              </a:rPr>
              <a:t>long</a:t>
            </a:r>
            <a:r>
              <a:rPr sz="3200" b="1" spc="2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235" dirty="0">
                <a:solidFill>
                  <a:srgbClr val="FFFFFF"/>
                </a:solidFill>
                <a:latin typeface="+mj-lt"/>
                <a:cs typeface="Verdana"/>
              </a:rPr>
              <a:t>term </a:t>
            </a:r>
            <a:r>
              <a:rPr sz="3200" b="1" spc="24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70" dirty="0">
                <a:solidFill>
                  <a:srgbClr val="FFFFFF"/>
                </a:solidFill>
                <a:latin typeface="+mj-lt"/>
                <a:cs typeface="Verdana"/>
              </a:rPr>
              <a:t>survival</a:t>
            </a:r>
            <a:r>
              <a:rPr sz="3200" b="1" spc="-21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390" dirty="0">
                <a:solidFill>
                  <a:srgbClr val="FFFFFF"/>
                </a:solidFill>
                <a:latin typeface="+mj-lt"/>
                <a:cs typeface="Verdana"/>
              </a:rPr>
              <a:t>o</a:t>
            </a:r>
            <a:r>
              <a:rPr lang="en-IN" sz="3200" b="1" spc="390" dirty="0">
                <a:solidFill>
                  <a:srgbClr val="FFFFFF"/>
                </a:solidFill>
                <a:latin typeface="+mj-lt"/>
                <a:cs typeface="Verdana"/>
              </a:rPr>
              <a:t>f</a:t>
            </a:r>
            <a:r>
              <a:rPr lang="en-IN" sz="3200" b="1" spc="-18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+mj-lt"/>
                <a:cs typeface="Verdana"/>
              </a:rPr>
              <a:t>the</a:t>
            </a:r>
            <a:r>
              <a:rPr sz="3200" b="1" spc="-19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10" dirty="0">
                <a:solidFill>
                  <a:srgbClr val="FFFFFF"/>
                </a:solidFill>
                <a:latin typeface="+mj-lt"/>
                <a:cs typeface="Verdana"/>
              </a:rPr>
              <a:t>organization</a:t>
            </a:r>
            <a:r>
              <a:rPr sz="3200" b="1" spc="-18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+mj-lt"/>
                <a:cs typeface="Verdana"/>
              </a:rPr>
              <a:t>such</a:t>
            </a:r>
            <a:r>
              <a:rPr sz="3200" b="1" spc="-18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+mj-lt"/>
                <a:cs typeface="Verdana"/>
              </a:rPr>
              <a:t>as</a:t>
            </a:r>
            <a:r>
              <a:rPr sz="3200" b="1" spc="-17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-385" dirty="0">
                <a:solidFill>
                  <a:srgbClr val="FFFFFF"/>
                </a:solidFill>
                <a:latin typeface="+mj-lt"/>
                <a:cs typeface="Tahoma"/>
              </a:rPr>
              <a:t>–</a:t>
            </a:r>
            <a:endParaRPr lang="en-IN" sz="3200" b="1" spc="-385" dirty="0">
              <a:solidFill>
                <a:srgbClr val="FFFFFF"/>
              </a:solidFill>
              <a:latin typeface="+mj-lt"/>
              <a:cs typeface="Tahoma"/>
            </a:endParaRPr>
          </a:p>
          <a:p>
            <a:pPr marR="6350" algn="just">
              <a:tabLst>
                <a:tab pos="355600" algn="l"/>
              </a:tabLst>
            </a:pPr>
            <a:endParaRPr sz="1050" b="1" dirty="0">
              <a:cs typeface="Tahoma"/>
            </a:endParaRPr>
          </a:p>
          <a:p>
            <a:pPr marL="914400" marR="5080" lvl="4" indent="-457200" algn="just">
              <a:buFont typeface="Wingdings" panose="05000000000000000000" pitchFamily="2" charset="2"/>
              <a:buChar char="ü"/>
            </a:pPr>
            <a:r>
              <a:rPr sz="3200" b="1" spc="-30" dirty="0">
                <a:solidFill>
                  <a:srgbClr val="FFFFFF"/>
                </a:solidFill>
                <a:latin typeface="+mj-lt"/>
                <a:cs typeface="Verdana"/>
              </a:rPr>
              <a:t>Its</a:t>
            </a:r>
            <a:r>
              <a:rPr sz="3200" b="1" dirty="0">
                <a:solidFill>
                  <a:srgbClr val="FFFFFF"/>
                </a:solidFill>
                <a:latin typeface="+mj-lt"/>
                <a:cs typeface="Verdana"/>
              </a:rPr>
              <a:t>  </a:t>
            </a:r>
            <a:r>
              <a:rPr sz="3200" b="1" spc="-60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250" dirty="0">
                <a:solidFill>
                  <a:srgbClr val="FFFFFF"/>
                </a:solidFill>
                <a:latin typeface="+mj-lt"/>
                <a:cs typeface="Verdana"/>
              </a:rPr>
              <a:t>ability</a:t>
            </a:r>
            <a:r>
              <a:rPr sz="3200" b="1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58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+mj-lt"/>
                <a:cs typeface="Verdana"/>
              </a:rPr>
              <a:t>to</a:t>
            </a:r>
            <a:r>
              <a:rPr sz="3200" b="1" dirty="0">
                <a:solidFill>
                  <a:srgbClr val="FFFFFF"/>
                </a:solidFill>
                <a:latin typeface="+mj-lt"/>
                <a:cs typeface="Verdana"/>
              </a:rPr>
              <a:t>  </a:t>
            </a:r>
            <a:r>
              <a:rPr sz="3200" b="1" spc="-59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125" dirty="0">
                <a:solidFill>
                  <a:srgbClr val="FFFFFF"/>
                </a:solidFill>
                <a:latin typeface="+mj-lt"/>
                <a:cs typeface="Verdana"/>
              </a:rPr>
              <a:t>acquire</a:t>
            </a:r>
            <a:r>
              <a:rPr sz="3200" b="1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59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95" dirty="0">
                <a:solidFill>
                  <a:srgbClr val="FFFFFF"/>
                </a:solidFill>
                <a:latin typeface="+mj-lt"/>
                <a:cs typeface="Verdana"/>
              </a:rPr>
              <a:t>resources,  </a:t>
            </a:r>
            <a:r>
              <a:rPr sz="3200" b="1" spc="20" dirty="0">
                <a:solidFill>
                  <a:srgbClr val="FFFFFF"/>
                </a:solidFill>
                <a:latin typeface="+mj-lt"/>
                <a:cs typeface="Verdana"/>
              </a:rPr>
              <a:t>maintain</a:t>
            </a:r>
            <a:r>
              <a:rPr sz="3200" b="1" spc="5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+mj-lt"/>
                <a:cs typeface="Verdana"/>
              </a:rPr>
              <a:t>itself</a:t>
            </a:r>
            <a:r>
              <a:rPr sz="3200" b="1" spc="944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290" dirty="0">
                <a:solidFill>
                  <a:srgbClr val="FFFFFF"/>
                </a:solidFill>
                <a:latin typeface="+mj-lt"/>
                <a:cs typeface="Verdana"/>
              </a:rPr>
              <a:t>internally</a:t>
            </a:r>
            <a:r>
              <a:rPr sz="3200" b="1" spc="98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+mj-lt"/>
                <a:cs typeface="Verdana"/>
              </a:rPr>
              <a:t>as</a:t>
            </a:r>
            <a:r>
              <a:rPr sz="3200" b="1" spc="10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+mj-lt"/>
                <a:cs typeface="Verdana"/>
              </a:rPr>
              <a:t>a</a:t>
            </a:r>
            <a:r>
              <a:rPr lang="en-IN" sz="3200" b="1" spc="-1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235" dirty="0">
                <a:solidFill>
                  <a:srgbClr val="FFFFFF"/>
                </a:solidFill>
                <a:latin typeface="+mj-lt"/>
                <a:cs typeface="Verdana"/>
              </a:rPr>
              <a:t>social </a:t>
            </a:r>
            <a:r>
              <a:rPr lang="en-US" sz="3200" b="1" spc="75" dirty="0">
                <a:solidFill>
                  <a:srgbClr val="FFFFFF"/>
                </a:solidFill>
                <a:latin typeface="+mj-lt"/>
                <a:cs typeface="Verdana"/>
              </a:rPr>
              <a:t>organism </a:t>
            </a:r>
            <a:r>
              <a:rPr lang="en-US" sz="3200" b="1" spc="-320" dirty="0">
                <a:solidFill>
                  <a:srgbClr val="FFFFFF"/>
                </a:solidFill>
                <a:latin typeface="+mj-lt"/>
                <a:cs typeface="Verdana"/>
              </a:rPr>
              <a:t>&amp; </a:t>
            </a:r>
            <a:r>
              <a:rPr lang="en-US" sz="3200" b="1" spc="-15" dirty="0">
                <a:solidFill>
                  <a:srgbClr val="FFFFFF"/>
                </a:solidFill>
                <a:latin typeface="+mj-lt"/>
                <a:cs typeface="Verdana"/>
              </a:rPr>
              <a:t>i</a:t>
            </a:r>
            <a:r>
              <a:rPr lang="en-US" sz="3200" b="1" spc="-20" dirty="0">
                <a:solidFill>
                  <a:srgbClr val="FFFFFF"/>
                </a:solidFill>
                <a:latin typeface="+mj-lt"/>
                <a:cs typeface="Verdana"/>
              </a:rPr>
              <a:t>n</a:t>
            </a:r>
            <a:r>
              <a:rPr lang="en-US" sz="3200" b="1" spc="380" dirty="0">
                <a:solidFill>
                  <a:srgbClr val="FFFFFF"/>
                </a:solidFill>
                <a:latin typeface="+mj-lt"/>
                <a:cs typeface="Verdana"/>
              </a:rPr>
              <a:t>t</a:t>
            </a:r>
            <a:r>
              <a:rPr lang="en-US" sz="3200" b="1" spc="200" dirty="0">
                <a:solidFill>
                  <a:srgbClr val="FFFFFF"/>
                </a:solidFill>
                <a:latin typeface="+mj-lt"/>
                <a:cs typeface="Verdana"/>
              </a:rPr>
              <a:t>eract </a:t>
            </a:r>
            <a:r>
              <a:rPr lang="en-US" sz="3200" b="1" spc="165" dirty="0">
                <a:solidFill>
                  <a:srgbClr val="FFFFFF"/>
                </a:solidFill>
                <a:latin typeface="+mj-lt"/>
                <a:cs typeface="Verdana"/>
              </a:rPr>
              <a:t>its </a:t>
            </a:r>
            <a:r>
              <a:rPr lang="en-US" sz="3200" b="1" spc="250" dirty="0">
                <a:solidFill>
                  <a:srgbClr val="FFFFFF"/>
                </a:solidFill>
                <a:latin typeface="+mj-lt"/>
                <a:cs typeface="Verdana"/>
              </a:rPr>
              <a:t>external </a:t>
            </a:r>
            <a:r>
              <a:rPr lang="en-US" sz="3200" b="1" spc="105" dirty="0">
                <a:solidFill>
                  <a:srgbClr val="FFFFFF"/>
                </a:solidFill>
                <a:latin typeface="+mj-lt"/>
                <a:cs typeface="Verdana"/>
              </a:rPr>
              <a:t>successfull</a:t>
            </a:r>
            <a:r>
              <a:rPr lang="en-US" sz="3200" b="1" spc="70" dirty="0">
                <a:solidFill>
                  <a:srgbClr val="FFFFFF"/>
                </a:solidFill>
                <a:latin typeface="+mj-lt"/>
                <a:cs typeface="Verdana"/>
              </a:rPr>
              <a:t>y </a:t>
            </a:r>
            <a:r>
              <a:rPr lang="en-US" sz="3200" b="1" spc="190" dirty="0">
                <a:solidFill>
                  <a:srgbClr val="FFFFFF"/>
                </a:solidFill>
                <a:latin typeface="+mj-lt"/>
                <a:cs typeface="Verdana"/>
              </a:rPr>
              <a:t>with </a:t>
            </a:r>
            <a:r>
              <a:rPr lang="en-US" sz="3200" b="1" spc="20" dirty="0">
                <a:solidFill>
                  <a:srgbClr val="FFFFFF"/>
                </a:solidFill>
                <a:latin typeface="+mj-lt"/>
                <a:cs typeface="Verdana"/>
              </a:rPr>
              <a:t>environment.</a:t>
            </a:r>
            <a:r>
              <a:rPr lang="en-US" sz="3200" b="1" spc="20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</a:p>
          <a:p>
            <a:pPr marL="914400" marR="5080" lvl="4" indent="-457200" algn="just">
              <a:buFont typeface="Wingdings" panose="05000000000000000000" pitchFamily="2" charset="2"/>
              <a:buChar char="ü"/>
            </a:pPr>
            <a:r>
              <a:rPr lang="en-US" sz="3200" b="1" spc="-125" dirty="0">
                <a:solidFill>
                  <a:srgbClr val="FFFFFF"/>
                </a:solidFill>
                <a:latin typeface="+mj-lt"/>
                <a:cs typeface="Verdana"/>
              </a:rPr>
              <a:t>So,</a:t>
            </a:r>
            <a:r>
              <a:rPr lang="en-US" sz="3200" b="1" spc="-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100" dirty="0">
                <a:solidFill>
                  <a:srgbClr val="FFFFFF"/>
                </a:solidFill>
                <a:latin typeface="+mj-lt"/>
                <a:cs typeface="Verdana"/>
              </a:rPr>
              <a:t>this</a:t>
            </a:r>
            <a:r>
              <a:rPr lang="en-US" sz="3200" b="1" spc="-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125" dirty="0">
                <a:solidFill>
                  <a:srgbClr val="FFFFFF"/>
                </a:solidFill>
                <a:latin typeface="+mj-lt"/>
                <a:cs typeface="Verdana"/>
              </a:rPr>
              <a:t>approach</a:t>
            </a:r>
            <a:r>
              <a:rPr lang="en-US" sz="3200" b="1" spc="-6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70" dirty="0">
                <a:solidFill>
                  <a:srgbClr val="FFFFFF"/>
                </a:solidFill>
                <a:latin typeface="+mj-lt"/>
                <a:cs typeface="Verdana"/>
              </a:rPr>
              <a:t>focuses</a:t>
            </a:r>
            <a:r>
              <a:rPr lang="en-US" sz="3200" b="1" spc="-70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175" dirty="0">
                <a:solidFill>
                  <a:srgbClr val="FFFFFF"/>
                </a:solidFill>
                <a:latin typeface="+mj-lt"/>
                <a:cs typeface="Verdana"/>
              </a:rPr>
              <a:t>not</a:t>
            </a:r>
            <a:r>
              <a:rPr lang="en-US" sz="3200" b="1" spc="-6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120" dirty="0">
                <a:solidFill>
                  <a:srgbClr val="FFFFFF"/>
                </a:solidFill>
                <a:latin typeface="+mj-lt"/>
                <a:cs typeface="Verdana"/>
              </a:rPr>
              <a:t>so</a:t>
            </a:r>
            <a:r>
              <a:rPr lang="en-US" sz="3200" b="1" spc="-65" dirty="0">
                <a:solidFill>
                  <a:srgbClr val="FFFFFF"/>
                </a:solidFill>
                <a:latin typeface="+mj-lt"/>
                <a:cs typeface="Verdana"/>
              </a:rPr>
              <a:t> </a:t>
            </a:r>
            <a:r>
              <a:rPr lang="en-US" sz="3200" b="1" spc="-110" dirty="0">
                <a:solidFill>
                  <a:srgbClr val="FFFFFF"/>
                </a:solidFill>
                <a:latin typeface="+mj-lt"/>
                <a:cs typeface="Verdana"/>
              </a:rPr>
              <a:t>much.</a:t>
            </a:r>
            <a:endParaRPr lang="en-US" sz="3200" b="1" dirty="0">
              <a:latin typeface="+mj-lt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E848E-42C1-F501-B4D5-5DA06D9EA9FC}"/>
              </a:ext>
            </a:extLst>
          </p:cNvPr>
          <p:cNvSpPr txBox="1"/>
          <p:nvPr/>
        </p:nvSpPr>
        <p:spPr>
          <a:xfrm>
            <a:off x="1371600" y="13296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FF00"/>
                </a:solidFill>
              </a:rPr>
              <a:t>2. System Approach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011" y="1676400"/>
            <a:ext cx="8963978" cy="4958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800" b="1" spc="60" dirty="0">
                <a:solidFill>
                  <a:srgbClr val="FFFFFF"/>
                </a:solidFill>
                <a:latin typeface="Verdana"/>
                <a:cs typeface="Verdana"/>
              </a:rPr>
              <a:t>Effectiveness </a:t>
            </a:r>
            <a:r>
              <a:rPr sz="2800" b="1" spc="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800" b="1" spc="8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b="1" spc="235" dirty="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sz="2800" b="1" spc="30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b="1" spc="140" dirty="0">
                <a:solidFill>
                  <a:srgbClr val="FFFFFF"/>
                </a:solidFill>
                <a:latin typeface="Verdana"/>
                <a:cs typeface="Verdana"/>
              </a:rPr>
              <a:t>satisfy </a:t>
            </a:r>
            <a:r>
              <a:rPr sz="2800" b="1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215" dirty="0">
                <a:solidFill>
                  <a:srgbClr val="FFFFFF"/>
                </a:solidFill>
                <a:latin typeface="Verdana"/>
                <a:cs typeface="Verdana"/>
              </a:rPr>
              <a:t>multiple </a:t>
            </a:r>
            <a:r>
              <a:rPr sz="2800" b="1" spc="150" dirty="0">
                <a:solidFill>
                  <a:srgbClr val="FFFFFF"/>
                </a:solidFill>
                <a:latin typeface="Verdana"/>
                <a:cs typeface="Verdana"/>
              </a:rPr>
              <a:t>strategic </a:t>
            </a:r>
            <a:r>
              <a:rPr sz="2800" b="1" spc="45" dirty="0">
                <a:solidFill>
                  <a:srgbClr val="FFFFFF"/>
                </a:solidFill>
                <a:latin typeface="Verdana"/>
                <a:cs typeface="Verdana"/>
              </a:rPr>
              <a:t>constituencies </a:t>
            </a:r>
            <a:r>
              <a:rPr sz="2800" b="1" spc="145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2800" b="1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114" dirty="0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sz="2800" b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95" dirty="0">
                <a:solidFill>
                  <a:srgbClr val="FFFFFF"/>
                </a:solidFill>
                <a:latin typeface="Verdana"/>
                <a:cs typeface="Verdana"/>
              </a:rPr>
              <a:t>outside</a:t>
            </a:r>
            <a:r>
              <a:rPr sz="28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Verdana"/>
                <a:cs typeface="Verdana"/>
              </a:rPr>
              <a:t>organization.</a:t>
            </a:r>
            <a:endParaRPr sz="2800" b="1" dirty="0">
              <a:latin typeface="Verdana"/>
              <a:cs typeface="Verdana"/>
            </a:endParaRPr>
          </a:p>
          <a:p>
            <a:pPr marL="469900" marR="97155" indent="-457200" algn="just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800" b="1" spc="-21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b="1" spc="48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b="1" spc="4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b="1" spc="60" dirty="0">
                <a:solidFill>
                  <a:srgbClr val="FFFFFF"/>
                </a:solidFill>
                <a:latin typeface="Verdana"/>
                <a:cs typeface="Verdana"/>
              </a:rPr>
              <a:t>ective</a:t>
            </a:r>
            <a:r>
              <a:rPr sz="28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135" dirty="0">
                <a:solidFill>
                  <a:srgbClr val="FFFFFF"/>
                </a:solidFill>
                <a:latin typeface="Verdana"/>
                <a:cs typeface="Verdana"/>
              </a:rPr>
              <a:t>organ</a:t>
            </a:r>
            <a:r>
              <a:rPr sz="2800" b="1" spc="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b="1" spc="95" dirty="0">
                <a:solidFill>
                  <a:srgbClr val="FFFFFF"/>
                </a:solidFill>
                <a:latin typeface="Verdana"/>
                <a:cs typeface="Verdana"/>
              </a:rPr>
              <a:t>zation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2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150" dirty="0">
                <a:solidFill>
                  <a:srgbClr val="FFFFFF"/>
                </a:solidFill>
                <a:latin typeface="Verdana"/>
                <a:cs typeface="Verdana"/>
              </a:rPr>
              <a:t>that  </a:t>
            </a:r>
            <a:r>
              <a:rPr sz="2800" b="1" spc="110" dirty="0">
                <a:solidFill>
                  <a:srgbClr val="FFFFFF"/>
                </a:solidFill>
                <a:latin typeface="Verdana"/>
                <a:cs typeface="Verdana"/>
              </a:rPr>
              <a:t>satisfies </a:t>
            </a:r>
            <a:r>
              <a:rPr sz="2800" b="1" spc="8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b="1" spc="20" dirty="0">
                <a:solidFill>
                  <a:srgbClr val="FFFFFF"/>
                </a:solidFill>
                <a:latin typeface="Verdana"/>
                <a:cs typeface="Verdana"/>
              </a:rPr>
              <a:t>demands </a:t>
            </a:r>
            <a:r>
              <a:rPr sz="2800" b="1" spc="37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b="1" spc="95" dirty="0">
                <a:solidFill>
                  <a:srgbClr val="FFFFFF"/>
                </a:solidFill>
                <a:latin typeface="Verdana"/>
                <a:cs typeface="Verdana"/>
              </a:rPr>
              <a:t>those </a:t>
            </a:r>
            <a:r>
              <a:rPr sz="2800" b="1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Verdana"/>
                <a:cs typeface="Verdana"/>
              </a:rPr>
              <a:t>constituencies</a:t>
            </a:r>
            <a:r>
              <a:rPr sz="28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15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6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28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33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800" b="1" spc="-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95" dirty="0">
                <a:solidFill>
                  <a:srgbClr val="FFFFFF"/>
                </a:solidFill>
                <a:latin typeface="Verdana"/>
                <a:cs typeface="Verdana"/>
              </a:rPr>
              <a:t>whom </a:t>
            </a:r>
            <a:r>
              <a:rPr sz="2800" b="1" spc="24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800" b="1" spc="180" dirty="0">
                <a:solidFill>
                  <a:srgbClr val="FFFFFF"/>
                </a:solidFill>
                <a:latin typeface="Verdana"/>
                <a:cs typeface="Verdana"/>
              </a:rPr>
              <a:t>requires </a:t>
            </a:r>
            <a:r>
              <a:rPr sz="2800" b="1" spc="165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800" b="1" spc="48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800" b="1" spc="155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2800" b="1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5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28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existence.</a:t>
            </a:r>
            <a:r>
              <a:rPr lang="en-IN" sz="2800" b="1" dirty="0">
                <a:latin typeface="Verdana"/>
                <a:cs typeface="Verdana"/>
              </a:rPr>
              <a:t> </a:t>
            </a:r>
          </a:p>
          <a:p>
            <a:pPr marL="469900" marR="97155" indent="-457200" algn="just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800" b="1" spc="-3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8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Verdana"/>
                <a:cs typeface="Verdana"/>
              </a:rPr>
              <a:t>seeks</a:t>
            </a:r>
            <a:r>
              <a:rPr sz="28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3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Verdana"/>
                <a:cs typeface="Verdana"/>
              </a:rPr>
              <a:t>appease</a:t>
            </a:r>
            <a:r>
              <a:rPr sz="28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26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28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95" dirty="0">
                <a:solidFill>
                  <a:srgbClr val="FFFFFF"/>
                </a:solidFill>
                <a:latin typeface="Verdana"/>
                <a:cs typeface="Verdana"/>
              </a:rPr>
              <a:t>those</a:t>
            </a:r>
            <a:r>
              <a:rPr sz="28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8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8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lang="en-IN" sz="2800" b="1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70" dirty="0">
                <a:solidFill>
                  <a:srgbClr val="FFFFFF"/>
                </a:solidFill>
                <a:latin typeface="Verdana"/>
                <a:cs typeface="Verdana"/>
              </a:rPr>
              <a:t>environment </a:t>
            </a:r>
            <a:r>
              <a:rPr sz="2800" b="1" spc="165" dirty="0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sz="2800" b="1" spc="-3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b="1" spc="140" dirty="0">
                <a:solidFill>
                  <a:srgbClr val="FFFFFF"/>
                </a:solidFill>
                <a:latin typeface="Verdana"/>
                <a:cs typeface="Verdana"/>
              </a:rPr>
              <a:t>threaten </a:t>
            </a:r>
            <a:r>
              <a:rPr sz="2800" b="1" spc="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b="1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90" dirty="0">
                <a:solidFill>
                  <a:srgbClr val="FFFFFF"/>
                </a:solidFill>
                <a:latin typeface="Verdana"/>
                <a:cs typeface="Verdana"/>
              </a:rPr>
              <a:t>organization's</a:t>
            </a:r>
            <a:r>
              <a:rPr sz="2800" b="1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105" dirty="0">
                <a:solidFill>
                  <a:srgbClr val="FFFFFF"/>
                </a:solidFill>
                <a:latin typeface="Verdana"/>
                <a:cs typeface="Verdana"/>
              </a:rPr>
              <a:t>survival.</a:t>
            </a:r>
            <a:endParaRPr sz="2800" b="1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D2654-D5F8-5C16-DF6A-99F073B3E9AE}"/>
              </a:ext>
            </a:extLst>
          </p:cNvPr>
          <p:cNvSpPr txBox="1"/>
          <p:nvPr/>
        </p:nvSpPr>
        <p:spPr>
          <a:xfrm>
            <a:off x="0" y="-121860"/>
            <a:ext cx="922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3. Strategic Constituencies approach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8810" y="2590800"/>
            <a:ext cx="813878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just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Competing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Approach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lang="en-IN"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2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70" dirty="0">
                <a:solidFill>
                  <a:srgbClr val="FFFFFF"/>
                </a:solidFill>
                <a:latin typeface="Verdana"/>
                <a:cs typeface="Verdana"/>
              </a:rPr>
              <a:t>criteria</a:t>
            </a:r>
            <a:r>
              <a:rPr lang="en-IN" sz="3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32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32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2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2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lang="en-IN" sz="3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assessing</a:t>
            </a:r>
            <a:r>
              <a:rPr lang="en-IN" sz="3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organizations</a:t>
            </a:r>
            <a:r>
              <a:rPr lang="en-IN" sz="32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effectiveness.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F1CA4-59F8-D7EE-D43A-CE180A6BC684}"/>
              </a:ext>
            </a:extLst>
          </p:cNvPr>
          <p:cNvSpPr txBox="1"/>
          <p:nvPr/>
        </p:nvSpPr>
        <p:spPr>
          <a:xfrm>
            <a:off x="152400" y="381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FF00"/>
                </a:solidFill>
              </a:rPr>
              <a:t>4. Competing values approach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74226"/>
              </p:ext>
            </p:extLst>
          </p:nvPr>
        </p:nvGraphicFramePr>
        <p:xfrm>
          <a:off x="107156" y="1143000"/>
          <a:ext cx="8929688" cy="551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85725" indent="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75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APPROACH</a:t>
                      </a:r>
                      <a:endParaRPr sz="2000" b="1" dirty="0">
                        <a:latin typeface="+mj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4038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270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DEFINITION</a:t>
                      </a:r>
                      <a:endParaRPr sz="2000" b="1" dirty="0">
                        <a:latin typeface="+mj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4960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W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H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N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sz="2000" b="1" spc="15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S</a:t>
                      </a:r>
                      <a:r>
                        <a:rPr sz="2000" b="1" spc="20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F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U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j-lt"/>
                          <a:cs typeface="Times New Roman"/>
                        </a:rPr>
                        <a:t>L</a:t>
                      </a:r>
                      <a:endParaRPr sz="2000" b="1">
                        <a:latin typeface="+mj-lt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35">
                <a:tc>
                  <a:txBody>
                    <a:bodyPr/>
                    <a:lstStyle/>
                    <a:p>
                      <a:pPr marL="9080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+mj-lt"/>
                          <a:cs typeface="Calibri"/>
                        </a:rPr>
                        <a:t>Goal</a:t>
                      </a:r>
                      <a:r>
                        <a:rPr sz="2000" b="1" spc="-5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Attainment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892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+mj-lt"/>
                          <a:cs typeface="Calibri"/>
                        </a:rPr>
                        <a:t>An</a:t>
                      </a:r>
                      <a:r>
                        <a:rPr sz="2000" b="1" spc="-4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organization</a:t>
                      </a:r>
                      <a:r>
                        <a:rPr sz="2000" b="1" spc="-6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is</a:t>
                      </a:r>
                      <a:r>
                        <a:rPr sz="2000" b="1" spc="-3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effective </a:t>
                      </a:r>
                      <a:r>
                        <a:rPr sz="2000" b="1" spc="-39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to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extent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that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it </a:t>
                      </a:r>
                      <a:r>
                        <a:rPr sz="2000" b="1" spc="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accomplishes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its 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stated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goals.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718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+mj-lt"/>
                          <a:cs typeface="Calibri"/>
                        </a:rPr>
                        <a:t>The approach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is 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preferred </a:t>
                      </a:r>
                      <a:r>
                        <a:rPr sz="2000" b="1" spc="-39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when</a:t>
                      </a:r>
                      <a:r>
                        <a:rPr sz="2000" b="1" spc="-6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goals</a:t>
                      </a:r>
                      <a:r>
                        <a:rPr sz="2000" b="1" spc="-4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are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latin typeface="+mj-lt"/>
                          <a:cs typeface="Calibri"/>
                        </a:rPr>
                        <a:t>clear,</a:t>
                      </a:r>
                      <a:r>
                        <a:rPr sz="2000" b="1" spc="-3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time </a:t>
                      </a:r>
                      <a:r>
                        <a:rPr sz="2000" b="1" spc="-39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bound</a:t>
                      </a:r>
                      <a:r>
                        <a:rPr sz="2000" b="1" spc="-7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and</a:t>
                      </a:r>
                      <a:r>
                        <a:rPr sz="2000" b="1" spc="-2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measureable.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5" dirty="0">
                          <a:latin typeface="+mj-lt"/>
                          <a:cs typeface="Calibri"/>
                        </a:rPr>
                        <a:t>Systems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+mj-lt"/>
                          <a:cs typeface="Calibri"/>
                        </a:rPr>
                        <a:t>It</a:t>
                      </a:r>
                      <a:r>
                        <a:rPr sz="2000" b="1" spc="-3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acquires</a:t>
                      </a:r>
                      <a:r>
                        <a:rPr sz="2000" b="1" spc="-5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needed</a:t>
                      </a:r>
                      <a:endParaRPr sz="2000" b="1">
                        <a:latin typeface="+mj-lt"/>
                        <a:cs typeface="Calibri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+mj-lt"/>
                          <a:cs typeface="Calibri"/>
                        </a:rPr>
                        <a:t>resources.</a:t>
                      </a:r>
                      <a:endParaRPr sz="2000" b="1">
                        <a:latin typeface="+mj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863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+mj-lt"/>
                          <a:cs typeface="Calibri"/>
                        </a:rPr>
                        <a:t>A</a:t>
                      </a:r>
                      <a:r>
                        <a:rPr sz="2000" b="1" spc="-2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clear</a:t>
                      </a:r>
                      <a:r>
                        <a:rPr sz="2000" b="1" spc="-4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connection</a:t>
                      </a:r>
                      <a:r>
                        <a:rPr sz="2000" b="1" spc="-3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exists </a:t>
                      </a:r>
                      <a:r>
                        <a:rPr sz="2000" b="1" spc="-39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between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inputs and </a:t>
                      </a:r>
                      <a:r>
                        <a:rPr sz="2000" b="1" spc="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outputs.</a:t>
                      </a:r>
                      <a:endParaRPr sz="2000" b="1">
                        <a:latin typeface="+mj-lt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825">
                <a:tc>
                  <a:txBody>
                    <a:bodyPr/>
                    <a:lstStyle/>
                    <a:p>
                      <a:pPr marL="9080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+mj-lt"/>
                          <a:cs typeface="Calibri"/>
                        </a:rPr>
                        <a:t>Strategic</a:t>
                      </a:r>
                      <a:r>
                        <a:rPr sz="2000" b="1" spc="-7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Constituencies</a:t>
                      </a:r>
                      <a:endParaRPr sz="2000" b="1">
                        <a:latin typeface="+mj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732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+mj-lt"/>
                          <a:cs typeface="Calibri"/>
                        </a:rPr>
                        <a:t>Strategic</a:t>
                      </a:r>
                      <a:r>
                        <a:rPr sz="2000" b="1" spc="-8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Constituencies</a:t>
                      </a:r>
                      <a:r>
                        <a:rPr sz="2000" b="1" spc="-6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are </a:t>
                      </a:r>
                      <a:r>
                        <a:rPr sz="2000" b="1" spc="-39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at</a:t>
                      </a:r>
                      <a:r>
                        <a:rPr sz="2000" b="1" spc="-2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least</a:t>
                      </a:r>
                      <a:r>
                        <a:rPr sz="2000" b="1" spc="-2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minimally</a:t>
                      </a:r>
                      <a:r>
                        <a:rPr sz="2000" b="1" spc="-4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satisfied.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23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0" dirty="0">
                          <a:latin typeface="+mj-lt"/>
                          <a:cs typeface="Calibri"/>
                        </a:rPr>
                        <a:t>Constituencies have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 powerful</a:t>
                      </a:r>
                      <a:r>
                        <a:rPr sz="2000" b="1" spc="-6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influence</a:t>
                      </a:r>
                      <a:r>
                        <a:rPr sz="2000" b="1" spc="-6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on</a:t>
                      </a:r>
                      <a:r>
                        <a:rPr sz="2000" b="1" spc="-2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2000" b="1" spc="-39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organization,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and it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must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 respond</a:t>
                      </a:r>
                      <a:r>
                        <a:rPr sz="2000" b="1" spc="-5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to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demands.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1815">
                <a:tc>
                  <a:txBody>
                    <a:bodyPr/>
                    <a:lstStyle/>
                    <a:p>
                      <a:pPr marL="9080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+mj-lt"/>
                          <a:cs typeface="Calibri"/>
                        </a:rPr>
                        <a:t>Competing</a:t>
                      </a:r>
                      <a:r>
                        <a:rPr sz="2000" b="1" spc="-7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+mj-lt"/>
                          <a:cs typeface="Calibri"/>
                        </a:rPr>
                        <a:t>Values</a:t>
                      </a:r>
                      <a:endParaRPr sz="2000" b="1">
                        <a:latin typeface="+mj-lt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01015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+mj-lt"/>
                          <a:cs typeface="Calibri"/>
                        </a:rPr>
                        <a:t>The emphasis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of the </a:t>
                      </a:r>
                      <a:r>
                        <a:rPr sz="2000" b="1" spc="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organization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in the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four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 major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areas matches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constituent</a:t>
                      </a:r>
                      <a:r>
                        <a:rPr sz="2000" b="1" spc="-5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preferences.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6364" algn="just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5" dirty="0">
                          <a:latin typeface="+mj-lt"/>
                          <a:cs typeface="Calibri"/>
                        </a:rPr>
                        <a:t>The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organization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is unclear </a:t>
                      </a:r>
                      <a:r>
                        <a:rPr sz="2000" b="1" spc="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about its own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emphases,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or </a:t>
                      </a:r>
                      <a:r>
                        <a:rPr sz="2000" b="1" spc="-39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changes</a:t>
                      </a:r>
                      <a:r>
                        <a:rPr sz="2000" b="1" spc="-3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in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criteria</a:t>
                      </a:r>
                      <a:r>
                        <a:rPr sz="2000" b="1" spc="-7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over</a:t>
                      </a:r>
                      <a:r>
                        <a:rPr sz="2000" b="1" spc="-4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time </a:t>
                      </a:r>
                      <a:r>
                        <a:rPr sz="2000" b="1" spc="-390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are</a:t>
                      </a:r>
                      <a:r>
                        <a:rPr sz="2000" b="1" spc="-1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+mj-lt"/>
                          <a:cs typeface="Calibri"/>
                        </a:rPr>
                        <a:t>of</a:t>
                      </a:r>
                      <a:r>
                        <a:rPr sz="2000" b="1" spc="-5" dirty="0">
                          <a:latin typeface="+mj-lt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+mj-lt"/>
                          <a:cs typeface="Calibri"/>
                        </a:rPr>
                        <a:t>interest.</a:t>
                      </a:r>
                      <a:endParaRPr sz="2000" b="1" dirty="0">
                        <a:latin typeface="+mj-lt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E1BBF0-170C-35C2-326D-37362A47729D}"/>
              </a:ext>
            </a:extLst>
          </p:cNvPr>
          <p:cNvSpPr txBox="1"/>
          <p:nvPr/>
        </p:nvSpPr>
        <p:spPr>
          <a:xfrm>
            <a:off x="381000" y="68759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Comparison of 04 approaches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39CFE-2996-7A31-6D96-0686CF3FF411}"/>
              </a:ext>
            </a:extLst>
          </p:cNvPr>
          <p:cNvSpPr txBox="1"/>
          <p:nvPr/>
        </p:nvSpPr>
        <p:spPr>
          <a:xfrm>
            <a:off x="2286000" y="255706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FF00"/>
                </a:solidFill>
              </a:rPr>
              <a:t>Q &amp; A Session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6934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4800" spc="-894" dirty="0">
                <a:latin typeface="+mj-lt"/>
              </a:rPr>
              <a:t>W      </a:t>
            </a:r>
            <a:r>
              <a:rPr lang="pt-BR" sz="4800" spc="-685" dirty="0">
                <a:latin typeface="+mj-lt"/>
              </a:rPr>
              <a:t>h  </a:t>
            </a:r>
            <a:r>
              <a:rPr lang="pt-BR" sz="4800" spc="160" dirty="0">
                <a:latin typeface="+mj-lt"/>
              </a:rPr>
              <a:t>a</a:t>
            </a:r>
            <a:r>
              <a:rPr lang="pt-BR" sz="4800" spc="-390" dirty="0">
                <a:latin typeface="+mj-lt"/>
              </a:rPr>
              <a:t>t</a:t>
            </a:r>
            <a:r>
              <a:rPr lang="pt-BR" sz="4800" spc="-50" dirty="0">
                <a:latin typeface="+mj-lt"/>
              </a:rPr>
              <a:t> </a:t>
            </a:r>
            <a:r>
              <a:rPr lang="pt-BR" sz="4800" spc="-190" dirty="0">
                <a:latin typeface="+mj-lt"/>
              </a:rPr>
              <a:t>is</a:t>
            </a:r>
            <a:r>
              <a:rPr lang="pt-BR" sz="4800" spc="-15" dirty="0">
                <a:latin typeface="+mj-lt"/>
              </a:rPr>
              <a:t> </a:t>
            </a:r>
            <a:r>
              <a:rPr lang="pt-BR" sz="4800" spc="-555" dirty="0">
                <a:latin typeface="+mj-lt"/>
              </a:rPr>
              <a:t>o </a:t>
            </a:r>
            <a:r>
              <a:rPr lang="pt-BR" sz="4800" spc="-495" dirty="0">
                <a:latin typeface="+mj-lt"/>
              </a:rPr>
              <a:t>r </a:t>
            </a:r>
            <a:r>
              <a:rPr lang="pt-BR" sz="4800" spc="-140" dirty="0">
                <a:latin typeface="+mj-lt"/>
              </a:rPr>
              <a:t>g</a:t>
            </a:r>
            <a:r>
              <a:rPr lang="pt-BR" sz="4800" spc="-114" dirty="0">
                <a:latin typeface="+mj-lt"/>
              </a:rPr>
              <a:t>a</a:t>
            </a:r>
            <a:r>
              <a:rPr lang="pt-BR" sz="4800" spc="-585" dirty="0">
                <a:latin typeface="+mj-lt"/>
              </a:rPr>
              <a:t>n </a:t>
            </a:r>
            <a:r>
              <a:rPr lang="pt-BR" sz="4800" spc="-305" dirty="0">
                <a:latin typeface="+mj-lt"/>
              </a:rPr>
              <a:t>i</a:t>
            </a:r>
            <a:r>
              <a:rPr lang="pt-BR" sz="4800" spc="-200" dirty="0">
                <a:latin typeface="+mj-lt"/>
              </a:rPr>
              <a:t>zat</a:t>
            </a:r>
            <a:r>
              <a:rPr lang="pt-BR" sz="4800" spc="-105" dirty="0">
                <a:latin typeface="+mj-lt"/>
              </a:rPr>
              <a:t>i</a:t>
            </a:r>
            <a:r>
              <a:rPr lang="pt-BR" sz="4800" spc="-385" dirty="0">
                <a:latin typeface="+mj-lt"/>
              </a:rPr>
              <a:t>on ?</a:t>
            </a:r>
            <a:r>
              <a:rPr lang="pt-BR" sz="4800" spc="-270" dirty="0">
                <a:latin typeface="+mj-lt"/>
              </a:rPr>
              <a:t>?</a:t>
            </a:r>
            <a:r>
              <a:rPr lang="pt-BR" sz="4800" spc="-290" dirty="0">
                <a:latin typeface="+mj-lt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648" y="1143000"/>
            <a:ext cx="8415020" cy="4146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7063" marR="5715" indent="-614363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3600" b="1" spc="95" dirty="0">
                <a:solidFill>
                  <a:srgbClr val="FFFFFF"/>
                </a:solidFill>
                <a:cs typeface="Tahoma"/>
              </a:rPr>
              <a:t>Derived </a:t>
            </a:r>
            <a:r>
              <a:rPr sz="3600" b="1" spc="380" dirty="0">
                <a:solidFill>
                  <a:srgbClr val="FFFFFF"/>
                </a:solidFill>
                <a:cs typeface="Tahoma"/>
              </a:rPr>
              <a:t>from </a:t>
            </a:r>
            <a:r>
              <a:rPr sz="3600" b="1" spc="60" dirty="0">
                <a:solidFill>
                  <a:srgbClr val="FFFFFF"/>
                </a:solidFill>
                <a:cs typeface="Tahoma"/>
              </a:rPr>
              <a:t>the </a:t>
            </a:r>
            <a:r>
              <a:rPr sz="3600" b="1" spc="40" dirty="0">
                <a:solidFill>
                  <a:srgbClr val="FFFFFF"/>
                </a:solidFill>
                <a:cs typeface="Tahoma"/>
              </a:rPr>
              <a:t>Greek </a:t>
            </a:r>
            <a:r>
              <a:rPr sz="3600" b="1" spc="375" dirty="0">
                <a:solidFill>
                  <a:srgbClr val="FFFFFF"/>
                </a:solidFill>
                <a:cs typeface="Tahoma"/>
              </a:rPr>
              <a:t>word </a:t>
            </a:r>
            <a:r>
              <a:rPr sz="3600" b="1" spc="-11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65" dirty="0">
                <a:solidFill>
                  <a:srgbClr val="FFFFFF"/>
                </a:solidFill>
                <a:cs typeface="Tahoma"/>
              </a:rPr>
              <a:t>“organon”,</a:t>
            </a:r>
            <a:endParaRPr sz="3600" dirty="0">
              <a:cs typeface="Tahoma"/>
            </a:endParaRPr>
          </a:p>
          <a:p>
            <a:pPr marL="627063" marR="5080" indent="-614363" algn="just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3600" b="1" spc="-175" dirty="0">
                <a:solidFill>
                  <a:srgbClr val="FFFFFF"/>
                </a:solidFill>
                <a:cs typeface="Tahoma"/>
              </a:rPr>
              <a:t>As</a:t>
            </a:r>
            <a:r>
              <a:rPr sz="3600" b="1" spc="-17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5" dirty="0">
                <a:solidFill>
                  <a:srgbClr val="FFFFFF"/>
                </a:solidFill>
                <a:cs typeface="Tahoma"/>
              </a:rPr>
              <a:t>we</a:t>
            </a:r>
            <a:r>
              <a:rPr sz="3600" b="1" spc="3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80" dirty="0">
                <a:solidFill>
                  <a:srgbClr val="FFFFFF"/>
                </a:solidFill>
                <a:cs typeface="Tahoma"/>
              </a:rPr>
              <a:t>know</a:t>
            </a:r>
            <a:r>
              <a:rPr lang="en-IN" sz="3600" b="1" spc="80" dirty="0">
                <a:solidFill>
                  <a:srgbClr val="FFFFFF"/>
                </a:solidFill>
                <a:cs typeface="Tahoma"/>
              </a:rPr>
              <a:t> ‘organ’</a:t>
            </a:r>
            <a:r>
              <a:rPr sz="3600" b="1" spc="-26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0" dirty="0">
                <a:solidFill>
                  <a:srgbClr val="FFFFFF"/>
                </a:solidFill>
                <a:cs typeface="Tahoma"/>
              </a:rPr>
              <a:t>-</a:t>
            </a:r>
            <a:r>
              <a:rPr sz="3600" b="1" spc="1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5" dirty="0">
                <a:solidFill>
                  <a:srgbClr val="FFFFFF"/>
                </a:solidFill>
                <a:cs typeface="Tahoma"/>
              </a:rPr>
              <a:t>and</a:t>
            </a:r>
            <a:r>
              <a:rPr sz="3600" b="1" spc="3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00" dirty="0">
                <a:solidFill>
                  <a:srgbClr val="FFFFFF"/>
                </a:solidFill>
                <a:cs typeface="Tahoma"/>
              </a:rPr>
              <a:t>it </a:t>
            </a:r>
            <a:r>
              <a:rPr sz="3600" b="1" spc="-11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65" dirty="0">
                <a:solidFill>
                  <a:srgbClr val="FFFFFF"/>
                </a:solidFill>
                <a:cs typeface="Tahoma"/>
              </a:rPr>
              <a:t>means</a:t>
            </a:r>
            <a:r>
              <a:rPr sz="3600" b="1" spc="-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5" dirty="0">
                <a:solidFill>
                  <a:srgbClr val="FFFFFF"/>
                </a:solidFill>
                <a:cs typeface="Tahoma"/>
              </a:rPr>
              <a:t>a</a:t>
            </a:r>
            <a:r>
              <a:rPr sz="3600" b="1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35" dirty="0">
                <a:solidFill>
                  <a:srgbClr val="FFFFFF"/>
                </a:solidFill>
                <a:cs typeface="Tahoma"/>
              </a:rPr>
              <a:t>compartment </a:t>
            </a:r>
            <a:r>
              <a:rPr sz="3600" b="1" spc="530" dirty="0">
                <a:solidFill>
                  <a:srgbClr val="FFFFFF"/>
                </a:solidFill>
                <a:cs typeface="Tahoma"/>
              </a:rPr>
              <a:t>for </a:t>
            </a:r>
            <a:r>
              <a:rPr sz="3600" b="1" spc="-5" dirty="0">
                <a:solidFill>
                  <a:srgbClr val="FFFFFF"/>
                </a:solidFill>
                <a:cs typeface="Tahoma"/>
              </a:rPr>
              <a:t>a </a:t>
            </a:r>
            <a:r>
              <a:rPr sz="3600" b="1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95" dirty="0">
                <a:solidFill>
                  <a:srgbClr val="FFFFFF"/>
                </a:solidFill>
                <a:cs typeface="Tahoma"/>
              </a:rPr>
              <a:t>particular</a:t>
            </a:r>
            <a:r>
              <a:rPr sz="3600" b="1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10" dirty="0">
                <a:solidFill>
                  <a:srgbClr val="FFFFFF"/>
                </a:solidFill>
                <a:cs typeface="Tahoma"/>
              </a:rPr>
              <a:t>job.</a:t>
            </a:r>
            <a:endParaRPr sz="3600" dirty="0">
              <a:cs typeface="Tahoma"/>
            </a:endParaRPr>
          </a:p>
          <a:p>
            <a:pPr marL="627063" marR="5080" indent="-614363" algn="just">
              <a:lnSpc>
                <a:spcPct val="100000"/>
              </a:lnSpc>
              <a:spcBef>
                <a:spcPts val="965"/>
              </a:spcBef>
              <a:buClr>
                <a:srgbClr val="FFFFFF"/>
              </a:buClr>
              <a:buFont typeface="Wingdings" panose="05000000000000000000" pitchFamily="2" charset="2"/>
              <a:buChar char="Ø"/>
              <a:tabLst>
                <a:tab pos="506730" algn="l"/>
              </a:tabLst>
            </a:pPr>
            <a:r>
              <a:rPr sz="3600" b="1" spc="-275" dirty="0">
                <a:solidFill>
                  <a:srgbClr val="FFFFFF"/>
                </a:solidFill>
                <a:cs typeface="Tahoma"/>
              </a:rPr>
              <a:t>An</a:t>
            </a:r>
            <a:r>
              <a:rPr sz="3600" b="1" spc="-27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95" dirty="0">
                <a:solidFill>
                  <a:srgbClr val="FFFFFF"/>
                </a:solidFill>
                <a:cs typeface="Tahoma"/>
              </a:rPr>
              <a:t>organization</a:t>
            </a:r>
            <a:r>
              <a:rPr sz="3600" b="1" spc="10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5" dirty="0">
                <a:solidFill>
                  <a:srgbClr val="FFFFFF"/>
                </a:solidFill>
                <a:cs typeface="Tahoma"/>
              </a:rPr>
              <a:t>is</a:t>
            </a:r>
            <a:r>
              <a:rPr sz="3600" b="1" spc="2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5" dirty="0">
                <a:solidFill>
                  <a:srgbClr val="FFFFFF"/>
                </a:solidFill>
                <a:cs typeface="Tahoma"/>
              </a:rPr>
              <a:t>a</a:t>
            </a:r>
            <a:r>
              <a:rPr sz="3600" b="1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40" dirty="0">
                <a:solidFill>
                  <a:srgbClr val="FFFFFF"/>
                </a:solidFill>
                <a:cs typeface="Tahoma"/>
              </a:rPr>
              <a:t>social </a:t>
            </a:r>
            <a:r>
              <a:rPr sz="3600" b="1" spc="24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14" dirty="0">
                <a:solidFill>
                  <a:srgbClr val="FFFFFF"/>
                </a:solidFill>
                <a:cs typeface="Tahoma"/>
              </a:rPr>
              <a:t>group </a:t>
            </a:r>
            <a:r>
              <a:rPr sz="3600" b="1" spc="-25" dirty="0">
                <a:solidFill>
                  <a:srgbClr val="FFFFFF"/>
                </a:solidFill>
                <a:cs typeface="Tahoma"/>
              </a:rPr>
              <a:t>which </a:t>
            </a:r>
            <a:r>
              <a:rPr sz="3600" b="1" spc="145" dirty="0">
                <a:solidFill>
                  <a:srgbClr val="FFFFFF"/>
                </a:solidFill>
                <a:cs typeface="Tahoma"/>
              </a:rPr>
              <a:t>distributes </a:t>
            </a:r>
            <a:r>
              <a:rPr sz="3600" b="1" spc="105" dirty="0">
                <a:solidFill>
                  <a:srgbClr val="FFFFFF"/>
                </a:solidFill>
                <a:cs typeface="Tahoma"/>
              </a:rPr>
              <a:t>tasks </a:t>
            </a:r>
            <a:r>
              <a:rPr sz="3600" b="1" spc="-11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540" dirty="0">
                <a:solidFill>
                  <a:srgbClr val="FFFFFF"/>
                </a:solidFill>
                <a:cs typeface="Tahoma"/>
              </a:rPr>
              <a:t>for</a:t>
            </a:r>
            <a:r>
              <a:rPr sz="3600" b="1" spc="-2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5" dirty="0">
                <a:solidFill>
                  <a:srgbClr val="FFFFFF"/>
                </a:solidFill>
                <a:cs typeface="Tahoma"/>
              </a:rPr>
              <a:t>a</a:t>
            </a:r>
            <a:r>
              <a:rPr sz="3600" b="1" spc="2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85" dirty="0">
                <a:solidFill>
                  <a:srgbClr val="FFFFFF"/>
                </a:solidFill>
                <a:cs typeface="Tahoma"/>
              </a:rPr>
              <a:t>collective</a:t>
            </a:r>
            <a:r>
              <a:rPr sz="3600" b="1" spc="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90" dirty="0">
                <a:solidFill>
                  <a:srgbClr val="FFFFFF"/>
                </a:solidFill>
                <a:cs typeface="Tahoma"/>
              </a:rPr>
              <a:t>goal.</a:t>
            </a:r>
            <a:endParaRPr sz="3600" dirty="0"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4686300"/>
            <a:ext cx="3505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67260"/>
            <a:ext cx="7696200" cy="7233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93800" marR="5080" indent="-1181735" algn="ctr">
              <a:lnSpc>
                <a:spcPts val="4940"/>
              </a:lnSpc>
              <a:spcBef>
                <a:spcPts val="540"/>
              </a:spcBef>
            </a:pPr>
            <a:r>
              <a:rPr lang="en-IN" sz="5400" spc="-240" dirty="0">
                <a:latin typeface="+mn-lt"/>
              </a:rPr>
              <a:t>E</a:t>
            </a:r>
            <a:r>
              <a:rPr lang="en-IN" sz="5400" spc="-204" dirty="0">
                <a:latin typeface="+mn-lt"/>
              </a:rPr>
              <a:t>f</a:t>
            </a:r>
            <a:r>
              <a:rPr lang="en-IN" sz="5400" spc="-350" dirty="0">
                <a:latin typeface="+mn-lt"/>
              </a:rPr>
              <a:t>fe</a:t>
            </a:r>
            <a:r>
              <a:rPr lang="en-IN" sz="5400" spc="-380" dirty="0">
                <a:latin typeface="+mn-lt"/>
              </a:rPr>
              <a:t>c</a:t>
            </a:r>
            <a:r>
              <a:rPr lang="en-IN" sz="5400" spc="-270" dirty="0">
                <a:latin typeface="+mn-lt"/>
              </a:rPr>
              <a:t>tiveness</a:t>
            </a:r>
            <a:r>
              <a:rPr lang="en-IN" sz="5400" spc="-40" dirty="0">
                <a:latin typeface="+mn-lt"/>
              </a:rPr>
              <a:t> a</a:t>
            </a:r>
            <a:r>
              <a:rPr lang="en-IN" sz="5400" spc="-355" dirty="0">
                <a:latin typeface="+mn-lt"/>
              </a:rPr>
              <a:t>nd  </a:t>
            </a:r>
            <a:r>
              <a:rPr lang="en-IN" sz="5400" spc="-375" dirty="0">
                <a:latin typeface="+mn-lt"/>
              </a:rPr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90600"/>
            <a:ext cx="8534400" cy="5350183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6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cs typeface="Tahoma"/>
              </a:rPr>
              <a:t>Efficiency:</a:t>
            </a:r>
            <a:endParaRPr lang="en-IN" sz="3600" b="1" u="sng" dirty="0">
              <a:uFill>
                <a:solidFill>
                  <a:srgbClr val="FFFFFF"/>
                </a:solidFill>
              </a:uFill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3600" b="1" spc="-35" dirty="0">
                <a:solidFill>
                  <a:srgbClr val="FFFFFF"/>
                </a:solidFill>
                <a:cs typeface="Tahoma"/>
              </a:rPr>
              <a:t>Takes </a:t>
            </a:r>
            <a:r>
              <a:rPr sz="3600" b="1" spc="105" dirty="0">
                <a:solidFill>
                  <a:srgbClr val="FFFFFF"/>
                </a:solidFill>
                <a:cs typeface="Tahoma"/>
              </a:rPr>
              <a:t>into </a:t>
            </a:r>
            <a:r>
              <a:rPr sz="3600" b="1" spc="20" dirty="0">
                <a:solidFill>
                  <a:srgbClr val="FFFFFF"/>
                </a:solidFill>
                <a:cs typeface="Tahoma"/>
              </a:rPr>
              <a:t>account </a:t>
            </a:r>
            <a:r>
              <a:rPr sz="3600" b="1" spc="55" dirty="0">
                <a:solidFill>
                  <a:srgbClr val="FFFFFF"/>
                </a:solidFill>
                <a:cs typeface="Tahoma"/>
              </a:rPr>
              <a:t>the </a:t>
            </a:r>
            <a:r>
              <a:rPr sz="3600" b="1" spc="10" dirty="0">
                <a:solidFill>
                  <a:srgbClr val="FFFFFF"/>
                </a:solidFill>
                <a:cs typeface="Tahoma"/>
              </a:rPr>
              <a:t>amount </a:t>
            </a:r>
            <a:r>
              <a:rPr sz="3600" b="1" spc="330" dirty="0">
                <a:solidFill>
                  <a:srgbClr val="FFFFFF"/>
                </a:solidFill>
                <a:cs typeface="Tahoma"/>
              </a:rPr>
              <a:t>of </a:t>
            </a:r>
            <a:r>
              <a:rPr sz="3600" b="1" spc="-104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55" dirty="0">
                <a:solidFill>
                  <a:srgbClr val="FFFFFF"/>
                </a:solidFill>
                <a:cs typeface="Tahoma"/>
              </a:rPr>
              <a:t>resources</a:t>
            </a:r>
            <a:r>
              <a:rPr sz="3600" b="1" spc="1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20" dirty="0">
                <a:solidFill>
                  <a:srgbClr val="FFFFFF"/>
                </a:solidFill>
                <a:cs typeface="Tahoma"/>
              </a:rPr>
              <a:t>used</a:t>
            </a:r>
            <a:r>
              <a:rPr sz="3600" b="1" spc="-1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95" dirty="0">
                <a:solidFill>
                  <a:srgbClr val="FFFFFF"/>
                </a:solidFill>
                <a:cs typeface="Tahoma"/>
              </a:rPr>
              <a:t>to</a:t>
            </a:r>
            <a:r>
              <a:rPr sz="3600" b="1" spc="30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35" dirty="0">
                <a:solidFill>
                  <a:srgbClr val="FFFFFF"/>
                </a:solidFill>
                <a:cs typeface="Tahoma"/>
              </a:rPr>
              <a:t>produce</a:t>
            </a:r>
            <a:r>
              <a:rPr sz="3600" b="1" spc="14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55" dirty="0">
                <a:solidFill>
                  <a:srgbClr val="FFFFFF"/>
                </a:solidFill>
                <a:cs typeface="Tahoma"/>
              </a:rPr>
              <a:t>the </a:t>
            </a:r>
            <a:r>
              <a:rPr sz="3600" b="1" spc="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65" dirty="0">
                <a:solidFill>
                  <a:srgbClr val="FFFFFF"/>
                </a:solidFill>
                <a:cs typeface="Tahoma"/>
              </a:rPr>
              <a:t>desired</a:t>
            </a:r>
            <a:r>
              <a:rPr sz="3600" b="1" spc="-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0" dirty="0">
                <a:solidFill>
                  <a:srgbClr val="FFFFFF"/>
                </a:solidFill>
                <a:cs typeface="Tahoma"/>
              </a:rPr>
              <a:t>output.</a:t>
            </a:r>
            <a:endParaRPr lang="en-IN" sz="3600" b="1" dirty="0"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endParaRPr lang="en-IN" sz="1400" b="1" u="sng" spc="1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3600" b="1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cs typeface="Tahoma"/>
              </a:rPr>
              <a:t>Effectiveness:</a:t>
            </a:r>
            <a:endParaRPr lang="en-IN" sz="3600" b="1" u="sng" dirty="0">
              <a:uFill>
                <a:solidFill>
                  <a:srgbClr val="FFFFFF"/>
                </a:solidFill>
              </a:uFill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870"/>
              </a:spcBef>
            </a:pPr>
            <a:r>
              <a:rPr sz="3600" b="1" spc="-135" dirty="0">
                <a:solidFill>
                  <a:srgbClr val="FFFFFF"/>
                </a:solidFill>
                <a:cs typeface="Tahoma"/>
              </a:rPr>
              <a:t>The </a:t>
            </a:r>
            <a:r>
              <a:rPr sz="3600" b="1" spc="100" dirty="0">
                <a:solidFill>
                  <a:srgbClr val="FFFFFF"/>
                </a:solidFill>
                <a:cs typeface="Tahoma"/>
              </a:rPr>
              <a:t>degree </a:t>
            </a:r>
            <a:r>
              <a:rPr sz="3600" b="1" spc="295" dirty="0">
                <a:solidFill>
                  <a:srgbClr val="FFFFFF"/>
                </a:solidFill>
                <a:cs typeface="Tahoma"/>
              </a:rPr>
              <a:t>to </a:t>
            </a:r>
            <a:r>
              <a:rPr sz="3600" b="1" spc="-20" dirty="0">
                <a:solidFill>
                  <a:srgbClr val="FFFFFF"/>
                </a:solidFill>
                <a:cs typeface="Tahoma"/>
              </a:rPr>
              <a:t>which </a:t>
            </a:r>
            <a:r>
              <a:rPr sz="3600" b="1" spc="125" dirty="0">
                <a:solidFill>
                  <a:srgbClr val="FFFFFF"/>
                </a:solidFill>
                <a:cs typeface="Tahoma"/>
              </a:rPr>
              <a:t>objectives </a:t>
            </a:r>
            <a:r>
              <a:rPr sz="3600" b="1" spc="-530" dirty="0">
                <a:solidFill>
                  <a:srgbClr val="FFFFFF"/>
                </a:solidFill>
                <a:cs typeface="Tahoma"/>
              </a:rPr>
              <a:t>&amp; </a:t>
            </a:r>
            <a:r>
              <a:rPr sz="3600" b="1" spc="-52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10" dirty="0">
                <a:solidFill>
                  <a:srgbClr val="FFFFFF"/>
                </a:solidFill>
                <a:cs typeface="Tahoma"/>
              </a:rPr>
              <a:t>goals </a:t>
            </a:r>
            <a:r>
              <a:rPr sz="3600" b="1" spc="240" dirty="0">
                <a:solidFill>
                  <a:srgbClr val="FFFFFF"/>
                </a:solidFill>
                <a:cs typeface="Tahoma"/>
              </a:rPr>
              <a:t>are </a:t>
            </a:r>
            <a:r>
              <a:rPr sz="3600" b="1" spc="5" dirty="0">
                <a:solidFill>
                  <a:srgbClr val="FFFFFF"/>
                </a:solidFill>
                <a:cs typeface="Tahoma"/>
              </a:rPr>
              <a:t>achieved </a:t>
            </a:r>
            <a:r>
              <a:rPr sz="3600" b="1" spc="20" dirty="0">
                <a:solidFill>
                  <a:srgbClr val="FFFFFF"/>
                </a:solidFill>
                <a:cs typeface="Tahoma"/>
              </a:rPr>
              <a:t>and </a:t>
            </a:r>
            <a:r>
              <a:rPr sz="3600" b="1" spc="60" dirty="0">
                <a:solidFill>
                  <a:srgbClr val="FFFFFF"/>
                </a:solidFill>
                <a:cs typeface="Tahoma"/>
              </a:rPr>
              <a:t>the </a:t>
            </a:r>
            <a:r>
              <a:rPr sz="3600" b="1" spc="70" dirty="0">
                <a:solidFill>
                  <a:srgbClr val="FFFFFF"/>
                </a:solidFill>
                <a:cs typeface="Tahoma"/>
              </a:rPr>
              <a:t>extent </a:t>
            </a:r>
            <a:r>
              <a:rPr sz="3600" b="1" spc="-104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95" dirty="0">
                <a:solidFill>
                  <a:srgbClr val="FFFFFF"/>
                </a:solidFill>
                <a:cs typeface="Tahoma"/>
              </a:rPr>
              <a:t>to </a:t>
            </a:r>
            <a:r>
              <a:rPr sz="3600" b="1" spc="-15" dirty="0">
                <a:solidFill>
                  <a:srgbClr val="FFFFFF"/>
                </a:solidFill>
                <a:cs typeface="Tahoma"/>
              </a:rPr>
              <a:t>which </a:t>
            </a:r>
            <a:r>
              <a:rPr sz="3600" b="1" spc="175" dirty="0">
                <a:solidFill>
                  <a:srgbClr val="FFFFFF"/>
                </a:solidFill>
                <a:cs typeface="Tahoma"/>
              </a:rPr>
              <a:t>targeted </a:t>
            </a:r>
            <a:r>
              <a:rPr sz="3600" b="1" spc="240" dirty="0">
                <a:solidFill>
                  <a:srgbClr val="FFFFFF"/>
                </a:solidFill>
                <a:cs typeface="Tahoma"/>
              </a:rPr>
              <a:t>problems </a:t>
            </a:r>
            <a:r>
              <a:rPr sz="3600" b="1" spc="235" dirty="0">
                <a:solidFill>
                  <a:srgbClr val="FFFFFF"/>
                </a:solidFill>
                <a:cs typeface="Tahoma"/>
              </a:rPr>
              <a:t>are </a:t>
            </a:r>
            <a:r>
              <a:rPr sz="3600" b="1" spc="180" dirty="0">
                <a:solidFill>
                  <a:srgbClr val="FFFFFF"/>
                </a:solidFill>
                <a:cs typeface="Tahoma"/>
              </a:rPr>
              <a:t>solved.</a:t>
            </a:r>
            <a:endParaRPr sz="3600" b="1" dirty="0"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8645"/>
          <a:stretch/>
        </p:blipFill>
        <p:spPr>
          <a:xfrm>
            <a:off x="5486400" y="2895600"/>
            <a:ext cx="258127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824" y="1371600"/>
            <a:ext cx="8636952" cy="4950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 algn="just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851910" algn="l"/>
                <a:tab pos="7266305" algn="l"/>
                <a:tab pos="7910830" algn="l"/>
              </a:tabLst>
            </a:pPr>
            <a:r>
              <a:rPr lang="en-IN" sz="3200" b="1" spc="290" dirty="0">
                <a:solidFill>
                  <a:srgbClr val="FFFFFF"/>
                </a:solidFill>
                <a:cs typeface="Tahoma"/>
              </a:rPr>
              <a:t>O</a:t>
            </a:r>
            <a:r>
              <a:rPr lang="en-IN" sz="3200" b="1" spc="165" dirty="0">
                <a:solidFill>
                  <a:srgbClr val="FFFFFF"/>
                </a:solidFill>
                <a:cs typeface="Tahoma"/>
              </a:rPr>
              <a:t>r</a:t>
            </a:r>
            <a:r>
              <a:rPr lang="en-IN" sz="3200" b="1" spc="-85" dirty="0">
                <a:solidFill>
                  <a:srgbClr val="FFFFFF"/>
                </a:solidFill>
                <a:cs typeface="Tahoma"/>
              </a:rPr>
              <a:t>gani</a:t>
            </a:r>
            <a:r>
              <a:rPr lang="en-IN" sz="3200" b="1" spc="-65" dirty="0">
                <a:solidFill>
                  <a:srgbClr val="FFFFFF"/>
                </a:solidFill>
                <a:cs typeface="Tahoma"/>
              </a:rPr>
              <a:t>z</a:t>
            </a:r>
            <a:r>
              <a:rPr lang="en-IN" sz="3200" b="1" spc="200" dirty="0">
                <a:solidFill>
                  <a:srgbClr val="FFFFFF"/>
                </a:solidFill>
                <a:cs typeface="Tahoma"/>
              </a:rPr>
              <a:t>a</a:t>
            </a:r>
            <a:r>
              <a:rPr lang="en-IN" sz="3200" b="1" spc="145" dirty="0">
                <a:solidFill>
                  <a:srgbClr val="FFFFFF"/>
                </a:solidFill>
                <a:cs typeface="Tahoma"/>
              </a:rPr>
              <a:t>t</a:t>
            </a:r>
            <a:r>
              <a:rPr lang="en-IN" sz="3200" b="1" spc="15" dirty="0">
                <a:solidFill>
                  <a:srgbClr val="FFFFFF"/>
                </a:solidFill>
                <a:cs typeface="Tahoma"/>
              </a:rPr>
              <a:t>ion</a:t>
            </a:r>
            <a:r>
              <a:rPr lang="en-IN" sz="3200" b="1" spc="25" dirty="0">
                <a:solidFill>
                  <a:srgbClr val="FFFFFF"/>
                </a:solidFill>
                <a:cs typeface="Tahoma"/>
              </a:rPr>
              <a:t>a</a:t>
            </a:r>
            <a:r>
              <a:rPr lang="en-IN" sz="3200" b="1" spc="1019" dirty="0">
                <a:solidFill>
                  <a:srgbClr val="FFFFFF"/>
                </a:solidFill>
                <a:cs typeface="Tahoma"/>
              </a:rPr>
              <a:t>l</a:t>
            </a:r>
            <a:r>
              <a:rPr lang="en-IN" sz="3200" b="1" spc="170" dirty="0">
                <a:solidFill>
                  <a:srgbClr val="FFFFFF"/>
                </a:solidFill>
                <a:cs typeface="Tahoma"/>
              </a:rPr>
              <a:t>effect</a:t>
            </a:r>
            <a:r>
              <a:rPr lang="en-IN" sz="3200" b="1" spc="114" dirty="0">
                <a:solidFill>
                  <a:srgbClr val="FFFFFF"/>
                </a:solidFill>
                <a:cs typeface="Tahoma"/>
              </a:rPr>
              <a:t>i</a:t>
            </a:r>
            <a:r>
              <a:rPr lang="en-IN" sz="3200" b="1" spc="-80" dirty="0">
                <a:solidFill>
                  <a:srgbClr val="FFFFFF"/>
                </a:solidFill>
                <a:cs typeface="Tahoma"/>
              </a:rPr>
              <a:t>ve</a:t>
            </a:r>
            <a:r>
              <a:rPr lang="en-IN" sz="3200" b="1" spc="-75" dirty="0">
                <a:solidFill>
                  <a:srgbClr val="FFFFFF"/>
                </a:solidFill>
                <a:cs typeface="Tahoma"/>
              </a:rPr>
              <a:t>n</a:t>
            </a:r>
            <a:r>
              <a:rPr lang="en-IN" sz="3200" b="1" spc="-15" dirty="0">
                <a:solidFill>
                  <a:srgbClr val="FFFFFF"/>
                </a:solidFill>
                <a:cs typeface="Tahoma"/>
              </a:rPr>
              <a:t>ess </a:t>
            </a:r>
            <a:r>
              <a:rPr sz="3200" b="1" spc="10" dirty="0">
                <a:solidFill>
                  <a:srgbClr val="FFFFFF"/>
                </a:solidFill>
                <a:cs typeface="Tahoma"/>
              </a:rPr>
              <a:t>is</a:t>
            </a:r>
            <a:r>
              <a:rPr lang="en-IN" sz="3200" b="1" spc="10" dirty="0">
                <a:solidFill>
                  <a:srgbClr val="FFFFFF"/>
                </a:solidFill>
                <a:cs typeface="Tahoma"/>
              </a:rPr>
              <a:t> </a:t>
            </a:r>
            <a:r>
              <a:rPr sz="3200" b="1" spc="90" dirty="0">
                <a:solidFill>
                  <a:srgbClr val="FFFFFF"/>
                </a:solidFill>
                <a:cs typeface="Tahoma"/>
              </a:rPr>
              <a:t>t</a:t>
            </a:r>
            <a:r>
              <a:rPr sz="3200" b="1" spc="145" dirty="0">
                <a:solidFill>
                  <a:srgbClr val="FFFFFF"/>
                </a:solidFill>
                <a:cs typeface="Tahoma"/>
              </a:rPr>
              <a:t>h</a:t>
            </a:r>
            <a:r>
              <a:rPr sz="3200" b="1" spc="-60" dirty="0">
                <a:solidFill>
                  <a:srgbClr val="FFFFFF"/>
                </a:solidFill>
                <a:cs typeface="Tahoma"/>
              </a:rPr>
              <a:t>e</a:t>
            </a:r>
            <a:r>
              <a:rPr lang="en-IN" sz="3200" b="1" spc="-60" dirty="0">
                <a:solidFill>
                  <a:srgbClr val="FFFFFF"/>
                </a:solidFill>
                <a:cs typeface="Tahoma"/>
              </a:rPr>
              <a:t> concept of  how </a:t>
            </a:r>
            <a:r>
              <a:rPr lang="en-IN" sz="3200" b="1" spc="120" dirty="0">
                <a:solidFill>
                  <a:srgbClr val="FFFFFF"/>
                </a:solidFill>
                <a:cs typeface="Tahoma"/>
              </a:rPr>
              <a:t>effective </a:t>
            </a:r>
            <a:r>
              <a:rPr lang="en-IN" sz="3200" b="1" spc="-85" dirty="0">
                <a:solidFill>
                  <a:srgbClr val="FFFFFF"/>
                </a:solidFill>
                <a:cs typeface="Tahoma"/>
              </a:rPr>
              <a:t>an organisation is </a:t>
            </a:r>
            <a:r>
              <a:rPr lang="en-IN" sz="3200" b="1" spc="-80" dirty="0">
                <a:solidFill>
                  <a:srgbClr val="FFFFFF"/>
                </a:solidFill>
                <a:cs typeface="Tahoma"/>
              </a:rPr>
              <a:t>in </a:t>
            </a:r>
            <a:r>
              <a:rPr lang="en-IN" sz="3200" b="1" spc="-30" dirty="0">
                <a:solidFill>
                  <a:srgbClr val="FFFFFF"/>
                </a:solidFill>
                <a:cs typeface="Tahoma"/>
              </a:rPr>
              <a:t>ach</a:t>
            </a:r>
            <a:r>
              <a:rPr lang="en-IN" sz="3200" b="1" spc="-5" dirty="0">
                <a:solidFill>
                  <a:srgbClr val="FFFFFF"/>
                </a:solidFill>
                <a:cs typeface="Tahoma"/>
              </a:rPr>
              <a:t>i</a:t>
            </a:r>
            <a:r>
              <a:rPr lang="en-IN" sz="3200" b="1" spc="-90" dirty="0">
                <a:solidFill>
                  <a:srgbClr val="FFFFFF"/>
                </a:solidFill>
                <a:cs typeface="Tahoma"/>
              </a:rPr>
              <a:t>eving </a:t>
            </a:r>
            <a:r>
              <a:rPr lang="en-IN" sz="3200" b="1" spc="90" dirty="0">
                <a:solidFill>
                  <a:srgbClr val="FFFFFF"/>
                </a:solidFill>
                <a:cs typeface="Tahoma"/>
              </a:rPr>
              <a:t>t</a:t>
            </a:r>
            <a:r>
              <a:rPr lang="en-IN" sz="3200" b="1" spc="145" dirty="0">
                <a:solidFill>
                  <a:srgbClr val="FFFFFF"/>
                </a:solidFill>
                <a:cs typeface="Tahoma"/>
              </a:rPr>
              <a:t>h</a:t>
            </a:r>
            <a:r>
              <a:rPr lang="en-IN" sz="3200" b="1" spc="-60" dirty="0">
                <a:solidFill>
                  <a:srgbClr val="FFFFFF"/>
                </a:solidFill>
                <a:cs typeface="Tahoma"/>
              </a:rPr>
              <a:t>e </a:t>
            </a:r>
            <a:r>
              <a:rPr lang="en-IN" sz="3200" b="1" spc="55" dirty="0">
                <a:solidFill>
                  <a:srgbClr val="FFFFFF"/>
                </a:solidFill>
                <a:cs typeface="Tahoma"/>
              </a:rPr>
              <a:t>outcomes,</a:t>
            </a:r>
            <a:r>
              <a:rPr lang="en-IN" sz="3200" b="1" spc="260" dirty="0">
                <a:solidFill>
                  <a:srgbClr val="FFFFFF"/>
                </a:solidFill>
                <a:cs typeface="Tahoma"/>
              </a:rPr>
              <a:t> </a:t>
            </a:r>
            <a:r>
              <a:rPr lang="en-IN" sz="3200" b="1" spc="60" dirty="0">
                <a:solidFill>
                  <a:srgbClr val="FFFFFF"/>
                </a:solidFill>
                <a:cs typeface="Tahoma"/>
              </a:rPr>
              <a:t>the</a:t>
            </a:r>
            <a:r>
              <a:rPr lang="en-IN" sz="3200" b="1" spc="250" dirty="0">
                <a:solidFill>
                  <a:srgbClr val="FFFFFF"/>
                </a:solidFill>
                <a:cs typeface="Tahoma"/>
              </a:rPr>
              <a:t> </a:t>
            </a:r>
            <a:r>
              <a:rPr lang="en-IN" sz="3200" b="1" spc="85" dirty="0">
                <a:solidFill>
                  <a:srgbClr val="FFFFFF"/>
                </a:solidFill>
                <a:cs typeface="Tahoma"/>
              </a:rPr>
              <a:t>organization</a:t>
            </a:r>
            <a:r>
              <a:rPr lang="en-IN" sz="3200" b="1" spc="260" dirty="0">
                <a:solidFill>
                  <a:srgbClr val="FFFFFF"/>
                </a:solidFill>
                <a:cs typeface="Tahoma"/>
              </a:rPr>
              <a:t> </a:t>
            </a:r>
            <a:r>
              <a:rPr lang="en-IN" sz="3200" b="1" spc="30" dirty="0">
                <a:solidFill>
                  <a:srgbClr val="FFFFFF"/>
                </a:solidFill>
                <a:cs typeface="Tahoma"/>
              </a:rPr>
              <a:t>intends to produce.</a:t>
            </a:r>
            <a:r>
              <a:rPr lang="en-IN" sz="3200" b="1" spc="-175" dirty="0">
                <a:solidFill>
                  <a:srgbClr val="FFFFFF"/>
                </a:solidFill>
                <a:cs typeface="Tahoma"/>
              </a:rPr>
              <a:t> </a:t>
            </a:r>
          </a:p>
          <a:p>
            <a:pPr marL="584200" indent="-571500" algn="just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851910" algn="l"/>
                <a:tab pos="7266305" algn="l"/>
                <a:tab pos="7910830" algn="l"/>
              </a:tabLst>
            </a:pPr>
            <a:r>
              <a:rPr lang="en-IN" sz="3200" b="1" spc="-175" dirty="0">
                <a:solidFill>
                  <a:srgbClr val="FFFFFF"/>
                </a:solidFill>
                <a:cs typeface="Tahoma"/>
              </a:rPr>
              <a:t>T</a:t>
            </a:r>
            <a:r>
              <a:rPr lang="en-IN" sz="3200" b="1" spc="-170" dirty="0">
                <a:solidFill>
                  <a:srgbClr val="FFFFFF"/>
                </a:solidFill>
                <a:cs typeface="Tahoma"/>
              </a:rPr>
              <a:t>h</a:t>
            </a:r>
            <a:r>
              <a:rPr lang="en-IN" sz="3200" b="1" spc="-60" dirty="0">
                <a:solidFill>
                  <a:srgbClr val="FFFFFF"/>
                </a:solidFill>
                <a:cs typeface="Tahoma"/>
              </a:rPr>
              <a:t>e </a:t>
            </a:r>
            <a:r>
              <a:rPr lang="en-IN" sz="3200" b="1" spc="50" dirty="0">
                <a:solidFill>
                  <a:srgbClr val="FFFFFF"/>
                </a:solidFill>
                <a:cs typeface="Tahoma"/>
              </a:rPr>
              <a:t>idea </a:t>
            </a:r>
            <a:r>
              <a:rPr lang="en-IN" sz="3200" b="1" spc="265" dirty="0">
                <a:solidFill>
                  <a:srgbClr val="FFFFFF"/>
                </a:solidFill>
                <a:cs typeface="Tahoma"/>
              </a:rPr>
              <a:t>of </a:t>
            </a:r>
            <a:r>
              <a:rPr lang="en-IN" sz="3200" b="1" spc="-85" dirty="0">
                <a:solidFill>
                  <a:srgbClr val="FFFFFF"/>
                </a:solidFill>
                <a:cs typeface="Tahoma"/>
              </a:rPr>
              <a:t>organi</a:t>
            </a:r>
            <a:r>
              <a:rPr lang="en-IN" sz="3200" b="1" spc="-65" dirty="0">
                <a:solidFill>
                  <a:srgbClr val="FFFFFF"/>
                </a:solidFill>
                <a:cs typeface="Tahoma"/>
              </a:rPr>
              <a:t>z</a:t>
            </a:r>
            <a:r>
              <a:rPr lang="en-IN" sz="3200" b="1" spc="200" dirty="0">
                <a:solidFill>
                  <a:srgbClr val="FFFFFF"/>
                </a:solidFill>
                <a:cs typeface="Tahoma"/>
              </a:rPr>
              <a:t>a</a:t>
            </a:r>
            <a:r>
              <a:rPr lang="en-IN" sz="3200" b="1" spc="145" dirty="0">
                <a:solidFill>
                  <a:srgbClr val="FFFFFF"/>
                </a:solidFill>
                <a:cs typeface="Tahoma"/>
              </a:rPr>
              <a:t>t</a:t>
            </a:r>
            <a:r>
              <a:rPr lang="en-IN" sz="3200" b="1" spc="15" dirty="0">
                <a:solidFill>
                  <a:srgbClr val="FFFFFF"/>
                </a:solidFill>
                <a:cs typeface="Tahoma"/>
              </a:rPr>
              <a:t>ion</a:t>
            </a:r>
            <a:r>
              <a:rPr lang="en-IN" sz="3200" b="1" spc="25" dirty="0">
                <a:solidFill>
                  <a:srgbClr val="FFFFFF"/>
                </a:solidFill>
                <a:cs typeface="Tahoma"/>
              </a:rPr>
              <a:t>a</a:t>
            </a:r>
            <a:r>
              <a:rPr lang="en-IN" sz="3200" b="1" spc="1019" dirty="0">
                <a:solidFill>
                  <a:srgbClr val="FFFFFF"/>
                </a:solidFill>
                <a:cs typeface="Tahoma"/>
              </a:rPr>
              <a:t>l</a:t>
            </a:r>
            <a:r>
              <a:rPr lang="en-IN" sz="3200" b="1" spc="190" dirty="0">
                <a:solidFill>
                  <a:srgbClr val="FFFFFF"/>
                </a:solidFill>
                <a:cs typeface="Tahoma"/>
              </a:rPr>
              <a:t>effec</a:t>
            </a:r>
            <a:r>
              <a:rPr lang="en-IN" sz="3200" b="1" spc="170" dirty="0">
                <a:solidFill>
                  <a:srgbClr val="FFFFFF"/>
                </a:solidFill>
                <a:cs typeface="Tahoma"/>
              </a:rPr>
              <a:t>t</a:t>
            </a:r>
            <a:r>
              <a:rPr lang="en-IN" sz="3200" b="1" spc="-55" dirty="0">
                <a:solidFill>
                  <a:srgbClr val="FFFFFF"/>
                </a:solidFill>
                <a:cs typeface="Tahoma"/>
              </a:rPr>
              <a:t>iven</a:t>
            </a:r>
            <a:r>
              <a:rPr lang="en-IN" sz="3200" b="1" spc="-15" dirty="0">
                <a:solidFill>
                  <a:srgbClr val="FFFFFF"/>
                </a:solidFill>
                <a:cs typeface="Tahoma"/>
              </a:rPr>
              <a:t>ess is especially important for non profit organisations as most people </a:t>
            </a:r>
            <a:r>
              <a:rPr lang="en-US" sz="3200" b="1" spc="80" dirty="0">
                <a:solidFill>
                  <a:srgbClr val="FFFFFF"/>
                </a:solidFill>
                <a:cs typeface="Tahoma"/>
              </a:rPr>
              <a:t>who </a:t>
            </a:r>
            <a:r>
              <a:rPr lang="en-US" sz="3200" b="1" spc="100" dirty="0">
                <a:solidFill>
                  <a:srgbClr val="FFFFFF"/>
                </a:solidFill>
                <a:cs typeface="Tahoma"/>
              </a:rPr>
              <a:t>donate </a:t>
            </a:r>
            <a:r>
              <a:rPr lang="en-US" sz="3200" b="1" spc="15" dirty="0">
                <a:solidFill>
                  <a:srgbClr val="FFFFFF"/>
                </a:solidFill>
                <a:cs typeface="Tahoma"/>
              </a:rPr>
              <a:t>money </a:t>
            </a:r>
            <a:r>
              <a:rPr lang="en-US" sz="3200" b="1" spc="290" dirty="0">
                <a:solidFill>
                  <a:srgbClr val="FFFFFF"/>
                </a:solidFill>
                <a:cs typeface="Tahoma"/>
              </a:rPr>
              <a:t>to </a:t>
            </a:r>
            <a:r>
              <a:rPr lang="en-US" sz="3200" b="1" spc="-25" dirty="0">
                <a:solidFill>
                  <a:srgbClr val="FFFFFF"/>
                </a:solidFill>
                <a:cs typeface="Tahoma"/>
              </a:rPr>
              <a:t>non-</a:t>
            </a:r>
            <a:r>
              <a:rPr lang="en-US" sz="3200" b="1" spc="300" dirty="0">
                <a:solidFill>
                  <a:srgbClr val="FFFFFF"/>
                </a:solidFill>
                <a:cs typeface="Tahoma"/>
              </a:rPr>
              <a:t>profit </a:t>
            </a:r>
            <a:r>
              <a:rPr lang="en-US" sz="3200" b="1" spc="80" dirty="0">
                <a:solidFill>
                  <a:srgbClr val="FFFFFF"/>
                </a:solidFill>
                <a:cs typeface="Tahoma"/>
              </a:rPr>
              <a:t>organizations </a:t>
            </a:r>
            <a:r>
              <a:rPr lang="en-US" sz="3200" b="1" spc="20" dirty="0">
                <a:solidFill>
                  <a:srgbClr val="FFFFFF"/>
                </a:solidFill>
                <a:cs typeface="Tahoma"/>
              </a:rPr>
              <a:t>and </a:t>
            </a:r>
            <a:r>
              <a:rPr lang="en-US" sz="3200" b="1" spc="110" dirty="0">
                <a:solidFill>
                  <a:srgbClr val="FFFFFF"/>
                </a:solidFill>
                <a:cs typeface="Tahoma"/>
              </a:rPr>
              <a:t>charities </a:t>
            </a:r>
            <a:r>
              <a:rPr lang="en-US" sz="3200" b="1" spc="240" dirty="0">
                <a:solidFill>
                  <a:srgbClr val="FFFFFF"/>
                </a:solidFill>
                <a:cs typeface="Tahoma"/>
              </a:rPr>
              <a:t>are</a:t>
            </a:r>
            <a:r>
              <a:rPr lang="en-US" sz="3200" b="1" spc="10" dirty="0">
                <a:solidFill>
                  <a:srgbClr val="FFFFFF"/>
                </a:solidFill>
                <a:cs typeface="Tahoma"/>
              </a:rPr>
              <a:t> </a:t>
            </a:r>
            <a:r>
              <a:rPr lang="en-US" sz="3200" b="1" spc="140" dirty="0">
                <a:solidFill>
                  <a:srgbClr val="FFFFFF"/>
                </a:solidFill>
                <a:cs typeface="Tahoma"/>
              </a:rPr>
              <a:t>interested</a:t>
            </a:r>
            <a:r>
              <a:rPr lang="en-US" sz="3200" b="1" spc="35" dirty="0">
                <a:solidFill>
                  <a:srgbClr val="FFFFFF"/>
                </a:solidFill>
                <a:cs typeface="Tahoma"/>
              </a:rPr>
              <a:t> </a:t>
            </a:r>
            <a:r>
              <a:rPr lang="en-US" sz="3200" b="1" spc="-80" dirty="0">
                <a:solidFill>
                  <a:srgbClr val="FFFFFF"/>
                </a:solidFill>
                <a:cs typeface="Tahoma"/>
              </a:rPr>
              <a:t>in</a:t>
            </a:r>
            <a:r>
              <a:rPr lang="en-US" sz="3200" b="1" spc="15" dirty="0">
                <a:solidFill>
                  <a:srgbClr val="FFFFFF"/>
                </a:solidFill>
                <a:cs typeface="Tahoma"/>
              </a:rPr>
              <a:t> </a:t>
            </a:r>
            <a:r>
              <a:rPr lang="en-US" sz="3200" b="1" spc="-10" dirty="0">
                <a:solidFill>
                  <a:srgbClr val="FFFFFF"/>
                </a:solidFill>
                <a:cs typeface="Tahoma"/>
              </a:rPr>
              <a:t>knowing</a:t>
            </a:r>
            <a:r>
              <a:rPr lang="en-US" sz="3200" b="1" spc="20" dirty="0">
                <a:solidFill>
                  <a:srgbClr val="FFFFFF"/>
                </a:solidFill>
                <a:cs typeface="Tahoma"/>
              </a:rPr>
              <a:t> </a:t>
            </a:r>
            <a:r>
              <a:rPr lang="en-US" sz="3200" b="1" spc="125" dirty="0">
                <a:solidFill>
                  <a:srgbClr val="FFFFFF"/>
                </a:solidFill>
                <a:cs typeface="Tahoma"/>
              </a:rPr>
              <a:t>whether organization is working effectively or not</a:t>
            </a:r>
            <a:endParaRPr lang="en-US" sz="3200" dirty="0"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3200857"/>
            <a:ext cx="35921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97635" algn="l"/>
              </a:tabLst>
            </a:pPr>
            <a:r>
              <a:rPr sz="36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DB3A-B977-EB58-2A9B-A1A06CF12581}"/>
              </a:ext>
            </a:extLst>
          </p:cNvPr>
          <p:cNvSpPr txBox="1"/>
          <p:nvPr/>
        </p:nvSpPr>
        <p:spPr>
          <a:xfrm>
            <a:off x="914400" y="1524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FFF00"/>
                </a:solidFill>
              </a:rPr>
              <a:t>Organisational Effectiveness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0225" y="1676400"/>
            <a:ext cx="8691375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just">
              <a:lnSpc>
                <a:spcPct val="100000"/>
              </a:lnSpc>
              <a:spcBef>
                <a:spcPts val="100"/>
              </a:spcBef>
              <a:tabLst>
                <a:tab pos="3423920" algn="l"/>
                <a:tab pos="4643120" algn="l"/>
                <a:tab pos="7732395" algn="l"/>
              </a:tabLst>
            </a:pPr>
            <a:r>
              <a:rPr sz="3200" b="1" spc="114" dirty="0">
                <a:solidFill>
                  <a:srgbClr val="FFFFFF"/>
                </a:solidFill>
                <a:latin typeface="Tahoma"/>
                <a:cs typeface="Tahoma"/>
              </a:rPr>
              <a:t>Eff</a:t>
            </a:r>
            <a:r>
              <a:rPr sz="3200" b="1" spc="1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140" dirty="0">
                <a:solidFill>
                  <a:srgbClr val="FFFFFF"/>
                </a:solidFill>
                <a:latin typeface="Tahoma"/>
                <a:cs typeface="Tahoma"/>
              </a:rPr>
              <a:t>ct</a:t>
            </a:r>
            <a:r>
              <a:rPr sz="3200" b="1" spc="1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3200" b="1" spc="-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ess</a:t>
            </a:r>
            <a:r>
              <a:rPr lang="en-IN" sz="32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lang="en-IN" sz="32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2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200" b="1" spc="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b="1" spc="1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90" dirty="0">
                <a:solidFill>
                  <a:srgbClr val="FFFFFF"/>
                </a:solidFill>
                <a:latin typeface="Tahoma"/>
                <a:cs typeface="Tahoma"/>
              </a:rPr>
              <a:t>ermi</a:t>
            </a:r>
            <a:r>
              <a:rPr sz="3200" b="1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200" b="1" spc="9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lang="en-IN" sz="3200" b="1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45" dirty="0">
                <a:solidFill>
                  <a:srgbClr val="FFFFFF"/>
                </a:solidFill>
                <a:latin typeface="Tahoma"/>
                <a:cs typeface="Tahoma"/>
              </a:rPr>
              <a:t>by  </a:t>
            </a:r>
            <a:r>
              <a:rPr sz="3200" b="1" spc="260" dirty="0">
                <a:solidFill>
                  <a:srgbClr val="FFFFFF"/>
                </a:solidFill>
                <a:latin typeface="Tahoma"/>
                <a:cs typeface="Tahoma"/>
              </a:rPr>
              <a:t>factors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lang="en-IN" sz="32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90" dirty="0">
                <a:solidFill>
                  <a:srgbClr val="FFFFFF"/>
                </a:solidFill>
                <a:latin typeface="Tahoma"/>
                <a:cs typeface="Tahoma"/>
              </a:rPr>
              <a:t>:-</a:t>
            </a:r>
            <a:endParaRPr sz="3200" dirty="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dirty="0">
              <a:latin typeface="Tahoma"/>
              <a:cs typeface="Tahoma"/>
            </a:endParaRPr>
          </a:p>
          <a:p>
            <a:pPr marL="927100" indent="-4572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3200" b="1" spc="145" dirty="0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ahoma"/>
                <a:cs typeface="Tahoma"/>
              </a:rPr>
              <a:t>maximization</a:t>
            </a:r>
            <a:endParaRPr sz="3200" dirty="0">
              <a:latin typeface="Tahoma"/>
              <a:cs typeface="Tahoma"/>
            </a:endParaRPr>
          </a:p>
          <a:p>
            <a:pPr marL="927100" indent="-457200" algn="just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</a:pPr>
            <a:r>
              <a:rPr sz="3200" b="1" spc="60" dirty="0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Tahoma"/>
                <a:cs typeface="Tahoma"/>
              </a:rPr>
              <a:t>minimization</a:t>
            </a:r>
            <a:endParaRPr sz="3200" dirty="0">
              <a:latin typeface="Tahoma"/>
              <a:cs typeface="Tahoma"/>
            </a:endParaRPr>
          </a:p>
          <a:p>
            <a:pPr marL="927100" indent="-457200" algn="just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</a:pPr>
            <a:r>
              <a:rPr sz="3200" b="1" spc="145" dirty="0">
                <a:solidFill>
                  <a:srgbClr val="FFFFFF"/>
                </a:solidFill>
                <a:latin typeface="Tahoma"/>
                <a:cs typeface="Tahoma"/>
              </a:rPr>
              <a:t>Technological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Tahoma"/>
                <a:cs typeface="Tahoma"/>
              </a:rPr>
              <a:t>excellence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245" y="4495800"/>
            <a:ext cx="2103755" cy="2362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36558" y="5355187"/>
            <a:ext cx="2103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15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3200" b="1" spc="26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3200" b="1" spc="37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200" b="1" spc="22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3200" b="1" spc="155" dirty="0">
                <a:solidFill>
                  <a:srgbClr val="FF0000"/>
                </a:solidFill>
                <a:latin typeface="Tahoma"/>
                <a:cs typeface="Tahoma"/>
              </a:rPr>
              <a:t>eri</a:t>
            </a:r>
            <a:r>
              <a:rPr sz="3200" b="1" spc="190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3200" b="1" spc="100" dirty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188" y="4773846"/>
            <a:ext cx="2486025" cy="1676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0C70E1-0660-2749-9397-347CD251FF4E}"/>
              </a:ext>
            </a:extLst>
          </p:cNvPr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Historical opinions about Organisational effectiveness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38" y="257918"/>
            <a:ext cx="87245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latin typeface="Tahoma"/>
                <a:cs typeface="Tahoma"/>
              </a:rPr>
              <a:t>Effectiveness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is</a:t>
            </a:r>
            <a:r>
              <a:rPr spc="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a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55" dirty="0">
                <a:latin typeface="Tahoma"/>
                <a:cs typeface="Tahoma"/>
              </a:rPr>
              <a:t>function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75" dirty="0">
                <a:latin typeface="Tahoma"/>
                <a:cs typeface="Tahoma"/>
              </a:rPr>
              <a:t>of:-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808" y="1196413"/>
            <a:ext cx="8446642" cy="257506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§"/>
            </a:pPr>
            <a:r>
              <a:rPr sz="3400" b="1" spc="240" dirty="0">
                <a:solidFill>
                  <a:srgbClr val="FFFFFF"/>
                </a:solidFill>
                <a:latin typeface="Tahoma"/>
                <a:cs typeface="Tahoma"/>
              </a:rPr>
              <a:t>Clear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65" dirty="0">
                <a:solidFill>
                  <a:srgbClr val="FFFFFF"/>
                </a:solidFill>
                <a:latin typeface="Tahoma"/>
                <a:cs typeface="Tahoma"/>
              </a:rPr>
              <a:t>authority</a:t>
            </a:r>
            <a:endParaRPr sz="3400" dirty="0">
              <a:latin typeface="Tahoma"/>
              <a:cs typeface="Tahoma"/>
            </a:endParaRPr>
          </a:p>
          <a:p>
            <a:pPr marL="583565" marR="5080" indent="-571500">
              <a:lnSpc>
                <a:spcPct val="100000"/>
              </a:lnSpc>
              <a:spcBef>
                <a:spcPts val="870"/>
              </a:spcBef>
              <a:buFont typeface="Wingdings" panose="05000000000000000000" pitchFamily="2" charset="2"/>
              <a:buChar char="§"/>
            </a:pPr>
            <a:r>
              <a:rPr sz="3400" b="1" spc="80" dirty="0">
                <a:solidFill>
                  <a:srgbClr val="FFFFFF"/>
                </a:solidFill>
                <a:latin typeface="Tahoma"/>
                <a:cs typeface="Tahoma"/>
              </a:rPr>
              <a:t>Discipline</a:t>
            </a:r>
            <a:r>
              <a:rPr sz="3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4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3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90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3400" b="1" spc="-10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90" dirty="0">
                <a:solidFill>
                  <a:srgbClr val="FFFFFF"/>
                </a:solidFill>
                <a:latin typeface="Tahoma"/>
                <a:cs typeface="Tahoma"/>
              </a:rPr>
              <a:t>organization</a:t>
            </a:r>
            <a:endParaRPr lang="en-IN" sz="3400" b="1" spc="9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584200" indent="-571500">
              <a:lnSpc>
                <a:spcPct val="100000"/>
              </a:lnSpc>
              <a:spcBef>
                <a:spcPts val="965"/>
              </a:spcBef>
              <a:buFont typeface="Wingdings" panose="05000000000000000000" pitchFamily="2" charset="2"/>
              <a:buChar char="§"/>
            </a:pPr>
            <a:r>
              <a:rPr lang="en-IN" sz="3400" b="1" spc="155" dirty="0">
                <a:solidFill>
                  <a:srgbClr val="FFFFFF"/>
                </a:solidFill>
                <a:latin typeface="Tahoma"/>
                <a:cs typeface="Tahoma"/>
              </a:rPr>
              <a:t>Productivity</a:t>
            </a:r>
            <a:endParaRPr lang="en-IN" sz="3400" dirty="0">
              <a:latin typeface="Tahoma"/>
              <a:cs typeface="Tahoma"/>
            </a:endParaRPr>
          </a:p>
          <a:p>
            <a:pPr marL="584200" indent="-571500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§"/>
            </a:pPr>
            <a:r>
              <a:rPr lang="en-IN" sz="3400" b="1" spc="135" dirty="0">
                <a:solidFill>
                  <a:srgbClr val="FFFFFF"/>
                </a:solidFill>
                <a:latin typeface="Tahoma"/>
                <a:cs typeface="Tahoma"/>
              </a:rPr>
              <a:t>Employee</a:t>
            </a:r>
            <a:r>
              <a:rPr lang="en-IN" sz="3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3400" b="1" spc="105" dirty="0">
                <a:solidFill>
                  <a:srgbClr val="FFFFFF"/>
                </a:solidFill>
                <a:latin typeface="Tahoma"/>
                <a:cs typeface="Tahoma"/>
              </a:rPr>
              <a:t>satisfaction</a:t>
            </a:r>
            <a:endParaRPr lang="en-IN" sz="3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6370" y="6350146"/>
            <a:ext cx="24625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Henri</a:t>
            </a:r>
            <a:r>
              <a:rPr sz="2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190" dirty="0">
                <a:solidFill>
                  <a:srgbClr val="FF0000"/>
                </a:solidFill>
                <a:latin typeface="Tahoma"/>
                <a:cs typeface="Tahoma"/>
              </a:rPr>
              <a:t>Fayol</a:t>
            </a:r>
            <a:endParaRPr sz="28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4223826"/>
            <a:ext cx="1905000" cy="21156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808" y="4161115"/>
            <a:ext cx="2906527" cy="2178324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0715212F-5CBE-7F13-290E-5CF3121955E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0" y="4201286"/>
            <a:ext cx="1905000" cy="217832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5B4E968E-F93D-B388-0848-506CCC8646B5}"/>
              </a:ext>
            </a:extLst>
          </p:cNvPr>
          <p:cNvSpPr txBox="1"/>
          <p:nvPr/>
        </p:nvSpPr>
        <p:spPr>
          <a:xfrm>
            <a:off x="6781800" y="6394462"/>
            <a:ext cx="24225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30" dirty="0">
                <a:solidFill>
                  <a:srgbClr val="FF0000"/>
                </a:solidFill>
                <a:latin typeface="Tahoma"/>
                <a:cs typeface="Tahoma"/>
              </a:rPr>
              <a:t>Elton</a:t>
            </a:r>
            <a:r>
              <a:rPr sz="28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95" dirty="0">
                <a:solidFill>
                  <a:srgbClr val="FF0000"/>
                </a:solidFill>
                <a:latin typeface="Tahoma"/>
                <a:cs typeface="Tahoma"/>
              </a:rPr>
              <a:t>Mayo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2728"/>
            <a:ext cx="9144001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95"/>
              </a:spcBef>
            </a:pPr>
            <a:r>
              <a:rPr lang="en-US" spc="-225" dirty="0">
                <a:latin typeface="Arial MT"/>
              </a:rPr>
              <a:t>E</a:t>
            </a:r>
            <a:r>
              <a:rPr lang="en-US" spc="-180" dirty="0">
                <a:latin typeface="Arial MT"/>
              </a:rPr>
              <a:t>f</a:t>
            </a:r>
            <a:r>
              <a:rPr lang="en-US" spc="-229" dirty="0">
                <a:latin typeface="Arial MT"/>
              </a:rPr>
              <a:t>f</a:t>
            </a:r>
            <a:r>
              <a:rPr lang="en-US" spc="-360" dirty="0">
                <a:latin typeface="Arial MT"/>
              </a:rPr>
              <a:t>e</a:t>
            </a:r>
            <a:r>
              <a:rPr lang="en-US" spc="-380" dirty="0">
                <a:latin typeface="Arial MT"/>
              </a:rPr>
              <a:t>c</a:t>
            </a:r>
            <a:r>
              <a:rPr lang="en-US" spc="-290" dirty="0">
                <a:latin typeface="Arial MT"/>
              </a:rPr>
              <a:t>tivene</a:t>
            </a:r>
            <a:r>
              <a:rPr lang="en-US" spc="-240" dirty="0">
                <a:latin typeface="Arial MT"/>
              </a:rPr>
              <a:t>s</a:t>
            </a:r>
            <a:r>
              <a:rPr lang="en-US" spc="-10" dirty="0">
                <a:latin typeface="Arial MT"/>
              </a:rPr>
              <a:t>s</a:t>
            </a:r>
            <a:r>
              <a:rPr lang="en-US" spc="-40" dirty="0">
                <a:latin typeface="Arial MT"/>
              </a:rPr>
              <a:t> </a:t>
            </a:r>
            <a:r>
              <a:rPr lang="en-US" spc="-175" dirty="0">
                <a:latin typeface="Arial MT"/>
              </a:rPr>
              <a:t>a</a:t>
            </a:r>
            <a:r>
              <a:rPr lang="en-US" spc="-155" dirty="0">
                <a:latin typeface="Arial MT"/>
              </a:rPr>
              <a:t>n</a:t>
            </a:r>
            <a:r>
              <a:rPr lang="en-US" spc="-475" dirty="0">
                <a:latin typeface="Arial MT"/>
              </a:rPr>
              <a:t>d</a:t>
            </a:r>
            <a:r>
              <a:rPr lang="en-US" spc="-30" dirty="0">
                <a:latin typeface="Arial MT"/>
              </a:rPr>
              <a:t> </a:t>
            </a:r>
            <a:r>
              <a:rPr lang="en-US" spc="-225" dirty="0">
                <a:latin typeface="Arial MT"/>
              </a:rPr>
              <a:t>E</a:t>
            </a:r>
            <a:r>
              <a:rPr lang="en-US" spc="-180" dirty="0">
                <a:latin typeface="Arial MT"/>
              </a:rPr>
              <a:t>f</a:t>
            </a:r>
            <a:r>
              <a:rPr lang="en-US" spc="-229" dirty="0">
                <a:latin typeface="Arial MT"/>
              </a:rPr>
              <a:t>f</a:t>
            </a:r>
            <a:r>
              <a:rPr lang="en-US" spc="-325" dirty="0">
                <a:latin typeface="Arial MT"/>
              </a:rPr>
              <a:t>i</a:t>
            </a:r>
            <a:r>
              <a:rPr lang="en-US" spc="-555" dirty="0">
                <a:latin typeface="Arial MT"/>
              </a:rPr>
              <a:t>c</a:t>
            </a:r>
            <a:r>
              <a:rPr lang="en-US" spc="-195" dirty="0">
                <a:latin typeface="Arial MT"/>
              </a:rPr>
              <a:t>i</a:t>
            </a:r>
            <a:r>
              <a:rPr lang="en-US" spc="-320" dirty="0">
                <a:latin typeface="Arial MT"/>
              </a:rPr>
              <a:t>e</a:t>
            </a:r>
            <a:r>
              <a:rPr lang="en-US" spc="-340" dirty="0">
                <a:latin typeface="Arial MT"/>
              </a:rPr>
              <a:t>ncy  </a:t>
            </a:r>
            <a:r>
              <a:rPr lang="en-US" spc="-330" dirty="0">
                <a:latin typeface="Arial MT"/>
              </a:rPr>
              <a:t>i</a:t>
            </a:r>
            <a:r>
              <a:rPr lang="en-US" spc="-490" dirty="0">
                <a:latin typeface="Arial MT"/>
              </a:rPr>
              <a:t>n  </a:t>
            </a:r>
            <a:r>
              <a:rPr lang="en-US" spc="-610" dirty="0">
                <a:latin typeface="Arial MT"/>
              </a:rPr>
              <a:t>O</a:t>
            </a:r>
            <a:r>
              <a:rPr lang="en-US" spc="-340" dirty="0">
                <a:latin typeface="Arial MT"/>
              </a:rPr>
              <a:t>r</a:t>
            </a:r>
            <a:r>
              <a:rPr lang="en-US" spc="-385" dirty="0">
                <a:latin typeface="Arial MT"/>
              </a:rPr>
              <a:t>g</a:t>
            </a:r>
            <a:r>
              <a:rPr lang="en-US" spc="140" dirty="0">
                <a:latin typeface="Arial MT"/>
              </a:rPr>
              <a:t>a</a:t>
            </a:r>
            <a:r>
              <a:rPr lang="en-US" spc="-295" dirty="0">
                <a:latin typeface="Arial MT"/>
              </a:rPr>
              <a:t>ni</a:t>
            </a:r>
            <a:r>
              <a:rPr lang="en-US" spc="-345" dirty="0">
                <a:latin typeface="Arial MT"/>
              </a:rPr>
              <a:t>z</a:t>
            </a:r>
            <a:r>
              <a:rPr lang="en-US" spc="-275" dirty="0">
                <a:latin typeface="Arial MT"/>
              </a:rPr>
              <a:t>ati</a:t>
            </a:r>
            <a:r>
              <a:rPr lang="en-US" spc="-350" dirty="0">
                <a:latin typeface="Arial MT"/>
              </a:rPr>
              <a:t>o</a:t>
            </a:r>
            <a:r>
              <a:rPr lang="en-US" spc="-250" dirty="0">
                <a:latin typeface="Arial MT"/>
              </a:rPr>
              <a:t>ns</a:t>
            </a:r>
            <a:endParaRPr lang="en-US" dirty="0">
              <a:latin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37752" y="5517516"/>
            <a:ext cx="5282248" cy="337642"/>
            <a:chOff x="2028444" y="5911596"/>
            <a:chExt cx="4773295" cy="315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44" y="5911596"/>
              <a:ext cx="4773167" cy="3154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71497" y="5981712"/>
              <a:ext cx="4572635" cy="121285"/>
            </a:xfrm>
            <a:custGeom>
              <a:avLst/>
              <a:gdLst/>
              <a:ahLst/>
              <a:cxnLst/>
              <a:rect l="l" t="t" r="r" b="b"/>
              <a:pathLst>
                <a:path w="4572634" h="121285">
                  <a:moveTo>
                    <a:pt x="4458461" y="6794"/>
                  </a:moveTo>
                  <a:lnTo>
                    <a:pt x="4458080" y="44893"/>
                  </a:lnTo>
                  <a:lnTo>
                    <a:pt x="4477131" y="45085"/>
                  </a:lnTo>
                  <a:lnTo>
                    <a:pt x="4476750" y="83185"/>
                  </a:lnTo>
                  <a:lnTo>
                    <a:pt x="4457698" y="83185"/>
                  </a:lnTo>
                  <a:lnTo>
                    <a:pt x="4457319" y="121081"/>
                  </a:lnTo>
                  <a:lnTo>
                    <a:pt x="4535020" y="83185"/>
                  </a:lnTo>
                  <a:lnTo>
                    <a:pt x="4476750" y="83185"/>
                  </a:lnTo>
                  <a:lnTo>
                    <a:pt x="4457699" y="82993"/>
                  </a:lnTo>
                  <a:lnTo>
                    <a:pt x="4535414" y="82993"/>
                  </a:lnTo>
                  <a:lnTo>
                    <a:pt x="4572127" y="65087"/>
                  </a:lnTo>
                  <a:lnTo>
                    <a:pt x="4458461" y="6794"/>
                  </a:lnTo>
                  <a:close/>
                </a:path>
                <a:path w="4572634" h="121285">
                  <a:moveTo>
                    <a:pt x="4458080" y="44893"/>
                  </a:moveTo>
                  <a:lnTo>
                    <a:pt x="4457699" y="82993"/>
                  </a:lnTo>
                  <a:lnTo>
                    <a:pt x="4476750" y="83185"/>
                  </a:lnTo>
                  <a:lnTo>
                    <a:pt x="4477131" y="45085"/>
                  </a:lnTo>
                  <a:lnTo>
                    <a:pt x="4458080" y="44893"/>
                  </a:lnTo>
                  <a:close/>
                </a:path>
                <a:path w="4572634" h="121285">
                  <a:moveTo>
                    <a:pt x="380" y="0"/>
                  </a:moveTo>
                  <a:lnTo>
                    <a:pt x="0" y="38100"/>
                  </a:lnTo>
                  <a:lnTo>
                    <a:pt x="4457699" y="82993"/>
                  </a:lnTo>
                  <a:lnTo>
                    <a:pt x="4458080" y="44893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14627" y="1812799"/>
            <a:ext cx="314325" cy="3057525"/>
            <a:chOff x="986027" y="2151888"/>
            <a:chExt cx="314325" cy="30575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27" y="2151888"/>
              <a:ext cx="313944" cy="30571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7653" y="2286000"/>
              <a:ext cx="120650" cy="2858135"/>
            </a:xfrm>
            <a:custGeom>
              <a:avLst/>
              <a:gdLst/>
              <a:ahLst/>
              <a:cxnLst/>
              <a:rect l="l" t="t" r="r" b="b"/>
              <a:pathLst>
                <a:path w="120650" h="2858135">
                  <a:moveTo>
                    <a:pt x="76201" y="114003"/>
                  </a:moveTo>
                  <a:lnTo>
                    <a:pt x="38100" y="114596"/>
                  </a:lnTo>
                  <a:lnTo>
                    <a:pt x="81991" y="2857754"/>
                  </a:lnTo>
                  <a:lnTo>
                    <a:pt x="120091" y="2857246"/>
                  </a:lnTo>
                  <a:lnTo>
                    <a:pt x="76201" y="114003"/>
                  </a:lnTo>
                  <a:close/>
                </a:path>
                <a:path w="120650" h="2858135">
                  <a:moveTo>
                    <a:pt x="55321" y="0"/>
                  </a:moveTo>
                  <a:lnTo>
                    <a:pt x="0" y="115188"/>
                  </a:lnTo>
                  <a:lnTo>
                    <a:pt x="38100" y="114596"/>
                  </a:lnTo>
                  <a:lnTo>
                    <a:pt x="37795" y="95503"/>
                  </a:lnTo>
                  <a:lnTo>
                    <a:pt x="75895" y="94869"/>
                  </a:lnTo>
                  <a:lnTo>
                    <a:pt x="104646" y="94869"/>
                  </a:lnTo>
                  <a:lnTo>
                    <a:pt x="55321" y="0"/>
                  </a:lnTo>
                  <a:close/>
                </a:path>
                <a:path w="120650" h="2858135">
                  <a:moveTo>
                    <a:pt x="75895" y="94869"/>
                  </a:moveTo>
                  <a:lnTo>
                    <a:pt x="37795" y="95503"/>
                  </a:lnTo>
                  <a:lnTo>
                    <a:pt x="38100" y="114596"/>
                  </a:lnTo>
                  <a:lnTo>
                    <a:pt x="76201" y="114003"/>
                  </a:lnTo>
                  <a:lnTo>
                    <a:pt x="75895" y="94869"/>
                  </a:lnTo>
                  <a:close/>
                </a:path>
                <a:path w="120650" h="2858135">
                  <a:moveTo>
                    <a:pt x="104646" y="94869"/>
                  </a:moveTo>
                  <a:lnTo>
                    <a:pt x="75895" y="94869"/>
                  </a:lnTo>
                  <a:lnTo>
                    <a:pt x="76201" y="114003"/>
                  </a:lnTo>
                  <a:lnTo>
                    <a:pt x="114287" y="113411"/>
                  </a:lnTo>
                  <a:lnTo>
                    <a:pt x="104646" y="94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6400" y="5486400"/>
            <a:ext cx="49265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200" y="5487604"/>
            <a:ext cx="854878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igh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800" y="5804416"/>
            <a:ext cx="30391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EFFECTIVENESS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5026" y="5013780"/>
            <a:ext cx="214802" cy="50373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5026" y="1219200"/>
            <a:ext cx="214802" cy="629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igh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5009" y="2189504"/>
            <a:ext cx="346249" cy="22300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algn="ctr">
              <a:lnSpc>
                <a:spcPts val="2710"/>
              </a:lnSpc>
            </a:pP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EE43CCF-F6F3-CEED-FEE6-EFA6427BE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89955"/>
              </p:ext>
            </p:extLst>
          </p:nvPr>
        </p:nvGraphicFramePr>
        <p:xfrm>
          <a:off x="1671085" y="1572979"/>
          <a:ext cx="6156662" cy="38093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05915">
                  <a:extLst>
                    <a:ext uri="{9D8B030D-6E8A-4147-A177-3AD203B41FA5}">
                      <a16:colId xmlns:a16="http://schemas.microsoft.com/office/drawing/2014/main" val="281819650"/>
                    </a:ext>
                  </a:extLst>
                </a:gridCol>
                <a:gridCol w="3050747">
                  <a:extLst>
                    <a:ext uri="{9D8B030D-6E8A-4147-A177-3AD203B41FA5}">
                      <a16:colId xmlns:a16="http://schemas.microsoft.com/office/drawing/2014/main" val="2528580565"/>
                    </a:ext>
                  </a:extLst>
                </a:gridCol>
              </a:tblGrid>
              <a:tr h="16489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pc="-350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w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Go</a:t>
                      </a:r>
                      <a:r>
                        <a:rPr lang="en-US" sz="2800" b="1" spc="-55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4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At</a:t>
                      </a:r>
                      <a:r>
                        <a:rPr lang="en-US" sz="2800" b="1" spc="-114" dirty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ain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ent  </a:t>
                      </a:r>
                      <a:r>
                        <a:rPr lang="en-US" sz="2800" b="1" spc="-350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w</a:t>
                      </a:r>
                      <a:r>
                        <a:rPr lang="en-US" sz="2800" b="1" spc="-45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U</a:t>
                      </a:r>
                      <a:r>
                        <a:rPr lang="en-US" sz="2800" b="1" spc="-150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spc="-4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spc="-150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2800" b="1" spc="-70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sour</a:t>
                      </a:r>
                      <a:r>
                        <a:rPr lang="en-US" sz="2800" b="1" spc="-210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en-US" sz="2800" b="1" spc="-65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  <a:p>
                      <a:endParaRPr lang="en-IN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ig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en-US" sz="2800" b="1" spc="-45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Go</a:t>
                      </a:r>
                      <a:r>
                        <a:rPr lang="en-US" sz="2800" b="1" spc="-55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4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At</a:t>
                      </a:r>
                      <a:r>
                        <a:rPr lang="en-US" sz="2800" b="1" spc="-114" dirty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ain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ent  </a:t>
                      </a:r>
                      <a:r>
                        <a:rPr lang="en-US" sz="2800" b="1" spc="-350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w</a:t>
                      </a:r>
                      <a:r>
                        <a:rPr lang="en-US" sz="2800" b="1" spc="-45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U</a:t>
                      </a:r>
                      <a:r>
                        <a:rPr lang="en-US" sz="2800" b="1" spc="-150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spc="-4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spc="-150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2800" b="1" spc="-70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sour</a:t>
                      </a:r>
                      <a:r>
                        <a:rPr lang="en-US" sz="2800" b="1" spc="-210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en-US" sz="2800" b="1" spc="-65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  <a:p>
                      <a:endParaRPr lang="en-IN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85211"/>
                  </a:ext>
                </a:extLst>
              </a:tr>
              <a:tr h="20110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spc="-350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w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Go</a:t>
                      </a:r>
                      <a:r>
                        <a:rPr lang="en-US" sz="2800" b="1" spc="-55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4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At</a:t>
                      </a:r>
                      <a:r>
                        <a:rPr lang="en-US" sz="2800" b="1" spc="-114" dirty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ain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ent  H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ig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en-US" sz="2800" b="1" spc="-45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U</a:t>
                      </a:r>
                      <a:r>
                        <a:rPr lang="en-US" sz="2800" b="1" spc="-145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spc="-145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2800" b="1" spc="-65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sour</a:t>
                      </a:r>
                      <a:r>
                        <a:rPr lang="en-US" sz="2800" b="1" spc="-204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en-US" sz="2800" b="1" spc="-65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  <a:p>
                      <a:endParaRPr lang="en-IN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ig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en-US" sz="2800" b="1" spc="-45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Go</a:t>
                      </a:r>
                      <a:r>
                        <a:rPr lang="en-US" sz="2800" b="1" spc="-55" dirty="0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US" sz="2800" b="1" spc="-43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At</a:t>
                      </a:r>
                      <a:r>
                        <a:rPr lang="en-US" sz="2800" b="1" spc="-114" dirty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ain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m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ent  H</a:t>
                      </a:r>
                      <a:r>
                        <a:rPr lang="en-US" sz="2800" b="1" spc="-60" dirty="0">
                          <a:solidFill>
                            <a:srgbClr val="002060"/>
                          </a:solidFill>
                        </a:rPr>
                        <a:t>ig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h</a:t>
                      </a:r>
                      <a:r>
                        <a:rPr lang="en-US" sz="2800" b="1" spc="-45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U</a:t>
                      </a:r>
                      <a:r>
                        <a:rPr lang="en-US" sz="2800" b="1" spc="-145" dirty="0">
                          <a:solidFill>
                            <a:srgbClr val="002060"/>
                          </a:solidFill>
                        </a:rPr>
                        <a:t>s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spc="-145" dirty="0">
                          <a:solidFill>
                            <a:srgbClr val="002060"/>
                          </a:solidFill>
                        </a:rPr>
                        <a:t>o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2800" b="1" spc="-445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R</a:t>
                      </a:r>
                      <a:r>
                        <a:rPr lang="en-US" sz="2800" b="1" spc="-65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sour</a:t>
                      </a:r>
                      <a:r>
                        <a:rPr lang="en-US" sz="2800" b="1" spc="-204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en-US" sz="2800" b="1" spc="-65" dirty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s</a:t>
                      </a:r>
                    </a:p>
                    <a:p>
                      <a:endParaRPr lang="en-IN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208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marR="5080" algn="ctr">
              <a:lnSpc>
                <a:spcPct val="100000"/>
              </a:lnSpc>
              <a:spcBef>
                <a:spcPts val="100"/>
              </a:spcBef>
            </a:pPr>
            <a:r>
              <a:rPr sz="4000" spc="4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sz="40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40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</a:t>
            </a:r>
            <a:r>
              <a:rPr sz="4000" spc="-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sz="4000" spc="-3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OA</a:t>
            </a:r>
            <a:r>
              <a:rPr sz="4000" spc="-3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4000" spc="-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HES</a:t>
            </a:r>
            <a:r>
              <a:rPr sz="40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3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 </a:t>
            </a:r>
            <a:r>
              <a:rPr sz="4000" spc="-3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EFFECTIVENESS…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286000"/>
            <a:ext cx="8763000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7063" indent="-614363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3200" b="1" spc="175" dirty="0">
                <a:solidFill>
                  <a:srgbClr val="FFFFFF"/>
                </a:solidFill>
                <a:latin typeface="Tahoma"/>
                <a:cs typeface="Tahoma"/>
              </a:rPr>
              <a:t>Goal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30" dirty="0">
                <a:solidFill>
                  <a:srgbClr val="FFFFFF"/>
                </a:solidFill>
                <a:latin typeface="Tahoma"/>
                <a:cs typeface="Tahoma"/>
              </a:rPr>
              <a:t>Attainment</a:t>
            </a: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200" dirty="0">
              <a:latin typeface="Tahoma"/>
              <a:cs typeface="Tahoma"/>
            </a:endParaRPr>
          </a:p>
          <a:p>
            <a:pPr marL="627063" indent="-614363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sz="3200" dirty="0">
              <a:latin typeface="Tahoma"/>
              <a:cs typeface="Tahoma"/>
            </a:endParaRPr>
          </a:p>
          <a:p>
            <a:pPr marL="627063" indent="-614363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3200" b="1" spc="4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32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200" dirty="0">
              <a:latin typeface="Tahoma"/>
              <a:cs typeface="Tahoma"/>
            </a:endParaRPr>
          </a:p>
          <a:p>
            <a:pPr marL="627063" indent="-614363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sz="3200" dirty="0">
              <a:latin typeface="Tahoma"/>
              <a:cs typeface="Tahoma"/>
            </a:endParaRPr>
          </a:p>
          <a:p>
            <a:pPr marL="627063" marR="801370" indent="-614363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3200" b="1" spc="130" dirty="0">
                <a:solidFill>
                  <a:srgbClr val="FFFFFF"/>
                </a:solidFill>
                <a:latin typeface="Tahoma"/>
                <a:cs typeface="Tahoma"/>
              </a:rPr>
              <a:t>Strategic</a:t>
            </a:r>
            <a:r>
              <a:rPr sz="32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Constituencies</a:t>
            </a:r>
            <a:r>
              <a:rPr lang="en-IN"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200" dirty="0">
              <a:latin typeface="Tahoma"/>
              <a:cs typeface="Tahoma"/>
            </a:endParaRPr>
          </a:p>
          <a:p>
            <a:pPr marL="627063" indent="-614363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sz="3200" dirty="0">
              <a:latin typeface="Tahoma"/>
              <a:cs typeface="Tahoma"/>
            </a:endParaRPr>
          </a:p>
          <a:p>
            <a:pPr marL="627063" indent="-614363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Competing</a:t>
            </a:r>
            <a:r>
              <a:rPr sz="32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676400"/>
            <a:ext cx="861059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5080" indent="-571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sz="3600" b="1" spc="45" dirty="0">
                <a:solidFill>
                  <a:srgbClr val="FFFFFF"/>
                </a:solidFill>
                <a:cs typeface="Tahoma"/>
              </a:rPr>
              <a:t>Effectiveness</a:t>
            </a:r>
            <a:r>
              <a:rPr sz="3600" b="1" spc="5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0" dirty="0">
                <a:solidFill>
                  <a:srgbClr val="FFFFFF"/>
                </a:solidFill>
                <a:cs typeface="Tahoma"/>
              </a:rPr>
              <a:t>is</a:t>
            </a:r>
            <a:r>
              <a:rPr sz="3600" b="1" spc="1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55" dirty="0">
                <a:solidFill>
                  <a:srgbClr val="FFFFFF"/>
                </a:solidFill>
                <a:cs typeface="Tahoma"/>
              </a:rPr>
              <a:t>the</a:t>
            </a:r>
            <a:r>
              <a:rPr sz="3600" b="1" spc="6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20" dirty="0">
                <a:solidFill>
                  <a:srgbClr val="FFFFFF"/>
                </a:solidFill>
                <a:cs typeface="Tahoma"/>
              </a:rPr>
              <a:t>ability</a:t>
            </a:r>
            <a:r>
              <a:rPr sz="3600" b="1" spc="22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95" dirty="0">
                <a:solidFill>
                  <a:srgbClr val="FFFFFF"/>
                </a:solidFill>
                <a:cs typeface="Tahoma"/>
              </a:rPr>
              <a:t>to </a:t>
            </a:r>
            <a:r>
              <a:rPr sz="3600" b="1" spc="30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90" dirty="0">
                <a:solidFill>
                  <a:srgbClr val="FFFFFF"/>
                </a:solidFill>
                <a:cs typeface="Tahoma"/>
              </a:rPr>
              <a:t>excel</a:t>
            </a:r>
            <a:r>
              <a:rPr sz="3600" b="1" spc="19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75" dirty="0">
                <a:solidFill>
                  <a:srgbClr val="FFFFFF"/>
                </a:solidFill>
                <a:cs typeface="Tahoma"/>
              </a:rPr>
              <a:t>at</a:t>
            </a:r>
            <a:r>
              <a:rPr sz="3600" b="1" spc="18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5" dirty="0">
                <a:solidFill>
                  <a:srgbClr val="FFFFFF"/>
                </a:solidFill>
                <a:cs typeface="Tahoma"/>
              </a:rPr>
              <a:t>one</a:t>
            </a:r>
            <a:r>
              <a:rPr sz="3600" b="1" spc="1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500" dirty="0">
                <a:solidFill>
                  <a:srgbClr val="FFFFFF"/>
                </a:solidFill>
                <a:cs typeface="Tahoma"/>
              </a:rPr>
              <a:t>or </a:t>
            </a:r>
            <a:r>
              <a:rPr sz="3600" b="1" spc="215" dirty="0">
                <a:solidFill>
                  <a:srgbClr val="FFFFFF"/>
                </a:solidFill>
                <a:cs typeface="Tahoma"/>
              </a:rPr>
              <a:t>more</a:t>
            </a:r>
            <a:r>
              <a:rPr sz="3600" b="1" spc="22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65" dirty="0">
                <a:solidFill>
                  <a:srgbClr val="FFFFFF"/>
                </a:solidFill>
                <a:cs typeface="Tahoma"/>
              </a:rPr>
              <a:t>output </a:t>
            </a:r>
            <a:r>
              <a:rPr sz="3600" b="1" spc="7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45" dirty="0">
                <a:solidFill>
                  <a:srgbClr val="FFFFFF"/>
                </a:solidFill>
                <a:cs typeface="Tahoma"/>
              </a:rPr>
              <a:t>goals.</a:t>
            </a:r>
            <a:endParaRPr sz="3600" dirty="0">
              <a:cs typeface="Tahoma"/>
            </a:endParaRPr>
          </a:p>
          <a:p>
            <a:pPr marL="342900" indent="-342900">
              <a:lnSpc>
                <a:spcPct val="100000"/>
              </a:lnSpc>
              <a:buClr>
                <a:srgbClr val="FFFFFF"/>
              </a:buClr>
              <a:buFont typeface="Wingdings" panose="05000000000000000000" pitchFamily="2" charset="2"/>
              <a:buChar char="v"/>
            </a:pPr>
            <a:endParaRPr sz="3600" dirty="0">
              <a:cs typeface="Tahoma"/>
            </a:endParaRPr>
          </a:p>
          <a:p>
            <a:pPr marL="571500" marR="6350" indent="-571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55600" algn="l"/>
              </a:tabLst>
            </a:pPr>
            <a:r>
              <a:rPr sz="3600" b="1" spc="-135" dirty="0">
                <a:solidFill>
                  <a:srgbClr val="FFFFFF"/>
                </a:solidFill>
                <a:cs typeface="Tahoma"/>
              </a:rPr>
              <a:t>The</a:t>
            </a:r>
            <a:r>
              <a:rPr sz="3600" b="1" spc="-13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75" dirty="0">
                <a:solidFill>
                  <a:srgbClr val="FFFFFF"/>
                </a:solidFill>
                <a:cs typeface="Tahoma"/>
              </a:rPr>
              <a:t>Goal</a:t>
            </a:r>
            <a:r>
              <a:rPr sz="3600" b="1" spc="18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5" dirty="0">
                <a:solidFill>
                  <a:srgbClr val="FFFFFF"/>
                </a:solidFill>
                <a:cs typeface="Tahoma"/>
              </a:rPr>
              <a:t>Attainment</a:t>
            </a:r>
            <a:r>
              <a:rPr sz="3600" b="1" spc="3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75" dirty="0">
                <a:solidFill>
                  <a:srgbClr val="FFFFFF"/>
                </a:solidFill>
                <a:cs typeface="Tahoma"/>
              </a:rPr>
              <a:t>Approach </a:t>
            </a:r>
            <a:r>
              <a:rPr sz="3600" b="1" spc="8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10" dirty="0">
                <a:solidFill>
                  <a:srgbClr val="FFFFFF"/>
                </a:solidFill>
                <a:cs typeface="Tahoma"/>
              </a:rPr>
              <a:t>states</a:t>
            </a:r>
            <a:r>
              <a:rPr sz="3600" b="1" spc="114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45" dirty="0">
                <a:solidFill>
                  <a:srgbClr val="FFFFFF"/>
                </a:solidFill>
                <a:cs typeface="Tahoma"/>
              </a:rPr>
              <a:t>that</a:t>
            </a:r>
            <a:r>
              <a:rPr sz="3600" b="1" spc="134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90" dirty="0">
                <a:solidFill>
                  <a:srgbClr val="FFFFFF"/>
                </a:solidFill>
                <a:cs typeface="Tahoma"/>
              </a:rPr>
              <a:t>an</a:t>
            </a:r>
            <a:r>
              <a:rPr sz="3600" b="1" spc="-8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70" dirty="0">
                <a:solidFill>
                  <a:srgbClr val="FFFFFF"/>
                </a:solidFill>
                <a:cs typeface="Tahoma"/>
              </a:rPr>
              <a:t>organization’s </a:t>
            </a:r>
            <a:r>
              <a:rPr sz="3600" b="1" spc="-104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65" dirty="0">
                <a:solidFill>
                  <a:srgbClr val="FFFFFF"/>
                </a:solidFill>
                <a:cs typeface="Tahoma"/>
              </a:rPr>
              <a:t>effectiveness </a:t>
            </a:r>
            <a:r>
              <a:rPr sz="3600" b="1" spc="5" dirty="0">
                <a:solidFill>
                  <a:srgbClr val="FFFFFF"/>
                </a:solidFill>
                <a:cs typeface="Tahoma"/>
              </a:rPr>
              <a:t>must </a:t>
            </a:r>
            <a:r>
              <a:rPr sz="3600" b="1" spc="-25" dirty="0">
                <a:solidFill>
                  <a:srgbClr val="FFFFFF"/>
                </a:solidFill>
                <a:cs typeface="Tahoma"/>
              </a:rPr>
              <a:t>be </a:t>
            </a:r>
            <a:r>
              <a:rPr sz="3600" b="1" spc="110" dirty="0">
                <a:solidFill>
                  <a:srgbClr val="FFFFFF"/>
                </a:solidFill>
                <a:cs typeface="Tahoma"/>
              </a:rPr>
              <a:t>appraised </a:t>
            </a:r>
            <a:r>
              <a:rPr sz="3600" b="1" spc="114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80" dirty="0">
                <a:solidFill>
                  <a:srgbClr val="FFFFFF"/>
                </a:solidFill>
                <a:cs typeface="Tahoma"/>
              </a:rPr>
              <a:t>in </a:t>
            </a:r>
            <a:r>
              <a:rPr sz="3600" b="1" spc="200" dirty="0">
                <a:solidFill>
                  <a:srgbClr val="FFFFFF"/>
                </a:solidFill>
                <a:cs typeface="Tahoma"/>
              </a:rPr>
              <a:t>terms </a:t>
            </a:r>
            <a:r>
              <a:rPr sz="3600" b="1" spc="340" dirty="0">
                <a:solidFill>
                  <a:srgbClr val="FFFFFF"/>
                </a:solidFill>
                <a:cs typeface="Tahoma"/>
              </a:rPr>
              <a:t>of </a:t>
            </a:r>
            <a:r>
              <a:rPr sz="3600" b="1" spc="60" dirty="0">
                <a:solidFill>
                  <a:srgbClr val="FFFFFF"/>
                </a:solidFill>
                <a:cs typeface="Tahoma"/>
              </a:rPr>
              <a:t>the </a:t>
            </a:r>
            <a:r>
              <a:rPr sz="3600" b="1" spc="80" dirty="0">
                <a:solidFill>
                  <a:srgbClr val="FFFFFF"/>
                </a:solidFill>
                <a:cs typeface="Tahoma"/>
              </a:rPr>
              <a:t>accomplishment </a:t>
            </a:r>
            <a:r>
              <a:rPr sz="3600" b="1" spc="-104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340" dirty="0">
                <a:solidFill>
                  <a:srgbClr val="FFFFFF"/>
                </a:solidFill>
                <a:cs typeface="Tahoma"/>
              </a:rPr>
              <a:t>of</a:t>
            </a:r>
            <a:r>
              <a:rPr sz="3600" b="1" spc="-10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0" dirty="0">
                <a:solidFill>
                  <a:srgbClr val="FFFFFF"/>
                </a:solidFill>
                <a:cs typeface="Tahoma"/>
              </a:rPr>
              <a:t>ends</a:t>
            </a:r>
            <a:r>
              <a:rPr sz="3600" b="1" spc="-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290" dirty="0">
                <a:solidFill>
                  <a:srgbClr val="FFFFFF"/>
                </a:solidFill>
                <a:cs typeface="Tahoma"/>
              </a:rPr>
              <a:t>rather</a:t>
            </a:r>
            <a:r>
              <a:rPr sz="3600" b="1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15" dirty="0">
                <a:solidFill>
                  <a:srgbClr val="FFFFFF"/>
                </a:solidFill>
                <a:cs typeface="Tahoma"/>
              </a:rPr>
              <a:t>than</a:t>
            </a:r>
            <a:r>
              <a:rPr sz="3600" b="1" spc="5" dirty="0">
                <a:solidFill>
                  <a:srgbClr val="FFFFFF"/>
                </a:solidFill>
                <a:cs typeface="Tahoma"/>
              </a:rPr>
              <a:t> </a:t>
            </a:r>
            <a:r>
              <a:rPr sz="3600" b="1" spc="-100" dirty="0">
                <a:solidFill>
                  <a:srgbClr val="FFFFFF"/>
                </a:solidFill>
                <a:cs typeface="Tahoma"/>
              </a:rPr>
              <a:t>mean.</a:t>
            </a:r>
            <a:endParaRPr sz="3600" dirty="0"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2FF07-7986-3D48-789A-D2180172DB20}"/>
              </a:ext>
            </a:extLst>
          </p:cNvPr>
          <p:cNvSpPr txBox="1"/>
          <p:nvPr/>
        </p:nvSpPr>
        <p:spPr>
          <a:xfrm>
            <a:off x="228600" y="381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FF00"/>
                </a:solidFill>
              </a:rPr>
              <a:t>1. Goal Attainment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578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MT</vt:lpstr>
      <vt:lpstr>Calibri</vt:lpstr>
      <vt:lpstr>Tahoma</vt:lpstr>
      <vt:lpstr>Times New Roman</vt:lpstr>
      <vt:lpstr>Verdana</vt:lpstr>
      <vt:lpstr>Wingdings</vt:lpstr>
      <vt:lpstr>Office Theme</vt:lpstr>
      <vt:lpstr>PowerPoint Presentation</vt:lpstr>
      <vt:lpstr>W      h  at is o r gan ization ???</vt:lpstr>
      <vt:lpstr>Effectiveness and  Efficiency</vt:lpstr>
      <vt:lpstr>PowerPoint Presentation</vt:lpstr>
      <vt:lpstr>PowerPoint Presentation</vt:lpstr>
      <vt:lpstr>Effectiveness is a function of:-</vt:lpstr>
      <vt:lpstr>Effectiveness and Efficiency  in  Organizations</vt:lpstr>
      <vt:lpstr>4 APPROACHES TO  ORGANIZATION EFFECTIVENESS…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Pratap Singh</cp:lastModifiedBy>
  <cp:revision>2</cp:revision>
  <dcterms:created xsi:type="dcterms:W3CDTF">2022-08-01T05:34:37Z</dcterms:created>
  <dcterms:modified xsi:type="dcterms:W3CDTF">2022-08-01T07:27:11Z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2022-08-01T00:00:00Z</vt:filetime>
  </property>
</Properties>
</file>