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15900"/>
            <a:ext cx="9145270" cy="1367790"/>
          </a:xfrm>
          <a:custGeom>
            <a:avLst/>
            <a:gdLst/>
            <a:ahLst/>
            <a:cxnLst/>
            <a:rect l="l" t="t" r="r" b="b"/>
            <a:pathLst>
              <a:path w="9145270" h="1367790">
                <a:moveTo>
                  <a:pt x="9145270" y="0"/>
                </a:moveTo>
                <a:lnTo>
                  <a:pt x="0" y="0"/>
                </a:lnTo>
                <a:lnTo>
                  <a:pt x="0" y="1367789"/>
                </a:lnTo>
                <a:lnTo>
                  <a:pt x="4573270" y="1367789"/>
                </a:lnTo>
                <a:lnTo>
                  <a:pt x="9145270" y="1367789"/>
                </a:lnTo>
                <a:lnTo>
                  <a:pt x="9145270" y="0"/>
                </a:lnTo>
                <a:close/>
              </a:path>
            </a:pathLst>
          </a:custGeom>
          <a:solidFill>
            <a:srgbClr val="66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0" y="610870"/>
            <a:ext cx="937260" cy="532130"/>
          </a:xfrm>
          <a:custGeom>
            <a:avLst/>
            <a:gdLst/>
            <a:ahLst/>
            <a:cxnLst/>
            <a:rect l="l" t="t" r="r" b="b"/>
            <a:pathLst>
              <a:path w="937259" h="532130">
                <a:moveTo>
                  <a:pt x="937259" y="0"/>
                </a:moveTo>
                <a:lnTo>
                  <a:pt x="0" y="0"/>
                </a:lnTo>
                <a:lnTo>
                  <a:pt x="0" y="532129"/>
                </a:lnTo>
                <a:lnTo>
                  <a:pt x="937259" y="532129"/>
                </a:lnTo>
                <a:lnTo>
                  <a:pt x="937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01000" y="622299"/>
            <a:ext cx="937260" cy="515620"/>
          </a:xfrm>
          <a:custGeom>
            <a:avLst/>
            <a:gdLst/>
            <a:ahLst/>
            <a:cxnLst/>
            <a:rect l="l" t="t" r="r" b="b"/>
            <a:pathLst>
              <a:path w="937259" h="515619">
                <a:moveTo>
                  <a:pt x="777240" y="494030"/>
                </a:moveTo>
                <a:lnTo>
                  <a:pt x="770890" y="440690"/>
                </a:lnTo>
                <a:lnTo>
                  <a:pt x="753110" y="392430"/>
                </a:lnTo>
                <a:lnTo>
                  <a:pt x="723900" y="347980"/>
                </a:lnTo>
                <a:lnTo>
                  <a:pt x="687070" y="308610"/>
                </a:lnTo>
                <a:lnTo>
                  <a:pt x="641350" y="276860"/>
                </a:lnTo>
                <a:lnTo>
                  <a:pt x="590550" y="254000"/>
                </a:lnTo>
                <a:lnTo>
                  <a:pt x="532130" y="238760"/>
                </a:lnTo>
                <a:lnTo>
                  <a:pt x="469900" y="232410"/>
                </a:lnTo>
                <a:lnTo>
                  <a:pt x="438150" y="233680"/>
                </a:lnTo>
                <a:lnTo>
                  <a:pt x="379730" y="245110"/>
                </a:lnTo>
                <a:lnTo>
                  <a:pt x="323850" y="264160"/>
                </a:lnTo>
                <a:lnTo>
                  <a:pt x="274320" y="292100"/>
                </a:lnTo>
                <a:lnTo>
                  <a:pt x="232410" y="327660"/>
                </a:lnTo>
                <a:lnTo>
                  <a:pt x="199390" y="369570"/>
                </a:lnTo>
                <a:lnTo>
                  <a:pt x="176530" y="416560"/>
                </a:lnTo>
                <a:lnTo>
                  <a:pt x="163830" y="467360"/>
                </a:lnTo>
                <a:lnTo>
                  <a:pt x="162560" y="494030"/>
                </a:lnTo>
                <a:lnTo>
                  <a:pt x="162560" y="499110"/>
                </a:lnTo>
                <a:lnTo>
                  <a:pt x="163830" y="504190"/>
                </a:lnTo>
                <a:lnTo>
                  <a:pt x="163830" y="515620"/>
                </a:lnTo>
                <a:lnTo>
                  <a:pt x="167640" y="491490"/>
                </a:lnTo>
                <a:lnTo>
                  <a:pt x="175260" y="468630"/>
                </a:lnTo>
                <a:lnTo>
                  <a:pt x="182880" y="444500"/>
                </a:lnTo>
                <a:lnTo>
                  <a:pt x="209550" y="402590"/>
                </a:lnTo>
                <a:lnTo>
                  <a:pt x="242570" y="364490"/>
                </a:lnTo>
                <a:lnTo>
                  <a:pt x="284480" y="332740"/>
                </a:lnTo>
                <a:lnTo>
                  <a:pt x="331470" y="307340"/>
                </a:lnTo>
                <a:lnTo>
                  <a:pt x="384810" y="290830"/>
                </a:lnTo>
                <a:lnTo>
                  <a:pt x="440690" y="280670"/>
                </a:lnTo>
                <a:lnTo>
                  <a:pt x="469900" y="279400"/>
                </a:lnTo>
                <a:lnTo>
                  <a:pt x="500380" y="280670"/>
                </a:lnTo>
                <a:lnTo>
                  <a:pt x="556260" y="290830"/>
                </a:lnTo>
                <a:lnTo>
                  <a:pt x="608330" y="307340"/>
                </a:lnTo>
                <a:lnTo>
                  <a:pt x="656590" y="332740"/>
                </a:lnTo>
                <a:lnTo>
                  <a:pt x="697230" y="364490"/>
                </a:lnTo>
                <a:lnTo>
                  <a:pt x="730250" y="402590"/>
                </a:lnTo>
                <a:lnTo>
                  <a:pt x="755650" y="444500"/>
                </a:lnTo>
                <a:lnTo>
                  <a:pt x="772160" y="491490"/>
                </a:lnTo>
                <a:lnTo>
                  <a:pt x="775970" y="515620"/>
                </a:lnTo>
                <a:lnTo>
                  <a:pt x="775970" y="510540"/>
                </a:lnTo>
                <a:lnTo>
                  <a:pt x="777240" y="504190"/>
                </a:lnTo>
                <a:lnTo>
                  <a:pt x="777240" y="494030"/>
                </a:lnTo>
                <a:close/>
              </a:path>
              <a:path w="937259" h="515619">
                <a:moveTo>
                  <a:pt x="871220" y="464820"/>
                </a:moveTo>
                <a:lnTo>
                  <a:pt x="862330" y="394970"/>
                </a:lnTo>
                <a:lnTo>
                  <a:pt x="838200" y="330200"/>
                </a:lnTo>
                <a:lnTo>
                  <a:pt x="801370" y="271780"/>
                </a:lnTo>
                <a:lnTo>
                  <a:pt x="754380" y="219710"/>
                </a:lnTo>
                <a:lnTo>
                  <a:pt x="693420" y="177800"/>
                </a:lnTo>
                <a:lnTo>
                  <a:pt x="626110" y="144780"/>
                </a:lnTo>
                <a:lnTo>
                  <a:pt x="589280" y="133350"/>
                </a:lnTo>
                <a:lnTo>
                  <a:pt x="549910" y="125730"/>
                </a:lnTo>
                <a:lnTo>
                  <a:pt x="510540" y="120650"/>
                </a:lnTo>
                <a:lnTo>
                  <a:pt x="469900" y="118110"/>
                </a:lnTo>
                <a:lnTo>
                  <a:pt x="429260" y="120650"/>
                </a:lnTo>
                <a:lnTo>
                  <a:pt x="388620" y="125730"/>
                </a:lnTo>
                <a:lnTo>
                  <a:pt x="350520" y="133350"/>
                </a:lnTo>
                <a:lnTo>
                  <a:pt x="313690" y="144780"/>
                </a:lnTo>
                <a:lnTo>
                  <a:pt x="246380" y="177800"/>
                </a:lnTo>
                <a:lnTo>
                  <a:pt x="186690" y="219710"/>
                </a:lnTo>
                <a:lnTo>
                  <a:pt x="138430" y="271780"/>
                </a:lnTo>
                <a:lnTo>
                  <a:pt x="100330" y="330200"/>
                </a:lnTo>
                <a:lnTo>
                  <a:pt x="77470" y="394970"/>
                </a:lnTo>
                <a:lnTo>
                  <a:pt x="68580" y="464820"/>
                </a:lnTo>
                <a:lnTo>
                  <a:pt x="68580" y="487680"/>
                </a:lnTo>
                <a:lnTo>
                  <a:pt x="69850" y="496570"/>
                </a:lnTo>
                <a:lnTo>
                  <a:pt x="74930" y="463550"/>
                </a:lnTo>
                <a:lnTo>
                  <a:pt x="83820" y="431800"/>
                </a:lnTo>
                <a:lnTo>
                  <a:pt x="110490" y="372110"/>
                </a:lnTo>
                <a:lnTo>
                  <a:pt x="149860" y="318770"/>
                </a:lnTo>
                <a:lnTo>
                  <a:pt x="198120" y="271780"/>
                </a:lnTo>
                <a:lnTo>
                  <a:pt x="256540" y="232410"/>
                </a:lnTo>
                <a:lnTo>
                  <a:pt x="322580" y="203200"/>
                </a:lnTo>
                <a:lnTo>
                  <a:pt x="393700" y="185420"/>
                </a:lnTo>
                <a:lnTo>
                  <a:pt x="469900" y="179070"/>
                </a:lnTo>
                <a:lnTo>
                  <a:pt x="509270" y="180340"/>
                </a:lnTo>
                <a:lnTo>
                  <a:pt x="547370" y="185420"/>
                </a:lnTo>
                <a:lnTo>
                  <a:pt x="618490" y="203200"/>
                </a:lnTo>
                <a:lnTo>
                  <a:pt x="683260" y="232410"/>
                </a:lnTo>
                <a:lnTo>
                  <a:pt x="741680" y="271780"/>
                </a:lnTo>
                <a:lnTo>
                  <a:pt x="789940" y="318770"/>
                </a:lnTo>
                <a:lnTo>
                  <a:pt x="829310" y="372110"/>
                </a:lnTo>
                <a:lnTo>
                  <a:pt x="855980" y="431800"/>
                </a:lnTo>
                <a:lnTo>
                  <a:pt x="869950" y="496570"/>
                </a:lnTo>
                <a:lnTo>
                  <a:pt x="871220" y="487680"/>
                </a:lnTo>
                <a:lnTo>
                  <a:pt x="871220" y="464820"/>
                </a:lnTo>
                <a:close/>
              </a:path>
              <a:path w="937259" h="515619">
                <a:moveTo>
                  <a:pt x="937260" y="304800"/>
                </a:moveTo>
                <a:lnTo>
                  <a:pt x="918210" y="242570"/>
                </a:lnTo>
                <a:lnTo>
                  <a:pt x="885190" y="184150"/>
                </a:lnTo>
                <a:lnTo>
                  <a:pt x="839470" y="132080"/>
                </a:lnTo>
                <a:lnTo>
                  <a:pt x="782320" y="87630"/>
                </a:lnTo>
                <a:lnTo>
                  <a:pt x="715010" y="52070"/>
                </a:lnTo>
                <a:lnTo>
                  <a:pt x="678180" y="36830"/>
                </a:lnTo>
                <a:lnTo>
                  <a:pt x="640080" y="24130"/>
                </a:lnTo>
                <a:lnTo>
                  <a:pt x="599440" y="12700"/>
                </a:lnTo>
                <a:lnTo>
                  <a:pt x="557530" y="6350"/>
                </a:lnTo>
                <a:lnTo>
                  <a:pt x="514350" y="1270"/>
                </a:lnTo>
                <a:lnTo>
                  <a:pt x="469900" y="0"/>
                </a:lnTo>
                <a:lnTo>
                  <a:pt x="424180" y="1270"/>
                </a:lnTo>
                <a:lnTo>
                  <a:pt x="335280" y="13970"/>
                </a:lnTo>
                <a:lnTo>
                  <a:pt x="293370" y="25400"/>
                </a:lnTo>
                <a:lnTo>
                  <a:pt x="254000" y="39370"/>
                </a:lnTo>
                <a:lnTo>
                  <a:pt x="215900" y="54610"/>
                </a:lnTo>
                <a:lnTo>
                  <a:pt x="180340" y="73660"/>
                </a:lnTo>
                <a:lnTo>
                  <a:pt x="146050" y="95250"/>
                </a:lnTo>
                <a:lnTo>
                  <a:pt x="90170" y="143510"/>
                </a:lnTo>
                <a:lnTo>
                  <a:pt x="44450" y="199390"/>
                </a:lnTo>
                <a:lnTo>
                  <a:pt x="15240" y="260350"/>
                </a:lnTo>
                <a:lnTo>
                  <a:pt x="0" y="326390"/>
                </a:lnTo>
                <a:lnTo>
                  <a:pt x="0" y="375920"/>
                </a:lnTo>
                <a:lnTo>
                  <a:pt x="1270" y="378460"/>
                </a:lnTo>
                <a:lnTo>
                  <a:pt x="7620" y="345440"/>
                </a:lnTo>
                <a:lnTo>
                  <a:pt x="17780" y="313690"/>
                </a:lnTo>
                <a:lnTo>
                  <a:pt x="49530" y="254000"/>
                </a:lnTo>
                <a:lnTo>
                  <a:pt x="93980" y="200660"/>
                </a:lnTo>
                <a:lnTo>
                  <a:pt x="151130" y="153670"/>
                </a:lnTo>
                <a:lnTo>
                  <a:pt x="182880" y="132080"/>
                </a:lnTo>
                <a:lnTo>
                  <a:pt x="219710" y="114300"/>
                </a:lnTo>
                <a:lnTo>
                  <a:pt x="256540" y="99060"/>
                </a:lnTo>
                <a:lnTo>
                  <a:pt x="295910" y="85090"/>
                </a:lnTo>
                <a:lnTo>
                  <a:pt x="337820" y="74930"/>
                </a:lnTo>
                <a:lnTo>
                  <a:pt x="381000" y="67310"/>
                </a:lnTo>
                <a:lnTo>
                  <a:pt x="425450" y="62230"/>
                </a:lnTo>
                <a:lnTo>
                  <a:pt x="469900" y="60960"/>
                </a:lnTo>
                <a:lnTo>
                  <a:pt x="514350" y="62230"/>
                </a:lnTo>
                <a:lnTo>
                  <a:pt x="557530" y="67310"/>
                </a:lnTo>
                <a:lnTo>
                  <a:pt x="599440" y="73660"/>
                </a:lnTo>
                <a:lnTo>
                  <a:pt x="640080" y="83820"/>
                </a:lnTo>
                <a:lnTo>
                  <a:pt x="678180" y="97790"/>
                </a:lnTo>
                <a:lnTo>
                  <a:pt x="715010" y="113030"/>
                </a:lnTo>
                <a:lnTo>
                  <a:pt x="750570" y="129540"/>
                </a:lnTo>
                <a:lnTo>
                  <a:pt x="812800" y="171450"/>
                </a:lnTo>
                <a:lnTo>
                  <a:pt x="864870" y="218440"/>
                </a:lnTo>
                <a:lnTo>
                  <a:pt x="904240" y="274320"/>
                </a:lnTo>
                <a:lnTo>
                  <a:pt x="929640" y="335280"/>
                </a:lnTo>
                <a:lnTo>
                  <a:pt x="937260" y="365760"/>
                </a:lnTo>
                <a:lnTo>
                  <a:pt x="93726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99780" y="972819"/>
            <a:ext cx="144779" cy="1371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9600" y="1574800"/>
            <a:ext cx="531495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8509" y="2104390"/>
            <a:ext cx="7586980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939" y="1574800"/>
            <a:ext cx="6731634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latin typeface="Arial"/>
                <a:cs typeface="Arial"/>
              </a:rPr>
              <a:t>How</a:t>
            </a:r>
            <a:r>
              <a:rPr sz="6600" b="1" spc="-30" dirty="0">
                <a:latin typeface="Arial"/>
                <a:cs typeface="Arial"/>
              </a:rPr>
              <a:t> </a:t>
            </a:r>
            <a:r>
              <a:rPr sz="6600" b="1" spc="-5" dirty="0">
                <a:latin typeface="Arial"/>
                <a:cs typeface="Arial"/>
              </a:rPr>
              <a:t>to</a:t>
            </a:r>
            <a:r>
              <a:rPr sz="6600" b="1" spc="-20" dirty="0">
                <a:latin typeface="Arial"/>
                <a:cs typeface="Arial"/>
              </a:rPr>
              <a:t> </a:t>
            </a:r>
            <a:r>
              <a:rPr sz="6600" b="1" spc="-5" dirty="0">
                <a:latin typeface="Arial"/>
                <a:cs typeface="Arial"/>
              </a:rPr>
              <a:t>Deal</a:t>
            </a:r>
            <a:r>
              <a:rPr sz="6600" b="1" spc="-15" dirty="0">
                <a:latin typeface="Arial"/>
                <a:cs typeface="Arial"/>
              </a:rPr>
              <a:t> </a:t>
            </a:r>
            <a:r>
              <a:rPr sz="6600" b="1" spc="-10" dirty="0">
                <a:latin typeface="Arial"/>
                <a:cs typeface="Arial"/>
              </a:rPr>
              <a:t>with </a:t>
            </a:r>
            <a:r>
              <a:rPr sz="6600" b="1" spc="-1820" dirty="0">
                <a:latin typeface="Arial"/>
                <a:cs typeface="Arial"/>
              </a:rPr>
              <a:t> </a:t>
            </a:r>
            <a:r>
              <a:rPr sz="6600" b="1" spc="-5" dirty="0">
                <a:latin typeface="Arial"/>
                <a:cs typeface="Arial"/>
              </a:rPr>
              <a:t>Office</a:t>
            </a:r>
            <a:r>
              <a:rPr sz="6600" b="1" spc="-25" dirty="0">
                <a:latin typeface="Arial"/>
                <a:cs typeface="Arial"/>
              </a:rPr>
              <a:t> </a:t>
            </a:r>
            <a:r>
              <a:rPr sz="6600" b="1" spc="-5" dirty="0">
                <a:latin typeface="Arial"/>
                <a:cs typeface="Arial"/>
              </a:rPr>
              <a:t>Politics</a:t>
            </a:r>
            <a:endParaRPr sz="6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657600"/>
            <a:ext cx="351409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0340C-E3E0-4111-80E8-A92FA6F3B4AF}"/>
              </a:ext>
            </a:extLst>
          </p:cNvPr>
          <p:cNvSpPr txBox="1"/>
          <p:nvPr/>
        </p:nvSpPr>
        <p:spPr>
          <a:xfrm>
            <a:off x="4114800" y="4569372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Cdr Vijay Pratap Singh</a:t>
            </a:r>
          </a:p>
          <a:p>
            <a:pPr algn="ctr"/>
            <a:r>
              <a:rPr lang="en-IN" sz="2800" dirty="0"/>
              <a:t>Adjunct Professor E&amp;TC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09" y="22707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509" y="2104390"/>
            <a:ext cx="5205095" cy="449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5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Generally, employees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either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want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avoid politics or use them </a:t>
            </a:r>
            <a:r>
              <a:rPr sz="2400" spc="5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their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advantage.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One </a:t>
            </a:r>
            <a:r>
              <a:rPr sz="2400" dirty="0">
                <a:latin typeface="Arial MT"/>
                <a:cs typeface="Arial MT"/>
              </a:rPr>
              <a:t>may </a:t>
            </a:r>
            <a:r>
              <a:rPr sz="2400" spc="-5" dirty="0">
                <a:latin typeface="Arial MT"/>
                <a:cs typeface="Arial MT"/>
              </a:rPr>
              <a:t>use office politics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his or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advantage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" dirty="0">
                <a:latin typeface="Arial MT"/>
                <a:cs typeface="Arial MT"/>
              </a:rPr>
              <a:t> learning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unwritten rules of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organization,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establishing mutually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beneficial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relationships,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maintaining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integrity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09" y="39916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</a:rPr>
              <a:t>Conclusion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2142489"/>
            <a:ext cx="234315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870" y="571500"/>
            <a:ext cx="817880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22981-B6BE-4EDE-B911-14CDF61FB7B2}"/>
              </a:ext>
            </a:extLst>
          </p:cNvPr>
          <p:cNvSpPr txBox="1"/>
          <p:nvPr/>
        </p:nvSpPr>
        <p:spPr>
          <a:xfrm>
            <a:off x="1752600" y="2743200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120" y="2514600"/>
            <a:ext cx="435737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 MT"/>
                <a:cs typeface="Arial MT"/>
              </a:rPr>
              <a:t>Office politics is </a:t>
            </a:r>
            <a:r>
              <a:rPr sz="2400" spc="-10" dirty="0">
                <a:latin typeface="Arial MT"/>
                <a:cs typeface="Arial MT"/>
              </a:rPr>
              <a:t>not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about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stabbing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people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back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10" dirty="0">
                <a:latin typeface="Arial MT"/>
                <a:cs typeface="Arial MT"/>
              </a:rPr>
              <a:t>doing </a:t>
            </a:r>
            <a:r>
              <a:rPr sz="2400" spc="-5" dirty="0">
                <a:latin typeface="Arial MT"/>
                <a:cs typeface="Arial MT"/>
              </a:rPr>
              <a:t>absolutely anything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ahead.</a:t>
            </a:r>
            <a:endParaRPr sz="2400" dirty="0">
              <a:latin typeface="Arial MT"/>
              <a:cs typeface="Arial MT"/>
            </a:endParaRPr>
          </a:p>
          <a:p>
            <a:pPr marL="355600" marR="20955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 MT"/>
                <a:cs typeface="Arial MT"/>
              </a:rPr>
              <a:t>Office politics is really </a:t>
            </a:r>
            <a:r>
              <a:rPr sz="2400" spc="-10" dirty="0">
                <a:latin typeface="Arial MT"/>
                <a:cs typeface="Arial MT"/>
              </a:rPr>
              <a:t>about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building </a:t>
            </a:r>
            <a:r>
              <a:rPr sz="2400" spc="-5" dirty="0">
                <a:latin typeface="Arial MT"/>
                <a:cs typeface="Arial MT"/>
              </a:rPr>
              <a:t>relationships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get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things</a:t>
            </a:r>
            <a:r>
              <a:rPr sz="2400" spc="-5" dirty="0">
                <a:latin typeface="Arial MT"/>
                <a:cs typeface="Arial MT"/>
              </a:rPr>
              <a:t> done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</a:rPr>
              <a:t>Introduction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1981200"/>
            <a:ext cx="39243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242" y="2033269"/>
            <a:ext cx="5830568" cy="445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88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 MT"/>
                <a:cs typeface="Arial MT"/>
              </a:rPr>
              <a:t>Most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people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pretty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negative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reactions when</a:t>
            </a:r>
            <a:r>
              <a:rPr sz="2400" spc="-10" dirty="0">
                <a:latin typeface="Arial MT"/>
                <a:cs typeface="Arial MT"/>
              </a:rPr>
              <a:t> dealing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Office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Politics.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 MT"/>
                <a:cs typeface="Arial MT"/>
              </a:rPr>
              <a:t>Office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politics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people </a:t>
            </a:r>
            <a:r>
              <a:rPr sz="2400" spc="-5" dirty="0">
                <a:latin typeface="Arial MT"/>
                <a:cs typeface="Arial MT"/>
              </a:rPr>
              <a:t> interacting and </a:t>
            </a:r>
            <a:r>
              <a:rPr sz="2400" spc="-10" dirty="0">
                <a:latin typeface="Arial MT"/>
                <a:cs typeface="Arial MT"/>
              </a:rPr>
              <a:t>building </a:t>
            </a:r>
            <a:r>
              <a:rPr sz="2400" spc="-5" dirty="0">
                <a:latin typeface="Arial MT"/>
                <a:cs typeface="Arial MT"/>
              </a:rPr>
              <a:t>relationships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get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things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done.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They're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getting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ahead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accomplishing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5" dirty="0">
                <a:latin typeface="Arial MT"/>
                <a:cs typeface="Arial MT"/>
              </a:rPr>
              <a:t> fulfilled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your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job.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</a:rPr>
              <a:t>A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Negative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Reaction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4259" y="1927860"/>
            <a:ext cx="2857499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520" y="2133600"/>
            <a:ext cx="5769611" cy="3628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IN" sz="2400" spc="-5" dirty="0">
                <a:latin typeface="Arial MT"/>
                <a:cs typeface="Arial MT"/>
              </a:rPr>
              <a:t>Following are few</a:t>
            </a:r>
            <a:r>
              <a:rPr sz="2400" spc="-5" dirty="0">
                <a:latin typeface="Arial MT"/>
                <a:cs typeface="Arial MT"/>
              </a:rPr>
              <a:t> tips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Office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Politics:</a:t>
            </a:r>
            <a:endParaRPr sz="2400" dirty="0">
              <a:latin typeface="Arial MT"/>
              <a:cs typeface="Arial MT"/>
            </a:endParaRPr>
          </a:p>
          <a:p>
            <a:pPr marL="412750" indent="-285750">
              <a:lnSpc>
                <a:spcPct val="100000"/>
              </a:lnSpc>
              <a:spcBef>
                <a:spcPts val="17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Arial MT"/>
                <a:cs typeface="Arial MT"/>
              </a:rPr>
              <a:t>Live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peace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others.</a:t>
            </a:r>
            <a:endParaRPr sz="2000" dirty="0">
              <a:latin typeface="Arial MT"/>
              <a:cs typeface="Arial MT"/>
            </a:endParaRPr>
          </a:p>
          <a:p>
            <a:pPr marL="412750" indent="-285750">
              <a:lnSpc>
                <a:spcPct val="100000"/>
              </a:lnSpc>
              <a:spcBef>
                <a:spcPts val="17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Arial MT"/>
                <a:cs typeface="Arial MT"/>
              </a:rPr>
              <a:t>Don´t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spread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information.</a:t>
            </a:r>
            <a:endParaRPr sz="2000" dirty="0">
              <a:latin typeface="Arial MT"/>
              <a:cs typeface="Arial MT"/>
            </a:endParaRPr>
          </a:p>
          <a:p>
            <a:pPr marL="412750" indent="-285750">
              <a:lnSpc>
                <a:spcPct val="100000"/>
              </a:lnSpc>
              <a:spcBef>
                <a:spcPts val="17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Arial MT"/>
                <a:cs typeface="Arial MT"/>
              </a:rPr>
              <a:t>Stay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away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gossip.</a:t>
            </a:r>
          </a:p>
          <a:p>
            <a:pPr marL="412750" marR="625475" indent="-285750">
              <a:lnSpc>
                <a:spcPct val="15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Arial MT"/>
                <a:cs typeface="Arial MT"/>
              </a:rPr>
              <a:t>Stay </a:t>
            </a:r>
            <a:r>
              <a:rPr sz="2000" dirty="0">
                <a:latin typeface="Arial MT"/>
                <a:cs typeface="Arial MT"/>
              </a:rPr>
              <a:t>out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those talk-down-the-boss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sessions.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</a:rPr>
              <a:t>Main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Tips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5180" y="2340974"/>
            <a:ext cx="3242936" cy="3643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0" y="21983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2033269"/>
            <a:ext cx="534225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easiest way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avoid problems with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politics is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get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along</a:t>
            </a:r>
            <a:r>
              <a:rPr sz="2400" spc="-5" dirty="0">
                <a:latin typeface="Arial MT"/>
                <a:cs typeface="Arial MT"/>
              </a:rPr>
              <a:t> 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people.</a:t>
            </a:r>
            <a:endParaRPr sz="2400">
              <a:latin typeface="Arial MT"/>
              <a:cs typeface="Arial MT"/>
            </a:endParaRPr>
          </a:p>
          <a:p>
            <a:pPr marL="12700" marR="140970" algn="just">
              <a:lnSpc>
                <a:spcPct val="15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You can be pleasant and professional,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while at the </a:t>
            </a:r>
            <a:r>
              <a:rPr sz="2400" dirty="0">
                <a:latin typeface="Arial MT"/>
                <a:cs typeface="Arial MT"/>
              </a:rPr>
              <a:t>same time </a:t>
            </a:r>
            <a:r>
              <a:rPr sz="2400" spc="-10" dirty="0">
                <a:latin typeface="Arial MT"/>
                <a:cs typeface="Arial MT"/>
              </a:rPr>
              <a:t>being </a:t>
            </a:r>
            <a:r>
              <a:rPr sz="2400" spc="-5" dirty="0">
                <a:latin typeface="Arial MT"/>
                <a:cs typeface="Arial MT"/>
              </a:rPr>
              <a:t>assertive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when </a:t>
            </a:r>
            <a:r>
              <a:rPr sz="2400" spc="-5" dirty="0">
                <a:latin typeface="Arial MT"/>
                <a:cs typeface="Arial MT"/>
              </a:rPr>
              <a:t>necessary.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" y="33718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490" y="50939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4928870"/>
            <a:ext cx="52743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Living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peace with others also means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careful </a:t>
            </a:r>
            <a:r>
              <a:rPr sz="2400" spc="-10" dirty="0">
                <a:latin typeface="Arial MT"/>
                <a:cs typeface="Arial MT"/>
              </a:rPr>
              <a:t>about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choosing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sides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during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office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power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struggles.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</a:rPr>
              <a:t>Live </a:t>
            </a:r>
            <a:r>
              <a:rPr sz="3200" dirty="0">
                <a:solidFill>
                  <a:srgbClr val="FFFFFF"/>
                </a:solidFill>
              </a:rPr>
              <a:t>at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peace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with</a:t>
            </a:r>
            <a:r>
              <a:rPr sz="3200" dirty="0">
                <a:solidFill>
                  <a:srgbClr val="FFFFFF"/>
                </a:solidFill>
              </a:rPr>
              <a:t> others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4259" y="2251268"/>
            <a:ext cx="2780030" cy="4392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70" y="2313940"/>
            <a:ext cx="11493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2327909"/>
            <a:ext cx="4940300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Keep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company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matters 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yourself.</a:t>
            </a:r>
            <a:endParaRPr sz="2000">
              <a:latin typeface="Arial MT"/>
              <a:cs typeface="Arial MT"/>
            </a:endParaRPr>
          </a:p>
          <a:p>
            <a:pPr marL="12700" marR="22225">
              <a:lnSpc>
                <a:spcPct val="150000"/>
              </a:lnSpc>
              <a:spcBef>
                <a:spcPts val="500"/>
              </a:spcBef>
            </a:pPr>
            <a:r>
              <a:rPr sz="2000" dirty="0">
                <a:latin typeface="Arial MT"/>
                <a:cs typeface="Arial MT"/>
              </a:rPr>
              <a:t>Talking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outsiders about issues within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organization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look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that </a:t>
            </a:r>
            <a:r>
              <a:rPr sz="2000" dirty="0">
                <a:latin typeface="Arial MT"/>
                <a:cs typeface="Arial MT"/>
              </a:rPr>
              <a:t>outsider.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500"/>
              </a:spcBef>
            </a:pPr>
            <a:r>
              <a:rPr sz="2000" dirty="0">
                <a:latin typeface="Arial MT"/>
                <a:cs typeface="Arial MT"/>
              </a:rPr>
              <a:t>Furthermore, your boss </a:t>
            </a:r>
            <a:r>
              <a:rPr sz="2000" spc="-5" dirty="0">
                <a:latin typeface="Arial MT"/>
                <a:cs typeface="Arial MT"/>
              </a:rPr>
              <a:t>or </a:t>
            </a:r>
            <a:r>
              <a:rPr sz="2000" dirty="0">
                <a:latin typeface="Arial MT"/>
                <a:cs typeface="Arial MT"/>
              </a:rPr>
              <a:t>your boss’s boss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appreciate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behavior.</a:t>
            </a:r>
            <a:endParaRPr sz="2000">
              <a:latin typeface="Arial MT"/>
              <a:cs typeface="Arial MT"/>
            </a:endParaRPr>
          </a:p>
          <a:p>
            <a:pPr marL="12700" marR="365760">
              <a:lnSpc>
                <a:spcPct val="150000"/>
              </a:lnSpc>
              <a:spcBef>
                <a:spcPts val="500"/>
              </a:spcBef>
            </a:pPr>
            <a:r>
              <a:rPr sz="2000" spc="-5" dirty="0">
                <a:latin typeface="Arial MT"/>
                <a:cs typeface="Arial MT"/>
              </a:rPr>
              <a:t>People </a:t>
            </a:r>
            <a:r>
              <a:rPr sz="2000" dirty="0">
                <a:latin typeface="Arial MT"/>
                <a:cs typeface="Arial MT"/>
              </a:rPr>
              <a:t>will </a:t>
            </a:r>
            <a:r>
              <a:rPr sz="2000" spc="-5" dirty="0">
                <a:latin typeface="Arial MT"/>
                <a:cs typeface="Arial MT"/>
              </a:rPr>
              <a:t>find </a:t>
            </a:r>
            <a:r>
              <a:rPr sz="2000" dirty="0">
                <a:latin typeface="Arial MT"/>
                <a:cs typeface="Arial MT"/>
              </a:rPr>
              <a:t>out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dirty="0">
                <a:latin typeface="Arial MT"/>
                <a:cs typeface="Arial MT"/>
              </a:rPr>
              <a:t>you spoke about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what </a:t>
            </a:r>
            <a:r>
              <a:rPr sz="2000" spc="-5" dirty="0">
                <a:latin typeface="Arial MT"/>
                <a:cs typeface="Arial MT"/>
              </a:rPr>
              <a:t>they told </a:t>
            </a:r>
            <a:r>
              <a:rPr sz="2000" dirty="0">
                <a:latin typeface="Arial MT"/>
                <a:cs typeface="Arial MT"/>
              </a:rPr>
              <a:t>you, and they’ll lose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confidence</a:t>
            </a:r>
            <a:r>
              <a:rPr sz="2000" spc="-5" dirty="0">
                <a:latin typeface="Arial MT"/>
                <a:cs typeface="Arial MT"/>
              </a:rPr>
              <a:t> in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respect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70" y="426974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" y="524764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</a:rPr>
              <a:t>Don´t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spread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out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information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8509" y="1998979"/>
            <a:ext cx="3143249" cy="4644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09" y="22707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509" y="2104390"/>
            <a:ext cx="4192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Nothing</a:t>
            </a:r>
            <a:r>
              <a:rPr sz="2400" spc="-5" dirty="0">
                <a:latin typeface="Arial MT"/>
                <a:cs typeface="Arial MT"/>
              </a:rPr>
              <a:t> destroys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dynamics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office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gossip.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09" y="34429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509" y="3277870"/>
            <a:ext cx="385445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Stay </a:t>
            </a:r>
            <a:r>
              <a:rPr sz="2400" spc="-10" dirty="0">
                <a:latin typeface="Arial MT"/>
                <a:cs typeface="Arial MT"/>
              </a:rPr>
              <a:t>away </a:t>
            </a:r>
            <a:r>
              <a:rPr sz="2400" dirty="0">
                <a:latin typeface="Arial MT"/>
                <a:cs typeface="Arial MT"/>
              </a:rPr>
              <a:t>from </a:t>
            </a:r>
            <a:r>
              <a:rPr sz="2400" spc="-5" dirty="0">
                <a:latin typeface="Arial MT"/>
                <a:cs typeface="Arial MT"/>
              </a:rPr>
              <a:t>it, because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nothing good comes </a:t>
            </a:r>
            <a:r>
              <a:rPr sz="2400" dirty="0">
                <a:latin typeface="Arial MT"/>
                <a:cs typeface="Arial MT"/>
              </a:rPr>
              <a:t>from </a:t>
            </a:r>
            <a:r>
              <a:rPr sz="2400" spc="-5" dirty="0">
                <a:latin typeface="Arial MT"/>
                <a:cs typeface="Arial MT"/>
              </a:rPr>
              <a:t>it.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Just </a:t>
            </a:r>
            <a:r>
              <a:rPr sz="240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sure you avoid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“holier than thou” attitude of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lecturing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co-workers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evils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gossip.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</a:rPr>
              <a:t>Stay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away</a:t>
            </a:r>
            <a:r>
              <a:rPr sz="3200" spc="-5" dirty="0">
                <a:solidFill>
                  <a:srgbClr val="FFFFFF"/>
                </a:solidFill>
              </a:rPr>
              <a:t> from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gossip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7734" y="2442052"/>
            <a:ext cx="3549599" cy="41301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0" y="21005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962150"/>
            <a:ext cx="4526915" cy="472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435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Suppose your co-workers start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complaining about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boss. </a:t>
            </a: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dirty="0">
                <a:latin typeface="Arial MT"/>
                <a:cs typeface="Arial MT"/>
              </a:rPr>
              <a:t>you </a:t>
            </a:r>
            <a:r>
              <a:rPr sz="2000" spc="-5" dirty="0">
                <a:latin typeface="Arial MT"/>
                <a:cs typeface="Arial MT"/>
              </a:rPr>
              <a:t>join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in, it makes you look disloyal </a:t>
            </a:r>
            <a:r>
              <a:rPr sz="2000" spc="-5" dirty="0">
                <a:latin typeface="Arial MT"/>
                <a:cs typeface="Arial MT"/>
              </a:rPr>
              <a:t>to the </a:t>
            </a:r>
            <a:r>
              <a:rPr sz="2000" dirty="0">
                <a:latin typeface="Arial MT"/>
                <a:cs typeface="Arial MT"/>
              </a:rPr>
              <a:t> boss. </a:t>
            </a: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dirty="0">
                <a:latin typeface="Arial MT"/>
                <a:cs typeface="Arial MT"/>
              </a:rPr>
              <a:t>you </a:t>
            </a:r>
            <a:r>
              <a:rPr sz="2000" spc="-5" dirty="0">
                <a:latin typeface="Arial MT"/>
                <a:cs typeface="Arial MT"/>
              </a:rPr>
              <a:t>don’t, it </a:t>
            </a:r>
            <a:r>
              <a:rPr sz="2000" dirty="0">
                <a:latin typeface="Arial MT"/>
                <a:cs typeface="Arial MT"/>
              </a:rPr>
              <a:t>looks awkward in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group.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you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do?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500"/>
              </a:spcBef>
            </a:pPr>
            <a:r>
              <a:rPr sz="2000" spc="-5" dirty="0">
                <a:latin typeface="Arial MT"/>
                <a:cs typeface="Arial MT"/>
              </a:rPr>
              <a:t>As </a:t>
            </a:r>
            <a:r>
              <a:rPr sz="2000" dirty="0">
                <a:latin typeface="Arial MT"/>
                <a:cs typeface="Arial MT"/>
              </a:rPr>
              <a:t>with </a:t>
            </a:r>
            <a:r>
              <a:rPr sz="2000" spc="-5" dirty="0">
                <a:latin typeface="Arial MT"/>
                <a:cs typeface="Arial MT"/>
              </a:rPr>
              <a:t>the situation </a:t>
            </a:r>
            <a:r>
              <a:rPr sz="2000" dirty="0">
                <a:latin typeface="Arial MT"/>
                <a:cs typeface="Arial MT"/>
              </a:rPr>
              <a:t>of gossip, </a:t>
            </a:r>
            <a:r>
              <a:rPr sz="2000" spc="-5" dirty="0">
                <a:latin typeface="Arial MT"/>
                <a:cs typeface="Arial MT"/>
              </a:rPr>
              <a:t>try </a:t>
            </a:r>
            <a:r>
              <a:rPr sz="2000" dirty="0">
                <a:latin typeface="Arial MT"/>
                <a:cs typeface="Arial MT"/>
              </a:rPr>
              <a:t> changing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subject </a:t>
            </a:r>
            <a:r>
              <a:rPr sz="2000" spc="-5" dirty="0">
                <a:latin typeface="Arial MT"/>
                <a:cs typeface="Arial MT"/>
              </a:rPr>
              <a:t>by </a:t>
            </a:r>
            <a:r>
              <a:rPr sz="2000" dirty="0">
                <a:latin typeface="Arial MT"/>
                <a:cs typeface="Arial MT"/>
              </a:rPr>
              <a:t>linking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boss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another </a:t>
            </a:r>
            <a:r>
              <a:rPr sz="2000" dirty="0">
                <a:latin typeface="Arial MT"/>
                <a:cs typeface="Arial MT"/>
              </a:rPr>
              <a:t>topic, </a:t>
            </a:r>
            <a:r>
              <a:rPr sz="2000" spc="-5" dirty="0">
                <a:latin typeface="Arial MT"/>
                <a:cs typeface="Arial MT"/>
              </a:rPr>
              <a:t>then </a:t>
            </a:r>
            <a:r>
              <a:rPr sz="2000" dirty="0">
                <a:latin typeface="Arial MT"/>
                <a:cs typeface="Arial MT"/>
              </a:rPr>
              <a:t>talking about that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topic </a:t>
            </a:r>
            <a:r>
              <a:rPr sz="2000" dirty="0">
                <a:latin typeface="Arial MT"/>
                <a:cs typeface="Arial MT"/>
              </a:rPr>
              <a:t>instead.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" y="4450079"/>
            <a:ext cx="11493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520" y="397509"/>
            <a:ext cx="729297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0" dirty="0">
                <a:solidFill>
                  <a:srgbClr val="FFFFFF"/>
                </a:solidFill>
              </a:rPr>
              <a:t> Win </a:t>
            </a:r>
            <a:r>
              <a:rPr sz="4000" spc="-5" dirty="0">
                <a:solidFill>
                  <a:srgbClr val="FFFFFF"/>
                </a:solidFill>
              </a:rPr>
              <a:t>at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</a:rPr>
              <a:t>Stay</a:t>
            </a:r>
            <a:r>
              <a:rPr sz="2800" dirty="0">
                <a:solidFill>
                  <a:srgbClr val="FFFFFF"/>
                </a:solidFill>
              </a:rPr>
              <a:t> out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of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those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talk-down-the-boss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sessions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879" y="2515612"/>
            <a:ext cx="3290722" cy="41277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0" y="23406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2175510"/>
            <a:ext cx="5358130" cy="456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Politics have both positive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negative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connotations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environment.</a:t>
            </a:r>
            <a:endParaRPr sz="2400">
              <a:latin typeface="Arial MT"/>
              <a:cs typeface="Arial MT"/>
            </a:endParaRPr>
          </a:p>
          <a:p>
            <a:pPr marL="12700" marR="154305">
              <a:lnSpc>
                <a:spcPct val="15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They exist whether the </a:t>
            </a:r>
            <a:r>
              <a:rPr sz="2400" spc="-10" dirty="0">
                <a:latin typeface="Arial MT"/>
                <a:cs typeface="Arial MT"/>
              </a:rPr>
              <a:t>goal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avoid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politics 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use them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one’s </a:t>
            </a:r>
            <a:r>
              <a:rPr sz="2400" spc="-5" dirty="0">
                <a:latin typeface="Arial MT"/>
                <a:cs typeface="Arial MT"/>
              </a:rPr>
              <a:t> advantage.</a:t>
            </a:r>
            <a:endParaRPr sz="2400">
              <a:latin typeface="Arial MT"/>
              <a:cs typeface="Arial MT"/>
            </a:endParaRPr>
          </a:p>
          <a:p>
            <a:pPr marL="12700" marR="21590">
              <a:lnSpc>
                <a:spcPct val="15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Employees </a:t>
            </a:r>
            <a:r>
              <a:rPr sz="2400" spc="-10" dirty="0">
                <a:latin typeface="Arial MT"/>
                <a:cs typeface="Arial MT"/>
              </a:rPr>
              <a:t>need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keep their values </a:t>
            </a:r>
            <a:r>
              <a:rPr sz="2400" spc="-10" dirty="0">
                <a:latin typeface="Arial MT"/>
                <a:cs typeface="Arial MT"/>
              </a:rPr>
              <a:t>in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mind </a:t>
            </a:r>
            <a:r>
              <a:rPr sz="2400" spc="-10" dirty="0">
                <a:latin typeface="Arial MT"/>
                <a:cs typeface="Arial MT"/>
              </a:rPr>
              <a:t>when </a:t>
            </a:r>
            <a:r>
              <a:rPr sz="2400" spc="-5" dirty="0">
                <a:latin typeface="Arial MT"/>
                <a:cs typeface="Arial MT"/>
              </a:rPr>
              <a:t>implementing strategies of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office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politics.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" y="35140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490" y="52362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520" y="367029"/>
            <a:ext cx="6407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4000" spc="-5" dirty="0">
                <a:solidFill>
                  <a:srgbClr val="FFFFFF"/>
                </a:solidFill>
              </a:rPr>
              <a:t>How	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Win </a:t>
            </a:r>
            <a:r>
              <a:rPr sz="4000" spc="-5" dirty="0">
                <a:solidFill>
                  <a:srgbClr val="FFFFFF"/>
                </a:solidFill>
              </a:rPr>
              <a:t>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Office</a:t>
            </a:r>
            <a:r>
              <a:rPr sz="4000" spc="-5" dirty="0">
                <a:solidFill>
                  <a:srgbClr val="FFFFFF"/>
                </a:solidFill>
              </a:rPr>
              <a:t> Politics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</a:rPr>
              <a:t>Conclusion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2142489"/>
            <a:ext cx="2343150" cy="435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540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Wingdings</vt:lpstr>
      <vt:lpstr>Office Theme</vt:lpstr>
      <vt:lpstr>How to Deal with  Office Politics</vt:lpstr>
      <vt:lpstr>How to Win at Office Politics Introduction</vt:lpstr>
      <vt:lpstr>How to Win at Office Politics A Negative Reaction</vt:lpstr>
      <vt:lpstr>How to Win at Office Politics Main Tips</vt:lpstr>
      <vt:lpstr>How to Win at Office Politics Live at peace with others</vt:lpstr>
      <vt:lpstr>How to Win at Office Politics Don´t spread out information</vt:lpstr>
      <vt:lpstr>How to Win at Office Politics Stay away from gossip</vt:lpstr>
      <vt:lpstr>How to Win at Office Politics Stay out of those talk-down-the-boss sessions</vt:lpstr>
      <vt:lpstr>How to Win at Office Politics Conclusion</vt:lpstr>
      <vt:lpstr>How to Win at Office Politics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Unhappy Workplace How to Survive</dc:title>
  <dc:creator>Marcelo</dc:creator>
  <cp:lastModifiedBy>Vijay Pratap Singh</cp:lastModifiedBy>
  <cp:revision>2</cp:revision>
  <dcterms:created xsi:type="dcterms:W3CDTF">2021-08-13T08:03:11Z</dcterms:created>
  <dcterms:modified xsi:type="dcterms:W3CDTF">2021-08-19T08:01:35Z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2011-12-28T00:00:00Z</vt:filetime>
  </property>
  <property fmtid="{D5CDD505-2E9C-101B-9397-08002B2CF9AE}" pid="3" name="Creator">
    <vt:lpwstr>Impress</vt:lpwstr>
  </property>
  <property fmtid="{D5CDD505-2E9C-101B-9397-08002B2CF9AE}" pid="4" name="LastSaved">
    <vt:filetime>2011-12-28T00:00:00Z</vt:filetime>
  </property>
</Properties>
</file>