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62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8870" y="482930"/>
            <a:ext cx="282625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237" y="2597150"/>
            <a:ext cx="8602345" cy="2520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1905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868680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000000"/>
                </a:solidFill>
                <a:latin typeface="Cambria"/>
                <a:cs typeface="Cambria"/>
              </a:rPr>
              <a:t>ORGANIZATIONAL </a:t>
            </a: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1" spc="-5" dirty="0">
                <a:solidFill>
                  <a:srgbClr val="000000"/>
                </a:solidFill>
                <a:latin typeface="Cambria"/>
                <a:cs typeface="Cambria"/>
              </a:rPr>
              <a:t>STRUCTURE</a:t>
            </a:r>
            <a:r>
              <a:rPr b="1" spc="-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br>
              <a:rPr lang="en-US" b="1" spc="-50" dirty="0">
                <a:solidFill>
                  <a:srgbClr val="000000"/>
                </a:solidFill>
                <a:latin typeface="Cambria"/>
                <a:cs typeface="Cambria"/>
              </a:rPr>
            </a:b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&amp;</a:t>
            </a:r>
            <a:r>
              <a:rPr b="1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7F2D1-7887-2683-3E1C-FF09B1E47C22}"/>
              </a:ext>
            </a:extLst>
          </p:cNvPr>
          <p:cNvSpPr txBox="1"/>
          <p:nvPr/>
        </p:nvSpPr>
        <p:spPr>
          <a:xfrm>
            <a:off x="533400" y="339852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Cdr</a:t>
            </a:r>
            <a:r>
              <a:rPr lang="en-US" sz="2400" dirty="0"/>
              <a:t> Vijay Pratap Singh, Adjunct Professor, E&amp;TC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26730" y="6273495"/>
            <a:ext cx="481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1621282"/>
            <a:ext cx="2308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2197430"/>
            <a:ext cx="7161530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combination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skills, knowledge, tools,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equipment, computers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machines used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organization.</a:t>
            </a:r>
          </a:p>
          <a:p>
            <a:pPr marL="299085" marR="24066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More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complex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technology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makes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harder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managers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endParaRPr sz="2800" dirty="0">
              <a:latin typeface="Arial MT"/>
              <a:cs typeface="Arial MT"/>
            </a:endParaRPr>
          </a:p>
          <a:p>
            <a:pPr marL="299085" marR="4814570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regulate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spc="5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g</a:t>
            </a:r>
            <a:r>
              <a:rPr sz="2800" spc="5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n</a:t>
            </a:r>
            <a:r>
              <a:rPr sz="2800" dirty="0">
                <a:latin typeface="Arial MT"/>
                <a:cs typeface="Arial MT"/>
              </a:rPr>
              <a:t>iz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n.</a:t>
            </a:r>
            <a:endParaRPr sz="28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00600" y="4191829"/>
            <a:ext cx="3237230" cy="2332990"/>
            <a:chOff x="4800600" y="4191829"/>
            <a:chExt cx="3237230" cy="2332990"/>
          </a:xfrm>
        </p:grpSpPr>
        <p:sp>
          <p:nvSpPr>
            <p:cNvPr id="7" name="object 7"/>
            <p:cNvSpPr/>
            <p:nvPr/>
          </p:nvSpPr>
          <p:spPr>
            <a:xfrm>
              <a:off x="4800600" y="4512887"/>
              <a:ext cx="3237230" cy="2012314"/>
            </a:xfrm>
            <a:custGeom>
              <a:avLst/>
              <a:gdLst/>
              <a:ahLst/>
              <a:cxnLst/>
              <a:rect l="l" t="t" r="r" b="b"/>
              <a:pathLst>
                <a:path w="3237229" h="2012315">
                  <a:moveTo>
                    <a:pt x="2447541" y="0"/>
                  </a:moveTo>
                  <a:lnTo>
                    <a:pt x="1478682" y="115874"/>
                  </a:lnTo>
                  <a:lnTo>
                    <a:pt x="0" y="927099"/>
                  </a:lnTo>
                  <a:lnTo>
                    <a:pt x="531303" y="1491310"/>
                  </a:lnTo>
                  <a:lnTo>
                    <a:pt x="1668166" y="2011867"/>
                  </a:lnTo>
                  <a:lnTo>
                    <a:pt x="3236662" y="706720"/>
                  </a:lnTo>
                  <a:lnTo>
                    <a:pt x="2447541" y="0"/>
                  </a:lnTo>
                  <a:close/>
                </a:path>
              </a:pathLst>
            </a:custGeom>
            <a:solidFill>
              <a:srgbClr val="C66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3806" y="4191829"/>
              <a:ext cx="3160498" cy="23006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40445" y="6273495"/>
            <a:ext cx="455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10" dirty="0">
                <a:latin typeface="Arial MT"/>
                <a:cs typeface="Arial MT"/>
              </a:rPr>
              <a:t>11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1572513"/>
            <a:ext cx="2308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2060925"/>
            <a:ext cx="6750684" cy="22917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50"/>
              </a:spcBef>
              <a:buChar char="–"/>
              <a:tabLst>
                <a:tab pos="299720" algn="l"/>
              </a:tabLst>
            </a:pPr>
            <a:r>
              <a:rPr sz="2800" dirty="0">
                <a:latin typeface="Arial MT"/>
                <a:cs typeface="Arial MT"/>
              </a:rPr>
              <a:t>Technology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5" dirty="0">
                <a:latin typeface="Arial MT"/>
                <a:cs typeface="Arial MT"/>
              </a:rPr>
              <a:t> be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measured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by:</a:t>
            </a:r>
          </a:p>
          <a:p>
            <a:pPr marL="698500" marR="109220" lvl="1" indent="-228600" algn="just">
              <a:lnSpc>
                <a:spcPts val="2590"/>
              </a:lnSpc>
              <a:spcBef>
                <a:spcPts val="63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Task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variety: the</a:t>
            </a:r>
            <a:r>
              <a:rPr sz="2400" spc="-5" dirty="0">
                <a:latin typeface="Arial MT"/>
                <a:cs typeface="Arial MT"/>
              </a:rPr>
              <a:t> number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new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problems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manager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encounters.</a:t>
            </a:r>
            <a:endParaRPr sz="2400" dirty="0">
              <a:latin typeface="Arial MT"/>
              <a:cs typeface="Arial MT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54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Task </a:t>
            </a:r>
            <a:r>
              <a:rPr sz="2400" spc="-5" dirty="0">
                <a:latin typeface="Arial MT"/>
                <a:cs typeface="Arial MT"/>
              </a:rPr>
              <a:t>analyzability: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availability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programmed</a:t>
            </a:r>
            <a:r>
              <a:rPr sz="2400" spc="-5" dirty="0">
                <a:latin typeface="Arial MT"/>
                <a:cs typeface="Arial MT"/>
              </a:rPr>
              <a:t> solutions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manager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solve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problems.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26730" y="6273495"/>
            <a:ext cx="481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" dirty="0">
                <a:latin typeface="Arial MT"/>
                <a:cs typeface="Arial MT"/>
              </a:rPr>
              <a:t>12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1621282"/>
            <a:ext cx="3594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Human</a:t>
            </a:r>
            <a:r>
              <a:rPr sz="3200" b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Resources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2197430"/>
            <a:ext cx="7303770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481330" indent="-287020" algn="just">
              <a:lnSpc>
                <a:spcPct val="100000"/>
              </a:lnSpc>
              <a:spcBef>
                <a:spcPts val="95"/>
              </a:spcBef>
              <a:buChar char="–"/>
              <a:tabLst>
                <a:tab pos="299720" algn="l"/>
              </a:tabLst>
            </a:pPr>
            <a:r>
              <a:rPr sz="2800" dirty="0">
                <a:latin typeface="Arial MT"/>
                <a:cs typeface="Arial MT"/>
              </a:rPr>
              <a:t>Highly skilled workers </a:t>
            </a:r>
            <a:r>
              <a:rPr sz="2800" spc="-5" dirty="0">
                <a:latin typeface="Arial MT"/>
                <a:cs typeface="Arial MT"/>
              </a:rPr>
              <a:t>whose </a:t>
            </a:r>
            <a:r>
              <a:rPr sz="2800" dirty="0">
                <a:latin typeface="Arial MT"/>
                <a:cs typeface="Arial MT"/>
              </a:rPr>
              <a:t>jobs require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teams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usually </a:t>
            </a:r>
            <a:r>
              <a:rPr sz="2800" spc="-5" dirty="0">
                <a:latin typeface="Arial MT"/>
                <a:cs typeface="Arial MT"/>
              </a:rPr>
              <a:t>need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more </a:t>
            </a:r>
            <a:r>
              <a:rPr sz="2800" dirty="0">
                <a:latin typeface="Arial MT"/>
                <a:cs typeface="Arial MT"/>
              </a:rPr>
              <a:t> flexible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structure.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Higher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skilled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workers (e.g., </a:t>
            </a:r>
            <a:r>
              <a:rPr sz="2800" spc="-10" dirty="0">
                <a:latin typeface="Arial MT"/>
                <a:cs typeface="Arial MT"/>
              </a:rPr>
              <a:t>CPA’s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 doctors) often have internalized professional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norms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values.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26730" y="6273495"/>
            <a:ext cx="481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" dirty="0">
                <a:latin typeface="Arial MT"/>
                <a:cs typeface="Arial MT"/>
              </a:rPr>
              <a:t>13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20689"/>
            <a:ext cx="7498715" cy="240919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Human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Resources</a:t>
            </a:r>
            <a:endParaRPr sz="3200" dirty="0">
              <a:latin typeface="Arial"/>
              <a:cs typeface="Arial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 </a:t>
            </a:r>
            <a:r>
              <a:rPr sz="2800" dirty="0">
                <a:latin typeface="Arial MT"/>
                <a:cs typeface="Arial MT"/>
              </a:rPr>
              <a:t>Managers must take into account </a:t>
            </a:r>
            <a:r>
              <a:rPr sz="2800" spc="-5" dirty="0">
                <a:latin typeface="Arial MT"/>
                <a:cs typeface="Arial MT"/>
              </a:rPr>
              <a:t>all </a:t>
            </a:r>
            <a:r>
              <a:rPr sz="2800" dirty="0">
                <a:latin typeface="Arial MT"/>
                <a:cs typeface="Arial MT"/>
              </a:rPr>
              <a:t>four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factors </a:t>
            </a:r>
            <a:r>
              <a:rPr sz="2800" spc="-5" dirty="0">
                <a:latin typeface="Arial MT"/>
                <a:cs typeface="Arial MT"/>
              </a:rPr>
              <a:t>(environment, </a:t>
            </a:r>
            <a:r>
              <a:rPr sz="2800" dirty="0">
                <a:latin typeface="Arial MT"/>
                <a:cs typeface="Arial MT"/>
              </a:rPr>
              <a:t>strategy, technology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human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resources)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designing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structure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organization.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26730" y="6273495"/>
            <a:ext cx="481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" dirty="0">
                <a:latin typeface="Arial MT"/>
                <a:cs typeface="Arial MT"/>
              </a:rPr>
              <a:t>14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0395" y="422605"/>
            <a:ext cx="8045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Organizational</a:t>
            </a:r>
            <a:r>
              <a:rPr spc="-15" dirty="0"/>
              <a:t> </a:t>
            </a:r>
            <a:r>
              <a:rPr dirty="0"/>
              <a:t>Environment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21282"/>
            <a:ext cx="7942580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5080" indent="-610235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way an organization’s </a:t>
            </a:r>
            <a:r>
              <a:rPr sz="3200" dirty="0">
                <a:latin typeface="Arial MT"/>
                <a:cs typeface="Arial MT"/>
              </a:rPr>
              <a:t>structure </a:t>
            </a:r>
            <a:r>
              <a:rPr sz="3200" spc="-5" dirty="0">
                <a:latin typeface="Arial MT"/>
                <a:cs typeface="Arial MT"/>
              </a:rPr>
              <a:t>works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depends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choices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managers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make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about:</a:t>
            </a:r>
            <a:endParaRPr sz="3200" dirty="0">
              <a:latin typeface="Arial MT"/>
              <a:cs typeface="Arial MT"/>
            </a:endParaRPr>
          </a:p>
          <a:p>
            <a:pPr marL="622300" indent="-610235" algn="just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group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tasks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individual jobs</a:t>
            </a:r>
            <a:endParaRPr sz="3200" dirty="0">
              <a:latin typeface="Arial MT"/>
              <a:cs typeface="Arial MT"/>
            </a:endParaRPr>
          </a:p>
          <a:p>
            <a:pPr marL="622300" marR="748030" indent="-610235" algn="just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group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jobs</a:t>
            </a:r>
            <a:r>
              <a:rPr sz="3200" spc="-5" dirty="0">
                <a:latin typeface="Arial MT"/>
                <a:cs typeface="Arial MT"/>
              </a:rPr>
              <a:t> into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functions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divisions</a:t>
            </a:r>
            <a:endParaRPr sz="3200" dirty="0">
              <a:latin typeface="Arial MT"/>
              <a:cs typeface="Arial MT"/>
            </a:endParaRPr>
          </a:p>
          <a:p>
            <a:pPr marL="622300" marR="71120" indent="-610235" algn="just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5" dirty="0">
                <a:latin typeface="Arial MT"/>
                <a:cs typeface="Arial MT"/>
              </a:rPr>
              <a:t> allocate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authority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coordinate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functions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divisions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Job</a:t>
            </a:r>
            <a:r>
              <a:rPr spc="-70" dirty="0"/>
              <a:t> </a:t>
            </a:r>
            <a:r>
              <a:rPr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20689"/>
            <a:ext cx="7870825" cy="249491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Job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Design</a:t>
            </a:r>
            <a:endParaRPr sz="3200" dirty="0">
              <a:latin typeface="Arial"/>
              <a:cs typeface="Arial"/>
            </a:endParaRPr>
          </a:p>
          <a:p>
            <a:pPr marL="756285" marR="81915" lvl="1" indent="-287020" algn="just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which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managers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decide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how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divide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tasks</a:t>
            </a:r>
            <a:r>
              <a:rPr sz="2800" spc="-5" dirty="0">
                <a:latin typeface="Arial MT"/>
                <a:cs typeface="Arial MT"/>
              </a:rPr>
              <a:t> into</a:t>
            </a:r>
            <a:r>
              <a:rPr sz="2800" dirty="0">
                <a:latin typeface="Arial MT"/>
                <a:cs typeface="Arial MT"/>
              </a:rPr>
              <a:t> specific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jobs.</a:t>
            </a:r>
            <a:endParaRPr sz="2800" dirty="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appropriate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division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labor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results</a:t>
            </a:r>
            <a:r>
              <a:rPr sz="2800" spc="-5" dirty="0">
                <a:latin typeface="Arial MT"/>
                <a:cs typeface="Arial MT"/>
              </a:rPr>
              <a:t> 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effective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efficient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workforce.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6730" y="6273495"/>
            <a:ext cx="481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" dirty="0">
                <a:latin typeface="Arial MT"/>
                <a:cs typeface="Arial MT"/>
              </a:rPr>
              <a:t>15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Job</a:t>
            </a:r>
            <a:r>
              <a:rPr spc="-70" dirty="0"/>
              <a:t> </a:t>
            </a:r>
            <a:r>
              <a:rPr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20689"/>
            <a:ext cx="7303134" cy="199643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Job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Simplification</a:t>
            </a:r>
            <a:endParaRPr sz="3200" dirty="0">
              <a:latin typeface="Arial"/>
              <a:cs typeface="Arial"/>
            </a:endParaRPr>
          </a:p>
          <a:p>
            <a:pPr marL="756285" marR="327660" lvl="1" indent="-287020" algn="just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</a:t>
            </a:r>
            <a:r>
              <a:rPr sz="2800" spc="-5" dirty="0">
                <a:latin typeface="Arial MT"/>
                <a:cs typeface="Arial MT"/>
              </a:rPr>
              <a:t> of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reducing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tasks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each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worker</a:t>
            </a:r>
            <a:r>
              <a:rPr sz="2800" dirty="0">
                <a:latin typeface="Arial MT"/>
                <a:cs typeface="Arial MT"/>
              </a:rPr>
              <a:t> performs.</a:t>
            </a:r>
          </a:p>
          <a:p>
            <a:pPr marL="1155700" lvl="2" indent="-229235" algn="just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 MT"/>
                <a:cs typeface="Arial MT"/>
              </a:rPr>
              <a:t>Too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much simplification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boredom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results.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6730" y="6273495"/>
            <a:ext cx="481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" dirty="0">
                <a:latin typeface="Arial MT"/>
                <a:cs typeface="Arial MT"/>
              </a:rPr>
              <a:t>16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95597" y="3896374"/>
            <a:ext cx="3733800" cy="2442210"/>
            <a:chOff x="4195597" y="3896374"/>
            <a:chExt cx="3733800" cy="2442210"/>
          </a:xfrm>
        </p:grpSpPr>
        <p:sp>
          <p:nvSpPr>
            <p:cNvPr id="7" name="object 7"/>
            <p:cNvSpPr/>
            <p:nvPr/>
          </p:nvSpPr>
          <p:spPr>
            <a:xfrm>
              <a:off x="4795563" y="4024619"/>
              <a:ext cx="2747645" cy="1002665"/>
            </a:xfrm>
            <a:custGeom>
              <a:avLst/>
              <a:gdLst/>
              <a:ahLst/>
              <a:cxnLst/>
              <a:rect l="l" t="t" r="r" b="b"/>
              <a:pathLst>
                <a:path w="2747645" h="1002664">
                  <a:moveTo>
                    <a:pt x="2671152" y="0"/>
                  </a:moveTo>
                  <a:lnTo>
                    <a:pt x="0" y="466802"/>
                  </a:lnTo>
                  <a:lnTo>
                    <a:pt x="9206" y="961084"/>
                  </a:lnTo>
                  <a:lnTo>
                    <a:pt x="2434434" y="915332"/>
                  </a:lnTo>
                  <a:lnTo>
                    <a:pt x="2747040" y="1002291"/>
                  </a:lnTo>
                  <a:lnTo>
                    <a:pt x="2671152" y="0"/>
                  </a:lnTo>
                  <a:close/>
                </a:path>
              </a:pathLst>
            </a:custGeom>
            <a:solidFill>
              <a:srgbClr val="F8E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5597" y="3896374"/>
              <a:ext cx="3733189" cy="2441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26730" y="6273495"/>
            <a:ext cx="481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" dirty="0">
                <a:latin typeface="Arial MT"/>
                <a:cs typeface="Arial MT"/>
              </a:rPr>
              <a:t>17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1311" y="208280"/>
            <a:ext cx="28232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Job</a:t>
            </a:r>
            <a:r>
              <a:rPr spc="-80" dirty="0"/>
              <a:t> </a:t>
            </a:r>
            <a:r>
              <a:rPr dirty="0"/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739" y="1520689"/>
            <a:ext cx="7698105" cy="30797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Arial"/>
                <a:cs typeface="Arial"/>
              </a:rPr>
              <a:t>Job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Enlargement</a:t>
            </a:r>
            <a:endParaRPr sz="3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Increasing the number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different tasks </a:t>
            </a:r>
            <a:r>
              <a:rPr sz="2800" spc="-5" dirty="0">
                <a:latin typeface="Arial MT"/>
                <a:cs typeface="Arial MT"/>
              </a:rPr>
              <a:t>in 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given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job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changing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division</a:t>
            </a:r>
            <a:r>
              <a:rPr sz="2800" spc="-5" dirty="0">
                <a:latin typeface="Arial MT"/>
                <a:cs typeface="Arial MT"/>
              </a:rPr>
              <a:t>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labor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Arial"/>
                <a:cs typeface="Arial"/>
              </a:rPr>
              <a:t>Job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Enrichment</a:t>
            </a:r>
            <a:endParaRPr sz="3200">
              <a:latin typeface="Arial"/>
              <a:cs typeface="Arial"/>
            </a:endParaRPr>
          </a:p>
          <a:p>
            <a:pPr marL="756285" marR="63563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Increasing the degree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responsibility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over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job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26730" y="6273495"/>
            <a:ext cx="481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" dirty="0">
                <a:latin typeface="Arial MT"/>
                <a:cs typeface="Arial MT"/>
              </a:rPr>
              <a:t>18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7244" y="422605"/>
            <a:ext cx="3910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Job</a:t>
            </a:r>
            <a:r>
              <a:rPr spc="-75" dirty="0"/>
              <a:t> </a:t>
            </a:r>
            <a:r>
              <a:rPr dirty="0"/>
              <a:t>Enrichment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21282"/>
            <a:ext cx="7988934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299720" indent="-6102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Arial MT"/>
                <a:cs typeface="Arial MT"/>
              </a:rPr>
              <a:t>Empowering </a:t>
            </a:r>
            <a:r>
              <a:rPr sz="3200" dirty="0">
                <a:latin typeface="Arial MT"/>
                <a:cs typeface="Arial MT"/>
              </a:rPr>
              <a:t>workers to </a:t>
            </a:r>
            <a:r>
              <a:rPr sz="3200" spc="-5" dirty="0">
                <a:latin typeface="Arial MT"/>
                <a:cs typeface="Arial MT"/>
              </a:rPr>
              <a:t>experiment </a:t>
            </a:r>
            <a:r>
              <a:rPr sz="3200" dirty="0">
                <a:latin typeface="Arial MT"/>
                <a:cs typeface="Arial MT"/>
              </a:rPr>
              <a:t>to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find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new</a:t>
            </a:r>
            <a:r>
              <a:rPr sz="3200" dirty="0">
                <a:latin typeface="Arial MT"/>
                <a:cs typeface="Arial MT"/>
              </a:rPr>
              <a:t> or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better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ways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job</a:t>
            </a:r>
            <a:endParaRPr sz="3200">
              <a:latin typeface="Arial MT"/>
              <a:cs typeface="Arial MT"/>
            </a:endParaRPr>
          </a:p>
          <a:p>
            <a:pPr marL="622300" marR="705485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Arial MT"/>
                <a:cs typeface="Arial MT"/>
              </a:rPr>
              <a:t>Encouraging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workers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develop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new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skills</a:t>
            </a:r>
            <a:endParaRPr sz="3200">
              <a:latin typeface="Arial MT"/>
              <a:cs typeface="Arial MT"/>
            </a:endParaRPr>
          </a:p>
          <a:p>
            <a:pPr marL="622300" marR="508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Arial MT"/>
                <a:cs typeface="Arial MT"/>
              </a:rPr>
              <a:t>Allowing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workers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decide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how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work</a:t>
            </a:r>
            <a:endParaRPr sz="3200">
              <a:latin typeface="Arial MT"/>
              <a:cs typeface="Arial MT"/>
            </a:endParaRPr>
          </a:p>
          <a:p>
            <a:pPr marL="622300" marR="1607185" indent="-610235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Arial MT"/>
                <a:cs typeface="Arial MT"/>
              </a:rPr>
              <a:t>Allowing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workers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monitor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measure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their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own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performance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1877" y="422605"/>
            <a:ext cx="6771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STRUCTURES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8916" y="1449781"/>
            <a:ext cx="790511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105"/>
              </a:spcBef>
              <a:tabLst>
                <a:tab pos="583565" algn="l"/>
              </a:tabLst>
            </a:pPr>
            <a:r>
              <a:rPr sz="3200" spc="-5" dirty="0">
                <a:latin typeface="Arial MT"/>
                <a:cs typeface="Arial MT"/>
              </a:rPr>
              <a:t>I.	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Functional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structure</a:t>
            </a:r>
            <a:r>
              <a:rPr sz="3200" u="sng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– </a:t>
            </a:r>
            <a:r>
              <a:rPr sz="3200" spc="-5" dirty="0">
                <a:latin typeface="Arial MT"/>
                <a:cs typeface="Arial MT"/>
              </a:rPr>
              <a:t>this </a:t>
            </a:r>
            <a:r>
              <a:rPr sz="3200" dirty="0">
                <a:latin typeface="Arial MT"/>
                <a:cs typeface="Arial MT"/>
              </a:rPr>
              <a:t>kind of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organisational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structure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classifies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people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according </a:t>
            </a:r>
            <a:r>
              <a:rPr sz="3200" dirty="0">
                <a:latin typeface="Arial MT"/>
                <a:cs typeface="Arial MT"/>
              </a:rPr>
              <a:t>to the </a:t>
            </a:r>
            <a:r>
              <a:rPr sz="3200" spc="-5" dirty="0">
                <a:latin typeface="Arial MT"/>
                <a:cs typeface="Arial MT"/>
              </a:rPr>
              <a:t>function they perform </a:t>
            </a:r>
            <a:r>
              <a:rPr sz="3200" dirty="0">
                <a:latin typeface="Arial MT"/>
                <a:cs typeface="Arial MT"/>
              </a:rPr>
              <a:t>in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organization.</a:t>
            </a:r>
            <a:endParaRPr sz="32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86250" y="3675891"/>
            <a:ext cx="3712210" cy="2475230"/>
            <a:chOff x="4286250" y="3675891"/>
            <a:chExt cx="3712210" cy="2475230"/>
          </a:xfrm>
        </p:grpSpPr>
        <p:sp>
          <p:nvSpPr>
            <p:cNvPr id="6" name="object 6"/>
            <p:cNvSpPr/>
            <p:nvPr/>
          </p:nvSpPr>
          <p:spPr>
            <a:xfrm>
              <a:off x="4296346" y="3675891"/>
              <a:ext cx="3702050" cy="2453640"/>
            </a:xfrm>
            <a:custGeom>
              <a:avLst/>
              <a:gdLst/>
              <a:ahLst/>
              <a:cxnLst/>
              <a:rect l="l" t="t" r="r" b="b"/>
              <a:pathLst>
                <a:path w="3702050" h="2453640">
                  <a:moveTo>
                    <a:pt x="1199746" y="0"/>
                  </a:moveTo>
                  <a:lnTo>
                    <a:pt x="960810" y="0"/>
                  </a:lnTo>
                  <a:lnTo>
                    <a:pt x="846388" y="3381"/>
                  </a:lnTo>
                  <a:lnTo>
                    <a:pt x="731965" y="5071"/>
                  </a:lnTo>
                  <a:lnTo>
                    <a:pt x="521625" y="15074"/>
                  </a:lnTo>
                  <a:lnTo>
                    <a:pt x="427398" y="23527"/>
                  </a:lnTo>
                  <a:lnTo>
                    <a:pt x="338216" y="28599"/>
                  </a:lnTo>
                  <a:lnTo>
                    <a:pt x="259139" y="33530"/>
                  </a:lnTo>
                  <a:lnTo>
                    <a:pt x="188462" y="40292"/>
                  </a:lnTo>
                  <a:lnTo>
                    <a:pt x="129567" y="47054"/>
                  </a:lnTo>
                  <a:lnTo>
                    <a:pt x="80768" y="50295"/>
                  </a:lnTo>
                  <a:lnTo>
                    <a:pt x="23557" y="58748"/>
                  </a:lnTo>
                  <a:lnTo>
                    <a:pt x="18508" y="58748"/>
                  </a:lnTo>
                  <a:lnTo>
                    <a:pt x="0" y="1479057"/>
                  </a:lnTo>
                  <a:lnTo>
                    <a:pt x="0" y="1899959"/>
                  </a:lnTo>
                  <a:lnTo>
                    <a:pt x="506489" y="2453325"/>
                  </a:lnTo>
                  <a:lnTo>
                    <a:pt x="3538704" y="2126329"/>
                  </a:lnTo>
                  <a:lnTo>
                    <a:pt x="3701903" y="330370"/>
                  </a:lnTo>
                  <a:lnTo>
                    <a:pt x="3698521" y="330370"/>
                  </a:lnTo>
                  <a:lnTo>
                    <a:pt x="3674985" y="325298"/>
                  </a:lnTo>
                  <a:lnTo>
                    <a:pt x="3654832" y="323748"/>
                  </a:lnTo>
                  <a:lnTo>
                    <a:pt x="3629605" y="320367"/>
                  </a:lnTo>
                  <a:lnTo>
                    <a:pt x="3599305" y="315295"/>
                  </a:lnTo>
                  <a:lnTo>
                    <a:pt x="3562240" y="310223"/>
                  </a:lnTo>
                  <a:lnTo>
                    <a:pt x="3521792" y="305292"/>
                  </a:lnTo>
                  <a:lnTo>
                    <a:pt x="3474721" y="296839"/>
                  </a:lnTo>
                  <a:lnTo>
                    <a:pt x="3422576" y="290218"/>
                  </a:lnTo>
                  <a:lnTo>
                    <a:pt x="3365358" y="280074"/>
                  </a:lnTo>
                  <a:lnTo>
                    <a:pt x="3304758" y="271762"/>
                  </a:lnTo>
                  <a:lnTo>
                    <a:pt x="3237533" y="259928"/>
                  </a:lnTo>
                  <a:lnTo>
                    <a:pt x="3166785" y="248235"/>
                  </a:lnTo>
                  <a:lnTo>
                    <a:pt x="3092796" y="234851"/>
                  </a:lnTo>
                  <a:lnTo>
                    <a:pt x="3013734" y="223017"/>
                  </a:lnTo>
                  <a:lnTo>
                    <a:pt x="2927906" y="206252"/>
                  </a:lnTo>
                  <a:lnTo>
                    <a:pt x="2840388" y="189487"/>
                  </a:lnTo>
                  <a:lnTo>
                    <a:pt x="2747796" y="174412"/>
                  </a:lnTo>
                  <a:lnTo>
                    <a:pt x="2655203" y="157647"/>
                  </a:lnTo>
                  <a:lnTo>
                    <a:pt x="2455080" y="124117"/>
                  </a:lnTo>
                  <a:lnTo>
                    <a:pt x="2350650" y="107352"/>
                  </a:lnTo>
                  <a:lnTo>
                    <a:pt x="2244669" y="92278"/>
                  </a:lnTo>
                  <a:lnTo>
                    <a:pt x="2024252" y="62129"/>
                  </a:lnTo>
                  <a:lnTo>
                    <a:pt x="1911507" y="48745"/>
                  </a:lnTo>
                  <a:lnTo>
                    <a:pt x="1795379" y="36911"/>
                  </a:lnTo>
                  <a:lnTo>
                    <a:pt x="1677701" y="23527"/>
                  </a:lnTo>
                  <a:lnTo>
                    <a:pt x="1559882" y="15074"/>
                  </a:lnTo>
                  <a:lnTo>
                    <a:pt x="1440372" y="8452"/>
                  </a:lnTo>
                  <a:lnTo>
                    <a:pt x="1320905" y="5071"/>
                  </a:lnTo>
                  <a:lnTo>
                    <a:pt x="1199746" y="0"/>
                  </a:lnTo>
                  <a:close/>
                </a:path>
              </a:pathLst>
            </a:custGeom>
            <a:solidFill>
              <a:srgbClr val="95B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7926" y="3952595"/>
              <a:ext cx="3633470" cy="2157095"/>
            </a:xfrm>
            <a:custGeom>
              <a:avLst/>
              <a:gdLst/>
              <a:ahLst/>
              <a:cxnLst/>
              <a:rect l="l" t="t" r="r" b="b"/>
              <a:pathLst>
                <a:path w="3633470" h="2157095">
                  <a:moveTo>
                    <a:pt x="3632949" y="841832"/>
                  </a:moveTo>
                  <a:lnTo>
                    <a:pt x="3590810" y="796544"/>
                  </a:lnTo>
                  <a:lnTo>
                    <a:pt x="2870644" y="843508"/>
                  </a:lnTo>
                  <a:lnTo>
                    <a:pt x="2875724" y="300215"/>
                  </a:lnTo>
                  <a:lnTo>
                    <a:pt x="2820187" y="266687"/>
                  </a:lnTo>
                  <a:lnTo>
                    <a:pt x="1655813" y="315290"/>
                  </a:lnTo>
                  <a:lnTo>
                    <a:pt x="1664131" y="35217"/>
                  </a:lnTo>
                  <a:lnTo>
                    <a:pt x="1610296" y="0"/>
                  </a:lnTo>
                  <a:lnTo>
                    <a:pt x="0" y="57048"/>
                  </a:lnTo>
                  <a:lnTo>
                    <a:pt x="563778" y="389483"/>
                  </a:lnTo>
                  <a:lnTo>
                    <a:pt x="26924" y="415886"/>
                  </a:lnTo>
                  <a:lnTo>
                    <a:pt x="16827" y="1697037"/>
                  </a:lnTo>
                  <a:lnTo>
                    <a:pt x="524992" y="1643380"/>
                  </a:lnTo>
                  <a:lnTo>
                    <a:pt x="514896" y="1118514"/>
                  </a:lnTo>
                  <a:lnTo>
                    <a:pt x="1728216" y="1076096"/>
                  </a:lnTo>
                  <a:lnTo>
                    <a:pt x="3560508" y="2156498"/>
                  </a:lnTo>
                  <a:lnTo>
                    <a:pt x="3632949" y="841832"/>
                  </a:lnTo>
                  <a:close/>
                </a:path>
              </a:pathLst>
            </a:custGeom>
            <a:solidFill>
              <a:srgbClr val="A2C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27106" y="4321556"/>
              <a:ext cx="1169670" cy="659130"/>
            </a:xfrm>
            <a:custGeom>
              <a:avLst/>
              <a:gdLst/>
              <a:ahLst/>
              <a:cxnLst/>
              <a:rect l="l" t="t" r="r" b="b"/>
              <a:pathLst>
                <a:path w="1169670" h="659129">
                  <a:moveTo>
                    <a:pt x="190145" y="0"/>
                  </a:moveTo>
                  <a:lnTo>
                    <a:pt x="0" y="658993"/>
                  </a:lnTo>
                  <a:lnTo>
                    <a:pt x="1169437" y="533227"/>
                  </a:lnTo>
                  <a:lnTo>
                    <a:pt x="190145" y="0"/>
                  </a:lnTo>
                  <a:close/>
                </a:path>
              </a:pathLst>
            </a:custGeom>
            <a:solidFill>
              <a:srgbClr val="80A6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93457" y="5502055"/>
              <a:ext cx="589280" cy="509905"/>
            </a:xfrm>
            <a:custGeom>
              <a:avLst/>
              <a:gdLst/>
              <a:ahLst/>
              <a:cxnLst/>
              <a:rect l="l" t="t" r="r" b="b"/>
              <a:pathLst>
                <a:path w="589279" h="509904">
                  <a:moveTo>
                    <a:pt x="588939" y="0"/>
                  </a:moveTo>
                  <a:lnTo>
                    <a:pt x="0" y="109000"/>
                  </a:lnTo>
                  <a:lnTo>
                    <a:pt x="8413" y="509784"/>
                  </a:lnTo>
                  <a:lnTo>
                    <a:pt x="434140" y="394077"/>
                  </a:lnTo>
                  <a:lnTo>
                    <a:pt x="588939" y="0"/>
                  </a:lnTo>
                  <a:close/>
                </a:path>
              </a:pathLst>
            </a:custGeom>
            <a:solidFill>
              <a:srgbClr val="993C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70384" y="5220346"/>
              <a:ext cx="462915" cy="796925"/>
            </a:xfrm>
            <a:custGeom>
              <a:avLst/>
              <a:gdLst/>
              <a:ahLst/>
              <a:cxnLst/>
              <a:rect l="l" t="t" r="r" b="b"/>
              <a:pathLst>
                <a:path w="462914" h="796925">
                  <a:moveTo>
                    <a:pt x="5046" y="0"/>
                  </a:moveTo>
                  <a:lnTo>
                    <a:pt x="0" y="53662"/>
                  </a:lnTo>
                  <a:lnTo>
                    <a:pt x="20191" y="88868"/>
                  </a:lnTo>
                  <a:lnTo>
                    <a:pt x="16825" y="476240"/>
                  </a:lnTo>
                  <a:lnTo>
                    <a:pt x="331486" y="796522"/>
                  </a:lnTo>
                  <a:lnTo>
                    <a:pt x="397118" y="504740"/>
                  </a:lnTo>
                  <a:lnTo>
                    <a:pt x="454322" y="526535"/>
                  </a:lnTo>
                  <a:lnTo>
                    <a:pt x="462736" y="467843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A653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72066" y="5027506"/>
              <a:ext cx="1671320" cy="661035"/>
            </a:xfrm>
            <a:custGeom>
              <a:avLst/>
              <a:gdLst/>
              <a:ahLst/>
              <a:cxnLst/>
              <a:rect l="l" t="t" r="r" b="b"/>
              <a:pathLst>
                <a:path w="1671320" h="661035">
                  <a:moveTo>
                    <a:pt x="1233403" y="0"/>
                  </a:moveTo>
                  <a:lnTo>
                    <a:pt x="0" y="192840"/>
                  </a:lnTo>
                  <a:lnTo>
                    <a:pt x="444227" y="660683"/>
                  </a:lnTo>
                  <a:lnTo>
                    <a:pt x="1670897" y="326988"/>
                  </a:lnTo>
                  <a:lnTo>
                    <a:pt x="1233403" y="0"/>
                  </a:lnTo>
                  <a:close/>
                </a:path>
              </a:pathLst>
            </a:custGeom>
            <a:solidFill>
              <a:srgbClr val="C88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4613" y="4906769"/>
              <a:ext cx="493395" cy="433070"/>
            </a:xfrm>
            <a:custGeom>
              <a:avLst/>
              <a:gdLst/>
              <a:ahLst/>
              <a:cxnLst/>
              <a:rect l="l" t="t" r="r" b="b"/>
              <a:pathLst>
                <a:path w="493395" h="433070">
                  <a:moveTo>
                    <a:pt x="180054" y="0"/>
                  </a:moveTo>
                  <a:lnTo>
                    <a:pt x="90872" y="41926"/>
                  </a:lnTo>
                  <a:lnTo>
                    <a:pt x="106008" y="142531"/>
                  </a:lnTo>
                  <a:lnTo>
                    <a:pt x="0" y="281709"/>
                  </a:lnTo>
                  <a:lnTo>
                    <a:pt x="196881" y="432636"/>
                  </a:lnTo>
                  <a:lnTo>
                    <a:pt x="380290" y="402445"/>
                  </a:lnTo>
                  <a:lnTo>
                    <a:pt x="493021" y="68750"/>
                  </a:lnTo>
                  <a:lnTo>
                    <a:pt x="180054" y="0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2599" y="5334377"/>
              <a:ext cx="306705" cy="114300"/>
            </a:xfrm>
            <a:custGeom>
              <a:avLst/>
              <a:gdLst/>
              <a:ahLst/>
              <a:cxnLst/>
              <a:rect l="l" t="t" r="r" b="b"/>
              <a:pathLst>
                <a:path w="306704" h="114300">
                  <a:moveTo>
                    <a:pt x="254085" y="0"/>
                  </a:moveTo>
                  <a:lnTo>
                    <a:pt x="74031" y="13412"/>
                  </a:lnTo>
                  <a:lnTo>
                    <a:pt x="30286" y="26824"/>
                  </a:lnTo>
                  <a:lnTo>
                    <a:pt x="0" y="57015"/>
                  </a:lnTo>
                  <a:lnTo>
                    <a:pt x="1677" y="83839"/>
                  </a:lnTo>
                  <a:lnTo>
                    <a:pt x="5045" y="87192"/>
                  </a:lnTo>
                  <a:lnTo>
                    <a:pt x="11767" y="90545"/>
                  </a:lnTo>
                  <a:lnTo>
                    <a:pt x="21872" y="97251"/>
                  </a:lnTo>
                  <a:lnTo>
                    <a:pt x="26917" y="97251"/>
                  </a:lnTo>
                  <a:lnTo>
                    <a:pt x="31963" y="100604"/>
                  </a:lnTo>
                  <a:lnTo>
                    <a:pt x="40376" y="102280"/>
                  </a:lnTo>
                  <a:lnTo>
                    <a:pt x="47113" y="105633"/>
                  </a:lnTo>
                  <a:lnTo>
                    <a:pt x="55527" y="105633"/>
                  </a:lnTo>
                  <a:lnTo>
                    <a:pt x="63940" y="109000"/>
                  </a:lnTo>
                  <a:lnTo>
                    <a:pt x="72354" y="110677"/>
                  </a:lnTo>
                  <a:lnTo>
                    <a:pt x="84122" y="114030"/>
                  </a:lnTo>
                  <a:lnTo>
                    <a:pt x="124513" y="114030"/>
                  </a:lnTo>
                  <a:lnTo>
                    <a:pt x="134603" y="112354"/>
                  </a:lnTo>
                  <a:lnTo>
                    <a:pt x="146385" y="112354"/>
                  </a:lnTo>
                  <a:lnTo>
                    <a:pt x="156490" y="110677"/>
                  </a:lnTo>
                  <a:lnTo>
                    <a:pt x="169949" y="110677"/>
                  </a:lnTo>
                  <a:lnTo>
                    <a:pt x="203604" y="105633"/>
                  </a:lnTo>
                  <a:lnTo>
                    <a:pt x="215371" y="105633"/>
                  </a:lnTo>
                  <a:lnTo>
                    <a:pt x="223785" y="102280"/>
                  </a:lnTo>
                  <a:lnTo>
                    <a:pt x="233890" y="102280"/>
                  </a:lnTo>
                  <a:lnTo>
                    <a:pt x="242303" y="100604"/>
                  </a:lnTo>
                  <a:lnTo>
                    <a:pt x="252394" y="100604"/>
                  </a:lnTo>
                  <a:lnTo>
                    <a:pt x="259131" y="97251"/>
                  </a:lnTo>
                  <a:lnTo>
                    <a:pt x="267544" y="97251"/>
                  </a:lnTo>
                  <a:lnTo>
                    <a:pt x="272590" y="93898"/>
                  </a:lnTo>
                  <a:lnTo>
                    <a:pt x="279326" y="92221"/>
                  </a:lnTo>
                  <a:lnTo>
                    <a:pt x="287740" y="88868"/>
                  </a:lnTo>
                  <a:lnTo>
                    <a:pt x="296153" y="87192"/>
                  </a:lnTo>
                  <a:lnTo>
                    <a:pt x="304553" y="83839"/>
                  </a:lnTo>
                  <a:lnTo>
                    <a:pt x="306244" y="83839"/>
                  </a:lnTo>
                  <a:lnTo>
                    <a:pt x="306244" y="57015"/>
                  </a:lnTo>
                  <a:lnTo>
                    <a:pt x="254085" y="0"/>
                  </a:lnTo>
                  <a:close/>
                </a:path>
              </a:pathLst>
            </a:custGeom>
            <a:solidFill>
              <a:srgbClr val="A2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48746" y="4958765"/>
              <a:ext cx="459740" cy="433070"/>
            </a:xfrm>
            <a:custGeom>
              <a:avLst/>
              <a:gdLst/>
              <a:ahLst/>
              <a:cxnLst/>
              <a:rect l="l" t="t" r="r" b="b"/>
              <a:pathLst>
                <a:path w="459739" h="433070">
                  <a:moveTo>
                    <a:pt x="459359" y="382320"/>
                  </a:moveTo>
                  <a:lnTo>
                    <a:pt x="408876" y="16764"/>
                  </a:lnTo>
                  <a:lnTo>
                    <a:pt x="304558" y="78803"/>
                  </a:lnTo>
                  <a:lnTo>
                    <a:pt x="21869" y="0"/>
                  </a:lnTo>
                  <a:lnTo>
                    <a:pt x="11772" y="23469"/>
                  </a:lnTo>
                  <a:lnTo>
                    <a:pt x="0" y="112344"/>
                  </a:lnTo>
                  <a:lnTo>
                    <a:pt x="229717" y="179768"/>
                  </a:lnTo>
                  <a:lnTo>
                    <a:pt x="60566" y="283387"/>
                  </a:lnTo>
                  <a:lnTo>
                    <a:pt x="99263" y="432638"/>
                  </a:lnTo>
                  <a:lnTo>
                    <a:pt x="302869" y="389026"/>
                  </a:lnTo>
                  <a:lnTo>
                    <a:pt x="271348" y="191985"/>
                  </a:lnTo>
                  <a:lnTo>
                    <a:pt x="274281" y="192836"/>
                  </a:lnTo>
                  <a:lnTo>
                    <a:pt x="366814" y="417525"/>
                  </a:lnTo>
                  <a:lnTo>
                    <a:pt x="459359" y="382320"/>
                  </a:lnTo>
                  <a:close/>
                </a:path>
              </a:pathLst>
            </a:custGeom>
            <a:solidFill>
              <a:srgbClr val="D1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1243" y="4948707"/>
              <a:ext cx="469900" cy="441325"/>
            </a:xfrm>
            <a:custGeom>
              <a:avLst/>
              <a:gdLst/>
              <a:ahLst/>
              <a:cxnLst/>
              <a:rect l="l" t="t" r="r" b="b"/>
              <a:pathLst>
                <a:path w="469900" h="441325">
                  <a:moveTo>
                    <a:pt x="190144" y="441020"/>
                  </a:moveTo>
                  <a:lnTo>
                    <a:pt x="158178" y="293446"/>
                  </a:lnTo>
                  <a:lnTo>
                    <a:pt x="0" y="244817"/>
                  </a:lnTo>
                  <a:lnTo>
                    <a:pt x="38696" y="377291"/>
                  </a:lnTo>
                  <a:lnTo>
                    <a:pt x="190144" y="441020"/>
                  </a:lnTo>
                  <a:close/>
                </a:path>
                <a:path w="469900" h="441325">
                  <a:moveTo>
                    <a:pt x="469468" y="415848"/>
                  </a:moveTo>
                  <a:lnTo>
                    <a:pt x="405523" y="80479"/>
                  </a:lnTo>
                  <a:lnTo>
                    <a:pt x="119468" y="0"/>
                  </a:lnTo>
                  <a:lnTo>
                    <a:pt x="92544" y="1676"/>
                  </a:lnTo>
                  <a:lnTo>
                    <a:pt x="97586" y="51981"/>
                  </a:lnTo>
                  <a:lnTo>
                    <a:pt x="109372" y="35204"/>
                  </a:lnTo>
                  <a:lnTo>
                    <a:pt x="371868" y="103949"/>
                  </a:lnTo>
                  <a:lnTo>
                    <a:pt x="328129" y="182778"/>
                  </a:lnTo>
                  <a:lnTo>
                    <a:pt x="376923" y="399084"/>
                  </a:lnTo>
                  <a:lnTo>
                    <a:pt x="447598" y="422554"/>
                  </a:lnTo>
                  <a:lnTo>
                    <a:pt x="469468" y="415848"/>
                  </a:lnTo>
                  <a:close/>
                </a:path>
              </a:pathLst>
            </a:custGeom>
            <a:solidFill>
              <a:srgbClr val="A2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28789" y="5393068"/>
              <a:ext cx="177165" cy="57150"/>
            </a:xfrm>
            <a:custGeom>
              <a:avLst/>
              <a:gdLst/>
              <a:ahLst/>
              <a:cxnLst/>
              <a:rect l="l" t="t" r="r" b="b"/>
              <a:pathLst>
                <a:path w="177164" h="57150">
                  <a:moveTo>
                    <a:pt x="163227" y="0"/>
                  </a:moveTo>
                  <a:lnTo>
                    <a:pt x="159858" y="1676"/>
                  </a:lnTo>
                  <a:lnTo>
                    <a:pt x="149768" y="5029"/>
                  </a:lnTo>
                  <a:lnTo>
                    <a:pt x="141354" y="8382"/>
                  </a:lnTo>
                  <a:lnTo>
                    <a:pt x="131249" y="11735"/>
                  </a:lnTo>
                  <a:lnTo>
                    <a:pt x="107699" y="18441"/>
                  </a:lnTo>
                  <a:lnTo>
                    <a:pt x="99286" y="18441"/>
                  </a:lnTo>
                  <a:lnTo>
                    <a:pt x="89181" y="20118"/>
                  </a:lnTo>
                  <a:lnTo>
                    <a:pt x="80767" y="20118"/>
                  </a:lnTo>
                  <a:lnTo>
                    <a:pt x="74045" y="21794"/>
                  </a:lnTo>
                  <a:lnTo>
                    <a:pt x="63940" y="21794"/>
                  </a:lnTo>
                  <a:lnTo>
                    <a:pt x="55541" y="23471"/>
                  </a:lnTo>
                  <a:lnTo>
                    <a:pt x="16827" y="23471"/>
                  </a:lnTo>
                  <a:lnTo>
                    <a:pt x="13473" y="25147"/>
                  </a:lnTo>
                  <a:lnTo>
                    <a:pt x="6736" y="25147"/>
                  </a:lnTo>
                  <a:lnTo>
                    <a:pt x="3368" y="26824"/>
                  </a:lnTo>
                  <a:lnTo>
                    <a:pt x="0" y="57015"/>
                  </a:lnTo>
                  <a:lnTo>
                    <a:pt x="20195" y="57015"/>
                  </a:lnTo>
                  <a:lnTo>
                    <a:pt x="30300" y="55338"/>
                  </a:lnTo>
                  <a:lnTo>
                    <a:pt x="35345" y="53662"/>
                  </a:lnTo>
                  <a:lnTo>
                    <a:pt x="42068" y="51985"/>
                  </a:lnTo>
                  <a:lnTo>
                    <a:pt x="58895" y="51985"/>
                  </a:lnTo>
                  <a:lnTo>
                    <a:pt x="65631" y="48632"/>
                  </a:lnTo>
                  <a:lnTo>
                    <a:pt x="75722" y="46942"/>
                  </a:lnTo>
                  <a:lnTo>
                    <a:pt x="84136" y="43589"/>
                  </a:lnTo>
                  <a:lnTo>
                    <a:pt x="114422" y="38559"/>
                  </a:lnTo>
                  <a:lnTo>
                    <a:pt x="124527" y="35206"/>
                  </a:lnTo>
                  <a:lnTo>
                    <a:pt x="134617" y="33530"/>
                  </a:lnTo>
                  <a:lnTo>
                    <a:pt x="141354" y="30177"/>
                  </a:lnTo>
                  <a:lnTo>
                    <a:pt x="151445" y="28500"/>
                  </a:lnTo>
                  <a:lnTo>
                    <a:pt x="156490" y="26824"/>
                  </a:lnTo>
                  <a:lnTo>
                    <a:pt x="173317" y="23471"/>
                  </a:lnTo>
                  <a:lnTo>
                    <a:pt x="176686" y="23471"/>
                  </a:lnTo>
                  <a:lnTo>
                    <a:pt x="163227" y="0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97789" y="4873225"/>
              <a:ext cx="1896745" cy="1273175"/>
            </a:xfrm>
            <a:custGeom>
              <a:avLst/>
              <a:gdLst/>
              <a:ahLst/>
              <a:cxnLst/>
              <a:rect l="l" t="t" r="r" b="b"/>
              <a:pathLst>
                <a:path w="1896745" h="1273175">
                  <a:moveTo>
                    <a:pt x="1896419" y="0"/>
                  </a:moveTo>
                  <a:lnTo>
                    <a:pt x="40376" y="197883"/>
                  </a:lnTo>
                  <a:lnTo>
                    <a:pt x="0" y="1272758"/>
                  </a:lnTo>
                  <a:lnTo>
                    <a:pt x="1798753" y="1235867"/>
                  </a:lnTo>
                  <a:lnTo>
                    <a:pt x="1896419" y="0"/>
                  </a:lnTo>
                  <a:close/>
                </a:path>
              </a:pathLst>
            </a:custGeom>
            <a:solidFill>
              <a:srgbClr val="A2C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29697" y="4926887"/>
              <a:ext cx="1676400" cy="1182370"/>
            </a:xfrm>
            <a:custGeom>
              <a:avLst/>
              <a:gdLst/>
              <a:ahLst/>
              <a:cxnLst/>
              <a:rect l="l" t="t" r="r" b="b"/>
              <a:pathLst>
                <a:path w="1676400" h="1182370">
                  <a:moveTo>
                    <a:pt x="474516" y="0"/>
                  </a:moveTo>
                  <a:lnTo>
                    <a:pt x="0" y="1170468"/>
                  </a:lnTo>
                  <a:lnTo>
                    <a:pt x="1623814" y="1182205"/>
                  </a:lnTo>
                  <a:lnTo>
                    <a:pt x="1675959" y="596976"/>
                  </a:lnTo>
                  <a:lnTo>
                    <a:pt x="474516" y="0"/>
                  </a:lnTo>
                  <a:close/>
                </a:path>
              </a:pathLst>
            </a:custGeom>
            <a:solidFill>
              <a:srgbClr val="80A6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6250" y="3979493"/>
              <a:ext cx="915669" cy="986155"/>
            </a:xfrm>
            <a:custGeom>
              <a:avLst/>
              <a:gdLst/>
              <a:ahLst/>
              <a:cxnLst/>
              <a:rect l="l" t="t" r="r" b="b"/>
              <a:pathLst>
                <a:path w="915670" h="986154">
                  <a:moveTo>
                    <a:pt x="632684" y="0"/>
                  </a:moveTo>
                  <a:lnTo>
                    <a:pt x="33653" y="21695"/>
                  </a:lnTo>
                  <a:lnTo>
                    <a:pt x="0" y="21695"/>
                  </a:lnTo>
                  <a:lnTo>
                    <a:pt x="3365" y="985968"/>
                  </a:lnTo>
                  <a:lnTo>
                    <a:pt x="915379" y="648906"/>
                  </a:lnTo>
                  <a:lnTo>
                    <a:pt x="632684" y="0"/>
                  </a:lnTo>
                  <a:close/>
                </a:path>
              </a:pathLst>
            </a:custGeom>
            <a:solidFill>
              <a:srgbClr val="A2C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34798" y="4006261"/>
              <a:ext cx="685165" cy="305435"/>
            </a:xfrm>
            <a:custGeom>
              <a:avLst/>
              <a:gdLst/>
              <a:ahLst/>
              <a:cxnLst/>
              <a:rect l="l" t="t" r="r" b="b"/>
              <a:pathLst>
                <a:path w="685164" h="305435">
                  <a:moveTo>
                    <a:pt x="151445" y="0"/>
                  </a:moveTo>
                  <a:lnTo>
                    <a:pt x="0" y="305152"/>
                  </a:lnTo>
                  <a:lnTo>
                    <a:pt x="684857" y="275003"/>
                  </a:lnTo>
                  <a:lnTo>
                    <a:pt x="151445" y="0"/>
                  </a:lnTo>
                  <a:close/>
                </a:path>
              </a:pathLst>
            </a:custGeom>
            <a:solidFill>
              <a:srgbClr val="80A6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86250" y="3987812"/>
              <a:ext cx="3619500" cy="2163445"/>
            </a:xfrm>
            <a:custGeom>
              <a:avLst/>
              <a:gdLst/>
              <a:ahLst/>
              <a:cxnLst/>
              <a:rect l="l" t="t" r="r" b="b"/>
              <a:pathLst>
                <a:path w="3619500" h="2163445">
                  <a:moveTo>
                    <a:pt x="3619398" y="1525993"/>
                  </a:moveTo>
                  <a:lnTo>
                    <a:pt x="3612781" y="1440472"/>
                  </a:lnTo>
                  <a:lnTo>
                    <a:pt x="2535834" y="900722"/>
                  </a:lnTo>
                  <a:lnTo>
                    <a:pt x="3612781" y="794880"/>
                  </a:lnTo>
                  <a:lnTo>
                    <a:pt x="3595865" y="768096"/>
                  </a:lnTo>
                  <a:lnTo>
                    <a:pt x="2485555" y="875525"/>
                  </a:lnTo>
                  <a:lnTo>
                    <a:pt x="1387246" y="325069"/>
                  </a:lnTo>
                  <a:lnTo>
                    <a:pt x="2821863" y="234848"/>
                  </a:lnTo>
                  <a:lnTo>
                    <a:pt x="2752814" y="224701"/>
                  </a:lnTo>
                  <a:lnTo>
                    <a:pt x="1337729" y="300240"/>
                  </a:lnTo>
                  <a:lnTo>
                    <a:pt x="738682" y="0"/>
                  </a:lnTo>
                  <a:lnTo>
                    <a:pt x="706729" y="0"/>
                  </a:lnTo>
                  <a:lnTo>
                    <a:pt x="1285138" y="303047"/>
                  </a:lnTo>
                  <a:lnTo>
                    <a:pt x="18503" y="370662"/>
                  </a:lnTo>
                  <a:lnTo>
                    <a:pt x="0" y="409117"/>
                  </a:lnTo>
                  <a:lnTo>
                    <a:pt x="0" y="1577987"/>
                  </a:lnTo>
                  <a:lnTo>
                    <a:pt x="38696" y="1671878"/>
                  </a:lnTo>
                  <a:lnTo>
                    <a:pt x="50469" y="409117"/>
                  </a:lnTo>
                  <a:lnTo>
                    <a:pt x="1333588" y="328434"/>
                  </a:lnTo>
                  <a:lnTo>
                    <a:pt x="2394623" y="884326"/>
                  </a:lnTo>
                  <a:lnTo>
                    <a:pt x="511530" y="1066520"/>
                  </a:lnTo>
                  <a:lnTo>
                    <a:pt x="487972" y="2124646"/>
                  </a:lnTo>
                  <a:lnTo>
                    <a:pt x="536778" y="2163203"/>
                  </a:lnTo>
                  <a:lnTo>
                    <a:pt x="575475" y="1093368"/>
                  </a:lnTo>
                  <a:lnTo>
                    <a:pt x="2443276" y="909815"/>
                  </a:lnTo>
                  <a:lnTo>
                    <a:pt x="3619398" y="1525993"/>
                  </a:lnTo>
                  <a:close/>
                </a:path>
              </a:pathLst>
            </a:custGeom>
            <a:solidFill>
              <a:srgbClr val="75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81850" y="4608253"/>
              <a:ext cx="52705" cy="119380"/>
            </a:xfrm>
            <a:custGeom>
              <a:avLst/>
              <a:gdLst/>
              <a:ahLst/>
              <a:cxnLst/>
              <a:rect l="l" t="t" r="r" b="b"/>
              <a:pathLst>
                <a:path w="52704" h="119379">
                  <a:moveTo>
                    <a:pt x="8455" y="0"/>
                  </a:moveTo>
                  <a:lnTo>
                    <a:pt x="0" y="48604"/>
                  </a:lnTo>
                  <a:lnTo>
                    <a:pt x="5073" y="119045"/>
                  </a:lnTo>
                  <a:lnTo>
                    <a:pt x="33682" y="93968"/>
                  </a:lnTo>
                  <a:lnTo>
                    <a:pt x="52285" y="62129"/>
                  </a:lnTo>
                  <a:lnTo>
                    <a:pt x="43829" y="30148"/>
                  </a:lnTo>
                  <a:lnTo>
                    <a:pt x="33682" y="3381"/>
                  </a:lnTo>
                  <a:lnTo>
                    <a:pt x="8455" y="0"/>
                  </a:lnTo>
                  <a:close/>
                </a:path>
              </a:pathLst>
            </a:custGeom>
            <a:solidFill>
              <a:srgbClr val="C29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04214" y="4573032"/>
              <a:ext cx="293370" cy="266700"/>
            </a:xfrm>
            <a:custGeom>
              <a:avLst/>
              <a:gdLst/>
              <a:ahLst/>
              <a:cxnLst/>
              <a:rect l="l" t="t" r="r" b="b"/>
              <a:pathLst>
                <a:path w="293370" h="266700">
                  <a:moveTo>
                    <a:pt x="275944" y="0"/>
                  </a:moveTo>
                  <a:lnTo>
                    <a:pt x="249026" y="0"/>
                  </a:lnTo>
                  <a:lnTo>
                    <a:pt x="240711" y="1690"/>
                  </a:lnTo>
                  <a:lnTo>
                    <a:pt x="233946" y="3381"/>
                  </a:lnTo>
                  <a:lnTo>
                    <a:pt x="223799" y="3381"/>
                  </a:lnTo>
                  <a:lnTo>
                    <a:pt x="213793" y="5071"/>
                  </a:lnTo>
                  <a:lnTo>
                    <a:pt x="201955" y="5071"/>
                  </a:lnTo>
                  <a:lnTo>
                    <a:pt x="191808" y="6762"/>
                  </a:lnTo>
                  <a:lnTo>
                    <a:pt x="180110" y="6762"/>
                  </a:lnTo>
                  <a:lnTo>
                    <a:pt x="169963" y="8452"/>
                  </a:lnTo>
                  <a:lnTo>
                    <a:pt x="158266" y="10143"/>
                  </a:lnTo>
                  <a:lnTo>
                    <a:pt x="134730" y="10143"/>
                  </a:lnTo>
                  <a:lnTo>
                    <a:pt x="122892" y="11834"/>
                  </a:lnTo>
                  <a:lnTo>
                    <a:pt x="112745" y="11834"/>
                  </a:lnTo>
                  <a:lnTo>
                    <a:pt x="102739" y="13383"/>
                  </a:lnTo>
                  <a:lnTo>
                    <a:pt x="90900" y="13383"/>
                  </a:lnTo>
                  <a:lnTo>
                    <a:pt x="82445" y="15074"/>
                  </a:lnTo>
                  <a:lnTo>
                    <a:pt x="74130" y="15074"/>
                  </a:lnTo>
                  <a:lnTo>
                    <a:pt x="65674" y="16765"/>
                  </a:lnTo>
                  <a:lnTo>
                    <a:pt x="45520" y="16765"/>
                  </a:lnTo>
                  <a:lnTo>
                    <a:pt x="40447" y="18455"/>
                  </a:lnTo>
                  <a:lnTo>
                    <a:pt x="31991" y="18455"/>
                  </a:lnTo>
                  <a:lnTo>
                    <a:pt x="15220" y="38601"/>
                  </a:lnTo>
                  <a:lnTo>
                    <a:pt x="25226" y="97349"/>
                  </a:lnTo>
                  <a:lnTo>
                    <a:pt x="23676" y="102280"/>
                  </a:lnTo>
                  <a:lnTo>
                    <a:pt x="20294" y="109043"/>
                  </a:lnTo>
                  <a:lnTo>
                    <a:pt x="16911" y="119045"/>
                  </a:lnTo>
                  <a:lnTo>
                    <a:pt x="13529" y="129189"/>
                  </a:lnTo>
                  <a:lnTo>
                    <a:pt x="11838" y="140882"/>
                  </a:lnTo>
                  <a:lnTo>
                    <a:pt x="6764" y="154266"/>
                  </a:lnTo>
                  <a:lnTo>
                    <a:pt x="6764" y="167791"/>
                  </a:lnTo>
                  <a:lnTo>
                    <a:pt x="1691" y="179484"/>
                  </a:lnTo>
                  <a:lnTo>
                    <a:pt x="1691" y="191177"/>
                  </a:lnTo>
                  <a:lnTo>
                    <a:pt x="0" y="201321"/>
                  </a:lnTo>
                  <a:lnTo>
                    <a:pt x="0" y="231442"/>
                  </a:lnTo>
                  <a:lnTo>
                    <a:pt x="77512" y="266662"/>
                  </a:lnTo>
                  <a:lnTo>
                    <a:pt x="282708" y="251574"/>
                  </a:lnTo>
                  <a:lnTo>
                    <a:pt x="282708" y="231442"/>
                  </a:lnTo>
                  <a:lnTo>
                    <a:pt x="284400" y="219706"/>
                  </a:lnTo>
                  <a:lnTo>
                    <a:pt x="284400" y="196249"/>
                  </a:lnTo>
                  <a:lnTo>
                    <a:pt x="286091" y="187796"/>
                  </a:lnTo>
                  <a:lnTo>
                    <a:pt x="286091" y="179484"/>
                  </a:lnTo>
                  <a:lnTo>
                    <a:pt x="287782" y="172722"/>
                  </a:lnTo>
                  <a:lnTo>
                    <a:pt x="287782" y="164410"/>
                  </a:lnTo>
                  <a:lnTo>
                    <a:pt x="289473" y="157647"/>
                  </a:lnTo>
                  <a:lnTo>
                    <a:pt x="289473" y="149335"/>
                  </a:lnTo>
                  <a:lnTo>
                    <a:pt x="291164" y="140882"/>
                  </a:lnTo>
                  <a:lnTo>
                    <a:pt x="291164" y="134120"/>
                  </a:lnTo>
                  <a:lnTo>
                    <a:pt x="292856" y="127498"/>
                  </a:lnTo>
                  <a:lnTo>
                    <a:pt x="292856" y="103971"/>
                  </a:lnTo>
                  <a:lnTo>
                    <a:pt x="291164" y="92278"/>
                  </a:lnTo>
                  <a:lnTo>
                    <a:pt x="287782" y="72131"/>
                  </a:lnTo>
                  <a:lnTo>
                    <a:pt x="287782" y="62129"/>
                  </a:lnTo>
                  <a:lnTo>
                    <a:pt x="282708" y="48604"/>
                  </a:lnTo>
                  <a:lnTo>
                    <a:pt x="282708" y="38601"/>
                  </a:lnTo>
                  <a:lnTo>
                    <a:pt x="279326" y="28599"/>
                  </a:lnTo>
                  <a:lnTo>
                    <a:pt x="277635" y="18455"/>
                  </a:lnTo>
                  <a:lnTo>
                    <a:pt x="277635" y="10143"/>
                  </a:lnTo>
                  <a:lnTo>
                    <a:pt x="275944" y="5071"/>
                  </a:lnTo>
                  <a:lnTo>
                    <a:pt x="275944" y="0"/>
                  </a:lnTo>
                  <a:close/>
                </a:path>
              </a:pathLst>
            </a:custGeom>
            <a:solidFill>
              <a:srgbClr val="75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0832" y="4588107"/>
              <a:ext cx="264246" cy="24152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2406" y="4160527"/>
              <a:ext cx="121201" cy="1308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2223" y="3962728"/>
              <a:ext cx="188566" cy="2079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562860" y="4130378"/>
              <a:ext cx="501650" cy="503555"/>
            </a:xfrm>
            <a:custGeom>
              <a:avLst/>
              <a:gdLst/>
              <a:ahLst/>
              <a:cxnLst/>
              <a:rect l="l" t="t" r="r" b="b"/>
              <a:pathLst>
                <a:path w="501650" h="503554">
                  <a:moveTo>
                    <a:pt x="296238" y="0"/>
                  </a:moveTo>
                  <a:lnTo>
                    <a:pt x="208719" y="28458"/>
                  </a:lnTo>
                  <a:lnTo>
                    <a:pt x="205337" y="28458"/>
                  </a:lnTo>
                  <a:lnTo>
                    <a:pt x="200263" y="31839"/>
                  </a:lnTo>
                  <a:lnTo>
                    <a:pt x="193499" y="35220"/>
                  </a:lnTo>
                  <a:lnTo>
                    <a:pt x="185184" y="40292"/>
                  </a:lnTo>
                  <a:lnTo>
                    <a:pt x="171654" y="45223"/>
                  </a:lnTo>
                  <a:lnTo>
                    <a:pt x="161648" y="50295"/>
                  </a:lnTo>
                  <a:lnTo>
                    <a:pt x="149810" y="55366"/>
                  </a:lnTo>
                  <a:lnTo>
                    <a:pt x="137972" y="58748"/>
                  </a:lnTo>
                  <a:lnTo>
                    <a:pt x="127965" y="60297"/>
                  </a:lnTo>
                  <a:lnTo>
                    <a:pt x="117818" y="63679"/>
                  </a:lnTo>
                  <a:lnTo>
                    <a:pt x="109362" y="68750"/>
                  </a:lnTo>
                  <a:lnTo>
                    <a:pt x="104430" y="75513"/>
                  </a:lnTo>
                  <a:lnTo>
                    <a:pt x="95974" y="83825"/>
                  </a:lnTo>
                  <a:lnTo>
                    <a:pt x="94283" y="88897"/>
                  </a:lnTo>
                  <a:lnTo>
                    <a:pt x="60600" y="137501"/>
                  </a:lnTo>
                  <a:lnTo>
                    <a:pt x="53835" y="137501"/>
                  </a:lnTo>
                  <a:lnTo>
                    <a:pt x="37065" y="144263"/>
                  </a:lnTo>
                  <a:lnTo>
                    <a:pt x="3382" y="165959"/>
                  </a:lnTo>
                  <a:lnTo>
                    <a:pt x="1691" y="171031"/>
                  </a:lnTo>
                  <a:lnTo>
                    <a:pt x="1691" y="194559"/>
                  </a:lnTo>
                  <a:lnTo>
                    <a:pt x="0" y="201180"/>
                  </a:lnTo>
                  <a:lnTo>
                    <a:pt x="0" y="239782"/>
                  </a:lnTo>
                  <a:lnTo>
                    <a:pt x="1691" y="251475"/>
                  </a:lnTo>
                  <a:lnTo>
                    <a:pt x="1691" y="261619"/>
                  </a:lnTo>
                  <a:lnTo>
                    <a:pt x="5073" y="273312"/>
                  </a:lnTo>
                  <a:lnTo>
                    <a:pt x="8455" y="291768"/>
                  </a:lnTo>
                  <a:lnTo>
                    <a:pt x="11838" y="301770"/>
                  </a:lnTo>
                  <a:lnTo>
                    <a:pt x="15220" y="313605"/>
                  </a:lnTo>
                  <a:lnTo>
                    <a:pt x="16911" y="321917"/>
                  </a:lnTo>
                  <a:lnTo>
                    <a:pt x="21985" y="330370"/>
                  </a:lnTo>
                  <a:lnTo>
                    <a:pt x="25367" y="340372"/>
                  </a:lnTo>
                  <a:lnTo>
                    <a:pt x="28609" y="348825"/>
                  </a:lnTo>
                  <a:lnTo>
                    <a:pt x="31991" y="355447"/>
                  </a:lnTo>
                  <a:lnTo>
                    <a:pt x="35373" y="365590"/>
                  </a:lnTo>
                  <a:lnTo>
                    <a:pt x="40447" y="372212"/>
                  </a:lnTo>
                  <a:lnTo>
                    <a:pt x="42138" y="378974"/>
                  </a:lnTo>
                  <a:lnTo>
                    <a:pt x="45520" y="382355"/>
                  </a:lnTo>
                  <a:lnTo>
                    <a:pt x="95974" y="390667"/>
                  </a:lnTo>
                  <a:lnTo>
                    <a:pt x="143045" y="384046"/>
                  </a:lnTo>
                  <a:lnTo>
                    <a:pt x="188566" y="474493"/>
                  </a:lnTo>
                  <a:lnTo>
                    <a:pt x="191948" y="472943"/>
                  </a:lnTo>
                  <a:lnTo>
                    <a:pt x="200263" y="471252"/>
                  </a:lnTo>
                  <a:lnTo>
                    <a:pt x="205337" y="469562"/>
                  </a:lnTo>
                  <a:lnTo>
                    <a:pt x="215484" y="467871"/>
                  </a:lnTo>
                  <a:lnTo>
                    <a:pt x="222108" y="466181"/>
                  </a:lnTo>
                  <a:lnTo>
                    <a:pt x="233946" y="466181"/>
                  </a:lnTo>
                  <a:lnTo>
                    <a:pt x="244093" y="462799"/>
                  </a:lnTo>
                  <a:lnTo>
                    <a:pt x="265938" y="459418"/>
                  </a:lnTo>
                  <a:lnTo>
                    <a:pt x="277635" y="459418"/>
                  </a:lnTo>
                  <a:lnTo>
                    <a:pt x="297929" y="456037"/>
                  </a:lnTo>
                  <a:lnTo>
                    <a:pt x="321465" y="456037"/>
                  </a:lnTo>
                  <a:lnTo>
                    <a:pt x="329921" y="452797"/>
                  </a:lnTo>
                  <a:lnTo>
                    <a:pt x="390380" y="452797"/>
                  </a:lnTo>
                  <a:lnTo>
                    <a:pt x="398836" y="454487"/>
                  </a:lnTo>
                  <a:lnTo>
                    <a:pt x="402219" y="454487"/>
                  </a:lnTo>
                  <a:lnTo>
                    <a:pt x="403910" y="456037"/>
                  </a:lnTo>
                  <a:lnTo>
                    <a:pt x="427445" y="503092"/>
                  </a:lnTo>
                  <a:lnTo>
                    <a:pt x="469584" y="494639"/>
                  </a:lnTo>
                  <a:lnTo>
                    <a:pt x="469584" y="488017"/>
                  </a:lnTo>
                  <a:lnTo>
                    <a:pt x="471275" y="481255"/>
                  </a:lnTo>
                  <a:lnTo>
                    <a:pt x="471275" y="476183"/>
                  </a:lnTo>
                  <a:lnTo>
                    <a:pt x="472825" y="466181"/>
                  </a:lnTo>
                  <a:lnTo>
                    <a:pt x="476208" y="456037"/>
                  </a:lnTo>
                  <a:lnTo>
                    <a:pt x="476208" y="444344"/>
                  </a:lnTo>
                  <a:lnTo>
                    <a:pt x="479590" y="432650"/>
                  </a:lnTo>
                  <a:lnTo>
                    <a:pt x="481281" y="419267"/>
                  </a:lnTo>
                  <a:lnTo>
                    <a:pt x="484664" y="407432"/>
                  </a:lnTo>
                  <a:lnTo>
                    <a:pt x="486355" y="399120"/>
                  </a:lnTo>
                  <a:lnTo>
                    <a:pt x="488046" y="392358"/>
                  </a:lnTo>
                  <a:lnTo>
                    <a:pt x="491428" y="384046"/>
                  </a:lnTo>
                  <a:lnTo>
                    <a:pt x="493119" y="377284"/>
                  </a:lnTo>
                  <a:lnTo>
                    <a:pt x="496502" y="358828"/>
                  </a:lnTo>
                  <a:lnTo>
                    <a:pt x="496502" y="348825"/>
                  </a:lnTo>
                  <a:lnTo>
                    <a:pt x="498193" y="340372"/>
                  </a:lnTo>
                  <a:lnTo>
                    <a:pt x="498193" y="326988"/>
                  </a:lnTo>
                  <a:lnTo>
                    <a:pt x="499884" y="316986"/>
                  </a:lnTo>
                  <a:lnTo>
                    <a:pt x="499884" y="301770"/>
                  </a:lnTo>
                  <a:lnTo>
                    <a:pt x="501434" y="288387"/>
                  </a:lnTo>
                  <a:lnTo>
                    <a:pt x="498193" y="273312"/>
                  </a:lnTo>
                  <a:lnTo>
                    <a:pt x="496502" y="256547"/>
                  </a:lnTo>
                  <a:lnTo>
                    <a:pt x="496502" y="239782"/>
                  </a:lnTo>
                  <a:lnTo>
                    <a:pt x="494811" y="224708"/>
                  </a:lnTo>
                  <a:lnTo>
                    <a:pt x="491428" y="206252"/>
                  </a:lnTo>
                  <a:lnTo>
                    <a:pt x="489737" y="189487"/>
                  </a:lnTo>
                  <a:lnTo>
                    <a:pt x="486355" y="172722"/>
                  </a:lnTo>
                  <a:lnTo>
                    <a:pt x="484664" y="157647"/>
                  </a:lnTo>
                  <a:lnTo>
                    <a:pt x="481281" y="142573"/>
                  </a:lnTo>
                  <a:lnTo>
                    <a:pt x="479590" y="127498"/>
                  </a:lnTo>
                  <a:lnTo>
                    <a:pt x="476208" y="115664"/>
                  </a:lnTo>
                  <a:lnTo>
                    <a:pt x="476208" y="105662"/>
                  </a:lnTo>
                  <a:lnTo>
                    <a:pt x="472825" y="97209"/>
                  </a:lnTo>
                  <a:lnTo>
                    <a:pt x="471275" y="90587"/>
                  </a:lnTo>
                  <a:lnTo>
                    <a:pt x="471275" y="85515"/>
                  </a:lnTo>
                  <a:lnTo>
                    <a:pt x="440975" y="55366"/>
                  </a:lnTo>
                  <a:lnTo>
                    <a:pt x="321465" y="28458"/>
                  </a:lnTo>
                  <a:lnTo>
                    <a:pt x="296238" y="0"/>
                  </a:lnTo>
                  <a:close/>
                </a:path>
              </a:pathLst>
            </a:custGeom>
            <a:solidFill>
              <a:srgbClr val="BE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6242" y="4289717"/>
              <a:ext cx="63982" cy="17765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13449" y="4147146"/>
              <a:ext cx="412750" cy="490220"/>
            </a:xfrm>
            <a:custGeom>
              <a:avLst/>
              <a:gdLst/>
              <a:ahLst/>
              <a:cxnLst/>
              <a:rect l="l" t="t" r="r" b="b"/>
              <a:pathLst>
                <a:path w="412750" h="490220">
                  <a:moveTo>
                    <a:pt x="232117" y="15074"/>
                  </a:moveTo>
                  <a:lnTo>
                    <a:pt x="222110" y="0"/>
                  </a:lnTo>
                  <a:lnTo>
                    <a:pt x="183349" y="0"/>
                  </a:lnTo>
                  <a:lnTo>
                    <a:pt x="173202" y="1689"/>
                  </a:lnTo>
                  <a:lnTo>
                    <a:pt x="164884" y="5080"/>
                  </a:lnTo>
                  <a:lnTo>
                    <a:pt x="154736" y="8458"/>
                  </a:lnTo>
                  <a:lnTo>
                    <a:pt x="122745" y="28460"/>
                  </a:lnTo>
                  <a:lnTo>
                    <a:pt x="127825" y="25222"/>
                  </a:lnTo>
                  <a:lnTo>
                    <a:pt x="134594" y="23533"/>
                  </a:lnTo>
                  <a:lnTo>
                    <a:pt x="144589" y="23533"/>
                  </a:lnTo>
                  <a:lnTo>
                    <a:pt x="153047" y="21844"/>
                  </a:lnTo>
                  <a:lnTo>
                    <a:pt x="164884" y="20154"/>
                  </a:lnTo>
                  <a:lnTo>
                    <a:pt x="174891" y="18453"/>
                  </a:lnTo>
                  <a:lnTo>
                    <a:pt x="186728" y="18453"/>
                  </a:lnTo>
                  <a:lnTo>
                    <a:pt x="195186" y="16764"/>
                  </a:lnTo>
                  <a:lnTo>
                    <a:pt x="205193" y="15074"/>
                  </a:lnTo>
                  <a:lnTo>
                    <a:pt x="232117" y="15074"/>
                  </a:lnTo>
                  <a:close/>
                </a:path>
                <a:path w="412750" h="490220">
                  <a:moveTo>
                    <a:pt x="281012" y="436041"/>
                  </a:moveTo>
                  <a:lnTo>
                    <a:pt x="250723" y="414197"/>
                  </a:lnTo>
                  <a:lnTo>
                    <a:pt x="243954" y="414197"/>
                  </a:lnTo>
                  <a:lnTo>
                    <a:pt x="233807" y="412508"/>
                  </a:lnTo>
                  <a:lnTo>
                    <a:pt x="217030" y="415886"/>
                  </a:lnTo>
                  <a:lnTo>
                    <a:pt x="208584" y="419265"/>
                  </a:lnTo>
                  <a:lnTo>
                    <a:pt x="195186" y="419265"/>
                  </a:lnTo>
                  <a:lnTo>
                    <a:pt x="190119" y="415886"/>
                  </a:lnTo>
                  <a:lnTo>
                    <a:pt x="188429" y="412508"/>
                  </a:lnTo>
                  <a:lnTo>
                    <a:pt x="188429" y="404190"/>
                  </a:lnTo>
                  <a:lnTo>
                    <a:pt x="190119" y="395744"/>
                  </a:lnTo>
                  <a:lnTo>
                    <a:pt x="191312" y="387426"/>
                  </a:lnTo>
                  <a:lnTo>
                    <a:pt x="191808" y="384048"/>
                  </a:lnTo>
                  <a:lnTo>
                    <a:pt x="195186" y="373900"/>
                  </a:lnTo>
                  <a:lnTo>
                    <a:pt x="198437" y="362216"/>
                  </a:lnTo>
                  <a:lnTo>
                    <a:pt x="200126" y="355447"/>
                  </a:lnTo>
                  <a:lnTo>
                    <a:pt x="201815" y="348830"/>
                  </a:lnTo>
                  <a:lnTo>
                    <a:pt x="198437" y="348830"/>
                  </a:lnTo>
                  <a:lnTo>
                    <a:pt x="193497" y="352209"/>
                  </a:lnTo>
                  <a:lnTo>
                    <a:pt x="188429" y="357136"/>
                  </a:lnTo>
                  <a:lnTo>
                    <a:pt x="181660" y="365594"/>
                  </a:lnTo>
                  <a:lnTo>
                    <a:pt x="173202" y="372211"/>
                  </a:lnTo>
                  <a:lnTo>
                    <a:pt x="164884" y="378980"/>
                  </a:lnTo>
                  <a:lnTo>
                    <a:pt x="158127" y="384048"/>
                  </a:lnTo>
                  <a:lnTo>
                    <a:pt x="151358" y="387426"/>
                  </a:lnTo>
                  <a:lnTo>
                    <a:pt x="144589" y="382358"/>
                  </a:lnTo>
                  <a:lnTo>
                    <a:pt x="142951" y="380669"/>
                  </a:lnTo>
                  <a:lnTo>
                    <a:pt x="139661" y="377291"/>
                  </a:lnTo>
                  <a:lnTo>
                    <a:pt x="136283" y="368973"/>
                  </a:lnTo>
                  <a:lnTo>
                    <a:pt x="132892" y="358825"/>
                  </a:lnTo>
                  <a:lnTo>
                    <a:pt x="129514" y="347141"/>
                  </a:lnTo>
                  <a:lnTo>
                    <a:pt x="126136" y="323608"/>
                  </a:lnTo>
                  <a:lnTo>
                    <a:pt x="126136" y="313613"/>
                  </a:lnTo>
                  <a:lnTo>
                    <a:pt x="124447" y="300228"/>
                  </a:lnTo>
                  <a:lnTo>
                    <a:pt x="122745" y="290080"/>
                  </a:lnTo>
                  <a:lnTo>
                    <a:pt x="121056" y="281774"/>
                  </a:lnTo>
                  <a:lnTo>
                    <a:pt x="121056" y="241477"/>
                  </a:lnTo>
                  <a:lnTo>
                    <a:pt x="122745" y="231470"/>
                  </a:lnTo>
                  <a:lnTo>
                    <a:pt x="122745" y="207949"/>
                  </a:lnTo>
                  <a:lnTo>
                    <a:pt x="124447" y="201180"/>
                  </a:lnTo>
                  <a:lnTo>
                    <a:pt x="124447" y="169341"/>
                  </a:lnTo>
                  <a:lnTo>
                    <a:pt x="122745" y="162725"/>
                  </a:lnTo>
                  <a:lnTo>
                    <a:pt x="122745" y="134124"/>
                  </a:lnTo>
                  <a:lnTo>
                    <a:pt x="115989" y="134124"/>
                  </a:lnTo>
                  <a:lnTo>
                    <a:pt x="111048" y="139192"/>
                  </a:lnTo>
                  <a:lnTo>
                    <a:pt x="104292" y="144272"/>
                  </a:lnTo>
                  <a:lnTo>
                    <a:pt x="95834" y="149199"/>
                  </a:lnTo>
                  <a:lnTo>
                    <a:pt x="79057" y="165963"/>
                  </a:lnTo>
                  <a:lnTo>
                    <a:pt x="72301" y="177800"/>
                  </a:lnTo>
                  <a:lnTo>
                    <a:pt x="67221" y="182727"/>
                  </a:lnTo>
                  <a:lnTo>
                    <a:pt x="63842" y="189496"/>
                  </a:lnTo>
                  <a:lnTo>
                    <a:pt x="60464" y="197942"/>
                  </a:lnTo>
                  <a:lnTo>
                    <a:pt x="58762" y="204571"/>
                  </a:lnTo>
                  <a:lnTo>
                    <a:pt x="53835" y="213017"/>
                  </a:lnTo>
                  <a:lnTo>
                    <a:pt x="53835" y="219633"/>
                  </a:lnTo>
                  <a:lnTo>
                    <a:pt x="50457" y="226402"/>
                  </a:lnTo>
                  <a:lnTo>
                    <a:pt x="50457" y="236410"/>
                  </a:lnTo>
                  <a:lnTo>
                    <a:pt x="48768" y="241477"/>
                  </a:lnTo>
                  <a:lnTo>
                    <a:pt x="47066" y="249783"/>
                  </a:lnTo>
                  <a:lnTo>
                    <a:pt x="45377" y="256552"/>
                  </a:lnTo>
                  <a:lnTo>
                    <a:pt x="45377" y="264998"/>
                  </a:lnTo>
                  <a:lnTo>
                    <a:pt x="43688" y="269938"/>
                  </a:lnTo>
                  <a:lnTo>
                    <a:pt x="43688" y="285013"/>
                  </a:lnTo>
                  <a:lnTo>
                    <a:pt x="45377" y="290080"/>
                  </a:lnTo>
                  <a:lnTo>
                    <a:pt x="45377" y="300228"/>
                  </a:lnTo>
                  <a:lnTo>
                    <a:pt x="48768" y="306844"/>
                  </a:lnTo>
                  <a:lnTo>
                    <a:pt x="50457" y="313613"/>
                  </a:lnTo>
                  <a:lnTo>
                    <a:pt x="53835" y="320230"/>
                  </a:lnTo>
                  <a:lnTo>
                    <a:pt x="53835" y="328688"/>
                  </a:lnTo>
                  <a:lnTo>
                    <a:pt x="48768" y="336994"/>
                  </a:lnTo>
                  <a:lnTo>
                    <a:pt x="41998" y="340372"/>
                  </a:lnTo>
                  <a:lnTo>
                    <a:pt x="35229" y="345452"/>
                  </a:lnTo>
                  <a:lnTo>
                    <a:pt x="26924" y="348830"/>
                  </a:lnTo>
                  <a:lnTo>
                    <a:pt x="20154" y="353758"/>
                  </a:lnTo>
                  <a:lnTo>
                    <a:pt x="10007" y="357136"/>
                  </a:lnTo>
                  <a:lnTo>
                    <a:pt x="4927" y="360527"/>
                  </a:lnTo>
                  <a:lnTo>
                    <a:pt x="0" y="362216"/>
                  </a:lnTo>
                  <a:lnTo>
                    <a:pt x="0" y="363905"/>
                  </a:lnTo>
                  <a:lnTo>
                    <a:pt x="1689" y="365594"/>
                  </a:lnTo>
                  <a:lnTo>
                    <a:pt x="10007" y="370522"/>
                  </a:lnTo>
                  <a:lnTo>
                    <a:pt x="15074" y="372211"/>
                  </a:lnTo>
                  <a:lnTo>
                    <a:pt x="23533" y="375602"/>
                  </a:lnTo>
                  <a:lnTo>
                    <a:pt x="30302" y="377291"/>
                  </a:lnTo>
                  <a:lnTo>
                    <a:pt x="38620" y="382358"/>
                  </a:lnTo>
                  <a:lnTo>
                    <a:pt x="84137" y="382358"/>
                  </a:lnTo>
                  <a:lnTo>
                    <a:pt x="82448" y="380669"/>
                  </a:lnTo>
                  <a:lnTo>
                    <a:pt x="84137" y="380669"/>
                  </a:lnTo>
                  <a:lnTo>
                    <a:pt x="85826" y="382358"/>
                  </a:lnTo>
                  <a:lnTo>
                    <a:pt x="87376" y="387426"/>
                  </a:lnTo>
                  <a:lnTo>
                    <a:pt x="90754" y="394055"/>
                  </a:lnTo>
                  <a:lnTo>
                    <a:pt x="94145" y="400812"/>
                  </a:lnTo>
                  <a:lnTo>
                    <a:pt x="99212" y="410819"/>
                  </a:lnTo>
                  <a:lnTo>
                    <a:pt x="102603" y="420966"/>
                  </a:lnTo>
                  <a:lnTo>
                    <a:pt x="109359" y="432650"/>
                  </a:lnTo>
                  <a:lnTo>
                    <a:pt x="112750" y="440969"/>
                  </a:lnTo>
                  <a:lnTo>
                    <a:pt x="115989" y="449414"/>
                  </a:lnTo>
                  <a:lnTo>
                    <a:pt x="119367" y="454494"/>
                  </a:lnTo>
                  <a:lnTo>
                    <a:pt x="121056" y="457733"/>
                  </a:lnTo>
                  <a:lnTo>
                    <a:pt x="156438" y="457733"/>
                  </a:lnTo>
                  <a:lnTo>
                    <a:pt x="164884" y="456184"/>
                  </a:lnTo>
                  <a:lnTo>
                    <a:pt x="188429" y="456184"/>
                  </a:lnTo>
                  <a:lnTo>
                    <a:pt x="196875" y="454494"/>
                  </a:lnTo>
                  <a:lnTo>
                    <a:pt x="222110" y="454494"/>
                  </a:lnTo>
                  <a:lnTo>
                    <a:pt x="227037" y="452805"/>
                  </a:lnTo>
                  <a:lnTo>
                    <a:pt x="240576" y="449414"/>
                  </a:lnTo>
                  <a:lnTo>
                    <a:pt x="247332" y="449414"/>
                  </a:lnTo>
                  <a:lnTo>
                    <a:pt x="257340" y="444347"/>
                  </a:lnTo>
                  <a:lnTo>
                    <a:pt x="265798" y="442658"/>
                  </a:lnTo>
                  <a:lnTo>
                    <a:pt x="270865" y="439280"/>
                  </a:lnTo>
                  <a:lnTo>
                    <a:pt x="275945" y="436041"/>
                  </a:lnTo>
                  <a:lnTo>
                    <a:pt x="281012" y="436041"/>
                  </a:lnTo>
                  <a:close/>
                </a:path>
                <a:path w="412750" h="490220">
                  <a:moveTo>
                    <a:pt x="412229" y="360527"/>
                  </a:moveTo>
                  <a:lnTo>
                    <a:pt x="407149" y="352209"/>
                  </a:lnTo>
                  <a:lnTo>
                    <a:pt x="395312" y="352209"/>
                  </a:lnTo>
                  <a:lnTo>
                    <a:pt x="392074" y="358825"/>
                  </a:lnTo>
                  <a:lnTo>
                    <a:pt x="388683" y="363905"/>
                  </a:lnTo>
                  <a:lnTo>
                    <a:pt x="388683" y="362216"/>
                  </a:lnTo>
                  <a:lnTo>
                    <a:pt x="390385" y="355447"/>
                  </a:lnTo>
                  <a:lnTo>
                    <a:pt x="392074" y="348830"/>
                  </a:lnTo>
                  <a:lnTo>
                    <a:pt x="393623" y="338683"/>
                  </a:lnTo>
                  <a:lnTo>
                    <a:pt x="395312" y="326986"/>
                  </a:lnTo>
                  <a:lnTo>
                    <a:pt x="395312" y="318681"/>
                  </a:lnTo>
                  <a:lnTo>
                    <a:pt x="397002" y="311912"/>
                  </a:lnTo>
                  <a:lnTo>
                    <a:pt x="397002" y="303466"/>
                  </a:lnTo>
                  <a:lnTo>
                    <a:pt x="398691" y="296849"/>
                  </a:lnTo>
                  <a:lnTo>
                    <a:pt x="397002" y="286702"/>
                  </a:lnTo>
                  <a:lnTo>
                    <a:pt x="397002" y="261620"/>
                  </a:lnTo>
                  <a:lnTo>
                    <a:pt x="395312" y="251485"/>
                  </a:lnTo>
                  <a:lnTo>
                    <a:pt x="395312" y="226402"/>
                  </a:lnTo>
                  <a:lnTo>
                    <a:pt x="393623" y="217944"/>
                  </a:lnTo>
                  <a:lnTo>
                    <a:pt x="393623" y="213017"/>
                  </a:lnTo>
                  <a:lnTo>
                    <a:pt x="392074" y="204571"/>
                  </a:lnTo>
                  <a:lnTo>
                    <a:pt x="392074" y="197942"/>
                  </a:lnTo>
                  <a:lnTo>
                    <a:pt x="390385" y="202869"/>
                  </a:lnTo>
                  <a:lnTo>
                    <a:pt x="388683" y="214706"/>
                  </a:lnTo>
                  <a:lnTo>
                    <a:pt x="386994" y="224713"/>
                  </a:lnTo>
                  <a:lnTo>
                    <a:pt x="385305" y="236410"/>
                  </a:lnTo>
                  <a:lnTo>
                    <a:pt x="383616" y="243166"/>
                  </a:lnTo>
                  <a:lnTo>
                    <a:pt x="383616" y="251485"/>
                  </a:lnTo>
                  <a:lnTo>
                    <a:pt x="380238" y="256552"/>
                  </a:lnTo>
                  <a:lnTo>
                    <a:pt x="380238" y="264998"/>
                  </a:lnTo>
                  <a:lnTo>
                    <a:pt x="376847" y="276694"/>
                  </a:lnTo>
                  <a:lnTo>
                    <a:pt x="373468" y="290080"/>
                  </a:lnTo>
                  <a:lnTo>
                    <a:pt x="371779" y="300228"/>
                  </a:lnTo>
                  <a:lnTo>
                    <a:pt x="370090" y="313613"/>
                  </a:lnTo>
                  <a:lnTo>
                    <a:pt x="368401" y="321919"/>
                  </a:lnTo>
                  <a:lnTo>
                    <a:pt x="366699" y="328688"/>
                  </a:lnTo>
                  <a:lnTo>
                    <a:pt x="366699" y="340372"/>
                  </a:lnTo>
                  <a:lnTo>
                    <a:pt x="368401" y="347141"/>
                  </a:lnTo>
                  <a:lnTo>
                    <a:pt x="368401" y="355447"/>
                  </a:lnTo>
                  <a:lnTo>
                    <a:pt x="370090" y="362216"/>
                  </a:lnTo>
                  <a:lnTo>
                    <a:pt x="371779" y="373900"/>
                  </a:lnTo>
                  <a:lnTo>
                    <a:pt x="371779" y="394055"/>
                  </a:lnTo>
                  <a:lnTo>
                    <a:pt x="368401" y="400812"/>
                  </a:lnTo>
                  <a:lnTo>
                    <a:pt x="368401" y="409130"/>
                  </a:lnTo>
                  <a:lnTo>
                    <a:pt x="365150" y="415886"/>
                  </a:lnTo>
                  <a:lnTo>
                    <a:pt x="363461" y="420966"/>
                  </a:lnTo>
                  <a:lnTo>
                    <a:pt x="356692" y="429272"/>
                  </a:lnTo>
                  <a:lnTo>
                    <a:pt x="355003" y="432650"/>
                  </a:lnTo>
                  <a:lnTo>
                    <a:pt x="378536" y="489712"/>
                  </a:lnTo>
                  <a:lnTo>
                    <a:pt x="410527" y="481253"/>
                  </a:lnTo>
                  <a:lnTo>
                    <a:pt x="410527" y="442658"/>
                  </a:lnTo>
                  <a:lnTo>
                    <a:pt x="388683" y="436041"/>
                  </a:lnTo>
                  <a:lnTo>
                    <a:pt x="392074" y="430961"/>
                  </a:lnTo>
                  <a:lnTo>
                    <a:pt x="397002" y="419265"/>
                  </a:lnTo>
                  <a:lnTo>
                    <a:pt x="402082" y="410819"/>
                  </a:lnTo>
                  <a:lnTo>
                    <a:pt x="405460" y="402501"/>
                  </a:lnTo>
                  <a:lnTo>
                    <a:pt x="408838" y="395744"/>
                  </a:lnTo>
                  <a:lnTo>
                    <a:pt x="412229" y="387426"/>
                  </a:lnTo>
                  <a:lnTo>
                    <a:pt x="412229" y="367284"/>
                  </a:lnTo>
                  <a:lnTo>
                    <a:pt x="412229" y="360527"/>
                  </a:lnTo>
                  <a:close/>
                </a:path>
              </a:pathLst>
            </a:custGeom>
            <a:solidFill>
              <a:srgbClr val="8989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5305" y="3907361"/>
              <a:ext cx="220558" cy="18610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106433" y="4854783"/>
              <a:ext cx="596265" cy="441325"/>
            </a:xfrm>
            <a:custGeom>
              <a:avLst/>
              <a:gdLst/>
              <a:ahLst/>
              <a:cxnLst/>
              <a:rect l="l" t="t" r="r" b="b"/>
              <a:pathLst>
                <a:path w="596265" h="441325">
                  <a:moveTo>
                    <a:pt x="77371" y="122413"/>
                  </a:moveTo>
                  <a:lnTo>
                    <a:pt x="63982" y="122413"/>
                  </a:lnTo>
                  <a:lnTo>
                    <a:pt x="58909" y="124089"/>
                  </a:lnTo>
                  <a:lnTo>
                    <a:pt x="45380" y="125766"/>
                  </a:lnTo>
                  <a:lnTo>
                    <a:pt x="38756" y="129119"/>
                  </a:lnTo>
                  <a:lnTo>
                    <a:pt x="31991" y="135825"/>
                  </a:lnTo>
                  <a:lnTo>
                    <a:pt x="0" y="145898"/>
                  </a:lnTo>
                  <a:lnTo>
                    <a:pt x="348242" y="328665"/>
                  </a:lnTo>
                  <a:lnTo>
                    <a:pt x="587262" y="441019"/>
                  </a:lnTo>
                  <a:lnTo>
                    <a:pt x="587262" y="432636"/>
                  </a:lnTo>
                  <a:lnTo>
                    <a:pt x="588953" y="424254"/>
                  </a:lnTo>
                  <a:lnTo>
                    <a:pt x="592335" y="412518"/>
                  </a:lnTo>
                  <a:lnTo>
                    <a:pt x="592335" y="389033"/>
                  </a:lnTo>
                  <a:lnTo>
                    <a:pt x="594027" y="380651"/>
                  </a:lnTo>
                  <a:lnTo>
                    <a:pt x="594027" y="352150"/>
                  </a:lnTo>
                  <a:lnTo>
                    <a:pt x="595718" y="342091"/>
                  </a:lnTo>
                  <a:lnTo>
                    <a:pt x="592335" y="330341"/>
                  </a:lnTo>
                  <a:lnTo>
                    <a:pt x="592335" y="318606"/>
                  </a:lnTo>
                  <a:lnTo>
                    <a:pt x="588953" y="298488"/>
                  </a:lnTo>
                  <a:lnTo>
                    <a:pt x="587262" y="286752"/>
                  </a:lnTo>
                  <a:lnTo>
                    <a:pt x="585571" y="278370"/>
                  </a:lnTo>
                  <a:lnTo>
                    <a:pt x="582188" y="269973"/>
                  </a:lnTo>
                  <a:lnTo>
                    <a:pt x="582188" y="261591"/>
                  </a:lnTo>
                  <a:lnTo>
                    <a:pt x="580497" y="253208"/>
                  </a:lnTo>
                  <a:lnTo>
                    <a:pt x="577115" y="239796"/>
                  </a:lnTo>
                  <a:lnTo>
                    <a:pt x="577115" y="236443"/>
                  </a:lnTo>
                  <a:lnTo>
                    <a:pt x="573732" y="228061"/>
                  </a:lnTo>
                  <a:lnTo>
                    <a:pt x="573732" y="226384"/>
                  </a:lnTo>
                  <a:lnTo>
                    <a:pt x="572041" y="224708"/>
                  </a:lnTo>
                  <a:lnTo>
                    <a:pt x="565417" y="218001"/>
                  </a:lnTo>
                  <a:lnTo>
                    <a:pt x="546814" y="199546"/>
                  </a:lnTo>
                  <a:lnTo>
                    <a:pt x="538499" y="192840"/>
                  </a:lnTo>
                  <a:lnTo>
                    <a:pt x="533426" y="186134"/>
                  </a:lnTo>
                  <a:lnTo>
                    <a:pt x="526661" y="177751"/>
                  </a:lnTo>
                  <a:lnTo>
                    <a:pt x="519896" y="172722"/>
                  </a:lnTo>
                  <a:lnTo>
                    <a:pt x="513273" y="164339"/>
                  </a:lnTo>
                  <a:lnTo>
                    <a:pt x="504817" y="157633"/>
                  </a:lnTo>
                  <a:lnTo>
                    <a:pt x="498052" y="149251"/>
                  </a:lnTo>
                  <a:lnTo>
                    <a:pt x="489596" y="142531"/>
                  </a:lnTo>
                  <a:lnTo>
                    <a:pt x="482972" y="134148"/>
                  </a:lnTo>
                  <a:lnTo>
                    <a:pt x="474516" y="125766"/>
                  </a:lnTo>
                  <a:lnTo>
                    <a:pt x="99215" y="125766"/>
                  </a:lnTo>
                  <a:lnTo>
                    <a:pt x="94283" y="124089"/>
                  </a:lnTo>
                  <a:lnTo>
                    <a:pt x="84136" y="124089"/>
                  </a:lnTo>
                  <a:lnTo>
                    <a:pt x="77371" y="122413"/>
                  </a:lnTo>
                  <a:close/>
                </a:path>
                <a:path w="596265" h="441325">
                  <a:moveTo>
                    <a:pt x="368536" y="0"/>
                  </a:moveTo>
                  <a:lnTo>
                    <a:pt x="306244" y="30191"/>
                  </a:lnTo>
                  <a:lnTo>
                    <a:pt x="203646" y="50309"/>
                  </a:lnTo>
                  <a:lnTo>
                    <a:pt x="200263" y="51985"/>
                  </a:lnTo>
                  <a:lnTo>
                    <a:pt x="185043" y="67074"/>
                  </a:lnTo>
                  <a:lnTo>
                    <a:pt x="176728" y="75456"/>
                  </a:lnTo>
                  <a:lnTo>
                    <a:pt x="159816" y="88882"/>
                  </a:lnTo>
                  <a:lnTo>
                    <a:pt x="139663" y="102294"/>
                  </a:lnTo>
                  <a:lnTo>
                    <a:pt x="127825" y="109000"/>
                  </a:lnTo>
                  <a:lnTo>
                    <a:pt x="119510" y="115707"/>
                  </a:lnTo>
                  <a:lnTo>
                    <a:pt x="111054" y="119060"/>
                  </a:lnTo>
                  <a:lnTo>
                    <a:pt x="104289" y="122413"/>
                  </a:lnTo>
                  <a:lnTo>
                    <a:pt x="99215" y="124089"/>
                  </a:lnTo>
                  <a:lnTo>
                    <a:pt x="99215" y="125766"/>
                  </a:lnTo>
                  <a:lnTo>
                    <a:pt x="474516" y="125766"/>
                  </a:lnTo>
                  <a:lnTo>
                    <a:pt x="467752" y="119060"/>
                  </a:lnTo>
                  <a:lnTo>
                    <a:pt x="460987" y="110677"/>
                  </a:lnTo>
                  <a:lnTo>
                    <a:pt x="445907" y="97265"/>
                  </a:lnTo>
                  <a:lnTo>
                    <a:pt x="435760" y="85529"/>
                  </a:lnTo>
                  <a:lnTo>
                    <a:pt x="424063" y="75456"/>
                  </a:lnTo>
                  <a:lnTo>
                    <a:pt x="417298" y="67074"/>
                  </a:lnTo>
                  <a:lnTo>
                    <a:pt x="412225" y="62044"/>
                  </a:lnTo>
                  <a:lnTo>
                    <a:pt x="390380" y="20132"/>
                  </a:lnTo>
                  <a:lnTo>
                    <a:pt x="368536" y="0"/>
                  </a:lnTo>
                  <a:close/>
                </a:path>
              </a:pathLst>
            </a:custGeom>
            <a:solidFill>
              <a:srgbClr val="FF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15796" y="4930240"/>
              <a:ext cx="348615" cy="302260"/>
            </a:xfrm>
            <a:custGeom>
              <a:avLst/>
              <a:gdLst/>
              <a:ahLst/>
              <a:cxnLst/>
              <a:rect l="l" t="t" r="r" b="b"/>
              <a:pathLst>
                <a:path w="348615" h="302260">
                  <a:moveTo>
                    <a:pt x="119510" y="0"/>
                  </a:moveTo>
                  <a:lnTo>
                    <a:pt x="114436" y="3353"/>
                  </a:lnTo>
                  <a:lnTo>
                    <a:pt x="104289" y="13426"/>
                  </a:lnTo>
                  <a:lnTo>
                    <a:pt x="99215" y="20132"/>
                  </a:lnTo>
                  <a:lnTo>
                    <a:pt x="92592" y="26838"/>
                  </a:lnTo>
                  <a:lnTo>
                    <a:pt x="87518" y="33544"/>
                  </a:lnTo>
                  <a:lnTo>
                    <a:pt x="84136" y="40250"/>
                  </a:lnTo>
                  <a:lnTo>
                    <a:pt x="79062" y="51985"/>
                  </a:lnTo>
                  <a:lnTo>
                    <a:pt x="80753" y="60368"/>
                  </a:lnTo>
                  <a:lnTo>
                    <a:pt x="84136" y="68750"/>
                  </a:lnTo>
                  <a:lnTo>
                    <a:pt x="75680" y="58691"/>
                  </a:lnTo>
                  <a:lnTo>
                    <a:pt x="70606" y="53662"/>
                  </a:lnTo>
                  <a:lnTo>
                    <a:pt x="65674" y="51985"/>
                  </a:lnTo>
                  <a:lnTo>
                    <a:pt x="58909" y="48632"/>
                  </a:lnTo>
                  <a:lnTo>
                    <a:pt x="52144" y="50309"/>
                  </a:lnTo>
                  <a:lnTo>
                    <a:pt x="43688" y="50309"/>
                  </a:lnTo>
                  <a:lnTo>
                    <a:pt x="35373" y="53662"/>
                  </a:lnTo>
                  <a:lnTo>
                    <a:pt x="10147" y="68750"/>
                  </a:lnTo>
                  <a:lnTo>
                    <a:pt x="5073" y="73794"/>
                  </a:lnTo>
                  <a:lnTo>
                    <a:pt x="0" y="77147"/>
                  </a:lnTo>
                  <a:lnTo>
                    <a:pt x="0" y="78823"/>
                  </a:lnTo>
                  <a:lnTo>
                    <a:pt x="3382" y="83853"/>
                  </a:lnTo>
                  <a:lnTo>
                    <a:pt x="5073" y="88882"/>
                  </a:lnTo>
                  <a:lnTo>
                    <a:pt x="8455" y="97265"/>
                  </a:lnTo>
                  <a:lnTo>
                    <a:pt x="8455" y="119060"/>
                  </a:lnTo>
                  <a:lnTo>
                    <a:pt x="26917" y="144221"/>
                  </a:lnTo>
                  <a:lnTo>
                    <a:pt x="329780" y="301841"/>
                  </a:lnTo>
                  <a:lnTo>
                    <a:pt x="328088" y="298488"/>
                  </a:lnTo>
                  <a:lnTo>
                    <a:pt x="328088" y="234767"/>
                  </a:lnTo>
                  <a:lnTo>
                    <a:pt x="329780" y="224708"/>
                  </a:lnTo>
                  <a:lnTo>
                    <a:pt x="329780" y="216325"/>
                  </a:lnTo>
                  <a:lnTo>
                    <a:pt x="331471" y="209619"/>
                  </a:lnTo>
                  <a:lnTo>
                    <a:pt x="331471" y="202913"/>
                  </a:lnTo>
                  <a:lnTo>
                    <a:pt x="334853" y="196207"/>
                  </a:lnTo>
                  <a:lnTo>
                    <a:pt x="341618" y="176075"/>
                  </a:lnTo>
                  <a:lnTo>
                    <a:pt x="345000" y="167692"/>
                  </a:lnTo>
                  <a:lnTo>
                    <a:pt x="348383" y="160986"/>
                  </a:lnTo>
                  <a:lnTo>
                    <a:pt x="277635" y="167692"/>
                  </a:lnTo>
                  <a:lnTo>
                    <a:pt x="272561" y="164339"/>
                  </a:lnTo>
                  <a:lnTo>
                    <a:pt x="264246" y="155957"/>
                  </a:lnTo>
                  <a:lnTo>
                    <a:pt x="259173" y="147574"/>
                  </a:lnTo>
                  <a:lnTo>
                    <a:pt x="254099" y="140868"/>
                  </a:lnTo>
                  <a:lnTo>
                    <a:pt x="250717" y="130795"/>
                  </a:lnTo>
                  <a:lnTo>
                    <a:pt x="250717" y="119060"/>
                  </a:lnTo>
                  <a:lnTo>
                    <a:pt x="249026" y="110677"/>
                  </a:lnTo>
                  <a:lnTo>
                    <a:pt x="249026" y="95588"/>
                  </a:lnTo>
                  <a:lnTo>
                    <a:pt x="250717" y="88882"/>
                  </a:lnTo>
                  <a:lnTo>
                    <a:pt x="250717" y="78823"/>
                  </a:lnTo>
                  <a:lnTo>
                    <a:pt x="252408" y="72117"/>
                  </a:lnTo>
                  <a:lnTo>
                    <a:pt x="254099" y="63721"/>
                  </a:lnTo>
                  <a:lnTo>
                    <a:pt x="255791" y="58691"/>
                  </a:lnTo>
                  <a:lnTo>
                    <a:pt x="255791" y="50309"/>
                  </a:lnTo>
                  <a:lnTo>
                    <a:pt x="259173" y="45279"/>
                  </a:lnTo>
                  <a:lnTo>
                    <a:pt x="259173" y="38573"/>
                  </a:lnTo>
                  <a:lnTo>
                    <a:pt x="260864" y="35220"/>
                  </a:lnTo>
                  <a:lnTo>
                    <a:pt x="264246" y="26838"/>
                  </a:lnTo>
                  <a:lnTo>
                    <a:pt x="264246" y="25161"/>
                  </a:lnTo>
                  <a:lnTo>
                    <a:pt x="207028" y="78823"/>
                  </a:lnTo>
                  <a:lnTo>
                    <a:pt x="173345" y="21808"/>
                  </a:lnTo>
                  <a:lnTo>
                    <a:pt x="153192" y="25161"/>
                  </a:lnTo>
                  <a:lnTo>
                    <a:pt x="119510" y="78823"/>
                  </a:lnTo>
                  <a:lnTo>
                    <a:pt x="119510" y="0"/>
                  </a:lnTo>
                  <a:close/>
                </a:path>
              </a:pathLst>
            </a:custGeom>
            <a:solidFill>
              <a:srgbClr val="D1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25944" y="4635161"/>
              <a:ext cx="254635" cy="320675"/>
            </a:xfrm>
            <a:custGeom>
              <a:avLst/>
              <a:gdLst/>
              <a:ahLst/>
              <a:cxnLst/>
              <a:rect l="l" t="t" r="r" b="b"/>
              <a:pathLst>
                <a:path w="254634" h="320675">
                  <a:moveTo>
                    <a:pt x="153051" y="0"/>
                  </a:moveTo>
                  <a:lnTo>
                    <a:pt x="144595" y="0"/>
                  </a:lnTo>
                  <a:lnTo>
                    <a:pt x="136280" y="1690"/>
                  </a:lnTo>
                  <a:lnTo>
                    <a:pt x="126133" y="4930"/>
                  </a:lnTo>
                  <a:lnTo>
                    <a:pt x="119369" y="4930"/>
                  </a:lnTo>
                  <a:lnTo>
                    <a:pt x="114436" y="6621"/>
                  </a:lnTo>
                  <a:lnTo>
                    <a:pt x="105980" y="6621"/>
                  </a:lnTo>
                  <a:lnTo>
                    <a:pt x="99215" y="10002"/>
                  </a:lnTo>
                  <a:lnTo>
                    <a:pt x="85827" y="11693"/>
                  </a:lnTo>
                  <a:lnTo>
                    <a:pt x="73989" y="15074"/>
                  </a:lnTo>
                  <a:lnTo>
                    <a:pt x="36924" y="15074"/>
                  </a:lnTo>
                  <a:lnTo>
                    <a:pt x="26917" y="16765"/>
                  </a:lnTo>
                  <a:lnTo>
                    <a:pt x="8314" y="16765"/>
                  </a:lnTo>
                  <a:lnTo>
                    <a:pt x="8314" y="18455"/>
                  </a:lnTo>
                  <a:lnTo>
                    <a:pt x="0" y="63679"/>
                  </a:lnTo>
                  <a:lnTo>
                    <a:pt x="20153" y="169312"/>
                  </a:lnTo>
                  <a:lnTo>
                    <a:pt x="53835" y="186092"/>
                  </a:lnTo>
                  <a:lnTo>
                    <a:pt x="65533" y="259872"/>
                  </a:lnTo>
                  <a:lnTo>
                    <a:pt x="77371" y="259872"/>
                  </a:lnTo>
                  <a:lnTo>
                    <a:pt x="82445" y="258195"/>
                  </a:lnTo>
                  <a:lnTo>
                    <a:pt x="104289" y="258195"/>
                  </a:lnTo>
                  <a:lnTo>
                    <a:pt x="114436" y="253166"/>
                  </a:lnTo>
                  <a:lnTo>
                    <a:pt x="126133" y="248136"/>
                  </a:lnTo>
                  <a:lnTo>
                    <a:pt x="132898" y="244783"/>
                  </a:lnTo>
                  <a:lnTo>
                    <a:pt x="134589" y="243107"/>
                  </a:lnTo>
                  <a:lnTo>
                    <a:pt x="176587" y="320240"/>
                  </a:lnTo>
                  <a:lnTo>
                    <a:pt x="181660" y="316887"/>
                  </a:lnTo>
                  <a:lnTo>
                    <a:pt x="191808" y="308505"/>
                  </a:lnTo>
                  <a:lnTo>
                    <a:pt x="196881" y="301784"/>
                  </a:lnTo>
                  <a:lnTo>
                    <a:pt x="205196" y="295078"/>
                  </a:lnTo>
                  <a:lnTo>
                    <a:pt x="211961" y="288372"/>
                  </a:lnTo>
                  <a:lnTo>
                    <a:pt x="220417" y="281666"/>
                  </a:lnTo>
                  <a:lnTo>
                    <a:pt x="225490" y="274960"/>
                  </a:lnTo>
                  <a:lnTo>
                    <a:pt x="238879" y="261548"/>
                  </a:lnTo>
                  <a:lnTo>
                    <a:pt x="243952" y="258195"/>
                  </a:lnTo>
                  <a:lnTo>
                    <a:pt x="250717" y="249813"/>
                  </a:lnTo>
                  <a:lnTo>
                    <a:pt x="254099" y="248136"/>
                  </a:lnTo>
                  <a:lnTo>
                    <a:pt x="232114" y="201180"/>
                  </a:lnTo>
                  <a:lnTo>
                    <a:pt x="225490" y="137501"/>
                  </a:lnTo>
                  <a:lnTo>
                    <a:pt x="235496" y="58607"/>
                  </a:lnTo>
                  <a:lnTo>
                    <a:pt x="198572" y="8312"/>
                  </a:lnTo>
                  <a:lnTo>
                    <a:pt x="153051" y="0"/>
                  </a:lnTo>
                  <a:close/>
                </a:path>
              </a:pathLst>
            </a:custGeom>
            <a:solidFill>
              <a:srgbClr val="D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12414" y="4645164"/>
              <a:ext cx="99356" cy="24986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340380" y="4863166"/>
              <a:ext cx="62230" cy="92710"/>
            </a:xfrm>
            <a:custGeom>
              <a:avLst/>
              <a:gdLst/>
              <a:ahLst/>
              <a:cxnLst/>
              <a:rect l="l" t="t" r="r" b="b"/>
              <a:pathLst>
                <a:path w="62229" h="92710">
                  <a:moveTo>
                    <a:pt x="60217" y="626"/>
                  </a:moveTo>
                  <a:lnTo>
                    <a:pt x="0" y="20132"/>
                  </a:lnTo>
                  <a:lnTo>
                    <a:pt x="38615" y="73780"/>
                  </a:lnTo>
                  <a:lnTo>
                    <a:pt x="62150" y="92235"/>
                  </a:lnTo>
                  <a:lnTo>
                    <a:pt x="62150" y="90559"/>
                  </a:lnTo>
                  <a:lnTo>
                    <a:pt x="60459" y="87206"/>
                  </a:lnTo>
                  <a:lnTo>
                    <a:pt x="58768" y="78823"/>
                  </a:lnTo>
                  <a:lnTo>
                    <a:pt x="57218" y="72103"/>
                  </a:lnTo>
                  <a:lnTo>
                    <a:pt x="55527" y="62044"/>
                  </a:lnTo>
                  <a:lnTo>
                    <a:pt x="53835" y="53662"/>
                  </a:lnTo>
                  <a:lnTo>
                    <a:pt x="53835" y="20132"/>
                  </a:lnTo>
                  <a:lnTo>
                    <a:pt x="55527" y="11749"/>
                  </a:lnTo>
                  <a:lnTo>
                    <a:pt x="57218" y="8382"/>
                  </a:lnTo>
                  <a:lnTo>
                    <a:pt x="60217" y="626"/>
                  </a:lnTo>
                  <a:close/>
                </a:path>
                <a:path w="62229" h="92710">
                  <a:moveTo>
                    <a:pt x="62150" y="0"/>
                  </a:moveTo>
                  <a:lnTo>
                    <a:pt x="60459" y="0"/>
                  </a:lnTo>
                  <a:lnTo>
                    <a:pt x="60217" y="626"/>
                  </a:lnTo>
                  <a:lnTo>
                    <a:pt x="62150" y="0"/>
                  </a:lnTo>
                  <a:close/>
                </a:path>
              </a:pathLst>
            </a:custGeom>
            <a:solidFill>
              <a:srgbClr val="AF6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4442" y="4970491"/>
              <a:ext cx="190116" cy="14588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170416" y="4516115"/>
              <a:ext cx="309880" cy="281940"/>
            </a:xfrm>
            <a:custGeom>
              <a:avLst/>
              <a:gdLst/>
              <a:ahLst/>
              <a:cxnLst/>
              <a:rect l="l" t="t" r="r" b="b"/>
              <a:pathLst>
                <a:path w="309879" h="281939">
                  <a:moveTo>
                    <a:pt x="149669" y="0"/>
                  </a:moveTo>
                  <a:lnTo>
                    <a:pt x="141354" y="0"/>
                  </a:lnTo>
                  <a:lnTo>
                    <a:pt x="134589" y="3240"/>
                  </a:lnTo>
                  <a:lnTo>
                    <a:pt x="126133" y="6621"/>
                  </a:lnTo>
                  <a:lnTo>
                    <a:pt x="119369" y="11693"/>
                  </a:lnTo>
                  <a:lnTo>
                    <a:pt x="92451" y="11693"/>
                  </a:lnTo>
                  <a:lnTo>
                    <a:pt x="87518" y="15074"/>
                  </a:lnTo>
                  <a:lnTo>
                    <a:pt x="77371" y="20005"/>
                  </a:lnTo>
                  <a:lnTo>
                    <a:pt x="67224" y="33530"/>
                  </a:lnTo>
                  <a:lnTo>
                    <a:pt x="62150" y="41842"/>
                  </a:lnTo>
                  <a:lnTo>
                    <a:pt x="43688" y="41842"/>
                  </a:lnTo>
                  <a:lnTo>
                    <a:pt x="36924" y="43532"/>
                  </a:lnTo>
                  <a:lnTo>
                    <a:pt x="31991" y="46913"/>
                  </a:lnTo>
                  <a:lnTo>
                    <a:pt x="26917" y="55226"/>
                  </a:lnTo>
                  <a:lnTo>
                    <a:pt x="25226" y="67060"/>
                  </a:lnTo>
                  <a:lnTo>
                    <a:pt x="23535" y="75372"/>
                  </a:lnTo>
                  <a:lnTo>
                    <a:pt x="20153" y="85515"/>
                  </a:lnTo>
                  <a:lnTo>
                    <a:pt x="4932" y="100590"/>
                  </a:lnTo>
                  <a:lnTo>
                    <a:pt x="3382" y="105521"/>
                  </a:lnTo>
                  <a:lnTo>
                    <a:pt x="0" y="110592"/>
                  </a:lnTo>
                  <a:lnTo>
                    <a:pt x="0" y="119045"/>
                  </a:lnTo>
                  <a:lnTo>
                    <a:pt x="1691" y="123976"/>
                  </a:lnTo>
                  <a:lnTo>
                    <a:pt x="6623" y="130739"/>
                  </a:lnTo>
                  <a:lnTo>
                    <a:pt x="15079" y="140741"/>
                  </a:lnTo>
                  <a:lnTo>
                    <a:pt x="25226" y="149194"/>
                  </a:lnTo>
                  <a:lnTo>
                    <a:pt x="36924" y="160888"/>
                  </a:lnTo>
                  <a:lnTo>
                    <a:pt x="43688" y="165959"/>
                  </a:lnTo>
                  <a:lnTo>
                    <a:pt x="53835" y="169341"/>
                  </a:lnTo>
                  <a:lnTo>
                    <a:pt x="62150" y="167650"/>
                  </a:lnTo>
                  <a:lnTo>
                    <a:pt x="73989" y="167650"/>
                  </a:lnTo>
                  <a:lnTo>
                    <a:pt x="85827" y="164269"/>
                  </a:lnTo>
                  <a:lnTo>
                    <a:pt x="95833" y="164269"/>
                  </a:lnTo>
                  <a:lnTo>
                    <a:pt x="102598" y="162578"/>
                  </a:lnTo>
                  <a:lnTo>
                    <a:pt x="109362" y="164269"/>
                  </a:lnTo>
                  <a:lnTo>
                    <a:pt x="115986" y="167650"/>
                  </a:lnTo>
                  <a:lnTo>
                    <a:pt x="126133" y="169341"/>
                  </a:lnTo>
                  <a:lnTo>
                    <a:pt x="159816" y="164269"/>
                  </a:lnTo>
                  <a:lnTo>
                    <a:pt x="169963" y="165959"/>
                  </a:lnTo>
                  <a:lnTo>
                    <a:pt x="174896" y="167650"/>
                  </a:lnTo>
                  <a:lnTo>
                    <a:pt x="179969" y="171031"/>
                  </a:lnTo>
                  <a:lnTo>
                    <a:pt x="183352" y="175962"/>
                  </a:lnTo>
                  <a:lnTo>
                    <a:pt x="188425" y="186106"/>
                  </a:lnTo>
                  <a:lnTo>
                    <a:pt x="191808" y="189487"/>
                  </a:lnTo>
                  <a:lnTo>
                    <a:pt x="198572" y="192727"/>
                  </a:lnTo>
                  <a:lnTo>
                    <a:pt x="208578" y="192727"/>
                  </a:lnTo>
                  <a:lnTo>
                    <a:pt x="218725" y="189487"/>
                  </a:lnTo>
                  <a:lnTo>
                    <a:pt x="230423" y="187796"/>
                  </a:lnTo>
                  <a:lnTo>
                    <a:pt x="238879" y="182724"/>
                  </a:lnTo>
                  <a:lnTo>
                    <a:pt x="242261" y="182724"/>
                  </a:lnTo>
                  <a:lnTo>
                    <a:pt x="243952" y="184415"/>
                  </a:lnTo>
                  <a:lnTo>
                    <a:pt x="247335" y="191037"/>
                  </a:lnTo>
                  <a:lnTo>
                    <a:pt x="252408" y="197799"/>
                  </a:lnTo>
                  <a:lnTo>
                    <a:pt x="257341" y="211183"/>
                  </a:lnTo>
                  <a:lnTo>
                    <a:pt x="257341" y="234710"/>
                  </a:lnTo>
                  <a:lnTo>
                    <a:pt x="255650" y="243022"/>
                  </a:lnTo>
                  <a:lnTo>
                    <a:pt x="255650" y="248094"/>
                  </a:lnTo>
                  <a:lnTo>
                    <a:pt x="257341" y="251475"/>
                  </a:lnTo>
                  <a:lnTo>
                    <a:pt x="259032" y="258238"/>
                  </a:lnTo>
                  <a:lnTo>
                    <a:pt x="264105" y="264887"/>
                  </a:lnTo>
                  <a:lnTo>
                    <a:pt x="281017" y="281652"/>
                  </a:lnTo>
                  <a:lnTo>
                    <a:pt x="284259" y="276623"/>
                  </a:lnTo>
                  <a:lnTo>
                    <a:pt x="291023" y="264887"/>
                  </a:lnTo>
                  <a:lnTo>
                    <a:pt x="294406" y="258238"/>
                  </a:lnTo>
                  <a:lnTo>
                    <a:pt x="299479" y="251475"/>
                  </a:lnTo>
                  <a:lnTo>
                    <a:pt x="302862" y="244713"/>
                  </a:lnTo>
                  <a:lnTo>
                    <a:pt x="306244" y="241473"/>
                  </a:lnTo>
                  <a:lnTo>
                    <a:pt x="304553" y="231329"/>
                  </a:lnTo>
                  <a:lnTo>
                    <a:pt x="304553" y="226257"/>
                  </a:lnTo>
                  <a:lnTo>
                    <a:pt x="301171" y="221326"/>
                  </a:lnTo>
                  <a:lnTo>
                    <a:pt x="302862" y="216255"/>
                  </a:lnTo>
                  <a:lnTo>
                    <a:pt x="302862" y="206252"/>
                  </a:lnTo>
                  <a:lnTo>
                    <a:pt x="304553" y="194418"/>
                  </a:lnTo>
                  <a:lnTo>
                    <a:pt x="307935" y="182724"/>
                  </a:lnTo>
                  <a:lnTo>
                    <a:pt x="309626" y="172722"/>
                  </a:lnTo>
                  <a:lnTo>
                    <a:pt x="306244" y="164269"/>
                  </a:lnTo>
                  <a:lnTo>
                    <a:pt x="301171" y="155957"/>
                  </a:lnTo>
                  <a:lnTo>
                    <a:pt x="296097" y="149194"/>
                  </a:lnTo>
                  <a:lnTo>
                    <a:pt x="294406" y="144123"/>
                  </a:lnTo>
                  <a:lnTo>
                    <a:pt x="292715" y="134120"/>
                  </a:lnTo>
                  <a:lnTo>
                    <a:pt x="294406" y="123976"/>
                  </a:lnTo>
                  <a:lnTo>
                    <a:pt x="294406" y="113974"/>
                  </a:lnTo>
                  <a:lnTo>
                    <a:pt x="297788" y="105521"/>
                  </a:lnTo>
                  <a:lnTo>
                    <a:pt x="297788" y="95518"/>
                  </a:lnTo>
                  <a:lnTo>
                    <a:pt x="275944" y="63679"/>
                  </a:lnTo>
                  <a:lnTo>
                    <a:pt x="269179" y="60297"/>
                  </a:lnTo>
                  <a:lnTo>
                    <a:pt x="264105" y="56916"/>
                  </a:lnTo>
                  <a:lnTo>
                    <a:pt x="254099" y="53535"/>
                  </a:lnTo>
                  <a:lnTo>
                    <a:pt x="252408" y="53535"/>
                  </a:lnTo>
                  <a:lnTo>
                    <a:pt x="250717" y="50295"/>
                  </a:lnTo>
                  <a:lnTo>
                    <a:pt x="215343" y="15074"/>
                  </a:lnTo>
                  <a:lnTo>
                    <a:pt x="206887" y="13383"/>
                  </a:lnTo>
                  <a:lnTo>
                    <a:pt x="198572" y="13383"/>
                  </a:lnTo>
                  <a:lnTo>
                    <a:pt x="191808" y="11693"/>
                  </a:lnTo>
                  <a:lnTo>
                    <a:pt x="181660" y="11693"/>
                  </a:lnTo>
                  <a:lnTo>
                    <a:pt x="176587" y="8312"/>
                  </a:lnTo>
                  <a:lnTo>
                    <a:pt x="169963" y="4930"/>
                  </a:lnTo>
                  <a:lnTo>
                    <a:pt x="158125" y="1549"/>
                  </a:lnTo>
                  <a:lnTo>
                    <a:pt x="149669" y="0"/>
                  </a:lnTo>
                  <a:close/>
                </a:path>
              </a:pathLst>
            </a:custGeom>
            <a:solidFill>
              <a:srgbClr val="6B58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38689" y="4952049"/>
              <a:ext cx="63842" cy="20792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61002" y="5062712"/>
              <a:ext cx="762327" cy="55169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736718" y="4859813"/>
              <a:ext cx="43815" cy="74295"/>
            </a:xfrm>
            <a:custGeom>
              <a:avLst/>
              <a:gdLst/>
              <a:ahLst/>
              <a:cxnLst/>
              <a:rect l="l" t="t" r="r" b="b"/>
              <a:pathLst>
                <a:path w="43814" h="74295">
                  <a:moveTo>
                    <a:pt x="10147" y="0"/>
                  </a:moveTo>
                  <a:lnTo>
                    <a:pt x="0" y="51985"/>
                  </a:lnTo>
                  <a:lnTo>
                    <a:pt x="3382" y="73780"/>
                  </a:lnTo>
                  <a:lnTo>
                    <a:pt x="38756" y="70427"/>
                  </a:lnTo>
                  <a:lnTo>
                    <a:pt x="43688" y="28514"/>
                  </a:lnTo>
                  <a:lnTo>
                    <a:pt x="10147" y="0"/>
                  </a:lnTo>
                  <a:close/>
                </a:path>
              </a:pathLst>
            </a:custGeom>
            <a:solidFill>
              <a:srgbClr val="E6B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67019" y="4807827"/>
              <a:ext cx="318135" cy="129539"/>
            </a:xfrm>
            <a:custGeom>
              <a:avLst/>
              <a:gdLst/>
              <a:ahLst/>
              <a:cxnLst/>
              <a:rect l="l" t="t" r="r" b="b"/>
              <a:pathLst>
                <a:path w="318135" h="129539">
                  <a:moveTo>
                    <a:pt x="28609" y="0"/>
                  </a:moveTo>
                  <a:lnTo>
                    <a:pt x="26917" y="0"/>
                  </a:lnTo>
                  <a:lnTo>
                    <a:pt x="25226" y="3353"/>
                  </a:lnTo>
                  <a:lnTo>
                    <a:pt x="21844" y="8396"/>
                  </a:lnTo>
                  <a:lnTo>
                    <a:pt x="15079" y="25161"/>
                  </a:lnTo>
                  <a:lnTo>
                    <a:pt x="11838" y="36897"/>
                  </a:lnTo>
                  <a:lnTo>
                    <a:pt x="8455" y="46956"/>
                  </a:lnTo>
                  <a:lnTo>
                    <a:pt x="1691" y="70441"/>
                  </a:lnTo>
                  <a:lnTo>
                    <a:pt x="0" y="82176"/>
                  </a:lnTo>
                  <a:lnTo>
                    <a:pt x="0" y="129119"/>
                  </a:lnTo>
                  <a:lnTo>
                    <a:pt x="318082" y="103971"/>
                  </a:lnTo>
                  <a:lnTo>
                    <a:pt x="314700" y="70441"/>
                  </a:lnTo>
                  <a:lnTo>
                    <a:pt x="28609" y="0"/>
                  </a:lnTo>
                  <a:close/>
                </a:path>
              </a:pathLst>
            </a:custGeom>
            <a:solidFill>
              <a:srgbClr val="5C5C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81719" y="4121925"/>
              <a:ext cx="289560" cy="300355"/>
            </a:xfrm>
            <a:custGeom>
              <a:avLst/>
              <a:gdLst/>
              <a:ahLst/>
              <a:cxnLst/>
              <a:rect l="l" t="t" r="r" b="b"/>
              <a:pathLst>
                <a:path w="289560" h="300354">
                  <a:moveTo>
                    <a:pt x="210270" y="0"/>
                  </a:moveTo>
                  <a:lnTo>
                    <a:pt x="100907" y="63819"/>
                  </a:lnTo>
                  <a:lnTo>
                    <a:pt x="99215" y="63819"/>
                  </a:lnTo>
                  <a:lnTo>
                    <a:pt x="95833" y="70441"/>
                  </a:lnTo>
                  <a:lnTo>
                    <a:pt x="90760" y="75513"/>
                  </a:lnTo>
                  <a:lnTo>
                    <a:pt x="82445" y="92278"/>
                  </a:lnTo>
                  <a:lnTo>
                    <a:pt x="73989" y="103971"/>
                  </a:lnTo>
                  <a:lnTo>
                    <a:pt x="67224" y="109043"/>
                  </a:lnTo>
                  <a:lnTo>
                    <a:pt x="57218" y="122427"/>
                  </a:lnTo>
                  <a:lnTo>
                    <a:pt x="52144" y="130880"/>
                  </a:lnTo>
                  <a:lnTo>
                    <a:pt x="43688" y="135951"/>
                  </a:lnTo>
                  <a:lnTo>
                    <a:pt x="38615" y="144263"/>
                  </a:lnTo>
                  <a:lnTo>
                    <a:pt x="33541" y="151026"/>
                  </a:lnTo>
                  <a:lnTo>
                    <a:pt x="28609" y="159338"/>
                  </a:lnTo>
                  <a:lnTo>
                    <a:pt x="15079" y="169481"/>
                  </a:lnTo>
                  <a:lnTo>
                    <a:pt x="8314" y="179484"/>
                  </a:lnTo>
                  <a:lnTo>
                    <a:pt x="1691" y="186247"/>
                  </a:lnTo>
                  <a:lnTo>
                    <a:pt x="0" y="189487"/>
                  </a:lnTo>
                  <a:lnTo>
                    <a:pt x="65533" y="300221"/>
                  </a:lnTo>
                  <a:lnTo>
                    <a:pt x="126133" y="233160"/>
                  </a:lnTo>
                  <a:lnTo>
                    <a:pt x="193499" y="236542"/>
                  </a:lnTo>
                  <a:lnTo>
                    <a:pt x="264105" y="169481"/>
                  </a:lnTo>
                  <a:lnTo>
                    <a:pt x="264105" y="90587"/>
                  </a:lnTo>
                  <a:lnTo>
                    <a:pt x="289332" y="62129"/>
                  </a:lnTo>
                  <a:lnTo>
                    <a:pt x="210270" y="0"/>
                  </a:lnTo>
                  <a:close/>
                </a:path>
              </a:pathLst>
            </a:custGeom>
            <a:solidFill>
              <a:srgbClr val="E6B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47252" y="4168980"/>
              <a:ext cx="239395" cy="260350"/>
            </a:xfrm>
            <a:custGeom>
              <a:avLst/>
              <a:gdLst/>
              <a:ahLst/>
              <a:cxnLst/>
              <a:rect l="l" t="t" r="r" b="b"/>
              <a:pathLst>
                <a:path w="239395" h="260350">
                  <a:moveTo>
                    <a:pt x="185184" y="0"/>
                  </a:moveTo>
                  <a:lnTo>
                    <a:pt x="190116" y="25077"/>
                  </a:lnTo>
                  <a:lnTo>
                    <a:pt x="191808" y="58607"/>
                  </a:lnTo>
                  <a:lnTo>
                    <a:pt x="166581" y="70441"/>
                  </a:lnTo>
                  <a:lnTo>
                    <a:pt x="185184" y="92137"/>
                  </a:lnTo>
                  <a:lnTo>
                    <a:pt x="181801" y="122427"/>
                  </a:lnTo>
                  <a:lnTo>
                    <a:pt x="122892" y="181034"/>
                  </a:lnTo>
                  <a:lnTo>
                    <a:pt x="111054" y="181034"/>
                  </a:lnTo>
                  <a:lnTo>
                    <a:pt x="99356" y="177653"/>
                  </a:lnTo>
                  <a:lnTo>
                    <a:pt x="85827" y="176103"/>
                  </a:lnTo>
                  <a:lnTo>
                    <a:pt x="79062" y="171031"/>
                  </a:lnTo>
                  <a:lnTo>
                    <a:pt x="70747" y="167650"/>
                  </a:lnTo>
                  <a:lnTo>
                    <a:pt x="63982" y="164269"/>
                  </a:lnTo>
                  <a:lnTo>
                    <a:pt x="58909" y="160888"/>
                  </a:lnTo>
                  <a:lnTo>
                    <a:pt x="50594" y="154266"/>
                  </a:lnTo>
                  <a:lnTo>
                    <a:pt x="47212" y="152576"/>
                  </a:lnTo>
                  <a:lnTo>
                    <a:pt x="48903" y="155957"/>
                  </a:lnTo>
                  <a:lnTo>
                    <a:pt x="45520" y="160888"/>
                  </a:lnTo>
                  <a:lnTo>
                    <a:pt x="40447" y="169341"/>
                  </a:lnTo>
                  <a:lnTo>
                    <a:pt x="35373" y="172722"/>
                  </a:lnTo>
                  <a:lnTo>
                    <a:pt x="28609" y="177653"/>
                  </a:lnTo>
                  <a:lnTo>
                    <a:pt x="20294" y="181034"/>
                  </a:lnTo>
                  <a:lnTo>
                    <a:pt x="15220" y="186106"/>
                  </a:lnTo>
                  <a:lnTo>
                    <a:pt x="3382" y="192868"/>
                  </a:lnTo>
                  <a:lnTo>
                    <a:pt x="0" y="196108"/>
                  </a:lnTo>
                  <a:lnTo>
                    <a:pt x="30300" y="259928"/>
                  </a:lnTo>
                  <a:lnTo>
                    <a:pt x="72438" y="189487"/>
                  </a:lnTo>
                  <a:lnTo>
                    <a:pt x="137972" y="196108"/>
                  </a:lnTo>
                  <a:lnTo>
                    <a:pt x="183493" y="137501"/>
                  </a:lnTo>
                  <a:lnTo>
                    <a:pt x="208719" y="140882"/>
                  </a:lnTo>
                  <a:lnTo>
                    <a:pt x="205337" y="92137"/>
                  </a:lnTo>
                  <a:lnTo>
                    <a:pt x="222108" y="83825"/>
                  </a:lnTo>
                  <a:lnTo>
                    <a:pt x="239020" y="20146"/>
                  </a:lnTo>
                  <a:lnTo>
                    <a:pt x="185184" y="0"/>
                  </a:lnTo>
                  <a:close/>
                </a:path>
              </a:pathLst>
            </a:custGeom>
            <a:solidFill>
              <a:srgbClr val="757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18643" y="4049934"/>
              <a:ext cx="304800" cy="229870"/>
            </a:xfrm>
            <a:custGeom>
              <a:avLst/>
              <a:gdLst/>
              <a:ahLst/>
              <a:cxnLst/>
              <a:rect l="l" t="t" r="r" b="b"/>
              <a:pathLst>
                <a:path w="304800" h="229870">
                  <a:moveTo>
                    <a:pt x="136280" y="0"/>
                  </a:moveTo>
                  <a:lnTo>
                    <a:pt x="133039" y="0"/>
                  </a:lnTo>
                  <a:lnTo>
                    <a:pt x="126274" y="4930"/>
                  </a:lnTo>
                  <a:lnTo>
                    <a:pt x="119510" y="6621"/>
                  </a:lnTo>
                  <a:lnTo>
                    <a:pt x="106121" y="13383"/>
                  </a:lnTo>
                  <a:lnTo>
                    <a:pt x="99356" y="18455"/>
                  </a:lnTo>
                  <a:lnTo>
                    <a:pt x="74130" y="33530"/>
                  </a:lnTo>
                  <a:lnTo>
                    <a:pt x="67365" y="41842"/>
                  </a:lnTo>
                  <a:lnTo>
                    <a:pt x="58909" y="46913"/>
                  </a:lnTo>
                  <a:lnTo>
                    <a:pt x="43829" y="61988"/>
                  </a:lnTo>
                  <a:lnTo>
                    <a:pt x="37065" y="70441"/>
                  </a:lnTo>
                  <a:lnTo>
                    <a:pt x="30300" y="77062"/>
                  </a:lnTo>
                  <a:lnTo>
                    <a:pt x="25226" y="85515"/>
                  </a:lnTo>
                  <a:lnTo>
                    <a:pt x="20294" y="92137"/>
                  </a:lnTo>
                  <a:lnTo>
                    <a:pt x="13529" y="108902"/>
                  </a:lnTo>
                  <a:lnTo>
                    <a:pt x="10147" y="115664"/>
                  </a:lnTo>
                  <a:lnTo>
                    <a:pt x="6764" y="125667"/>
                  </a:lnTo>
                  <a:lnTo>
                    <a:pt x="6764" y="134120"/>
                  </a:lnTo>
                  <a:lnTo>
                    <a:pt x="1691" y="139192"/>
                  </a:lnTo>
                  <a:lnTo>
                    <a:pt x="1691" y="147504"/>
                  </a:lnTo>
                  <a:lnTo>
                    <a:pt x="0" y="154266"/>
                  </a:lnTo>
                  <a:lnTo>
                    <a:pt x="0" y="182724"/>
                  </a:lnTo>
                  <a:lnTo>
                    <a:pt x="1691" y="187796"/>
                  </a:lnTo>
                  <a:lnTo>
                    <a:pt x="1691" y="211183"/>
                  </a:lnTo>
                  <a:lnTo>
                    <a:pt x="6764" y="217945"/>
                  </a:lnTo>
                  <a:lnTo>
                    <a:pt x="10147" y="219636"/>
                  </a:lnTo>
                  <a:lnTo>
                    <a:pt x="15220" y="223017"/>
                  </a:lnTo>
                  <a:lnTo>
                    <a:pt x="20294" y="224708"/>
                  </a:lnTo>
                  <a:lnTo>
                    <a:pt x="26917" y="227948"/>
                  </a:lnTo>
                  <a:lnTo>
                    <a:pt x="48903" y="227948"/>
                  </a:lnTo>
                  <a:lnTo>
                    <a:pt x="58909" y="229638"/>
                  </a:lnTo>
                  <a:lnTo>
                    <a:pt x="65674" y="227948"/>
                  </a:lnTo>
                  <a:lnTo>
                    <a:pt x="74130" y="226257"/>
                  </a:lnTo>
                  <a:lnTo>
                    <a:pt x="82445" y="223017"/>
                  </a:lnTo>
                  <a:lnTo>
                    <a:pt x="92592" y="217945"/>
                  </a:lnTo>
                  <a:lnTo>
                    <a:pt x="104430" y="206252"/>
                  </a:lnTo>
                  <a:lnTo>
                    <a:pt x="109362" y="197799"/>
                  </a:lnTo>
                  <a:lnTo>
                    <a:pt x="114436" y="192727"/>
                  </a:lnTo>
                  <a:lnTo>
                    <a:pt x="119510" y="179343"/>
                  </a:lnTo>
                  <a:lnTo>
                    <a:pt x="122892" y="175962"/>
                  </a:lnTo>
                  <a:lnTo>
                    <a:pt x="143045" y="132429"/>
                  </a:lnTo>
                  <a:lnTo>
                    <a:pt x="159957" y="129048"/>
                  </a:lnTo>
                  <a:lnTo>
                    <a:pt x="166581" y="134120"/>
                  </a:lnTo>
                  <a:lnTo>
                    <a:pt x="168272" y="140741"/>
                  </a:lnTo>
                  <a:lnTo>
                    <a:pt x="168272" y="154266"/>
                  </a:lnTo>
                  <a:lnTo>
                    <a:pt x="164890" y="164269"/>
                  </a:lnTo>
                  <a:lnTo>
                    <a:pt x="164890" y="169341"/>
                  </a:lnTo>
                  <a:lnTo>
                    <a:pt x="191808" y="159197"/>
                  </a:lnTo>
                  <a:lnTo>
                    <a:pt x="218725" y="144123"/>
                  </a:lnTo>
                  <a:lnTo>
                    <a:pt x="262555" y="147504"/>
                  </a:lnTo>
                  <a:lnTo>
                    <a:pt x="304553" y="123976"/>
                  </a:lnTo>
                  <a:lnTo>
                    <a:pt x="286091" y="67060"/>
                  </a:lnTo>
                  <a:lnTo>
                    <a:pt x="240711" y="23386"/>
                  </a:lnTo>
                  <a:lnTo>
                    <a:pt x="13628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28262" y="4293098"/>
              <a:ext cx="581025" cy="605790"/>
            </a:xfrm>
            <a:custGeom>
              <a:avLst/>
              <a:gdLst/>
              <a:ahLst/>
              <a:cxnLst/>
              <a:rect l="l" t="t" r="r" b="b"/>
              <a:pathLst>
                <a:path w="581025" h="605789">
                  <a:moveTo>
                    <a:pt x="366845" y="0"/>
                  </a:moveTo>
                  <a:lnTo>
                    <a:pt x="356839" y="0"/>
                  </a:lnTo>
                  <a:lnTo>
                    <a:pt x="353456" y="3240"/>
                  </a:lnTo>
                  <a:lnTo>
                    <a:pt x="313009" y="23386"/>
                  </a:lnTo>
                  <a:lnTo>
                    <a:pt x="153192" y="23386"/>
                  </a:lnTo>
                  <a:lnTo>
                    <a:pt x="149810" y="26767"/>
                  </a:lnTo>
                  <a:lnTo>
                    <a:pt x="146428" y="31839"/>
                  </a:lnTo>
                  <a:lnTo>
                    <a:pt x="143045" y="40151"/>
                  </a:lnTo>
                  <a:lnTo>
                    <a:pt x="134589" y="50295"/>
                  </a:lnTo>
                  <a:lnTo>
                    <a:pt x="129657" y="61988"/>
                  </a:lnTo>
                  <a:lnTo>
                    <a:pt x="124583" y="70300"/>
                  </a:lnTo>
                  <a:lnTo>
                    <a:pt x="121201" y="77062"/>
                  </a:lnTo>
                  <a:lnTo>
                    <a:pt x="116127" y="85515"/>
                  </a:lnTo>
                  <a:lnTo>
                    <a:pt x="112745" y="97209"/>
                  </a:lnTo>
                  <a:lnTo>
                    <a:pt x="106121" y="105521"/>
                  </a:lnTo>
                  <a:lnTo>
                    <a:pt x="101048" y="117355"/>
                  </a:lnTo>
                  <a:lnTo>
                    <a:pt x="90900" y="140741"/>
                  </a:lnTo>
                  <a:lnTo>
                    <a:pt x="85827" y="152576"/>
                  </a:lnTo>
                  <a:lnTo>
                    <a:pt x="80753" y="164269"/>
                  </a:lnTo>
                  <a:lnTo>
                    <a:pt x="75821" y="174271"/>
                  </a:lnTo>
                  <a:lnTo>
                    <a:pt x="72438" y="187796"/>
                  </a:lnTo>
                  <a:lnTo>
                    <a:pt x="67365" y="196108"/>
                  </a:lnTo>
                  <a:lnTo>
                    <a:pt x="62291" y="206252"/>
                  </a:lnTo>
                  <a:lnTo>
                    <a:pt x="57218" y="214564"/>
                  </a:lnTo>
                  <a:lnTo>
                    <a:pt x="55527" y="223017"/>
                  </a:lnTo>
                  <a:lnTo>
                    <a:pt x="50594" y="233020"/>
                  </a:lnTo>
                  <a:lnTo>
                    <a:pt x="50594" y="238091"/>
                  </a:lnTo>
                  <a:lnTo>
                    <a:pt x="48903" y="238091"/>
                  </a:lnTo>
                  <a:lnTo>
                    <a:pt x="47212" y="243022"/>
                  </a:lnTo>
                  <a:lnTo>
                    <a:pt x="45520" y="249785"/>
                  </a:lnTo>
                  <a:lnTo>
                    <a:pt x="43829" y="258238"/>
                  </a:lnTo>
                  <a:lnTo>
                    <a:pt x="40447" y="268240"/>
                  </a:lnTo>
                  <a:lnTo>
                    <a:pt x="33682" y="295008"/>
                  </a:lnTo>
                  <a:lnTo>
                    <a:pt x="30300" y="311773"/>
                  </a:lnTo>
                  <a:lnTo>
                    <a:pt x="25226" y="326988"/>
                  </a:lnTo>
                  <a:lnTo>
                    <a:pt x="21985" y="345303"/>
                  </a:lnTo>
                  <a:lnTo>
                    <a:pt x="18602" y="363759"/>
                  </a:lnTo>
                  <a:lnTo>
                    <a:pt x="13529" y="382214"/>
                  </a:lnTo>
                  <a:lnTo>
                    <a:pt x="6764" y="419126"/>
                  </a:lnTo>
                  <a:lnTo>
                    <a:pt x="3382" y="456037"/>
                  </a:lnTo>
                  <a:lnTo>
                    <a:pt x="0" y="471111"/>
                  </a:lnTo>
                  <a:lnTo>
                    <a:pt x="0" y="553302"/>
                  </a:lnTo>
                  <a:lnTo>
                    <a:pt x="1691" y="565038"/>
                  </a:lnTo>
                  <a:lnTo>
                    <a:pt x="1691" y="571744"/>
                  </a:lnTo>
                  <a:lnTo>
                    <a:pt x="3382" y="580127"/>
                  </a:lnTo>
                  <a:lnTo>
                    <a:pt x="5073" y="586847"/>
                  </a:lnTo>
                  <a:lnTo>
                    <a:pt x="5073" y="595229"/>
                  </a:lnTo>
                  <a:lnTo>
                    <a:pt x="6764" y="601935"/>
                  </a:lnTo>
                  <a:lnTo>
                    <a:pt x="8455" y="605288"/>
                  </a:lnTo>
                  <a:lnTo>
                    <a:pt x="35373" y="605288"/>
                  </a:lnTo>
                  <a:lnTo>
                    <a:pt x="70747" y="534861"/>
                  </a:lnTo>
                  <a:lnTo>
                    <a:pt x="383684" y="534861"/>
                  </a:lnTo>
                  <a:lnTo>
                    <a:pt x="417298" y="501317"/>
                  </a:lnTo>
                  <a:lnTo>
                    <a:pt x="580638" y="501317"/>
                  </a:lnTo>
                  <a:lnTo>
                    <a:pt x="580638" y="360519"/>
                  </a:lnTo>
                  <a:lnTo>
                    <a:pt x="577256" y="343753"/>
                  </a:lnTo>
                  <a:lnTo>
                    <a:pt x="577256" y="330229"/>
                  </a:lnTo>
                  <a:lnTo>
                    <a:pt x="575564" y="318535"/>
                  </a:lnTo>
                  <a:lnTo>
                    <a:pt x="575564" y="306842"/>
                  </a:lnTo>
                  <a:lnTo>
                    <a:pt x="572182" y="295008"/>
                  </a:lnTo>
                  <a:lnTo>
                    <a:pt x="570491" y="288387"/>
                  </a:lnTo>
                  <a:lnTo>
                    <a:pt x="570491" y="279934"/>
                  </a:lnTo>
                  <a:lnTo>
                    <a:pt x="568800" y="275003"/>
                  </a:lnTo>
                  <a:lnTo>
                    <a:pt x="565417" y="263169"/>
                  </a:lnTo>
                  <a:lnTo>
                    <a:pt x="563726" y="256547"/>
                  </a:lnTo>
                  <a:lnTo>
                    <a:pt x="562035" y="251475"/>
                  </a:lnTo>
                  <a:lnTo>
                    <a:pt x="555270" y="244713"/>
                  </a:lnTo>
                  <a:lnTo>
                    <a:pt x="548647" y="239782"/>
                  </a:lnTo>
                  <a:lnTo>
                    <a:pt x="541882" y="231329"/>
                  </a:lnTo>
                  <a:lnTo>
                    <a:pt x="531735" y="221326"/>
                  </a:lnTo>
                  <a:lnTo>
                    <a:pt x="521729" y="211183"/>
                  </a:lnTo>
                  <a:lnTo>
                    <a:pt x="513273" y="201180"/>
                  </a:lnTo>
                  <a:lnTo>
                    <a:pt x="503126" y="191037"/>
                  </a:lnTo>
                  <a:lnTo>
                    <a:pt x="491428" y="177653"/>
                  </a:lnTo>
                  <a:lnTo>
                    <a:pt x="484664" y="167650"/>
                  </a:lnTo>
                  <a:lnTo>
                    <a:pt x="474516" y="157506"/>
                  </a:lnTo>
                  <a:lnTo>
                    <a:pt x="469584" y="149194"/>
                  </a:lnTo>
                  <a:lnTo>
                    <a:pt x="464510" y="139051"/>
                  </a:lnTo>
                  <a:lnTo>
                    <a:pt x="459437" y="134120"/>
                  </a:lnTo>
                  <a:lnTo>
                    <a:pt x="457746" y="129048"/>
                  </a:lnTo>
                  <a:lnTo>
                    <a:pt x="449290" y="95518"/>
                  </a:lnTo>
                  <a:lnTo>
                    <a:pt x="447599" y="92137"/>
                  </a:lnTo>
                  <a:lnTo>
                    <a:pt x="444216" y="85515"/>
                  </a:lnTo>
                  <a:lnTo>
                    <a:pt x="435901" y="75372"/>
                  </a:lnTo>
                  <a:lnTo>
                    <a:pt x="429136" y="63679"/>
                  </a:lnTo>
                  <a:lnTo>
                    <a:pt x="418989" y="50295"/>
                  </a:lnTo>
                  <a:lnTo>
                    <a:pt x="410674" y="36770"/>
                  </a:lnTo>
                  <a:lnTo>
                    <a:pt x="400527" y="25077"/>
                  </a:lnTo>
                  <a:lnTo>
                    <a:pt x="392071" y="16765"/>
                  </a:lnTo>
                  <a:lnTo>
                    <a:pt x="382065" y="8312"/>
                  </a:lnTo>
                  <a:lnTo>
                    <a:pt x="375301" y="3240"/>
                  </a:lnTo>
                  <a:lnTo>
                    <a:pt x="366845" y="0"/>
                  </a:lnTo>
                  <a:close/>
                </a:path>
                <a:path w="581025" h="605789">
                  <a:moveTo>
                    <a:pt x="302862" y="590200"/>
                  </a:moveTo>
                  <a:lnTo>
                    <a:pt x="185184" y="590200"/>
                  </a:lnTo>
                  <a:lnTo>
                    <a:pt x="198572" y="593553"/>
                  </a:lnTo>
                  <a:lnTo>
                    <a:pt x="210410" y="595229"/>
                  </a:lnTo>
                  <a:lnTo>
                    <a:pt x="274253" y="595229"/>
                  </a:lnTo>
                  <a:lnTo>
                    <a:pt x="294547" y="591876"/>
                  </a:lnTo>
                  <a:lnTo>
                    <a:pt x="302862" y="590200"/>
                  </a:lnTo>
                  <a:close/>
                </a:path>
                <a:path w="581025" h="605789">
                  <a:moveTo>
                    <a:pt x="383684" y="534861"/>
                  </a:moveTo>
                  <a:lnTo>
                    <a:pt x="70747" y="534861"/>
                  </a:lnTo>
                  <a:lnTo>
                    <a:pt x="77512" y="541567"/>
                  </a:lnTo>
                  <a:lnTo>
                    <a:pt x="80753" y="543243"/>
                  </a:lnTo>
                  <a:lnTo>
                    <a:pt x="85827" y="546596"/>
                  </a:lnTo>
                  <a:lnTo>
                    <a:pt x="90900" y="551626"/>
                  </a:lnTo>
                  <a:lnTo>
                    <a:pt x="97665" y="556656"/>
                  </a:lnTo>
                  <a:lnTo>
                    <a:pt x="104430" y="560009"/>
                  </a:lnTo>
                  <a:lnTo>
                    <a:pt x="111054" y="565038"/>
                  </a:lnTo>
                  <a:lnTo>
                    <a:pt x="119510" y="570068"/>
                  </a:lnTo>
                  <a:lnTo>
                    <a:pt x="129657" y="575097"/>
                  </a:lnTo>
                  <a:lnTo>
                    <a:pt x="149810" y="581817"/>
                  </a:lnTo>
                  <a:lnTo>
                    <a:pt x="161648" y="585170"/>
                  </a:lnTo>
                  <a:lnTo>
                    <a:pt x="173345" y="590200"/>
                  </a:lnTo>
                  <a:lnTo>
                    <a:pt x="328229" y="590200"/>
                  </a:lnTo>
                  <a:lnTo>
                    <a:pt x="383684" y="534861"/>
                  </a:lnTo>
                  <a:close/>
                </a:path>
                <a:path w="581025" h="605789">
                  <a:moveTo>
                    <a:pt x="580638" y="501317"/>
                  </a:moveTo>
                  <a:lnTo>
                    <a:pt x="417298" y="501317"/>
                  </a:lnTo>
                  <a:lnTo>
                    <a:pt x="450981" y="590200"/>
                  </a:lnTo>
                  <a:lnTo>
                    <a:pt x="578947" y="585170"/>
                  </a:lnTo>
                  <a:lnTo>
                    <a:pt x="578947" y="548273"/>
                  </a:lnTo>
                  <a:lnTo>
                    <a:pt x="580638" y="534861"/>
                  </a:lnTo>
                  <a:lnTo>
                    <a:pt x="580638" y="501317"/>
                  </a:lnTo>
                  <a:close/>
                </a:path>
                <a:path w="581025" h="605789">
                  <a:moveTo>
                    <a:pt x="275944" y="13383"/>
                  </a:moveTo>
                  <a:lnTo>
                    <a:pt x="198572" y="13383"/>
                  </a:lnTo>
                  <a:lnTo>
                    <a:pt x="185184" y="16765"/>
                  </a:lnTo>
                  <a:lnTo>
                    <a:pt x="180110" y="18314"/>
                  </a:lnTo>
                  <a:lnTo>
                    <a:pt x="168272" y="18314"/>
                  </a:lnTo>
                  <a:lnTo>
                    <a:pt x="159957" y="21695"/>
                  </a:lnTo>
                  <a:lnTo>
                    <a:pt x="154883" y="23386"/>
                  </a:lnTo>
                  <a:lnTo>
                    <a:pt x="309626" y="23386"/>
                  </a:lnTo>
                  <a:lnTo>
                    <a:pt x="304553" y="21695"/>
                  </a:lnTo>
                  <a:lnTo>
                    <a:pt x="297929" y="18314"/>
                  </a:lnTo>
                  <a:lnTo>
                    <a:pt x="289473" y="16765"/>
                  </a:lnTo>
                  <a:lnTo>
                    <a:pt x="275944" y="13383"/>
                  </a:lnTo>
                  <a:close/>
                </a:path>
                <a:path w="581025" h="605789">
                  <a:moveTo>
                    <a:pt x="257482" y="11693"/>
                  </a:moveTo>
                  <a:lnTo>
                    <a:pt x="244093" y="11693"/>
                  </a:lnTo>
                  <a:lnTo>
                    <a:pt x="237328" y="13383"/>
                  </a:lnTo>
                  <a:lnTo>
                    <a:pt x="265938" y="13383"/>
                  </a:lnTo>
                  <a:lnTo>
                    <a:pt x="257482" y="11693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46864" y="4383557"/>
              <a:ext cx="567055" cy="521970"/>
            </a:xfrm>
            <a:custGeom>
              <a:avLst/>
              <a:gdLst/>
              <a:ahLst/>
              <a:cxnLst/>
              <a:rect l="l" t="t" r="r" b="b"/>
              <a:pathLst>
                <a:path w="567054" h="521970">
                  <a:moveTo>
                    <a:pt x="111048" y="45364"/>
                  </a:moveTo>
                  <a:lnTo>
                    <a:pt x="109359" y="48602"/>
                  </a:lnTo>
                  <a:lnTo>
                    <a:pt x="105981" y="53670"/>
                  </a:lnTo>
                  <a:lnTo>
                    <a:pt x="104279" y="60439"/>
                  </a:lnTo>
                  <a:lnTo>
                    <a:pt x="99212" y="67056"/>
                  </a:lnTo>
                  <a:lnTo>
                    <a:pt x="95834" y="78892"/>
                  </a:lnTo>
                  <a:lnTo>
                    <a:pt x="90754" y="88887"/>
                  </a:lnTo>
                  <a:lnTo>
                    <a:pt x="85826" y="102273"/>
                  </a:lnTo>
                  <a:lnTo>
                    <a:pt x="79057" y="114109"/>
                  </a:lnTo>
                  <a:lnTo>
                    <a:pt x="63842" y="154266"/>
                  </a:lnTo>
                  <a:lnTo>
                    <a:pt x="57213" y="169341"/>
                  </a:lnTo>
                  <a:lnTo>
                    <a:pt x="52146" y="182854"/>
                  </a:lnTo>
                  <a:lnTo>
                    <a:pt x="45377" y="194551"/>
                  </a:lnTo>
                  <a:lnTo>
                    <a:pt x="41998" y="207937"/>
                  </a:lnTo>
                  <a:lnTo>
                    <a:pt x="36918" y="219773"/>
                  </a:lnTo>
                  <a:lnTo>
                    <a:pt x="33540" y="231470"/>
                  </a:lnTo>
                  <a:lnTo>
                    <a:pt x="28600" y="241465"/>
                  </a:lnTo>
                  <a:lnTo>
                    <a:pt x="26911" y="251612"/>
                  </a:lnTo>
                  <a:lnTo>
                    <a:pt x="23533" y="259918"/>
                  </a:lnTo>
                  <a:lnTo>
                    <a:pt x="21844" y="268376"/>
                  </a:lnTo>
                  <a:lnTo>
                    <a:pt x="20154" y="276682"/>
                  </a:lnTo>
                  <a:lnTo>
                    <a:pt x="20154" y="286829"/>
                  </a:lnTo>
                  <a:lnTo>
                    <a:pt x="16764" y="293458"/>
                  </a:lnTo>
                  <a:lnTo>
                    <a:pt x="15074" y="300215"/>
                  </a:lnTo>
                  <a:lnTo>
                    <a:pt x="15074" y="316979"/>
                  </a:lnTo>
                  <a:lnTo>
                    <a:pt x="13385" y="325297"/>
                  </a:lnTo>
                  <a:lnTo>
                    <a:pt x="13385" y="332054"/>
                  </a:lnTo>
                  <a:lnTo>
                    <a:pt x="11696" y="340512"/>
                  </a:lnTo>
                  <a:lnTo>
                    <a:pt x="11696" y="348818"/>
                  </a:lnTo>
                  <a:lnTo>
                    <a:pt x="10007" y="357276"/>
                  </a:lnTo>
                  <a:lnTo>
                    <a:pt x="10007" y="365582"/>
                  </a:lnTo>
                  <a:lnTo>
                    <a:pt x="6616" y="374040"/>
                  </a:lnTo>
                  <a:lnTo>
                    <a:pt x="6616" y="384035"/>
                  </a:lnTo>
                  <a:lnTo>
                    <a:pt x="4927" y="392353"/>
                  </a:lnTo>
                  <a:lnTo>
                    <a:pt x="4927" y="400812"/>
                  </a:lnTo>
                  <a:lnTo>
                    <a:pt x="3378" y="409194"/>
                  </a:lnTo>
                  <a:lnTo>
                    <a:pt x="3378" y="417576"/>
                  </a:lnTo>
                  <a:lnTo>
                    <a:pt x="0" y="430999"/>
                  </a:lnTo>
                  <a:lnTo>
                    <a:pt x="0" y="454469"/>
                  </a:lnTo>
                  <a:lnTo>
                    <a:pt x="16764" y="469557"/>
                  </a:lnTo>
                  <a:lnTo>
                    <a:pt x="0" y="482968"/>
                  </a:lnTo>
                  <a:lnTo>
                    <a:pt x="0" y="521538"/>
                  </a:lnTo>
                  <a:lnTo>
                    <a:pt x="28600" y="514832"/>
                  </a:lnTo>
                  <a:lnTo>
                    <a:pt x="50444" y="446087"/>
                  </a:lnTo>
                  <a:lnTo>
                    <a:pt x="50444" y="333743"/>
                  </a:lnTo>
                  <a:lnTo>
                    <a:pt x="52146" y="325297"/>
                  </a:lnTo>
                  <a:lnTo>
                    <a:pt x="55524" y="316979"/>
                  </a:lnTo>
                  <a:lnTo>
                    <a:pt x="55524" y="310222"/>
                  </a:lnTo>
                  <a:lnTo>
                    <a:pt x="58902" y="305282"/>
                  </a:lnTo>
                  <a:lnTo>
                    <a:pt x="58902" y="296837"/>
                  </a:lnTo>
                  <a:lnTo>
                    <a:pt x="63842" y="288518"/>
                  </a:lnTo>
                  <a:lnTo>
                    <a:pt x="63842" y="276682"/>
                  </a:lnTo>
                  <a:lnTo>
                    <a:pt x="67221" y="266687"/>
                  </a:lnTo>
                  <a:lnTo>
                    <a:pt x="70599" y="254850"/>
                  </a:lnTo>
                  <a:lnTo>
                    <a:pt x="73990" y="243154"/>
                  </a:lnTo>
                  <a:lnTo>
                    <a:pt x="77368" y="228079"/>
                  </a:lnTo>
                  <a:lnTo>
                    <a:pt x="79057" y="213004"/>
                  </a:lnTo>
                  <a:lnTo>
                    <a:pt x="85826" y="179476"/>
                  </a:lnTo>
                  <a:lnTo>
                    <a:pt x="87515" y="162712"/>
                  </a:lnTo>
                  <a:lnTo>
                    <a:pt x="92443" y="147637"/>
                  </a:lnTo>
                  <a:lnTo>
                    <a:pt x="94132" y="130873"/>
                  </a:lnTo>
                  <a:lnTo>
                    <a:pt x="97523" y="115798"/>
                  </a:lnTo>
                  <a:lnTo>
                    <a:pt x="99212" y="102273"/>
                  </a:lnTo>
                  <a:lnTo>
                    <a:pt x="102590" y="87198"/>
                  </a:lnTo>
                  <a:lnTo>
                    <a:pt x="104279" y="75501"/>
                  </a:lnTo>
                  <a:lnTo>
                    <a:pt x="105981" y="65366"/>
                  </a:lnTo>
                  <a:lnTo>
                    <a:pt x="107670" y="57048"/>
                  </a:lnTo>
                  <a:lnTo>
                    <a:pt x="109359" y="50292"/>
                  </a:lnTo>
                  <a:lnTo>
                    <a:pt x="111048" y="45364"/>
                  </a:lnTo>
                  <a:close/>
                </a:path>
                <a:path w="567054" h="521970">
                  <a:moveTo>
                    <a:pt x="450977" y="159334"/>
                  </a:moveTo>
                  <a:lnTo>
                    <a:pt x="450494" y="159092"/>
                  </a:lnTo>
                  <a:lnTo>
                    <a:pt x="450977" y="161023"/>
                  </a:lnTo>
                  <a:lnTo>
                    <a:pt x="450977" y="159334"/>
                  </a:lnTo>
                  <a:close/>
                </a:path>
                <a:path w="567054" h="521970">
                  <a:moveTo>
                    <a:pt x="566966" y="276682"/>
                  </a:moveTo>
                  <a:lnTo>
                    <a:pt x="563575" y="261620"/>
                  </a:lnTo>
                  <a:lnTo>
                    <a:pt x="562025" y="248234"/>
                  </a:lnTo>
                  <a:lnTo>
                    <a:pt x="562025" y="236537"/>
                  </a:lnTo>
                  <a:lnTo>
                    <a:pt x="560336" y="228079"/>
                  </a:lnTo>
                  <a:lnTo>
                    <a:pt x="556958" y="218084"/>
                  </a:lnTo>
                  <a:lnTo>
                    <a:pt x="556958" y="209626"/>
                  </a:lnTo>
                  <a:lnTo>
                    <a:pt x="553580" y="202869"/>
                  </a:lnTo>
                  <a:lnTo>
                    <a:pt x="553580" y="199631"/>
                  </a:lnTo>
                  <a:lnTo>
                    <a:pt x="550189" y="189484"/>
                  </a:lnTo>
                  <a:lnTo>
                    <a:pt x="546811" y="184556"/>
                  </a:lnTo>
                  <a:lnTo>
                    <a:pt x="545122" y="182854"/>
                  </a:lnTo>
                  <a:lnTo>
                    <a:pt x="534974" y="182854"/>
                  </a:lnTo>
                  <a:lnTo>
                    <a:pt x="528345" y="186105"/>
                  </a:lnTo>
                  <a:lnTo>
                    <a:pt x="519887" y="189484"/>
                  </a:lnTo>
                  <a:lnTo>
                    <a:pt x="513130" y="196240"/>
                  </a:lnTo>
                  <a:lnTo>
                    <a:pt x="506501" y="199631"/>
                  </a:lnTo>
                  <a:lnTo>
                    <a:pt x="503123" y="204558"/>
                  </a:lnTo>
                  <a:lnTo>
                    <a:pt x="496354" y="211315"/>
                  </a:lnTo>
                  <a:lnTo>
                    <a:pt x="492975" y="218084"/>
                  </a:lnTo>
                  <a:lnTo>
                    <a:pt x="484517" y="224701"/>
                  </a:lnTo>
                  <a:lnTo>
                    <a:pt x="479450" y="233159"/>
                  </a:lnTo>
                  <a:lnTo>
                    <a:pt x="474510" y="239776"/>
                  </a:lnTo>
                  <a:lnTo>
                    <a:pt x="469442" y="249923"/>
                  </a:lnTo>
                  <a:lnTo>
                    <a:pt x="462673" y="256540"/>
                  </a:lnTo>
                  <a:lnTo>
                    <a:pt x="457606" y="266687"/>
                  </a:lnTo>
                  <a:lnTo>
                    <a:pt x="454215" y="274993"/>
                  </a:lnTo>
                  <a:lnTo>
                    <a:pt x="450977" y="285140"/>
                  </a:lnTo>
                  <a:lnTo>
                    <a:pt x="445897" y="291757"/>
                  </a:lnTo>
                  <a:lnTo>
                    <a:pt x="440829" y="298526"/>
                  </a:lnTo>
                  <a:lnTo>
                    <a:pt x="437451" y="305282"/>
                  </a:lnTo>
                  <a:lnTo>
                    <a:pt x="435762" y="311912"/>
                  </a:lnTo>
                  <a:lnTo>
                    <a:pt x="430682" y="320357"/>
                  </a:lnTo>
                  <a:lnTo>
                    <a:pt x="430682" y="300215"/>
                  </a:lnTo>
                  <a:lnTo>
                    <a:pt x="432371" y="291757"/>
                  </a:lnTo>
                  <a:lnTo>
                    <a:pt x="432371" y="280073"/>
                  </a:lnTo>
                  <a:lnTo>
                    <a:pt x="434060" y="270065"/>
                  </a:lnTo>
                  <a:lnTo>
                    <a:pt x="434060" y="256540"/>
                  </a:lnTo>
                  <a:lnTo>
                    <a:pt x="435762" y="246545"/>
                  </a:lnTo>
                  <a:lnTo>
                    <a:pt x="435762" y="234848"/>
                  </a:lnTo>
                  <a:lnTo>
                    <a:pt x="437451" y="223012"/>
                  </a:lnTo>
                  <a:lnTo>
                    <a:pt x="437451" y="213004"/>
                  </a:lnTo>
                  <a:lnTo>
                    <a:pt x="439140" y="202869"/>
                  </a:lnTo>
                  <a:lnTo>
                    <a:pt x="440829" y="194551"/>
                  </a:lnTo>
                  <a:lnTo>
                    <a:pt x="440829" y="177787"/>
                  </a:lnTo>
                  <a:lnTo>
                    <a:pt x="442518" y="172720"/>
                  </a:lnTo>
                  <a:lnTo>
                    <a:pt x="442518" y="167779"/>
                  </a:lnTo>
                  <a:lnTo>
                    <a:pt x="444207" y="164401"/>
                  </a:lnTo>
                  <a:lnTo>
                    <a:pt x="445897" y="159334"/>
                  </a:lnTo>
                  <a:lnTo>
                    <a:pt x="447598" y="157645"/>
                  </a:lnTo>
                  <a:lnTo>
                    <a:pt x="450494" y="159092"/>
                  </a:lnTo>
                  <a:lnTo>
                    <a:pt x="450126" y="157645"/>
                  </a:lnTo>
                  <a:lnTo>
                    <a:pt x="445897" y="140881"/>
                  </a:lnTo>
                  <a:lnTo>
                    <a:pt x="440829" y="137490"/>
                  </a:lnTo>
                  <a:lnTo>
                    <a:pt x="430682" y="129184"/>
                  </a:lnTo>
                  <a:lnTo>
                    <a:pt x="423913" y="120726"/>
                  </a:lnTo>
                  <a:lnTo>
                    <a:pt x="417296" y="115798"/>
                  </a:lnTo>
                  <a:lnTo>
                    <a:pt x="408838" y="107353"/>
                  </a:lnTo>
                  <a:lnTo>
                    <a:pt x="400380" y="100584"/>
                  </a:lnTo>
                  <a:lnTo>
                    <a:pt x="388683" y="90576"/>
                  </a:lnTo>
                  <a:lnTo>
                    <a:pt x="378536" y="82270"/>
                  </a:lnTo>
                  <a:lnTo>
                    <a:pt x="366839" y="73812"/>
                  </a:lnTo>
                  <a:lnTo>
                    <a:pt x="355003" y="63817"/>
                  </a:lnTo>
                  <a:lnTo>
                    <a:pt x="343166" y="55359"/>
                  </a:lnTo>
                  <a:lnTo>
                    <a:pt x="329780" y="47053"/>
                  </a:lnTo>
                  <a:lnTo>
                    <a:pt x="317931" y="38595"/>
                  </a:lnTo>
                  <a:lnTo>
                    <a:pt x="306235" y="33528"/>
                  </a:lnTo>
                  <a:lnTo>
                    <a:pt x="294398" y="25209"/>
                  </a:lnTo>
                  <a:lnTo>
                    <a:pt x="282702" y="20142"/>
                  </a:lnTo>
                  <a:lnTo>
                    <a:pt x="270865" y="16764"/>
                  </a:lnTo>
                  <a:lnTo>
                    <a:pt x="262407" y="13373"/>
                  </a:lnTo>
                  <a:lnTo>
                    <a:pt x="250710" y="10134"/>
                  </a:lnTo>
                  <a:lnTo>
                    <a:pt x="240563" y="6756"/>
                  </a:lnTo>
                  <a:lnTo>
                    <a:pt x="223799" y="3378"/>
                  </a:lnTo>
                  <a:lnTo>
                    <a:pt x="215341" y="0"/>
                  </a:lnTo>
                  <a:lnTo>
                    <a:pt x="193497" y="0"/>
                  </a:lnTo>
                  <a:lnTo>
                    <a:pt x="201815" y="5067"/>
                  </a:lnTo>
                  <a:lnTo>
                    <a:pt x="208572" y="6756"/>
                  </a:lnTo>
                  <a:lnTo>
                    <a:pt x="215341" y="10134"/>
                  </a:lnTo>
                  <a:lnTo>
                    <a:pt x="222097" y="15074"/>
                  </a:lnTo>
                  <a:lnTo>
                    <a:pt x="232105" y="20142"/>
                  </a:lnTo>
                  <a:lnTo>
                    <a:pt x="240563" y="23520"/>
                  </a:lnTo>
                  <a:lnTo>
                    <a:pt x="250710" y="26898"/>
                  </a:lnTo>
                  <a:lnTo>
                    <a:pt x="259029" y="31838"/>
                  </a:lnTo>
                  <a:lnTo>
                    <a:pt x="269176" y="36906"/>
                  </a:lnTo>
                  <a:lnTo>
                    <a:pt x="277634" y="41973"/>
                  </a:lnTo>
                  <a:lnTo>
                    <a:pt x="285940" y="47053"/>
                  </a:lnTo>
                  <a:lnTo>
                    <a:pt x="294398" y="51981"/>
                  </a:lnTo>
                  <a:lnTo>
                    <a:pt x="302856" y="58737"/>
                  </a:lnTo>
                  <a:lnTo>
                    <a:pt x="314553" y="65366"/>
                  </a:lnTo>
                  <a:lnTo>
                    <a:pt x="324700" y="73812"/>
                  </a:lnTo>
                  <a:lnTo>
                    <a:pt x="331470" y="80581"/>
                  </a:lnTo>
                  <a:lnTo>
                    <a:pt x="336537" y="87198"/>
                  </a:lnTo>
                  <a:lnTo>
                    <a:pt x="339775" y="97345"/>
                  </a:lnTo>
                  <a:lnTo>
                    <a:pt x="341477" y="100584"/>
                  </a:lnTo>
                  <a:lnTo>
                    <a:pt x="338226" y="100584"/>
                  </a:lnTo>
                  <a:lnTo>
                    <a:pt x="333159" y="103962"/>
                  </a:lnTo>
                  <a:lnTo>
                    <a:pt x="324700" y="107353"/>
                  </a:lnTo>
                  <a:lnTo>
                    <a:pt x="314553" y="115798"/>
                  </a:lnTo>
                  <a:lnTo>
                    <a:pt x="302856" y="122415"/>
                  </a:lnTo>
                  <a:lnTo>
                    <a:pt x="291020" y="130873"/>
                  </a:lnTo>
                  <a:lnTo>
                    <a:pt x="281012" y="140881"/>
                  </a:lnTo>
                  <a:lnTo>
                    <a:pt x="272554" y="151015"/>
                  </a:lnTo>
                  <a:lnTo>
                    <a:pt x="264096" y="159334"/>
                  </a:lnTo>
                  <a:lnTo>
                    <a:pt x="257340" y="169341"/>
                  </a:lnTo>
                  <a:lnTo>
                    <a:pt x="252399" y="179476"/>
                  </a:lnTo>
                  <a:lnTo>
                    <a:pt x="249021" y="187794"/>
                  </a:lnTo>
                  <a:lnTo>
                    <a:pt x="245643" y="194551"/>
                  </a:lnTo>
                  <a:lnTo>
                    <a:pt x="245643" y="206248"/>
                  </a:lnTo>
                  <a:lnTo>
                    <a:pt x="319633" y="159334"/>
                  </a:lnTo>
                  <a:lnTo>
                    <a:pt x="304546" y="187794"/>
                  </a:lnTo>
                  <a:lnTo>
                    <a:pt x="301167" y="192862"/>
                  </a:lnTo>
                  <a:lnTo>
                    <a:pt x="297789" y="199631"/>
                  </a:lnTo>
                  <a:lnTo>
                    <a:pt x="296087" y="206248"/>
                  </a:lnTo>
                  <a:lnTo>
                    <a:pt x="292709" y="213004"/>
                  </a:lnTo>
                  <a:lnTo>
                    <a:pt x="291020" y="221322"/>
                  </a:lnTo>
                  <a:lnTo>
                    <a:pt x="289331" y="228079"/>
                  </a:lnTo>
                  <a:lnTo>
                    <a:pt x="285940" y="236537"/>
                  </a:lnTo>
                  <a:lnTo>
                    <a:pt x="285940" y="283451"/>
                  </a:lnTo>
                  <a:lnTo>
                    <a:pt x="287642" y="296837"/>
                  </a:lnTo>
                  <a:lnTo>
                    <a:pt x="287642" y="315290"/>
                  </a:lnTo>
                  <a:lnTo>
                    <a:pt x="285940" y="322046"/>
                  </a:lnTo>
                  <a:lnTo>
                    <a:pt x="282702" y="330365"/>
                  </a:lnTo>
                  <a:lnTo>
                    <a:pt x="275945" y="335432"/>
                  </a:lnTo>
                  <a:lnTo>
                    <a:pt x="267487" y="342061"/>
                  </a:lnTo>
                  <a:lnTo>
                    <a:pt x="255651" y="347129"/>
                  </a:lnTo>
                  <a:lnTo>
                    <a:pt x="245643" y="352196"/>
                  </a:lnTo>
                  <a:lnTo>
                    <a:pt x="233807" y="357276"/>
                  </a:lnTo>
                  <a:lnTo>
                    <a:pt x="218719" y="372351"/>
                  </a:lnTo>
                  <a:lnTo>
                    <a:pt x="217030" y="382346"/>
                  </a:lnTo>
                  <a:lnTo>
                    <a:pt x="215341" y="390804"/>
                  </a:lnTo>
                  <a:lnTo>
                    <a:pt x="218719" y="402488"/>
                  </a:lnTo>
                  <a:lnTo>
                    <a:pt x="220408" y="412546"/>
                  </a:lnTo>
                  <a:lnTo>
                    <a:pt x="225488" y="427634"/>
                  </a:lnTo>
                  <a:lnTo>
                    <a:pt x="227177" y="439381"/>
                  </a:lnTo>
                  <a:lnTo>
                    <a:pt x="228727" y="451116"/>
                  </a:lnTo>
                  <a:lnTo>
                    <a:pt x="227177" y="461175"/>
                  </a:lnTo>
                  <a:lnTo>
                    <a:pt x="222097" y="472909"/>
                  </a:lnTo>
                  <a:lnTo>
                    <a:pt x="215341" y="474586"/>
                  </a:lnTo>
                  <a:lnTo>
                    <a:pt x="208572" y="477939"/>
                  </a:lnTo>
                  <a:lnTo>
                    <a:pt x="201815" y="479615"/>
                  </a:lnTo>
                  <a:lnTo>
                    <a:pt x="193497" y="482968"/>
                  </a:lnTo>
                  <a:lnTo>
                    <a:pt x="185039" y="484644"/>
                  </a:lnTo>
                  <a:lnTo>
                    <a:pt x="176580" y="484644"/>
                  </a:lnTo>
                  <a:lnTo>
                    <a:pt x="166573" y="486321"/>
                  </a:lnTo>
                  <a:lnTo>
                    <a:pt x="159816" y="487997"/>
                  </a:lnTo>
                  <a:lnTo>
                    <a:pt x="119367" y="487997"/>
                  </a:lnTo>
                  <a:lnTo>
                    <a:pt x="115976" y="489673"/>
                  </a:lnTo>
                  <a:lnTo>
                    <a:pt x="198564" y="514832"/>
                  </a:lnTo>
                  <a:lnTo>
                    <a:pt x="334848" y="508127"/>
                  </a:lnTo>
                  <a:lnTo>
                    <a:pt x="334848" y="504774"/>
                  </a:lnTo>
                  <a:lnTo>
                    <a:pt x="339775" y="494715"/>
                  </a:lnTo>
                  <a:lnTo>
                    <a:pt x="343166" y="486321"/>
                  </a:lnTo>
                  <a:lnTo>
                    <a:pt x="348234" y="479615"/>
                  </a:lnTo>
                  <a:lnTo>
                    <a:pt x="351624" y="472909"/>
                  </a:lnTo>
                  <a:lnTo>
                    <a:pt x="358381" y="466204"/>
                  </a:lnTo>
                  <a:lnTo>
                    <a:pt x="363461" y="456145"/>
                  </a:lnTo>
                  <a:lnTo>
                    <a:pt x="368388" y="447763"/>
                  </a:lnTo>
                  <a:lnTo>
                    <a:pt x="375158" y="441058"/>
                  </a:lnTo>
                  <a:lnTo>
                    <a:pt x="381914" y="436029"/>
                  </a:lnTo>
                  <a:lnTo>
                    <a:pt x="388683" y="424281"/>
                  </a:lnTo>
                  <a:lnTo>
                    <a:pt x="393763" y="422605"/>
                  </a:lnTo>
                  <a:lnTo>
                    <a:pt x="430682" y="504774"/>
                  </a:lnTo>
                  <a:lnTo>
                    <a:pt x="562025" y="499745"/>
                  </a:lnTo>
                  <a:lnTo>
                    <a:pt x="562025" y="447763"/>
                  </a:lnTo>
                  <a:lnTo>
                    <a:pt x="563575" y="430999"/>
                  </a:lnTo>
                  <a:lnTo>
                    <a:pt x="564642" y="422605"/>
                  </a:lnTo>
                  <a:lnTo>
                    <a:pt x="565277" y="417576"/>
                  </a:lnTo>
                  <a:lnTo>
                    <a:pt x="565277" y="360514"/>
                  </a:lnTo>
                  <a:lnTo>
                    <a:pt x="566966" y="343750"/>
                  </a:lnTo>
                  <a:lnTo>
                    <a:pt x="566966" y="325297"/>
                  </a:lnTo>
                  <a:lnTo>
                    <a:pt x="566966" y="276682"/>
                  </a:lnTo>
                  <a:close/>
                </a:path>
              </a:pathLst>
            </a:custGeom>
            <a:solidFill>
              <a:srgbClr val="79B3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80028" y="4331559"/>
              <a:ext cx="107671" cy="9734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016529" y="5658012"/>
              <a:ext cx="2614930" cy="485140"/>
            </a:xfrm>
            <a:custGeom>
              <a:avLst/>
              <a:gdLst/>
              <a:ahLst/>
              <a:cxnLst/>
              <a:rect l="l" t="t" r="r" b="b"/>
              <a:pathLst>
                <a:path w="2614929" h="485139">
                  <a:moveTo>
                    <a:pt x="1928396" y="0"/>
                  </a:moveTo>
                  <a:lnTo>
                    <a:pt x="0" y="268297"/>
                  </a:lnTo>
                  <a:lnTo>
                    <a:pt x="212017" y="484618"/>
                  </a:lnTo>
                  <a:lnTo>
                    <a:pt x="2614874" y="456110"/>
                  </a:lnTo>
                  <a:lnTo>
                    <a:pt x="1928396" y="0"/>
                  </a:lnTo>
                  <a:close/>
                </a:path>
              </a:pathLst>
            </a:custGeom>
            <a:solidFill>
              <a:srgbClr val="C88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76146" y="5087874"/>
              <a:ext cx="1714687" cy="98768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009807" y="5926310"/>
              <a:ext cx="227329" cy="216535"/>
            </a:xfrm>
            <a:custGeom>
              <a:avLst/>
              <a:gdLst/>
              <a:ahLst/>
              <a:cxnLst/>
              <a:rect l="l" t="t" r="r" b="b"/>
              <a:pathLst>
                <a:path w="227329" h="216535">
                  <a:moveTo>
                    <a:pt x="10090" y="0"/>
                  </a:moveTo>
                  <a:lnTo>
                    <a:pt x="0" y="72103"/>
                  </a:lnTo>
                  <a:lnTo>
                    <a:pt x="35331" y="119060"/>
                  </a:lnTo>
                  <a:lnTo>
                    <a:pt x="35331" y="216321"/>
                  </a:lnTo>
                  <a:lnTo>
                    <a:pt x="227153" y="216321"/>
                  </a:lnTo>
                  <a:lnTo>
                    <a:pt x="10090" y="0"/>
                  </a:lnTo>
                  <a:close/>
                </a:path>
              </a:pathLst>
            </a:custGeom>
            <a:solidFill>
              <a:srgbClr val="A653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08843" y="4432149"/>
              <a:ext cx="306705" cy="491490"/>
            </a:xfrm>
            <a:custGeom>
              <a:avLst/>
              <a:gdLst/>
              <a:ahLst/>
              <a:cxnLst/>
              <a:rect l="l" t="t" r="r" b="b"/>
              <a:pathLst>
                <a:path w="306704" h="491489">
                  <a:moveTo>
                    <a:pt x="306244" y="0"/>
                  </a:moveTo>
                  <a:lnTo>
                    <a:pt x="0" y="21836"/>
                  </a:lnTo>
                  <a:lnTo>
                    <a:pt x="0" y="249926"/>
                  </a:lnTo>
                  <a:lnTo>
                    <a:pt x="1677" y="259928"/>
                  </a:lnTo>
                  <a:lnTo>
                    <a:pt x="3368" y="266691"/>
                  </a:lnTo>
                  <a:lnTo>
                    <a:pt x="6722" y="283456"/>
                  </a:lnTo>
                  <a:lnTo>
                    <a:pt x="10090" y="295149"/>
                  </a:lnTo>
                  <a:lnTo>
                    <a:pt x="10090" y="305292"/>
                  </a:lnTo>
                  <a:lnTo>
                    <a:pt x="13458" y="315295"/>
                  </a:lnTo>
                  <a:lnTo>
                    <a:pt x="15136" y="326988"/>
                  </a:lnTo>
                  <a:lnTo>
                    <a:pt x="18504" y="338823"/>
                  </a:lnTo>
                  <a:lnTo>
                    <a:pt x="21872" y="363942"/>
                  </a:lnTo>
                  <a:lnTo>
                    <a:pt x="25240" y="387427"/>
                  </a:lnTo>
                  <a:lnTo>
                    <a:pt x="25240" y="397486"/>
                  </a:lnTo>
                  <a:lnTo>
                    <a:pt x="26917" y="409222"/>
                  </a:lnTo>
                  <a:lnTo>
                    <a:pt x="26917" y="419281"/>
                  </a:lnTo>
                  <a:lnTo>
                    <a:pt x="28609" y="429340"/>
                  </a:lnTo>
                  <a:lnTo>
                    <a:pt x="28609" y="461207"/>
                  </a:lnTo>
                  <a:lnTo>
                    <a:pt x="25240" y="483002"/>
                  </a:lnTo>
                  <a:lnTo>
                    <a:pt x="25240" y="491385"/>
                  </a:lnTo>
                  <a:lnTo>
                    <a:pt x="296153" y="488031"/>
                  </a:lnTo>
                  <a:lnTo>
                    <a:pt x="296153" y="483002"/>
                  </a:lnTo>
                  <a:lnTo>
                    <a:pt x="297830" y="472943"/>
                  </a:lnTo>
                  <a:lnTo>
                    <a:pt x="297830" y="456178"/>
                  </a:lnTo>
                  <a:lnTo>
                    <a:pt x="299522" y="446119"/>
                  </a:lnTo>
                  <a:lnTo>
                    <a:pt x="301199" y="437722"/>
                  </a:lnTo>
                  <a:lnTo>
                    <a:pt x="301199" y="402516"/>
                  </a:lnTo>
                  <a:lnTo>
                    <a:pt x="302876" y="390780"/>
                  </a:lnTo>
                  <a:lnTo>
                    <a:pt x="302876" y="343753"/>
                  </a:lnTo>
                  <a:lnTo>
                    <a:pt x="301199" y="330370"/>
                  </a:lnTo>
                  <a:lnTo>
                    <a:pt x="299522" y="320367"/>
                  </a:lnTo>
                  <a:lnTo>
                    <a:pt x="296153" y="310223"/>
                  </a:lnTo>
                  <a:lnTo>
                    <a:pt x="296153" y="300221"/>
                  </a:lnTo>
                  <a:lnTo>
                    <a:pt x="292785" y="290218"/>
                  </a:lnTo>
                  <a:lnTo>
                    <a:pt x="291108" y="283456"/>
                  </a:lnTo>
                  <a:lnTo>
                    <a:pt x="291108" y="276693"/>
                  </a:lnTo>
                  <a:lnTo>
                    <a:pt x="286049" y="256688"/>
                  </a:lnTo>
                  <a:lnTo>
                    <a:pt x="282694" y="249926"/>
                  </a:lnTo>
                  <a:lnTo>
                    <a:pt x="281003" y="244854"/>
                  </a:lnTo>
                  <a:lnTo>
                    <a:pt x="281003" y="243163"/>
                  </a:lnTo>
                  <a:lnTo>
                    <a:pt x="306244" y="0"/>
                  </a:lnTo>
                  <a:close/>
                </a:path>
              </a:pathLst>
            </a:custGeom>
            <a:solidFill>
              <a:srgbClr val="467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47543" y="4403691"/>
              <a:ext cx="306705" cy="491490"/>
            </a:xfrm>
            <a:custGeom>
              <a:avLst/>
              <a:gdLst/>
              <a:ahLst/>
              <a:cxnLst/>
              <a:rect l="l" t="t" r="r" b="b"/>
              <a:pathLst>
                <a:path w="306704" h="491489">
                  <a:moveTo>
                    <a:pt x="306244" y="0"/>
                  </a:moveTo>
                  <a:lnTo>
                    <a:pt x="0" y="21836"/>
                  </a:lnTo>
                  <a:lnTo>
                    <a:pt x="0" y="249926"/>
                  </a:lnTo>
                  <a:lnTo>
                    <a:pt x="1677" y="259928"/>
                  </a:lnTo>
                  <a:lnTo>
                    <a:pt x="3368" y="266691"/>
                  </a:lnTo>
                  <a:lnTo>
                    <a:pt x="6736" y="283456"/>
                  </a:lnTo>
                  <a:lnTo>
                    <a:pt x="10090" y="295149"/>
                  </a:lnTo>
                  <a:lnTo>
                    <a:pt x="10090" y="305152"/>
                  </a:lnTo>
                  <a:lnTo>
                    <a:pt x="13458" y="315295"/>
                  </a:lnTo>
                  <a:lnTo>
                    <a:pt x="15150" y="326988"/>
                  </a:lnTo>
                  <a:lnTo>
                    <a:pt x="18504" y="338682"/>
                  </a:lnTo>
                  <a:lnTo>
                    <a:pt x="20195" y="350516"/>
                  </a:lnTo>
                  <a:lnTo>
                    <a:pt x="23563" y="362209"/>
                  </a:lnTo>
                  <a:lnTo>
                    <a:pt x="25240" y="375593"/>
                  </a:lnTo>
                  <a:lnTo>
                    <a:pt x="28609" y="387371"/>
                  </a:lnTo>
                  <a:lnTo>
                    <a:pt x="28609" y="419238"/>
                  </a:lnTo>
                  <a:lnTo>
                    <a:pt x="30286" y="429297"/>
                  </a:lnTo>
                  <a:lnTo>
                    <a:pt x="30286" y="461151"/>
                  </a:lnTo>
                  <a:lnTo>
                    <a:pt x="28609" y="472901"/>
                  </a:lnTo>
                  <a:lnTo>
                    <a:pt x="28609" y="491342"/>
                  </a:lnTo>
                  <a:lnTo>
                    <a:pt x="299522" y="487989"/>
                  </a:lnTo>
                  <a:lnTo>
                    <a:pt x="299522" y="464504"/>
                  </a:lnTo>
                  <a:lnTo>
                    <a:pt x="301199" y="456122"/>
                  </a:lnTo>
                  <a:lnTo>
                    <a:pt x="301199" y="402459"/>
                  </a:lnTo>
                  <a:lnTo>
                    <a:pt x="302876" y="390724"/>
                  </a:lnTo>
                  <a:lnTo>
                    <a:pt x="302876" y="343753"/>
                  </a:lnTo>
                  <a:lnTo>
                    <a:pt x="299522" y="318676"/>
                  </a:lnTo>
                  <a:lnTo>
                    <a:pt x="297830" y="310223"/>
                  </a:lnTo>
                  <a:lnTo>
                    <a:pt x="294476" y="290077"/>
                  </a:lnTo>
                  <a:lnTo>
                    <a:pt x="286063" y="256547"/>
                  </a:lnTo>
                  <a:lnTo>
                    <a:pt x="282694" y="249926"/>
                  </a:lnTo>
                  <a:lnTo>
                    <a:pt x="281003" y="244854"/>
                  </a:lnTo>
                  <a:lnTo>
                    <a:pt x="281003" y="243163"/>
                  </a:lnTo>
                  <a:lnTo>
                    <a:pt x="306244" y="0"/>
                  </a:lnTo>
                  <a:close/>
                </a:path>
              </a:pathLst>
            </a:custGeom>
            <a:solidFill>
              <a:srgbClr val="DBE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82875" y="4443983"/>
              <a:ext cx="227167" cy="17441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06439" y="4724058"/>
              <a:ext cx="203604" cy="14078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86250" y="3692656"/>
              <a:ext cx="1643968" cy="70427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278088" y="4705603"/>
              <a:ext cx="76200" cy="36830"/>
            </a:xfrm>
            <a:custGeom>
              <a:avLst/>
              <a:gdLst/>
              <a:ahLst/>
              <a:cxnLst/>
              <a:rect l="l" t="t" r="r" b="b"/>
              <a:pathLst>
                <a:path w="76200" h="36829">
                  <a:moveTo>
                    <a:pt x="0" y="0"/>
                  </a:moveTo>
                  <a:lnTo>
                    <a:pt x="18462" y="18455"/>
                  </a:lnTo>
                  <a:lnTo>
                    <a:pt x="18462" y="36770"/>
                  </a:lnTo>
                  <a:lnTo>
                    <a:pt x="75680" y="18455"/>
                  </a:lnTo>
                  <a:lnTo>
                    <a:pt x="31991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6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9794" y="0"/>
            <a:ext cx="58375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48789" marR="5080" indent="-1736725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What</a:t>
            </a:r>
            <a:r>
              <a:rPr sz="4000" spc="-20" dirty="0"/>
              <a:t> </a:t>
            </a:r>
            <a:r>
              <a:rPr sz="4000" spc="-5" dirty="0"/>
              <a:t>is</a:t>
            </a:r>
            <a:r>
              <a:rPr sz="4000" spc="-20" dirty="0"/>
              <a:t> </a:t>
            </a:r>
            <a:r>
              <a:rPr sz="4000" spc="-5" dirty="0"/>
              <a:t>an</a:t>
            </a:r>
            <a:r>
              <a:rPr sz="4000" dirty="0"/>
              <a:t> </a:t>
            </a:r>
            <a:r>
              <a:rPr sz="4000" spc="-5" dirty="0"/>
              <a:t>Organizational </a:t>
            </a:r>
            <a:r>
              <a:rPr sz="4000" spc="-1100" dirty="0"/>
              <a:t> </a:t>
            </a:r>
            <a:r>
              <a:rPr sz="4000" spc="-5" dirty="0"/>
              <a:t>Structure?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57200" y="1524000"/>
            <a:ext cx="8550758" cy="4419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defines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organization's hierarchy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people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departments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well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how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information flows within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organization.</a:t>
            </a:r>
            <a:endParaRPr sz="3200" dirty="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It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determines:-</a:t>
            </a:r>
            <a:endParaRPr sz="3200" dirty="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how and when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distributed as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well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 who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makes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what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decisions based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information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available.</a:t>
            </a:r>
          </a:p>
          <a:p>
            <a:pPr marL="756285" marR="1235075" lvl="1" indent="-287020" algn="just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How job </a:t>
            </a:r>
            <a:r>
              <a:rPr sz="2800" dirty="0">
                <a:latin typeface="Arial MT"/>
                <a:cs typeface="Arial MT"/>
              </a:rPr>
              <a:t>tasks </a:t>
            </a:r>
            <a:r>
              <a:rPr sz="2800" spc="-5" dirty="0">
                <a:latin typeface="Arial MT"/>
                <a:cs typeface="Arial MT"/>
              </a:rPr>
              <a:t>are </a:t>
            </a:r>
            <a:r>
              <a:rPr sz="2800" dirty="0">
                <a:latin typeface="Arial MT"/>
                <a:cs typeface="Arial MT"/>
              </a:rPr>
              <a:t>formally </a:t>
            </a:r>
            <a:r>
              <a:rPr sz="2800" spc="-5" dirty="0">
                <a:latin typeface="Arial MT"/>
                <a:cs typeface="Arial MT"/>
              </a:rPr>
              <a:t>divided,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grouped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coordinated.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12" y="1285862"/>
            <a:ext cx="7620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130" y="514934"/>
            <a:ext cx="6707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5669" algn="l"/>
              </a:tabLst>
            </a:pPr>
            <a:r>
              <a:rPr sz="4000" spc="-5" dirty="0"/>
              <a:t>VI.	</a:t>
            </a:r>
            <a:r>
              <a:rPr sz="4000" spc="-10" dirty="0"/>
              <a:t>PRODUCT</a:t>
            </a:r>
            <a:r>
              <a:rPr sz="4000" spc="-5" dirty="0"/>
              <a:t> </a:t>
            </a:r>
            <a:r>
              <a:rPr sz="4000" spc="-10" dirty="0"/>
              <a:t>STRUCTURE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0" y="2282774"/>
            <a:ext cx="8014334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u="sng" dirty="0">
                <a:latin typeface="Arial MT"/>
                <a:cs typeface="Arial MT"/>
              </a:rPr>
              <a:t>Product structure </a:t>
            </a:r>
            <a:r>
              <a:rPr sz="3200" dirty="0">
                <a:latin typeface="Arial MT"/>
                <a:cs typeface="Arial MT"/>
              </a:rPr>
              <a:t>– a </a:t>
            </a:r>
            <a:r>
              <a:rPr sz="3200" spc="-5" dirty="0">
                <a:latin typeface="Arial MT"/>
                <a:cs typeface="Arial MT"/>
              </a:rPr>
              <a:t>product </a:t>
            </a:r>
            <a:r>
              <a:rPr sz="3200" dirty="0">
                <a:latin typeface="Arial MT"/>
                <a:cs typeface="Arial MT"/>
              </a:rPr>
              <a:t>structure is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based </a:t>
            </a:r>
            <a:r>
              <a:rPr sz="3200" dirty="0">
                <a:latin typeface="Arial MT"/>
                <a:cs typeface="Arial MT"/>
              </a:rPr>
              <a:t>on </a:t>
            </a:r>
            <a:r>
              <a:rPr sz="3200" spc="-5" dirty="0">
                <a:latin typeface="Arial MT"/>
                <a:cs typeface="Arial MT"/>
              </a:rPr>
              <a:t>organizing employees and work </a:t>
            </a:r>
            <a:r>
              <a:rPr sz="3200" dirty="0">
                <a:latin typeface="Arial MT"/>
                <a:cs typeface="Arial MT"/>
              </a:rPr>
              <a:t> on the </a:t>
            </a:r>
            <a:r>
              <a:rPr sz="3200" spc="-5" dirty="0">
                <a:latin typeface="Arial MT"/>
                <a:cs typeface="Arial MT"/>
              </a:rPr>
              <a:t>basis </a:t>
            </a:r>
            <a:r>
              <a:rPr sz="3200" dirty="0">
                <a:latin typeface="Arial MT"/>
                <a:cs typeface="Arial MT"/>
              </a:rPr>
              <a:t>of the </a:t>
            </a:r>
            <a:r>
              <a:rPr sz="3200" spc="-5" dirty="0">
                <a:latin typeface="Arial MT"/>
                <a:cs typeface="Arial MT"/>
              </a:rPr>
              <a:t>different </a:t>
            </a:r>
            <a:r>
              <a:rPr sz="3200" dirty="0">
                <a:latin typeface="Arial MT"/>
                <a:cs typeface="Arial MT"/>
              </a:rPr>
              <a:t>types of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products. </a:t>
            </a:r>
            <a:r>
              <a:rPr sz="3200" dirty="0">
                <a:latin typeface="Arial MT"/>
                <a:cs typeface="Arial MT"/>
              </a:rPr>
              <a:t>If </a:t>
            </a:r>
            <a:r>
              <a:rPr sz="3200" spc="-5" dirty="0">
                <a:latin typeface="Arial MT"/>
                <a:cs typeface="Arial MT"/>
              </a:rPr>
              <a:t>the company produces </a:t>
            </a:r>
            <a:r>
              <a:rPr sz="3200" dirty="0">
                <a:latin typeface="Arial MT"/>
                <a:cs typeface="Arial MT"/>
              </a:rPr>
              <a:t>three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different </a:t>
            </a:r>
            <a:r>
              <a:rPr sz="3200" dirty="0">
                <a:latin typeface="Arial MT"/>
                <a:cs typeface="Arial MT"/>
              </a:rPr>
              <a:t>types of </a:t>
            </a:r>
            <a:r>
              <a:rPr sz="3200" spc="-5" dirty="0">
                <a:latin typeface="Arial MT"/>
                <a:cs typeface="Arial MT"/>
              </a:rPr>
              <a:t>products, they </a:t>
            </a:r>
            <a:r>
              <a:rPr sz="3200" dirty="0">
                <a:latin typeface="Arial MT"/>
                <a:cs typeface="Arial MT"/>
              </a:rPr>
              <a:t>will </a:t>
            </a:r>
            <a:r>
              <a:rPr sz="3200" spc="-5" dirty="0">
                <a:latin typeface="Arial MT"/>
                <a:cs typeface="Arial MT"/>
              </a:rPr>
              <a:t>have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three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different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divisions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 </a:t>
            </a:r>
            <a:r>
              <a:rPr sz="3200" spc="-5" dirty="0">
                <a:latin typeface="Arial MT"/>
                <a:cs typeface="Arial MT"/>
              </a:rPr>
              <a:t>these products.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518" y="514934"/>
            <a:ext cx="7359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3095" algn="l"/>
              </a:tabLst>
            </a:pPr>
            <a:r>
              <a:rPr sz="4000" spc="-5" dirty="0"/>
              <a:t>V	GEOGRAPHIC</a:t>
            </a:r>
            <a:r>
              <a:rPr sz="4000" spc="-40" dirty="0"/>
              <a:t> </a:t>
            </a:r>
            <a:r>
              <a:rPr sz="4000" spc="-5" dirty="0"/>
              <a:t>STRUCTURE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621282"/>
            <a:ext cx="803592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u="sng" spc="-5" dirty="0">
                <a:latin typeface="Arial MT"/>
                <a:cs typeface="Arial MT"/>
              </a:rPr>
              <a:t>Geographic</a:t>
            </a:r>
            <a:r>
              <a:rPr sz="3200" u="sng" spc="-40" dirty="0">
                <a:latin typeface="Arial MT"/>
                <a:cs typeface="Arial MT"/>
              </a:rPr>
              <a:t> </a:t>
            </a:r>
            <a:r>
              <a:rPr sz="3200" u="sng" dirty="0">
                <a:latin typeface="Arial MT"/>
                <a:cs typeface="Arial MT"/>
              </a:rPr>
              <a:t>structure</a:t>
            </a:r>
            <a:r>
              <a:rPr sz="3200" u="sng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–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large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organizations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have </a:t>
            </a:r>
            <a:r>
              <a:rPr sz="3200" dirty="0">
                <a:latin typeface="Arial MT"/>
                <a:cs typeface="Arial MT"/>
              </a:rPr>
              <a:t>offices at </a:t>
            </a:r>
            <a:r>
              <a:rPr sz="3200" spc="-5" dirty="0">
                <a:latin typeface="Arial MT"/>
                <a:cs typeface="Arial MT"/>
              </a:rPr>
              <a:t>different </a:t>
            </a:r>
            <a:r>
              <a:rPr sz="3200" dirty="0">
                <a:latin typeface="Arial MT"/>
                <a:cs typeface="Arial MT"/>
              </a:rPr>
              <a:t>place, </a:t>
            </a:r>
            <a:r>
              <a:rPr sz="3200" spc="-5" dirty="0">
                <a:latin typeface="Arial MT"/>
                <a:cs typeface="Arial MT"/>
              </a:rPr>
              <a:t>for example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there </a:t>
            </a:r>
            <a:r>
              <a:rPr sz="3200" dirty="0">
                <a:latin typeface="Arial MT"/>
                <a:cs typeface="Arial MT"/>
              </a:rPr>
              <a:t>could be a </a:t>
            </a:r>
            <a:r>
              <a:rPr sz="3200" spc="-5" dirty="0">
                <a:latin typeface="Arial MT"/>
                <a:cs typeface="Arial MT"/>
              </a:rPr>
              <a:t>north zone, </a:t>
            </a:r>
            <a:r>
              <a:rPr sz="3200" dirty="0">
                <a:latin typeface="Arial MT"/>
                <a:cs typeface="Arial MT"/>
              </a:rPr>
              <a:t>south </a:t>
            </a:r>
            <a:r>
              <a:rPr sz="3200" spc="-5" dirty="0">
                <a:latin typeface="Arial MT"/>
                <a:cs typeface="Arial MT"/>
              </a:rPr>
              <a:t>zone, </a:t>
            </a:r>
            <a:r>
              <a:rPr sz="3200" dirty="0">
                <a:latin typeface="Arial MT"/>
                <a:cs typeface="Arial MT"/>
              </a:rPr>
              <a:t> west </a:t>
            </a:r>
            <a:r>
              <a:rPr sz="3200" spc="-5" dirty="0">
                <a:latin typeface="Arial MT"/>
                <a:cs typeface="Arial MT"/>
              </a:rPr>
              <a:t>and east zone.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organizational </a:t>
            </a:r>
            <a:r>
              <a:rPr sz="3200" dirty="0">
                <a:latin typeface="Arial MT"/>
                <a:cs typeface="Arial MT"/>
              </a:rPr>
              <a:t> structure </a:t>
            </a:r>
            <a:r>
              <a:rPr sz="3200" spc="-5" dirty="0">
                <a:latin typeface="Arial MT"/>
                <a:cs typeface="Arial MT"/>
              </a:rPr>
              <a:t>would then follow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zonal region </a:t>
            </a:r>
            <a:r>
              <a:rPr sz="3200" dirty="0">
                <a:latin typeface="Arial MT"/>
                <a:cs typeface="Arial MT"/>
              </a:rPr>
              <a:t> structure.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9" y="1285862"/>
            <a:ext cx="81534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7360" y="436829"/>
            <a:ext cx="32912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spc="-250" dirty="0"/>
              <a:t> </a:t>
            </a:r>
            <a:r>
              <a:rPr dirty="0"/>
              <a:t>cont…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580" y="1573530"/>
            <a:ext cx="803402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tabLst>
                <a:tab pos="687705" algn="l"/>
                <a:tab pos="3798570" algn="l"/>
              </a:tabLst>
            </a:pPr>
            <a:r>
              <a:rPr sz="3200" dirty="0">
                <a:latin typeface="Arial MT"/>
                <a:cs typeface="Arial MT"/>
              </a:rPr>
              <a:t>II.	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Structure:	</a:t>
            </a: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has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very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specific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line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5" dirty="0">
                <a:latin typeface="Arial MT"/>
                <a:cs typeface="Arial MT"/>
              </a:rPr>
              <a:t>command.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approvals and </a:t>
            </a:r>
            <a:r>
              <a:rPr sz="3200" dirty="0">
                <a:latin typeface="Arial MT"/>
                <a:cs typeface="Arial MT"/>
              </a:rPr>
              <a:t>orders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 </a:t>
            </a:r>
            <a:r>
              <a:rPr sz="3200" spc="-5" dirty="0">
                <a:latin typeface="Arial MT"/>
                <a:cs typeface="Arial MT"/>
              </a:rPr>
              <a:t>this </a:t>
            </a:r>
            <a:r>
              <a:rPr sz="3200" dirty="0">
                <a:latin typeface="Arial MT"/>
                <a:cs typeface="Arial MT"/>
              </a:rPr>
              <a:t>kind of structure come from top to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bottom </a:t>
            </a:r>
            <a:r>
              <a:rPr sz="3200" dirty="0">
                <a:latin typeface="Arial MT"/>
                <a:cs typeface="Arial MT"/>
              </a:rPr>
              <a:t>in a </a:t>
            </a:r>
            <a:r>
              <a:rPr sz="3200" spc="-5" dirty="0">
                <a:latin typeface="Arial MT"/>
                <a:cs typeface="Arial MT"/>
              </a:rPr>
              <a:t>line. Hence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name line </a:t>
            </a:r>
            <a:r>
              <a:rPr sz="3200" dirty="0">
                <a:latin typeface="Arial MT"/>
                <a:cs typeface="Arial MT"/>
              </a:rPr>
              <a:t> structure.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599" y="1214424"/>
            <a:ext cx="8077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1792" y="422605"/>
            <a:ext cx="3074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spc="-65" dirty="0"/>
              <a:t> </a:t>
            </a:r>
            <a:r>
              <a:rPr dirty="0"/>
              <a:t>cont..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707" y="1542440"/>
            <a:ext cx="8698586" cy="415357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84200" marR="29209" indent="-571500" algn="just">
              <a:lnSpc>
                <a:spcPct val="90000"/>
              </a:lnSpc>
              <a:spcBef>
                <a:spcPts val="484"/>
              </a:spcBef>
              <a:tabLst>
                <a:tab pos="5542280" algn="l"/>
              </a:tabLst>
            </a:pPr>
            <a:r>
              <a:rPr sz="3200" b="1" spc="-5" dirty="0">
                <a:latin typeface="Arial"/>
                <a:cs typeface="Arial"/>
              </a:rPr>
              <a:t>III.</a:t>
            </a:r>
            <a:r>
              <a:rPr sz="3200" b="1" spc="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Staff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Structure:	</a:t>
            </a:r>
            <a:r>
              <a:rPr sz="3200" spc="-5" dirty="0">
                <a:latin typeface="Arial MT"/>
                <a:cs typeface="Arial MT"/>
              </a:rPr>
              <a:t>Line and </a:t>
            </a:r>
            <a:r>
              <a:rPr sz="3200" dirty="0">
                <a:latin typeface="Arial MT"/>
                <a:cs typeface="Arial MT"/>
              </a:rPr>
              <a:t> structure </a:t>
            </a:r>
            <a:r>
              <a:rPr sz="3200" spc="-5" dirty="0">
                <a:latin typeface="Arial MT"/>
                <a:cs typeface="Arial MT"/>
              </a:rPr>
              <a:t>combines the line </a:t>
            </a:r>
            <a:r>
              <a:rPr sz="3200" dirty="0">
                <a:latin typeface="Arial MT"/>
                <a:cs typeface="Arial MT"/>
              </a:rPr>
              <a:t>structure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where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information and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approvals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from top to </a:t>
            </a:r>
            <a:r>
              <a:rPr sz="3200" spc="-5" dirty="0">
                <a:latin typeface="Arial MT"/>
                <a:cs typeface="Arial MT"/>
              </a:rPr>
              <a:t>bottom, </a:t>
            </a:r>
            <a:r>
              <a:rPr sz="3200" dirty="0">
                <a:latin typeface="Arial MT"/>
                <a:cs typeface="Arial MT"/>
              </a:rPr>
              <a:t>with staff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departments </a:t>
            </a:r>
            <a:r>
              <a:rPr sz="3200" dirty="0">
                <a:latin typeface="Arial MT"/>
                <a:cs typeface="Arial MT"/>
              </a:rPr>
              <a:t>for support </a:t>
            </a:r>
            <a:r>
              <a:rPr sz="3200" spc="-5" dirty="0">
                <a:latin typeface="Arial MT"/>
                <a:cs typeface="Arial MT"/>
              </a:rPr>
              <a:t>and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specialization.</a:t>
            </a:r>
            <a:endParaRPr sz="3200" dirty="0">
              <a:latin typeface="Arial MT"/>
              <a:cs typeface="Arial MT"/>
            </a:endParaRPr>
          </a:p>
          <a:p>
            <a:pPr marL="584200" marR="5080" indent="-571500" algn="just">
              <a:lnSpc>
                <a:spcPct val="90000"/>
              </a:lnSpc>
              <a:spcBef>
                <a:spcPts val="770"/>
              </a:spcBef>
              <a:buChar char="•"/>
              <a:tabLst>
                <a:tab pos="583565" algn="l"/>
                <a:tab pos="584200" algn="l"/>
              </a:tabLst>
            </a:pP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decision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making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process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becomes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slower in </a:t>
            </a:r>
            <a:r>
              <a:rPr sz="3200" spc="-5" dirty="0">
                <a:latin typeface="Arial MT"/>
                <a:cs typeface="Arial MT"/>
              </a:rPr>
              <a:t>this </a:t>
            </a:r>
            <a:r>
              <a:rPr sz="3200" dirty="0">
                <a:latin typeface="Arial MT"/>
                <a:cs typeface="Arial MT"/>
              </a:rPr>
              <a:t>type of </a:t>
            </a:r>
            <a:r>
              <a:rPr sz="3200" spc="-5" dirty="0">
                <a:latin typeface="Arial MT"/>
                <a:cs typeface="Arial MT"/>
              </a:rPr>
              <a:t>organizational </a:t>
            </a:r>
            <a:r>
              <a:rPr sz="3200" dirty="0">
                <a:latin typeface="Arial MT"/>
                <a:cs typeface="Arial MT"/>
              </a:rPr>
              <a:t> structure because of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layers </a:t>
            </a:r>
            <a:r>
              <a:rPr sz="3200" spc="-5" dirty="0">
                <a:latin typeface="Arial MT"/>
                <a:cs typeface="Arial MT"/>
              </a:rPr>
              <a:t>and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guidelines that are </a:t>
            </a:r>
            <a:r>
              <a:rPr sz="3200" dirty="0">
                <a:latin typeface="Arial MT"/>
                <a:cs typeface="Arial MT"/>
              </a:rPr>
              <a:t>typical to it, </a:t>
            </a:r>
            <a:r>
              <a:rPr sz="3200" spc="-5" dirty="0">
                <a:latin typeface="Arial MT"/>
                <a:cs typeface="Arial MT"/>
              </a:rPr>
              <a:t>and 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formality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involved.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49" y="1285887"/>
            <a:ext cx="792480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77724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3114" y="482930"/>
            <a:ext cx="7115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7744" algn="l"/>
              </a:tabLst>
            </a:pPr>
            <a:r>
              <a:rPr dirty="0"/>
              <a:t>VI.	MATRIX</a:t>
            </a:r>
            <a:r>
              <a:rPr spc="-35" dirty="0"/>
              <a:t> </a:t>
            </a:r>
            <a:r>
              <a:rPr dirty="0"/>
              <a:t>STRUCTURES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1282"/>
            <a:ext cx="837946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Matrix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Structures</a:t>
            </a:r>
            <a:endParaRPr sz="3200" dirty="0">
              <a:latin typeface="Arial"/>
              <a:cs typeface="Arial"/>
            </a:endParaRPr>
          </a:p>
          <a:p>
            <a:pPr marL="355600" marR="5080" algn="just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This is a structure, which </a:t>
            </a:r>
            <a:r>
              <a:rPr sz="3200" spc="-5" dirty="0">
                <a:latin typeface="Arial MT"/>
                <a:cs typeface="Arial MT"/>
              </a:rPr>
              <a:t>has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combination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5" dirty="0">
                <a:latin typeface="Arial MT"/>
                <a:cs typeface="Arial MT"/>
              </a:rPr>
              <a:t>function and product </a:t>
            </a:r>
            <a:r>
              <a:rPr sz="3200" dirty="0">
                <a:latin typeface="Arial MT"/>
                <a:cs typeface="Arial MT"/>
              </a:rPr>
              <a:t> structures. </a:t>
            </a:r>
            <a:r>
              <a:rPr sz="3200" spc="-5" dirty="0">
                <a:latin typeface="Arial MT"/>
                <a:cs typeface="Arial MT"/>
              </a:rPr>
              <a:t>This combines both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best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both worlds </a:t>
            </a:r>
            <a:r>
              <a:rPr sz="3200" dirty="0">
                <a:latin typeface="Arial MT"/>
                <a:cs typeface="Arial MT"/>
              </a:rPr>
              <a:t>to make an </a:t>
            </a:r>
            <a:r>
              <a:rPr sz="3200" spc="-5" dirty="0">
                <a:latin typeface="Arial MT"/>
                <a:cs typeface="Arial MT"/>
              </a:rPr>
              <a:t>efficient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organizational </a:t>
            </a:r>
            <a:r>
              <a:rPr sz="3200" dirty="0">
                <a:latin typeface="Arial MT"/>
                <a:cs typeface="Arial MT"/>
              </a:rPr>
              <a:t>structure. </a:t>
            </a:r>
            <a:r>
              <a:rPr sz="3200" spc="-5" dirty="0">
                <a:latin typeface="Arial MT"/>
                <a:cs typeface="Arial MT"/>
              </a:rPr>
              <a:t>This </a:t>
            </a:r>
            <a:r>
              <a:rPr sz="3200" dirty="0">
                <a:latin typeface="Arial MT"/>
                <a:cs typeface="Arial MT"/>
              </a:rPr>
              <a:t>structure is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most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complex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organizational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structure.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4290" y="-3048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503" y="109804"/>
            <a:ext cx="75463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6070" marR="5080" indent="-283400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-45" dirty="0"/>
              <a:t> </a:t>
            </a:r>
            <a:r>
              <a:rPr sz="3600" dirty="0"/>
              <a:t>importance</a:t>
            </a:r>
            <a:r>
              <a:rPr sz="3600" spc="-35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spc="-5" dirty="0"/>
              <a:t>the</a:t>
            </a:r>
            <a:r>
              <a:rPr sz="3600" spc="-20" dirty="0"/>
              <a:t> </a:t>
            </a:r>
            <a:r>
              <a:rPr sz="3600" dirty="0"/>
              <a:t>Organizational </a:t>
            </a:r>
            <a:r>
              <a:rPr sz="3600" spc="-985" dirty="0"/>
              <a:t> </a:t>
            </a:r>
            <a:r>
              <a:rPr sz="3600" dirty="0"/>
              <a:t>Structure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5940" y="1621282"/>
            <a:ext cx="8455660" cy="3563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Organizational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Structure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 </a:t>
            </a:r>
            <a:r>
              <a:rPr sz="3200" spc="-5" dirty="0">
                <a:latin typeface="Arial MT"/>
                <a:cs typeface="Arial MT"/>
              </a:rPr>
              <a:t>important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because it ensures that </a:t>
            </a:r>
            <a:r>
              <a:rPr sz="3200" spc="-5" dirty="0">
                <a:latin typeface="Arial MT"/>
                <a:cs typeface="Arial MT"/>
              </a:rPr>
              <a:t>there </a:t>
            </a:r>
            <a:r>
              <a:rPr sz="3200" dirty="0">
                <a:latin typeface="Arial MT"/>
                <a:cs typeface="Arial MT"/>
              </a:rPr>
              <a:t>is an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efficient operation </a:t>
            </a:r>
            <a:r>
              <a:rPr sz="3200" dirty="0">
                <a:latin typeface="Arial MT"/>
                <a:cs typeface="Arial MT"/>
              </a:rPr>
              <a:t>of a </a:t>
            </a:r>
            <a:r>
              <a:rPr sz="3200" spc="-5" dirty="0">
                <a:latin typeface="Arial MT"/>
                <a:cs typeface="Arial MT"/>
              </a:rPr>
              <a:t>business and </a:t>
            </a:r>
            <a:r>
              <a:rPr sz="3200" dirty="0">
                <a:latin typeface="Arial MT"/>
                <a:cs typeface="Arial MT"/>
              </a:rPr>
              <a:t>it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clearly defines </a:t>
            </a:r>
            <a:r>
              <a:rPr sz="3200" dirty="0">
                <a:latin typeface="Arial MT"/>
                <a:cs typeface="Arial MT"/>
              </a:rPr>
              <a:t>its workers </a:t>
            </a:r>
            <a:r>
              <a:rPr sz="3200" spc="-5" dirty="0">
                <a:latin typeface="Arial MT"/>
                <a:cs typeface="Arial MT"/>
              </a:rPr>
              <a:t>and their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functions.</a:t>
            </a:r>
            <a:endParaRPr sz="3200" dirty="0">
              <a:latin typeface="Arial MT"/>
              <a:cs typeface="Arial MT"/>
            </a:endParaRPr>
          </a:p>
          <a:p>
            <a:pPr marL="355600" marR="43434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organizational</a:t>
            </a:r>
            <a:r>
              <a:rPr sz="3200" dirty="0">
                <a:latin typeface="Arial MT"/>
                <a:cs typeface="Arial MT"/>
              </a:rPr>
              <a:t> structure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also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helps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define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hierarchy and the chain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command.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26730" y="6273495"/>
            <a:ext cx="481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" dirty="0">
                <a:latin typeface="Arial MT"/>
                <a:cs typeface="Arial MT"/>
              </a:rPr>
              <a:t>30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680" y="482930"/>
            <a:ext cx="5870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Matrix</a:t>
            </a:r>
            <a:r>
              <a:rPr spc="-40" dirty="0"/>
              <a:t> </a:t>
            </a:r>
            <a:r>
              <a:rPr dirty="0"/>
              <a:t>Design</a:t>
            </a:r>
            <a:r>
              <a:rPr spc="-15" dirty="0"/>
              <a:t> </a:t>
            </a:r>
            <a:r>
              <a:rPr dirty="0"/>
              <a:t>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1520777"/>
            <a:ext cx="8458199" cy="43319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Arial"/>
                <a:cs typeface="Arial"/>
              </a:rPr>
              <a:t>Matrix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Structure</a:t>
            </a:r>
            <a:endParaRPr sz="3200" dirty="0">
              <a:latin typeface="Arial"/>
              <a:cs typeface="Arial"/>
            </a:endParaRPr>
          </a:p>
          <a:p>
            <a:pPr marL="756285" marR="1092200" lvl="1" indent="-287020" algn="just">
              <a:lnSpc>
                <a:spcPts val="3020"/>
              </a:lnSpc>
              <a:spcBef>
                <a:spcPts val="74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An </a:t>
            </a:r>
            <a:r>
              <a:rPr sz="2800" dirty="0">
                <a:latin typeface="Arial MT"/>
                <a:cs typeface="Arial MT"/>
              </a:rPr>
              <a:t>organizational structure that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simultaneously groups people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resources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function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product.</a:t>
            </a:r>
          </a:p>
          <a:p>
            <a:pPr marL="1155700" marR="570230" lvl="2" indent="-228600" algn="just">
              <a:lnSpc>
                <a:spcPts val="259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Arial MT"/>
                <a:cs typeface="Arial MT"/>
              </a:rPr>
              <a:t>Results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complex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superior-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subordinate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reporting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relationships.</a:t>
            </a:r>
          </a:p>
          <a:p>
            <a:pPr marL="1155700" marR="5080" lvl="2" indent="-228600" algn="just">
              <a:lnSpc>
                <a:spcPts val="259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very </a:t>
            </a:r>
            <a:r>
              <a:rPr sz="2400" spc="-5" dirty="0">
                <a:latin typeface="Arial MT"/>
                <a:cs typeface="Arial MT"/>
              </a:rPr>
              <a:t>flexible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respond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rapidly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the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change.</a:t>
            </a:r>
            <a:endParaRPr sz="2400" dirty="0">
              <a:latin typeface="Arial MT"/>
              <a:cs typeface="Arial MT"/>
            </a:endParaRPr>
          </a:p>
          <a:p>
            <a:pPr marL="1155700" marR="87630" lvl="2" indent="-228600" algn="just">
              <a:lnSpc>
                <a:spcPct val="90000"/>
              </a:lnSpc>
              <a:spcBef>
                <a:spcPts val="54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 </a:t>
            </a:r>
            <a:r>
              <a:rPr sz="2400" spc="-5" dirty="0">
                <a:latin typeface="Arial MT"/>
                <a:cs typeface="Arial MT"/>
              </a:rPr>
              <a:t>bosses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(functional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manager and product manager) and </a:t>
            </a:r>
            <a:r>
              <a:rPr sz="2400" spc="-5" dirty="0">
                <a:latin typeface="Arial MT"/>
                <a:cs typeface="Arial MT"/>
              </a:rPr>
              <a:t>possibly </a:t>
            </a:r>
            <a:r>
              <a:rPr sz="2400" spc="-6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cannot</a:t>
            </a:r>
            <a:r>
              <a:rPr sz="2400" dirty="0">
                <a:latin typeface="Arial MT"/>
                <a:cs typeface="Arial MT"/>
              </a:rPr>
              <a:t> satisfy both.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81000"/>
            <a:ext cx="89154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6089" y="482930"/>
            <a:ext cx="3134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Weak</a:t>
            </a:r>
            <a:r>
              <a:rPr spc="-65" dirty="0"/>
              <a:t> </a:t>
            </a:r>
            <a:r>
              <a:rPr dirty="0"/>
              <a:t>Matrix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1285862"/>
            <a:ext cx="8610599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980" y="473456"/>
            <a:ext cx="3352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Strong</a:t>
            </a:r>
            <a:r>
              <a:rPr spc="-65" dirty="0"/>
              <a:t> </a:t>
            </a:r>
            <a:r>
              <a:rPr dirty="0"/>
              <a:t>Matrix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214450"/>
            <a:ext cx="8762999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0986" y="272288"/>
            <a:ext cx="7566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Advantages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of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Matrix</a:t>
            </a:r>
            <a:r>
              <a:rPr sz="3600" b="1" spc="-5" dirty="0">
                <a:latin typeface="Arial"/>
                <a:cs typeface="Arial"/>
              </a:rPr>
              <a:t> Organization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83240"/>
            <a:ext cx="7620634" cy="383032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10" dirty="0">
                <a:latin typeface="Arial MT"/>
                <a:cs typeface="Arial MT"/>
              </a:rPr>
              <a:t>Effi</a:t>
            </a:r>
            <a:r>
              <a:rPr sz="3200" spc="-280" dirty="0">
                <a:latin typeface="Arial MT"/>
                <a:cs typeface="Arial MT"/>
              </a:rPr>
              <a:t>c</a:t>
            </a:r>
            <a:r>
              <a:rPr sz="3200" spc="-229" dirty="0">
                <a:latin typeface="Arial MT"/>
                <a:cs typeface="Arial MT"/>
              </a:rPr>
              <a:t>ie</a:t>
            </a:r>
            <a:r>
              <a:rPr sz="3200" spc="-315" dirty="0">
                <a:latin typeface="Arial MT"/>
                <a:cs typeface="Arial MT"/>
              </a:rPr>
              <a:t>n</a:t>
            </a:r>
            <a:r>
              <a:rPr sz="3200" spc="-160" dirty="0">
                <a:latin typeface="Arial MT"/>
                <a:cs typeface="Arial MT"/>
              </a:rPr>
              <a:t>t</a:t>
            </a:r>
            <a:r>
              <a:rPr sz="3200" spc="-204" dirty="0">
                <a:latin typeface="Arial MT"/>
                <a:cs typeface="Arial MT"/>
              </a:rPr>
              <a:t> </a:t>
            </a:r>
            <a:r>
              <a:rPr sz="3200" spc="-310" dirty="0">
                <a:latin typeface="Arial MT"/>
                <a:cs typeface="Arial MT"/>
              </a:rPr>
              <a:t>us</a:t>
            </a:r>
            <a:r>
              <a:rPr sz="3200" spc="-320" dirty="0">
                <a:latin typeface="Arial MT"/>
                <a:cs typeface="Arial MT"/>
              </a:rPr>
              <a:t>e</a:t>
            </a:r>
            <a:r>
              <a:rPr sz="3200" spc="-175" dirty="0">
                <a:latin typeface="Arial MT"/>
                <a:cs typeface="Arial MT"/>
              </a:rPr>
              <a:t> </a:t>
            </a:r>
            <a:r>
              <a:rPr sz="3200" spc="-325" dirty="0">
                <a:latin typeface="Arial MT"/>
                <a:cs typeface="Arial MT"/>
              </a:rPr>
              <a:t>o</a:t>
            </a:r>
            <a:r>
              <a:rPr sz="3200" spc="-160" dirty="0">
                <a:latin typeface="Arial MT"/>
                <a:cs typeface="Arial MT"/>
              </a:rPr>
              <a:t>f </a:t>
            </a:r>
            <a:r>
              <a:rPr sz="3200" spc="-280" dirty="0">
                <a:latin typeface="Arial MT"/>
                <a:cs typeface="Arial MT"/>
              </a:rPr>
              <a:t>reso</a:t>
            </a:r>
            <a:r>
              <a:rPr sz="3200" spc="-315" dirty="0">
                <a:latin typeface="Arial MT"/>
                <a:cs typeface="Arial MT"/>
              </a:rPr>
              <a:t>u</a:t>
            </a:r>
            <a:r>
              <a:rPr sz="3200" spc="-240" dirty="0">
                <a:latin typeface="Arial MT"/>
                <a:cs typeface="Arial MT"/>
              </a:rPr>
              <a:t>rc</a:t>
            </a:r>
            <a:r>
              <a:rPr sz="3200" spc="-315" dirty="0">
                <a:latin typeface="Arial MT"/>
                <a:cs typeface="Arial MT"/>
              </a:rPr>
              <a:t>e</a:t>
            </a:r>
            <a:r>
              <a:rPr sz="3200" spc="-290" dirty="0">
                <a:latin typeface="Arial MT"/>
                <a:cs typeface="Arial MT"/>
              </a:rPr>
              <a:t>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65" dirty="0">
                <a:latin typeface="Arial MT"/>
                <a:cs typeface="Arial MT"/>
              </a:rPr>
              <a:t>Fle</a:t>
            </a:r>
            <a:r>
              <a:rPr sz="3200" spc="-285" dirty="0">
                <a:latin typeface="Arial MT"/>
                <a:cs typeface="Arial MT"/>
              </a:rPr>
              <a:t>x</a:t>
            </a:r>
            <a:r>
              <a:rPr sz="3200" spc="-229" dirty="0">
                <a:latin typeface="Arial MT"/>
                <a:cs typeface="Arial MT"/>
              </a:rPr>
              <a:t>ib</a:t>
            </a:r>
            <a:r>
              <a:rPr sz="3200" spc="-125" dirty="0">
                <a:latin typeface="Arial MT"/>
                <a:cs typeface="Arial MT"/>
              </a:rPr>
              <a:t>i</a:t>
            </a:r>
            <a:r>
              <a:rPr sz="3200" spc="-135" dirty="0">
                <a:latin typeface="Arial MT"/>
                <a:cs typeface="Arial MT"/>
              </a:rPr>
              <a:t>li</a:t>
            </a:r>
            <a:r>
              <a:rPr sz="3200" spc="-155" dirty="0">
                <a:latin typeface="Arial MT"/>
                <a:cs typeface="Arial MT"/>
              </a:rPr>
              <a:t>t</a:t>
            </a:r>
            <a:r>
              <a:rPr sz="3200" spc="-285" dirty="0">
                <a:latin typeface="Arial MT"/>
                <a:cs typeface="Arial MT"/>
              </a:rPr>
              <a:t>y</a:t>
            </a:r>
            <a:r>
              <a:rPr sz="3200" spc="-215" dirty="0">
                <a:latin typeface="Arial MT"/>
                <a:cs typeface="Arial MT"/>
              </a:rPr>
              <a:t> </a:t>
            </a:r>
            <a:r>
              <a:rPr sz="3200" spc="-135" dirty="0">
                <a:latin typeface="Arial MT"/>
                <a:cs typeface="Arial MT"/>
              </a:rPr>
              <a:t>i</a:t>
            </a:r>
            <a:r>
              <a:rPr sz="3200" spc="-320" dirty="0">
                <a:latin typeface="Arial MT"/>
                <a:cs typeface="Arial MT"/>
              </a:rPr>
              <a:t>n</a:t>
            </a:r>
            <a:r>
              <a:rPr sz="3200" spc="-160" dirty="0">
                <a:latin typeface="Arial MT"/>
                <a:cs typeface="Arial MT"/>
              </a:rPr>
              <a:t> </a:t>
            </a:r>
            <a:r>
              <a:rPr sz="3200" spc="-280" dirty="0">
                <a:latin typeface="Arial MT"/>
                <a:cs typeface="Arial MT"/>
              </a:rPr>
              <a:t>c</a:t>
            </a:r>
            <a:r>
              <a:rPr sz="3200" spc="-325" dirty="0">
                <a:latin typeface="Arial MT"/>
                <a:cs typeface="Arial MT"/>
              </a:rPr>
              <a:t>ond</a:t>
            </a:r>
            <a:r>
              <a:rPr sz="3200" spc="-125" dirty="0">
                <a:latin typeface="Arial MT"/>
                <a:cs typeface="Arial MT"/>
              </a:rPr>
              <a:t>i</a:t>
            </a:r>
            <a:r>
              <a:rPr sz="3200" spc="-235" dirty="0">
                <a:latin typeface="Arial MT"/>
                <a:cs typeface="Arial MT"/>
              </a:rPr>
              <a:t>tion</a:t>
            </a:r>
            <a:r>
              <a:rPr sz="3200" spc="-290" dirty="0">
                <a:latin typeface="Arial MT"/>
                <a:cs typeface="Arial MT"/>
              </a:rPr>
              <a:t>s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spc="-325" dirty="0">
                <a:latin typeface="Arial MT"/>
                <a:cs typeface="Arial MT"/>
              </a:rPr>
              <a:t>o</a:t>
            </a:r>
            <a:r>
              <a:rPr sz="3200" spc="-160" dirty="0">
                <a:latin typeface="Arial MT"/>
                <a:cs typeface="Arial MT"/>
              </a:rPr>
              <a:t>f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-315" dirty="0">
                <a:latin typeface="Arial MT"/>
                <a:cs typeface="Arial MT"/>
              </a:rPr>
              <a:t>chan</a:t>
            </a:r>
            <a:r>
              <a:rPr sz="3200" spc="-325" dirty="0">
                <a:latin typeface="Arial MT"/>
                <a:cs typeface="Arial MT"/>
              </a:rPr>
              <a:t>g</a:t>
            </a:r>
            <a:r>
              <a:rPr sz="3200" spc="-320" dirty="0">
                <a:latin typeface="Arial MT"/>
                <a:cs typeface="Arial MT"/>
              </a:rPr>
              <a:t>e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-325" dirty="0">
                <a:latin typeface="Arial MT"/>
                <a:cs typeface="Arial MT"/>
              </a:rPr>
              <a:t>an</a:t>
            </a:r>
            <a:r>
              <a:rPr sz="3200" spc="-320" dirty="0">
                <a:latin typeface="Arial MT"/>
                <a:cs typeface="Arial MT"/>
              </a:rPr>
              <a:t>d</a:t>
            </a:r>
            <a:r>
              <a:rPr sz="3200" spc="-160" dirty="0">
                <a:latin typeface="Arial MT"/>
                <a:cs typeface="Arial MT"/>
              </a:rPr>
              <a:t> </a:t>
            </a:r>
            <a:r>
              <a:rPr sz="3200" spc="-325" dirty="0">
                <a:latin typeface="Arial MT"/>
                <a:cs typeface="Arial MT"/>
              </a:rPr>
              <a:t>u</a:t>
            </a:r>
            <a:r>
              <a:rPr sz="3200" spc="-315" dirty="0">
                <a:latin typeface="Arial MT"/>
                <a:cs typeface="Arial MT"/>
              </a:rPr>
              <a:t>n</a:t>
            </a:r>
            <a:r>
              <a:rPr sz="3200" spc="-245" dirty="0">
                <a:latin typeface="Arial MT"/>
                <a:cs typeface="Arial MT"/>
              </a:rPr>
              <a:t>cert</a:t>
            </a:r>
            <a:r>
              <a:rPr sz="3200" spc="-315" dirty="0">
                <a:latin typeface="Arial MT"/>
                <a:cs typeface="Arial MT"/>
              </a:rPr>
              <a:t>a</a:t>
            </a:r>
            <a:r>
              <a:rPr sz="3200" spc="-229" dirty="0">
                <a:latin typeface="Arial MT"/>
                <a:cs typeface="Arial MT"/>
              </a:rPr>
              <a:t>inty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Arial MT"/>
                <a:cs typeface="Arial MT"/>
              </a:rPr>
              <a:t>Te</a:t>
            </a:r>
            <a:r>
              <a:rPr sz="3200" spc="-285" dirty="0">
                <a:latin typeface="Arial MT"/>
                <a:cs typeface="Arial MT"/>
              </a:rPr>
              <a:t>c</a:t>
            </a:r>
            <a:r>
              <a:rPr sz="3200" spc="-325" dirty="0">
                <a:latin typeface="Arial MT"/>
                <a:cs typeface="Arial MT"/>
              </a:rPr>
              <a:t>hn</a:t>
            </a:r>
            <a:r>
              <a:rPr sz="3200" spc="-125" dirty="0">
                <a:latin typeface="Arial MT"/>
                <a:cs typeface="Arial MT"/>
              </a:rPr>
              <a:t>i</a:t>
            </a:r>
            <a:r>
              <a:rPr sz="3200" spc="-310" dirty="0">
                <a:latin typeface="Arial MT"/>
                <a:cs typeface="Arial MT"/>
              </a:rPr>
              <a:t>ca</a:t>
            </a:r>
            <a:r>
              <a:rPr sz="3200" spc="-130" dirty="0">
                <a:latin typeface="Arial MT"/>
                <a:cs typeface="Arial MT"/>
              </a:rPr>
              <a:t>l</a:t>
            </a:r>
            <a:r>
              <a:rPr sz="3200" spc="-200" dirty="0">
                <a:latin typeface="Arial MT"/>
                <a:cs typeface="Arial MT"/>
              </a:rPr>
              <a:t> </a:t>
            </a:r>
            <a:r>
              <a:rPr sz="3200" spc="-310" dirty="0">
                <a:latin typeface="Arial MT"/>
                <a:cs typeface="Arial MT"/>
              </a:rPr>
              <a:t>ex</a:t>
            </a:r>
            <a:r>
              <a:rPr sz="3200" spc="-280" dirty="0">
                <a:latin typeface="Arial MT"/>
                <a:cs typeface="Arial MT"/>
              </a:rPr>
              <a:t>c</a:t>
            </a:r>
            <a:r>
              <a:rPr sz="3200" spc="-229" dirty="0">
                <a:latin typeface="Arial MT"/>
                <a:cs typeface="Arial MT"/>
              </a:rPr>
              <a:t>el</a:t>
            </a:r>
            <a:r>
              <a:rPr sz="3200" spc="-125" dirty="0">
                <a:latin typeface="Arial MT"/>
                <a:cs typeface="Arial MT"/>
              </a:rPr>
              <a:t>l</a:t>
            </a:r>
            <a:r>
              <a:rPr sz="3200" spc="-325" dirty="0">
                <a:latin typeface="Arial MT"/>
                <a:cs typeface="Arial MT"/>
              </a:rPr>
              <a:t>en</a:t>
            </a:r>
            <a:r>
              <a:rPr sz="3200" spc="-285" dirty="0">
                <a:latin typeface="Arial MT"/>
                <a:cs typeface="Arial MT"/>
              </a:rPr>
              <a:t>c</a:t>
            </a:r>
            <a:r>
              <a:rPr sz="3200" spc="-320" dirty="0">
                <a:latin typeface="Arial MT"/>
                <a:cs typeface="Arial MT"/>
              </a:rPr>
              <a:t>e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95" dirty="0">
                <a:latin typeface="Arial MT"/>
                <a:cs typeface="Arial MT"/>
              </a:rPr>
              <a:t>Free</a:t>
            </a:r>
            <a:r>
              <a:rPr sz="3200" spc="-125" dirty="0">
                <a:latin typeface="Arial MT"/>
                <a:cs typeface="Arial MT"/>
              </a:rPr>
              <a:t>i</a:t>
            </a:r>
            <a:r>
              <a:rPr sz="3200" spc="-325" dirty="0">
                <a:latin typeface="Arial MT"/>
                <a:cs typeface="Arial MT"/>
              </a:rPr>
              <a:t>n</a:t>
            </a:r>
            <a:r>
              <a:rPr sz="3200" spc="-320" dirty="0">
                <a:latin typeface="Arial MT"/>
                <a:cs typeface="Arial MT"/>
              </a:rPr>
              <a:t>g</a:t>
            </a:r>
            <a:r>
              <a:rPr sz="3200" spc="-195" dirty="0">
                <a:latin typeface="Arial MT"/>
                <a:cs typeface="Arial MT"/>
              </a:rPr>
              <a:t> </a:t>
            </a:r>
            <a:r>
              <a:rPr sz="3200" spc="-245" dirty="0">
                <a:latin typeface="Arial MT"/>
                <a:cs typeface="Arial MT"/>
              </a:rPr>
              <a:t>to</a:t>
            </a:r>
            <a:r>
              <a:rPr sz="3200" spc="-320" dirty="0">
                <a:latin typeface="Arial MT"/>
                <a:cs typeface="Arial MT"/>
              </a:rPr>
              <a:t>p</a:t>
            </a:r>
            <a:r>
              <a:rPr sz="3200" spc="-160" dirty="0">
                <a:latin typeface="Arial MT"/>
                <a:cs typeface="Arial MT"/>
              </a:rPr>
              <a:t> </a:t>
            </a:r>
            <a:r>
              <a:rPr sz="3200" spc="-495" dirty="0">
                <a:latin typeface="Arial MT"/>
                <a:cs typeface="Arial MT"/>
              </a:rPr>
              <a:t>m</a:t>
            </a:r>
            <a:r>
              <a:rPr sz="3200" spc="-345" dirty="0">
                <a:latin typeface="Arial MT"/>
                <a:cs typeface="Arial MT"/>
              </a:rPr>
              <a:t>anagemen</a:t>
            </a:r>
            <a:r>
              <a:rPr sz="3200" spc="-160" dirty="0">
                <a:latin typeface="Arial MT"/>
                <a:cs typeface="Arial MT"/>
              </a:rPr>
              <a:t>t</a:t>
            </a:r>
            <a:r>
              <a:rPr sz="3200" spc="-175" dirty="0">
                <a:latin typeface="Arial MT"/>
                <a:cs typeface="Arial MT"/>
              </a:rPr>
              <a:t> </a:t>
            </a:r>
            <a:r>
              <a:rPr sz="3200" spc="-245" dirty="0">
                <a:latin typeface="Arial MT"/>
                <a:cs typeface="Arial MT"/>
              </a:rPr>
              <a:t>fo</a:t>
            </a:r>
            <a:r>
              <a:rPr sz="3200" spc="-190" dirty="0">
                <a:latin typeface="Arial MT"/>
                <a:cs typeface="Arial MT"/>
              </a:rPr>
              <a:t>r</a:t>
            </a:r>
            <a:r>
              <a:rPr sz="3200" spc="-160" dirty="0">
                <a:latin typeface="Arial MT"/>
                <a:cs typeface="Arial MT"/>
              </a:rPr>
              <a:t> </a:t>
            </a:r>
            <a:r>
              <a:rPr sz="3200" spc="-260" dirty="0">
                <a:latin typeface="Arial MT"/>
                <a:cs typeface="Arial MT"/>
              </a:rPr>
              <a:t>lon</a:t>
            </a:r>
            <a:r>
              <a:rPr sz="3200" spc="-305" dirty="0">
                <a:latin typeface="Arial MT"/>
                <a:cs typeface="Arial MT"/>
              </a:rPr>
              <a:t>g</a:t>
            </a:r>
            <a:r>
              <a:rPr sz="3200" spc="-195" dirty="0">
                <a:latin typeface="Arial MT"/>
                <a:cs typeface="Arial MT"/>
              </a:rPr>
              <a:t>-</a:t>
            </a:r>
            <a:r>
              <a:rPr sz="3200" spc="-295" dirty="0">
                <a:latin typeface="Arial MT"/>
                <a:cs typeface="Arial MT"/>
              </a:rPr>
              <a:t>range</a:t>
            </a:r>
            <a:r>
              <a:rPr sz="3200" spc="-175" dirty="0">
                <a:latin typeface="Arial MT"/>
                <a:cs typeface="Arial MT"/>
              </a:rPr>
              <a:t> </a:t>
            </a:r>
            <a:r>
              <a:rPr sz="3200" spc="-260" dirty="0">
                <a:latin typeface="Arial MT"/>
                <a:cs typeface="Arial MT"/>
              </a:rPr>
              <a:t>pla</a:t>
            </a:r>
            <a:r>
              <a:rPr sz="3200" spc="-315" dirty="0">
                <a:latin typeface="Arial MT"/>
                <a:cs typeface="Arial MT"/>
              </a:rPr>
              <a:t>n</a:t>
            </a:r>
            <a:r>
              <a:rPr sz="3200" spc="-275" dirty="0">
                <a:latin typeface="Arial MT"/>
                <a:cs typeface="Arial MT"/>
              </a:rPr>
              <a:t>ning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00" dirty="0">
                <a:latin typeface="Arial MT"/>
                <a:cs typeface="Arial MT"/>
              </a:rPr>
              <a:t>Impro</a:t>
            </a:r>
            <a:r>
              <a:rPr sz="3200" spc="-285" dirty="0">
                <a:latin typeface="Arial MT"/>
                <a:cs typeface="Arial MT"/>
              </a:rPr>
              <a:t>v</a:t>
            </a:r>
            <a:r>
              <a:rPr sz="3200" spc="-229" dirty="0">
                <a:latin typeface="Arial MT"/>
                <a:cs typeface="Arial MT"/>
              </a:rPr>
              <a:t>in</a:t>
            </a:r>
            <a:r>
              <a:rPr sz="3200" spc="-320" dirty="0">
                <a:latin typeface="Arial MT"/>
                <a:cs typeface="Arial MT"/>
              </a:rPr>
              <a:t>g</a:t>
            </a:r>
            <a:r>
              <a:rPr sz="3200" spc="-190" dirty="0">
                <a:latin typeface="Arial MT"/>
                <a:cs typeface="Arial MT"/>
              </a:rPr>
              <a:t> </a:t>
            </a:r>
            <a:r>
              <a:rPr sz="3200" spc="-280" dirty="0">
                <a:latin typeface="Arial MT"/>
                <a:cs typeface="Arial MT"/>
              </a:rPr>
              <a:t>moti</a:t>
            </a:r>
            <a:r>
              <a:rPr sz="3200" spc="-285" dirty="0">
                <a:latin typeface="Arial MT"/>
                <a:cs typeface="Arial MT"/>
              </a:rPr>
              <a:t>v</a:t>
            </a:r>
            <a:r>
              <a:rPr sz="3200" spc="-210" dirty="0">
                <a:latin typeface="Arial MT"/>
                <a:cs typeface="Arial MT"/>
              </a:rPr>
              <a:t>ati</a:t>
            </a:r>
            <a:r>
              <a:rPr sz="3200" spc="-315" dirty="0">
                <a:latin typeface="Arial MT"/>
                <a:cs typeface="Arial MT"/>
              </a:rPr>
              <a:t>o</a:t>
            </a:r>
            <a:r>
              <a:rPr sz="3200" spc="-320" dirty="0">
                <a:latin typeface="Arial MT"/>
                <a:cs typeface="Arial MT"/>
              </a:rPr>
              <a:t>n</a:t>
            </a:r>
            <a:r>
              <a:rPr sz="3200" spc="-195" dirty="0">
                <a:latin typeface="Arial MT"/>
                <a:cs typeface="Arial MT"/>
              </a:rPr>
              <a:t> </a:t>
            </a:r>
            <a:r>
              <a:rPr sz="3200" spc="-325" dirty="0">
                <a:latin typeface="Arial MT"/>
                <a:cs typeface="Arial MT"/>
              </a:rPr>
              <a:t>an</a:t>
            </a:r>
            <a:r>
              <a:rPr sz="3200" spc="-320" dirty="0">
                <a:latin typeface="Arial MT"/>
                <a:cs typeface="Arial MT"/>
              </a:rPr>
              <a:t>d</a:t>
            </a:r>
            <a:r>
              <a:rPr sz="3200" spc="-160" dirty="0">
                <a:latin typeface="Arial MT"/>
                <a:cs typeface="Arial MT"/>
              </a:rPr>
              <a:t> </a:t>
            </a:r>
            <a:r>
              <a:rPr sz="3200" spc="-320" dirty="0">
                <a:latin typeface="Arial MT"/>
                <a:cs typeface="Arial MT"/>
              </a:rPr>
              <a:t>commitment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70" dirty="0">
                <a:latin typeface="Arial MT"/>
                <a:cs typeface="Arial MT"/>
              </a:rPr>
              <a:t>Providing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spc="-254" dirty="0">
                <a:latin typeface="Arial MT"/>
                <a:cs typeface="Arial MT"/>
              </a:rPr>
              <a:t>opportunities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-229" dirty="0">
                <a:latin typeface="Arial MT"/>
                <a:cs typeface="Arial MT"/>
              </a:rPr>
              <a:t>for</a:t>
            </a:r>
            <a:r>
              <a:rPr sz="3200" spc="-170" dirty="0">
                <a:latin typeface="Arial MT"/>
                <a:cs typeface="Arial MT"/>
              </a:rPr>
              <a:t> </a:t>
            </a:r>
            <a:r>
              <a:rPr sz="3200" spc="-280" dirty="0">
                <a:latin typeface="Arial MT"/>
                <a:cs typeface="Arial MT"/>
              </a:rPr>
              <a:t>personal</a:t>
            </a:r>
            <a:r>
              <a:rPr sz="3200" spc="-170" dirty="0">
                <a:latin typeface="Arial MT"/>
                <a:cs typeface="Arial MT"/>
              </a:rPr>
              <a:t> </a:t>
            </a:r>
            <a:r>
              <a:rPr sz="3200" spc="-305" dirty="0">
                <a:latin typeface="Arial MT"/>
                <a:cs typeface="Arial MT"/>
              </a:rPr>
              <a:t>development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7040" y="1422400"/>
            <a:ext cx="8853805" cy="4763770"/>
            <a:chOff x="297040" y="1422400"/>
            <a:chExt cx="8853805" cy="47637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563" y="1446275"/>
              <a:ext cx="8822436" cy="47396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3390" y="1428750"/>
              <a:ext cx="8841105" cy="4724400"/>
            </a:xfrm>
            <a:custGeom>
              <a:avLst/>
              <a:gdLst/>
              <a:ahLst/>
              <a:cxnLst/>
              <a:rect l="l" t="t" r="r" b="b"/>
              <a:pathLst>
                <a:path w="8841105" h="4724400">
                  <a:moveTo>
                    <a:pt x="8840597" y="0"/>
                  </a:moveTo>
                  <a:lnTo>
                    <a:pt x="0" y="0"/>
                  </a:lnTo>
                  <a:lnTo>
                    <a:pt x="0" y="4724019"/>
                  </a:lnTo>
                  <a:lnTo>
                    <a:pt x="8840597" y="4724019"/>
                  </a:lnTo>
                  <a:lnTo>
                    <a:pt x="88405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90" y="1428750"/>
              <a:ext cx="8841105" cy="4724400"/>
            </a:xfrm>
            <a:custGeom>
              <a:avLst/>
              <a:gdLst/>
              <a:ahLst/>
              <a:cxnLst/>
              <a:rect l="l" t="t" r="r" b="b"/>
              <a:pathLst>
                <a:path w="8841105" h="4724400">
                  <a:moveTo>
                    <a:pt x="0" y="4724019"/>
                  </a:moveTo>
                  <a:lnTo>
                    <a:pt x="8840597" y="4724019"/>
                  </a:lnTo>
                  <a:lnTo>
                    <a:pt x="8840597" y="0"/>
                  </a:lnTo>
                  <a:lnTo>
                    <a:pt x="0" y="0"/>
                  </a:lnTo>
                  <a:lnTo>
                    <a:pt x="0" y="4724019"/>
                  </a:lnTo>
                  <a:close/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0570" y="2004440"/>
            <a:ext cx="2150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0" dirty="0">
                <a:solidFill>
                  <a:srgbClr val="003300"/>
                </a:solidFill>
                <a:latin typeface="Arial"/>
                <a:cs typeface="Arial"/>
              </a:rPr>
              <a:t>Division</a:t>
            </a:r>
            <a:r>
              <a:rPr sz="2400" b="1" spc="-12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003300"/>
                </a:solidFill>
                <a:latin typeface="Arial"/>
                <a:cs typeface="Arial"/>
              </a:rPr>
              <a:t>of</a:t>
            </a:r>
            <a:r>
              <a:rPr sz="2400" b="1" spc="-114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275" dirty="0">
                <a:solidFill>
                  <a:srgbClr val="003300"/>
                </a:solidFill>
                <a:latin typeface="Arial"/>
                <a:cs typeface="Arial"/>
              </a:rPr>
              <a:t>L</a:t>
            </a:r>
            <a:r>
              <a:rPr sz="2400" b="1" spc="-225" dirty="0">
                <a:solidFill>
                  <a:srgbClr val="003300"/>
                </a:solidFill>
                <a:latin typeface="Arial"/>
                <a:cs typeface="Arial"/>
              </a:rPr>
              <a:t>abor: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685" y="3110865"/>
            <a:ext cx="2498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15" dirty="0">
                <a:solidFill>
                  <a:srgbClr val="003300"/>
                </a:solidFill>
                <a:latin typeface="Arial"/>
                <a:cs typeface="Arial"/>
              </a:rPr>
              <a:t>D</a:t>
            </a:r>
            <a:r>
              <a:rPr sz="2400" b="1" spc="-254" dirty="0">
                <a:solidFill>
                  <a:srgbClr val="003300"/>
                </a:solidFill>
                <a:latin typeface="Arial"/>
                <a:cs typeface="Arial"/>
              </a:rPr>
              <a:t>e</a:t>
            </a:r>
            <a:r>
              <a:rPr sz="2400" b="1" spc="-225" dirty="0">
                <a:solidFill>
                  <a:srgbClr val="003300"/>
                </a:solidFill>
                <a:latin typeface="Arial"/>
                <a:cs typeface="Arial"/>
              </a:rPr>
              <a:t>partmental</a:t>
            </a:r>
            <a:r>
              <a:rPr sz="2400" b="1" spc="-114" dirty="0">
                <a:solidFill>
                  <a:srgbClr val="003300"/>
                </a:solidFill>
                <a:latin typeface="Arial"/>
                <a:cs typeface="Arial"/>
              </a:rPr>
              <a:t>i</a:t>
            </a:r>
            <a:r>
              <a:rPr sz="2400" b="1" spc="-204" dirty="0">
                <a:solidFill>
                  <a:srgbClr val="003300"/>
                </a:solidFill>
                <a:latin typeface="Arial"/>
                <a:cs typeface="Arial"/>
              </a:rPr>
              <a:t>zat</a:t>
            </a:r>
            <a:r>
              <a:rPr sz="2400" b="1" spc="-120" dirty="0">
                <a:solidFill>
                  <a:srgbClr val="003300"/>
                </a:solidFill>
                <a:latin typeface="Arial"/>
                <a:cs typeface="Arial"/>
              </a:rPr>
              <a:t>i</a:t>
            </a:r>
            <a:r>
              <a:rPr sz="2400" b="1" spc="-225" dirty="0">
                <a:solidFill>
                  <a:srgbClr val="003300"/>
                </a:solidFill>
                <a:latin typeface="Arial"/>
                <a:cs typeface="Arial"/>
              </a:rPr>
              <a:t>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685" y="4292600"/>
            <a:ext cx="198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80" dirty="0">
                <a:solidFill>
                  <a:srgbClr val="003300"/>
                </a:solidFill>
                <a:latin typeface="Arial"/>
                <a:cs typeface="Arial"/>
              </a:rPr>
              <a:t>Sp</a:t>
            </a:r>
            <a:r>
              <a:rPr sz="2400" b="1" spc="-254" dirty="0">
                <a:solidFill>
                  <a:srgbClr val="003300"/>
                </a:solidFill>
                <a:latin typeface="Arial"/>
                <a:cs typeface="Arial"/>
              </a:rPr>
              <a:t>a</a:t>
            </a:r>
            <a:r>
              <a:rPr sz="2400" b="1" spc="-265" dirty="0">
                <a:solidFill>
                  <a:srgbClr val="003300"/>
                </a:solidFill>
                <a:latin typeface="Arial"/>
                <a:cs typeface="Arial"/>
              </a:rPr>
              <a:t>n</a:t>
            </a:r>
            <a:r>
              <a:rPr sz="2400" b="1" spc="-12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003300"/>
                </a:solidFill>
                <a:latin typeface="Arial"/>
                <a:cs typeface="Arial"/>
              </a:rPr>
              <a:t>of</a:t>
            </a:r>
            <a:r>
              <a:rPr sz="2400" b="1" spc="-12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325" dirty="0">
                <a:solidFill>
                  <a:srgbClr val="003300"/>
                </a:solidFill>
                <a:latin typeface="Arial"/>
                <a:cs typeface="Arial"/>
              </a:rPr>
              <a:t>C</a:t>
            </a:r>
            <a:r>
              <a:rPr sz="2400" b="1" spc="-200" dirty="0">
                <a:solidFill>
                  <a:srgbClr val="003300"/>
                </a:solidFill>
                <a:latin typeface="Arial"/>
                <a:cs typeface="Arial"/>
              </a:rPr>
              <a:t>ontrol: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38500" y="2151126"/>
            <a:ext cx="5108575" cy="2510155"/>
            <a:chOff x="3238500" y="2151126"/>
            <a:chExt cx="5108575" cy="2510155"/>
          </a:xfrm>
        </p:grpSpPr>
        <p:sp>
          <p:nvSpPr>
            <p:cNvPr id="11" name="object 11"/>
            <p:cNvSpPr/>
            <p:nvPr/>
          </p:nvSpPr>
          <p:spPr>
            <a:xfrm>
              <a:off x="3352800" y="2151125"/>
              <a:ext cx="4994275" cy="2510155"/>
            </a:xfrm>
            <a:custGeom>
              <a:avLst/>
              <a:gdLst/>
              <a:ahLst/>
              <a:cxnLst/>
              <a:rect l="l" t="t" r="r" b="b"/>
              <a:pathLst>
                <a:path w="4994275" h="2510154">
                  <a:moveTo>
                    <a:pt x="4978400" y="76200"/>
                  </a:moveTo>
                  <a:lnTo>
                    <a:pt x="4953000" y="50800"/>
                  </a:lnTo>
                  <a:lnTo>
                    <a:pt x="4902200" y="0"/>
                  </a:lnTo>
                  <a:lnTo>
                    <a:pt x="4851400" y="50800"/>
                  </a:lnTo>
                  <a:lnTo>
                    <a:pt x="127000" y="50800"/>
                  </a:ln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27000" y="101600"/>
                  </a:lnTo>
                  <a:lnTo>
                    <a:pt x="4851400" y="101600"/>
                  </a:lnTo>
                  <a:lnTo>
                    <a:pt x="4902200" y="152400"/>
                  </a:lnTo>
                  <a:lnTo>
                    <a:pt x="4953000" y="101600"/>
                  </a:lnTo>
                  <a:lnTo>
                    <a:pt x="4978400" y="76200"/>
                  </a:lnTo>
                  <a:close/>
                </a:path>
                <a:path w="4994275" h="2510154">
                  <a:moveTo>
                    <a:pt x="4994275" y="2433701"/>
                  </a:moveTo>
                  <a:lnTo>
                    <a:pt x="4968875" y="2408301"/>
                  </a:lnTo>
                  <a:lnTo>
                    <a:pt x="4918075" y="2357501"/>
                  </a:lnTo>
                  <a:lnTo>
                    <a:pt x="4867275" y="2408301"/>
                  </a:lnTo>
                  <a:lnTo>
                    <a:pt x="142875" y="2408301"/>
                  </a:lnTo>
                  <a:lnTo>
                    <a:pt x="92075" y="2357501"/>
                  </a:lnTo>
                  <a:lnTo>
                    <a:pt x="15875" y="2433701"/>
                  </a:lnTo>
                  <a:lnTo>
                    <a:pt x="92075" y="2509901"/>
                  </a:lnTo>
                  <a:lnTo>
                    <a:pt x="142875" y="2459101"/>
                  </a:lnTo>
                  <a:lnTo>
                    <a:pt x="4867275" y="2459101"/>
                  </a:lnTo>
                  <a:lnTo>
                    <a:pt x="4918075" y="2509901"/>
                  </a:lnTo>
                  <a:lnTo>
                    <a:pt x="4968875" y="2459101"/>
                  </a:lnTo>
                  <a:lnTo>
                    <a:pt x="4994275" y="2433701"/>
                  </a:lnTo>
                  <a:close/>
                </a:path>
                <a:path w="4994275" h="2510154">
                  <a:moveTo>
                    <a:pt x="4994275" y="1213739"/>
                  </a:moveTo>
                  <a:lnTo>
                    <a:pt x="4968875" y="1188339"/>
                  </a:lnTo>
                  <a:lnTo>
                    <a:pt x="4918075" y="1137539"/>
                  </a:lnTo>
                  <a:lnTo>
                    <a:pt x="4867275" y="1188339"/>
                  </a:lnTo>
                  <a:lnTo>
                    <a:pt x="142875" y="1188339"/>
                  </a:lnTo>
                  <a:lnTo>
                    <a:pt x="92075" y="1137539"/>
                  </a:lnTo>
                  <a:lnTo>
                    <a:pt x="15875" y="1213739"/>
                  </a:lnTo>
                  <a:lnTo>
                    <a:pt x="92075" y="1289939"/>
                  </a:lnTo>
                  <a:lnTo>
                    <a:pt x="142875" y="1239139"/>
                  </a:lnTo>
                  <a:lnTo>
                    <a:pt x="4867275" y="1239139"/>
                  </a:lnTo>
                  <a:lnTo>
                    <a:pt x="4918075" y="1289939"/>
                  </a:lnTo>
                  <a:lnTo>
                    <a:pt x="4968875" y="1239139"/>
                  </a:lnTo>
                  <a:lnTo>
                    <a:pt x="4994275" y="1213739"/>
                  </a:lnTo>
                  <a:close/>
                </a:path>
              </a:pathLst>
            </a:custGeom>
            <a:solidFill>
              <a:srgbClr val="33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8500" y="2305812"/>
              <a:ext cx="729996" cy="3825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369690" y="2364994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latin typeface="Arial"/>
                <a:cs typeface="Arial"/>
              </a:rPr>
              <a:t>High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71816" y="2229611"/>
            <a:ext cx="688848" cy="3825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804784" y="2287904"/>
            <a:ext cx="400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5" dirty="0">
                <a:latin typeface="Arial"/>
                <a:cs typeface="Arial"/>
              </a:rPr>
              <a:t>Low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78123" y="3400044"/>
            <a:ext cx="1612391" cy="38557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410458" y="3459226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latin typeface="Arial"/>
                <a:cs typeface="Arial"/>
              </a:rPr>
              <a:t>Homogeneous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05600" y="3400044"/>
            <a:ext cx="1674876" cy="38557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838568" y="3459226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Arial"/>
                <a:cs typeface="Arial"/>
              </a:rPr>
              <a:t>Het</a:t>
            </a:r>
            <a:r>
              <a:rPr sz="1800" b="1" spc="-195" dirty="0">
                <a:latin typeface="Arial"/>
                <a:cs typeface="Arial"/>
              </a:rPr>
              <a:t>e</a:t>
            </a:r>
            <a:r>
              <a:rPr sz="1800" b="1" spc="-175" dirty="0">
                <a:latin typeface="Arial"/>
                <a:cs typeface="Arial"/>
              </a:rPr>
              <a:t>rog</a:t>
            </a:r>
            <a:r>
              <a:rPr sz="1800" b="1" spc="-195" dirty="0">
                <a:latin typeface="Arial"/>
                <a:cs typeface="Arial"/>
              </a:rPr>
              <a:t>e</a:t>
            </a:r>
            <a:r>
              <a:rPr sz="1800" b="1" spc="-200" dirty="0">
                <a:latin typeface="Arial"/>
                <a:cs typeface="Arial"/>
              </a:rPr>
              <a:t>n</a:t>
            </a:r>
            <a:r>
              <a:rPr sz="1800" b="1" spc="-195" dirty="0">
                <a:latin typeface="Arial"/>
                <a:cs typeface="Arial"/>
              </a:rPr>
              <a:t>eous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23758" y="4682490"/>
            <a:ext cx="50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0" dirty="0">
                <a:latin typeface="Arial"/>
                <a:cs typeface="Arial"/>
              </a:rPr>
              <a:t>M</a:t>
            </a:r>
            <a:r>
              <a:rPr sz="1800" b="1" spc="-190" dirty="0">
                <a:latin typeface="Arial"/>
                <a:cs typeface="Arial"/>
              </a:rPr>
              <a:t>a</a:t>
            </a:r>
            <a:r>
              <a:rPr sz="1800" b="1" spc="-210" dirty="0">
                <a:latin typeface="Arial"/>
                <a:cs typeface="Arial"/>
              </a:rPr>
              <a:t>n</a:t>
            </a:r>
            <a:r>
              <a:rPr sz="1800" b="1" spc="-185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96411" y="4631435"/>
            <a:ext cx="678179" cy="38557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428238" y="4690313"/>
            <a:ext cx="389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latin typeface="Arial"/>
                <a:cs typeface="Arial"/>
              </a:rPr>
              <a:t>F</a:t>
            </a:r>
            <a:r>
              <a:rPr sz="1800" b="1" spc="-190" dirty="0">
                <a:latin typeface="Arial"/>
                <a:cs typeface="Arial"/>
              </a:rPr>
              <a:t>e</a:t>
            </a:r>
            <a:r>
              <a:rPr sz="1800" b="1" spc="-250" dirty="0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1251" y="5397500"/>
            <a:ext cx="121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15" dirty="0">
                <a:solidFill>
                  <a:srgbClr val="003300"/>
                </a:solidFill>
                <a:latin typeface="Arial"/>
                <a:cs typeface="Arial"/>
              </a:rPr>
              <a:t>A</a:t>
            </a:r>
            <a:r>
              <a:rPr sz="2400" b="1" spc="-275" dirty="0">
                <a:solidFill>
                  <a:srgbClr val="003300"/>
                </a:solidFill>
                <a:latin typeface="Arial"/>
                <a:cs typeface="Arial"/>
              </a:rPr>
              <a:t>u</a:t>
            </a:r>
            <a:r>
              <a:rPr sz="2400" b="1" spc="-195" dirty="0">
                <a:solidFill>
                  <a:srgbClr val="003300"/>
                </a:solidFill>
                <a:latin typeface="Arial"/>
                <a:cs typeface="Arial"/>
              </a:rPr>
              <a:t>thori</a:t>
            </a:r>
            <a:r>
              <a:rPr sz="2400" b="1" spc="-180" dirty="0">
                <a:solidFill>
                  <a:srgbClr val="003300"/>
                </a:solidFill>
                <a:latin typeface="Arial"/>
                <a:cs typeface="Arial"/>
              </a:rPr>
              <a:t>ty: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28161" y="5657113"/>
            <a:ext cx="5057140" cy="502920"/>
            <a:chOff x="3328161" y="5657113"/>
            <a:chExt cx="5057140" cy="502920"/>
          </a:xfrm>
        </p:grpSpPr>
        <p:sp>
          <p:nvSpPr>
            <p:cNvPr id="25" name="object 25"/>
            <p:cNvSpPr/>
            <p:nvPr/>
          </p:nvSpPr>
          <p:spPr>
            <a:xfrm>
              <a:off x="3328161" y="5657113"/>
              <a:ext cx="4978400" cy="152400"/>
            </a:xfrm>
            <a:custGeom>
              <a:avLst/>
              <a:gdLst/>
              <a:ahLst/>
              <a:cxnLst/>
              <a:rect l="l" t="t" r="r" b="b"/>
              <a:pathLst>
                <a:path w="4978400" h="152400">
                  <a:moveTo>
                    <a:pt x="76200" y="0"/>
                  </a:moveTo>
                  <a:lnTo>
                    <a:pt x="0" y="76199"/>
                  </a:lnTo>
                  <a:lnTo>
                    <a:pt x="76200" y="152399"/>
                  </a:lnTo>
                  <a:lnTo>
                    <a:pt x="127000" y="101599"/>
                  </a:lnTo>
                  <a:lnTo>
                    <a:pt x="76200" y="101599"/>
                  </a:lnTo>
                  <a:lnTo>
                    <a:pt x="76200" y="50799"/>
                  </a:lnTo>
                  <a:lnTo>
                    <a:pt x="127000" y="50799"/>
                  </a:lnTo>
                  <a:lnTo>
                    <a:pt x="76200" y="0"/>
                  </a:lnTo>
                  <a:close/>
                </a:path>
                <a:path w="4978400" h="152400">
                  <a:moveTo>
                    <a:pt x="4902199" y="0"/>
                  </a:moveTo>
                  <a:lnTo>
                    <a:pt x="4825999" y="76199"/>
                  </a:lnTo>
                  <a:lnTo>
                    <a:pt x="4902199" y="152399"/>
                  </a:lnTo>
                  <a:lnTo>
                    <a:pt x="4952999" y="101599"/>
                  </a:lnTo>
                  <a:lnTo>
                    <a:pt x="4902199" y="101599"/>
                  </a:lnTo>
                  <a:lnTo>
                    <a:pt x="4902199" y="50799"/>
                  </a:lnTo>
                  <a:lnTo>
                    <a:pt x="4952999" y="50799"/>
                  </a:lnTo>
                  <a:lnTo>
                    <a:pt x="4902199" y="0"/>
                  </a:lnTo>
                  <a:close/>
                </a:path>
                <a:path w="4978400" h="152400">
                  <a:moveTo>
                    <a:pt x="127000" y="50799"/>
                  </a:moveTo>
                  <a:lnTo>
                    <a:pt x="76200" y="50799"/>
                  </a:lnTo>
                  <a:lnTo>
                    <a:pt x="76200" y="101599"/>
                  </a:lnTo>
                  <a:lnTo>
                    <a:pt x="127000" y="101599"/>
                  </a:lnTo>
                  <a:lnTo>
                    <a:pt x="152400" y="76199"/>
                  </a:lnTo>
                  <a:lnTo>
                    <a:pt x="127000" y="50799"/>
                  </a:lnTo>
                  <a:close/>
                </a:path>
                <a:path w="4978400" h="152400">
                  <a:moveTo>
                    <a:pt x="4851399" y="50799"/>
                  </a:moveTo>
                  <a:lnTo>
                    <a:pt x="127000" y="50799"/>
                  </a:lnTo>
                  <a:lnTo>
                    <a:pt x="152400" y="76199"/>
                  </a:lnTo>
                  <a:lnTo>
                    <a:pt x="127000" y="101599"/>
                  </a:lnTo>
                  <a:lnTo>
                    <a:pt x="4851399" y="101599"/>
                  </a:lnTo>
                  <a:lnTo>
                    <a:pt x="4825999" y="76199"/>
                  </a:lnTo>
                  <a:lnTo>
                    <a:pt x="4851399" y="50799"/>
                  </a:lnTo>
                  <a:close/>
                </a:path>
                <a:path w="4978400" h="152400">
                  <a:moveTo>
                    <a:pt x="4952999" y="50799"/>
                  </a:moveTo>
                  <a:lnTo>
                    <a:pt x="4902199" y="50799"/>
                  </a:lnTo>
                  <a:lnTo>
                    <a:pt x="4902199" y="101599"/>
                  </a:lnTo>
                  <a:lnTo>
                    <a:pt x="4952999" y="101599"/>
                  </a:lnTo>
                  <a:lnTo>
                    <a:pt x="4978399" y="76199"/>
                  </a:lnTo>
                  <a:lnTo>
                    <a:pt x="4952999" y="50799"/>
                  </a:lnTo>
                  <a:close/>
                </a:path>
              </a:pathLst>
            </a:custGeom>
            <a:solidFill>
              <a:srgbClr val="33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6200" y="5774435"/>
              <a:ext cx="688848" cy="38557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829168" y="5833668"/>
            <a:ext cx="400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5" dirty="0">
                <a:latin typeface="Arial"/>
                <a:cs typeface="Arial"/>
              </a:rPr>
              <a:t>Low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38500" y="5774435"/>
            <a:ext cx="822960" cy="38252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369690" y="5831535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High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44440" y="1746504"/>
            <a:ext cx="1391412" cy="37553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161279" y="1797761"/>
            <a:ext cx="1135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latin typeface="Arial"/>
                <a:cs typeface="Arial"/>
              </a:rPr>
              <a:t>Sp</a:t>
            </a:r>
            <a:r>
              <a:rPr sz="1600" b="1" spc="-170" dirty="0">
                <a:latin typeface="Arial"/>
                <a:cs typeface="Arial"/>
              </a:rPr>
              <a:t>e</a:t>
            </a:r>
            <a:r>
              <a:rPr sz="1600" b="1" spc="-165" dirty="0">
                <a:latin typeface="Arial"/>
                <a:cs typeface="Arial"/>
              </a:rPr>
              <a:t>c</a:t>
            </a:r>
            <a:r>
              <a:rPr sz="1600" b="1" spc="-125" dirty="0">
                <a:latin typeface="Arial"/>
                <a:cs typeface="Arial"/>
              </a:rPr>
              <a:t>ia</a:t>
            </a:r>
            <a:r>
              <a:rPr sz="1600" b="1" spc="-95" dirty="0">
                <a:latin typeface="Arial"/>
                <a:cs typeface="Arial"/>
              </a:rPr>
              <a:t>l</a:t>
            </a:r>
            <a:r>
              <a:rPr sz="1600" b="1" spc="-125" dirty="0">
                <a:latin typeface="Arial"/>
                <a:cs typeface="Arial"/>
              </a:rPr>
              <a:t>izat</a:t>
            </a:r>
            <a:r>
              <a:rPr sz="1600" b="1" spc="-90" dirty="0">
                <a:latin typeface="Arial"/>
                <a:cs typeface="Arial"/>
              </a:rPr>
              <a:t>i</a:t>
            </a:r>
            <a:r>
              <a:rPr sz="1600" b="1" spc="-180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33059" y="2889504"/>
            <a:ext cx="725424" cy="375538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549265" y="2941066"/>
            <a:ext cx="469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15" dirty="0">
                <a:latin typeface="Arial"/>
                <a:cs typeface="Arial"/>
              </a:rPr>
              <a:t>B</a:t>
            </a:r>
            <a:r>
              <a:rPr sz="1600" b="1" spc="-160" dirty="0">
                <a:latin typeface="Arial"/>
                <a:cs typeface="Arial"/>
              </a:rPr>
              <a:t>a</a:t>
            </a:r>
            <a:r>
              <a:rPr sz="1600" b="1" spc="-140" dirty="0">
                <a:latin typeface="Arial"/>
                <a:cs typeface="Arial"/>
              </a:rPr>
              <a:t>sis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56859" y="4107179"/>
            <a:ext cx="909827" cy="377697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473446" y="4159453"/>
            <a:ext cx="655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95" dirty="0">
                <a:latin typeface="Arial"/>
                <a:cs typeface="Arial"/>
              </a:rPr>
              <a:t>Nu</a:t>
            </a:r>
            <a:r>
              <a:rPr sz="1600" b="1" spc="-220" dirty="0">
                <a:latin typeface="Arial"/>
                <a:cs typeface="Arial"/>
              </a:rPr>
              <a:t>mb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-114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53228" y="5250179"/>
            <a:ext cx="1132331" cy="377748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369433" y="5302758"/>
            <a:ext cx="876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15" dirty="0">
                <a:latin typeface="Arial"/>
                <a:cs typeface="Arial"/>
              </a:rPr>
              <a:t>D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-145" dirty="0">
                <a:latin typeface="Arial"/>
                <a:cs typeface="Arial"/>
              </a:rPr>
              <a:t>leg</a:t>
            </a:r>
            <a:r>
              <a:rPr sz="1600" b="1" spc="-160" dirty="0">
                <a:latin typeface="Arial"/>
                <a:cs typeface="Arial"/>
              </a:rPr>
              <a:t>a</a:t>
            </a:r>
            <a:r>
              <a:rPr sz="1600" b="1" spc="-100" dirty="0">
                <a:latin typeface="Arial"/>
                <a:cs typeface="Arial"/>
              </a:rPr>
              <a:t>t</a:t>
            </a:r>
            <a:r>
              <a:rPr sz="1600" b="1" spc="-95" dirty="0">
                <a:latin typeface="Arial"/>
                <a:cs typeface="Arial"/>
              </a:rPr>
              <a:t>i</a:t>
            </a:r>
            <a:r>
              <a:rPr sz="1600" b="1" spc="-180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626465" y="482930"/>
            <a:ext cx="7895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Four</a:t>
            </a:r>
            <a:r>
              <a:rPr spc="-5" dirty="0"/>
              <a:t> </a:t>
            </a:r>
            <a:r>
              <a:rPr dirty="0"/>
              <a:t>Key</a:t>
            </a:r>
            <a:r>
              <a:rPr spc="10" dirty="0"/>
              <a:t> </a:t>
            </a:r>
            <a:r>
              <a:rPr dirty="0"/>
              <a:t>Design</a:t>
            </a:r>
            <a:r>
              <a:rPr spc="-5" dirty="0"/>
              <a:t> </a:t>
            </a:r>
            <a:r>
              <a:rPr dirty="0"/>
              <a:t>Decisions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826" y="514934"/>
            <a:ext cx="69983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Division</a:t>
            </a:r>
            <a:r>
              <a:rPr sz="4000" spc="10" dirty="0"/>
              <a:t> </a:t>
            </a:r>
            <a:r>
              <a:rPr sz="4000" spc="-5" dirty="0"/>
              <a:t>of</a:t>
            </a:r>
            <a:r>
              <a:rPr sz="4000" spc="15" dirty="0"/>
              <a:t> </a:t>
            </a:r>
            <a:r>
              <a:rPr sz="4000" spc="-5" dirty="0"/>
              <a:t>Labor/specialization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621282"/>
            <a:ext cx="785304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622300" algn="l"/>
                <a:tab pos="622935" algn="l"/>
              </a:tabLst>
            </a:pPr>
            <a:r>
              <a:rPr sz="3200" dirty="0">
                <a:latin typeface="Arial MT"/>
                <a:cs typeface="Arial MT"/>
              </a:rPr>
              <a:t>It is a process of </a:t>
            </a:r>
            <a:r>
              <a:rPr sz="3200" spc="-5" dirty="0">
                <a:latin typeface="Arial MT"/>
                <a:cs typeface="Arial MT"/>
              </a:rPr>
              <a:t>identifying </a:t>
            </a:r>
            <a:r>
              <a:rPr sz="3200" dirty="0">
                <a:latin typeface="Arial MT"/>
                <a:cs typeface="Arial MT"/>
              </a:rPr>
              <a:t>the specific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jobs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need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done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designing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people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who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will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perform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them.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9237" y="2597150"/>
          <a:ext cx="8580118" cy="250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Dimension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808080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4330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Division</a:t>
                      </a:r>
                      <a:r>
                        <a:rPr sz="1800" b="1" spc="-1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Labour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306320"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33934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Low	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High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R w="28575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Degree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specialization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808080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  <a:lnB w="53975">
                      <a:solidFill>
                        <a:srgbClr val="80808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sz="20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tasks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T w="12700">
                      <a:solidFill>
                        <a:srgbClr val="808080"/>
                      </a:solidFill>
                      <a:prstDash val="solid"/>
                    </a:lnT>
                    <a:lnB w="53975">
                      <a:solidFill>
                        <a:srgbClr val="80808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Highly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specialized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tasks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53975">
                      <a:solidFill>
                        <a:srgbClr val="80808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Typical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organizational</a:t>
                      </a:r>
                      <a:r>
                        <a:rPr sz="20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808080"/>
                      </a:solidFill>
                      <a:prstDash val="solid"/>
                    </a:lnL>
                    <a:lnT w="53975">
                      <a:solidFill>
                        <a:srgbClr val="808080"/>
                      </a:solidFill>
                      <a:prstDash val="solid"/>
                    </a:lnT>
                    <a:lnB w="53975">
                      <a:solidFill>
                        <a:srgbClr val="80808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Small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T w="53975">
                      <a:solidFill>
                        <a:srgbClr val="808080"/>
                      </a:solidFill>
                      <a:prstDash val="solid"/>
                    </a:lnT>
                    <a:lnB w="53975">
                      <a:solidFill>
                        <a:srgbClr val="80808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Large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R w="12700">
                      <a:solidFill>
                        <a:srgbClr val="808080"/>
                      </a:solidFill>
                      <a:prstDash val="solid"/>
                    </a:lnR>
                    <a:lnT w="53975">
                      <a:solidFill>
                        <a:srgbClr val="808080"/>
                      </a:solidFill>
                      <a:prstDash val="solid"/>
                    </a:lnT>
                    <a:lnB w="53975">
                      <a:solidFill>
                        <a:srgbClr val="80808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Economic</a:t>
                      </a:r>
                      <a:r>
                        <a:rPr sz="20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efficiency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808080"/>
                      </a:solidFill>
                      <a:prstDash val="solid"/>
                    </a:lnL>
                    <a:lnT w="53975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Inefficient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T w="53975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Highly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efficient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R w="12700">
                      <a:solidFill>
                        <a:srgbClr val="808080"/>
                      </a:solidFill>
                      <a:prstDash val="solid"/>
                    </a:lnR>
                    <a:lnT w="53975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47773" y="235407"/>
            <a:ext cx="4876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DIVISION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OF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LABOUR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0120" y="482930"/>
            <a:ext cx="5686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Delegation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Authority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4329"/>
            <a:ext cx="785495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162560">
              <a:lnSpc>
                <a:spcPct val="100000"/>
              </a:lnSpc>
              <a:spcBef>
                <a:spcPts val="95"/>
              </a:spcBef>
              <a:tabLst>
                <a:tab pos="3352800" algn="l"/>
              </a:tabLst>
            </a:pPr>
            <a:r>
              <a:rPr sz="2800" spc="-5" dirty="0">
                <a:latin typeface="Arial MT"/>
                <a:cs typeface="Arial MT"/>
              </a:rPr>
              <a:t>Process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distributing authority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downward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organisation.	</a:t>
            </a:r>
            <a:r>
              <a:rPr sz="2800" spc="-5" dirty="0">
                <a:latin typeface="Arial MT"/>
                <a:cs typeface="Arial MT"/>
              </a:rPr>
              <a:t>Whether an </a:t>
            </a:r>
            <a:r>
              <a:rPr sz="2800" dirty="0">
                <a:latin typeface="Arial MT"/>
                <a:cs typeface="Arial MT"/>
              </a:rPr>
              <a:t>organisation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chooses to centralize or decentralize </a:t>
            </a:r>
            <a:r>
              <a:rPr sz="2800" spc="-5" dirty="0">
                <a:latin typeface="Arial MT"/>
                <a:cs typeface="Arial MT"/>
              </a:rPr>
              <a:t>will </a:t>
            </a:r>
            <a:r>
              <a:rPr sz="2800" dirty="0">
                <a:latin typeface="Arial MT"/>
                <a:cs typeface="Arial MT"/>
              </a:rPr>
              <a:t>be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guided</a:t>
            </a:r>
            <a:r>
              <a:rPr sz="2800" dirty="0">
                <a:latin typeface="Arial MT"/>
                <a:cs typeface="Arial MT"/>
              </a:rPr>
              <a:t> by:</a:t>
            </a:r>
            <a:endParaRPr sz="2800">
              <a:latin typeface="Arial MT"/>
              <a:cs typeface="Arial MT"/>
            </a:endParaRPr>
          </a:p>
          <a:p>
            <a:pPr marL="622300" marR="140970" indent="-6102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800" spc="-10" dirty="0">
                <a:latin typeface="Arial MT"/>
                <a:cs typeface="Arial MT"/>
              </a:rPr>
              <a:t>How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routine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straightforward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job’s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required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decisions?</a:t>
            </a:r>
            <a:endParaRPr sz="28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individuals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competent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make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decisions?</a:t>
            </a:r>
            <a:endParaRPr sz="2800">
              <a:latin typeface="Arial MT"/>
              <a:cs typeface="Arial MT"/>
            </a:endParaRPr>
          </a:p>
          <a:p>
            <a:pPr marL="622300" marR="1311910" indent="-61023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individuals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motivated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make 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decisions?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8146" y="482930"/>
            <a:ext cx="7210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Delegation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Authority</a:t>
            </a:r>
            <a:r>
              <a:rPr spc="-5" dirty="0"/>
              <a:t> </a:t>
            </a:r>
            <a:r>
              <a:rPr dirty="0"/>
              <a:t>cont..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24352"/>
            <a:ext cx="7745095" cy="32448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Arial MT"/>
                <a:cs typeface="Arial MT"/>
              </a:rPr>
              <a:t>Reasons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 </a:t>
            </a:r>
            <a:r>
              <a:rPr sz="3200" spc="-5" dirty="0">
                <a:latin typeface="Arial MT"/>
                <a:cs typeface="Arial MT"/>
              </a:rPr>
              <a:t>Decentralize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Authority:-</a:t>
            </a:r>
            <a:endParaRPr sz="3200">
              <a:latin typeface="Arial MT"/>
              <a:cs typeface="Arial MT"/>
            </a:endParaRPr>
          </a:p>
          <a:p>
            <a:pPr marL="355600" marR="1361440" indent="-3429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encourages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development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professional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managers.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Managers </a:t>
            </a:r>
            <a:r>
              <a:rPr sz="3200" dirty="0">
                <a:latin typeface="Arial MT"/>
                <a:cs typeface="Arial MT"/>
              </a:rPr>
              <a:t>are </a:t>
            </a:r>
            <a:r>
              <a:rPr sz="3200" spc="-5" dirty="0">
                <a:latin typeface="Arial MT"/>
                <a:cs typeface="Arial MT"/>
              </a:rPr>
              <a:t>able </a:t>
            </a:r>
            <a:r>
              <a:rPr sz="3200" dirty="0">
                <a:latin typeface="Arial MT"/>
                <a:cs typeface="Arial MT"/>
              </a:rPr>
              <a:t>to exercise </a:t>
            </a:r>
            <a:r>
              <a:rPr sz="3200" spc="-5" dirty="0">
                <a:latin typeface="Arial MT"/>
                <a:cs typeface="Arial MT"/>
              </a:rPr>
              <a:t>more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autonomy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but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 can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lead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competitive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climate.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8723" y="0"/>
            <a:ext cx="7368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5570" marR="5080" indent="-2643505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The</a:t>
            </a:r>
            <a:r>
              <a:rPr sz="3600" spc="-25" dirty="0"/>
              <a:t> </a:t>
            </a:r>
            <a:r>
              <a:rPr sz="3600" dirty="0"/>
              <a:t>effects</a:t>
            </a:r>
            <a:r>
              <a:rPr sz="3600" spc="-5" dirty="0"/>
              <a:t> </a:t>
            </a:r>
            <a:r>
              <a:rPr sz="3600" dirty="0"/>
              <a:t>of</a:t>
            </a:r>
            <a:r>
              <a:rPr sz="3600" spc="-10" dirty="0"/>
              <a:t> </a:t>
            </a:r>
            <a:r>
              <a:rPr sz="3600" spc="-5" dirty="0"/>
              <a:t>structure on</a:t>
            </a:r>
            <a:r>
              <a:rPr sz="3600" spc="-10" dirty="0"/>
              <a:t> </a:t>
            </a:r>
            <a:r>
              <a:rPr sz="3600" dirty="0"/>
              <a:t>individual </a:t>
            </a:r>
            <a:r>
              <a:rPr sz="3600" spc="-985" dirty="0"/>
              <a:t> </a:t>
            </a:r>
            <a:r>
              <a:rPr sz="3600" dirty="0"/>
              <a:t>and</a:t>
            </a:r>
            <a:r>
              <a:rPr sz="3600" spc="-30" dirty="0"/>
              <a:t> </a:t>
            </a:r>
            <a:r>
              <a:rPr sz="3600" dirty="0"/>
              <a:t>group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5940" y="1621282"/>
            <a:ext cx="8455660" cy="44659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013" marR="5080" indent="-341313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structure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any organisation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will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affect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lang="en-US" sz="3200" spc="-5" dirty="0">
                <a:latin typeface="Arial MT"/>
                <a:cs typeface="Arial MT"/>
              </a:rPr>
              <a:t> </a:t>
            </a:r>
          </a:p>
          <a:p>
            <a:pPr marL="354013" marR="5080" indent="-341313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 MT"/>
                <a:cs typeface="Arial MT"/>
              </a:rPr>
              <a:t>following:-</a:t>
            </a:r>
            <a:endParaRPr sz="3200" dirty="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Arial MT"/>
                <a:cs typeface="Arial MT"/>
              </a:rPr>
              <a:t>Behaviour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how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people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act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work</a:t>
            </a:r>
            <a:endParaRPr sz="3200" dirty="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Arial MT"/>
                <a:cs typeface="Arial MT"/>
              </a:rPr>
              <a:t>Motivation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workers</a:t>
            </a:r>
          </a:p>
          <a:p>
            <a:pPr marL="62230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Arial MT"/>
                <a:cs typeface="Arial MT"/>
              </a:rPr>
              <a:t>Performance</a:t>
            </a:r>
            <a:endParaRPr sz="3200" dirty="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dirty="0">
                <a:latin typeface="Arial MT"/>
                <a:cs typeface="Arial MT"/>
              </a:rPr>
              <a:t>Teamwork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cooperation</a:t>
            </a:r>
            <a:endParaRPr sz="3200" dirty="0">
              <a:latin typeface="Arial MT"/>
              <a:cs typeface="Arial MT"/>
            </a:endParaRPr>
          </a:p>
          <a:p>
            <a:pPr marL="622300" marR="120142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Arial MT"/>
                <a:cs typeface="Arial MT"/>
              </a:rPr>
              <a:t>Intergroup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interdepartmental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relationships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4702" y="482930"/>
            <a:ext cx="7457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Delegation</a:t>
            </a:r>
            <a:r>
              <a:rPr spc="-25" dirty="0"/>
              <a:t> </a:t>
            </a:r>
            <a:r>
              <a:rPr dirty="0"/>
              <a:t>of </a:t>
            </a:r>
            <a:r>
              <a:rPr spc="-5" dirty="0"/>
              <a:t>Authority</a:t>
            </a:r>
            <a:r>
              <a:rPr dirty="0"/>
              <a:t> cont…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24315"/>
            <a:ext cx="7967345" cy="43668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spc="-5" dirty="0">
                <a:latin typeface="Arial MT"/>
                <a:cs typeface="Arial MT"/>
              </a:rPr>
              <a:t>Reasons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5" dirty="0">
                <a:latin typeface="Arial MT"/>
                <a:cs typeface="Arial MT"/>
              </a:rPr>
              <a:t> Centralize Authority:-</a:t>
            </a:r>
            <a:endParaRPr sz="3200">
              <a:latin typeface="Arial MT"/>
              <a:cs typeface="Arial MT"/>
            </a:endParaRPr>
          </a:p>
          <a:p>
            <a:pPr marL="622300" marR="279400" indent="-610235">
              <a:lnSpc>
                <a:spcPts val="3460"/>
              </a:lnSpc>
              <a:spcBef>
                <a:spcPts val="819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Arial MT"/>
                <a:cs typeface="Arial MT"/>
              </a:rPr>
              <a:t>When the managers </a:t>
            </a:r>
            <a:r>
              <a:rPr sz="3200" dirty="0">
                <a:latin typeface="Arial MT"/>
                <a:cs typeface="Arial MT"/>
              </a:rPr>
              <a:t>are </a:t>
            </a:r>
            <a:r>
              <a:rPr sz="3200" spc="-5" dirty="0">
                <a:latin typeface="Arial MT"/>
                <a:cs typeface="Arial MT"/>
              </a:rPr>
              <a:t>not skilled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enough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would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need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further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training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which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expensive.</a:t>
            </a:r>
            <a:endParaRPr sz="3200">
              <a:latin typeface="Arial MT"/>
              <a:cs typeface="Arial MT"/>
            </a:endParaRPr>
          </a:p>
          <a:p>
            <a:pPr marL="622300" marR="5080" indent="-610235">
              <a:lnSpc>
                <a:spcPts val="3460"/>
              </a:lnSpc>
              <a:spcBef>
                <a:spcPts val="76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Arial MT"/>
                <a:cs typeface="Arial MT"/>
              </a:rPr>
              <a:t>When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there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new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administrative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costs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because </a:t>
            </a:r>
            <a:r>
              <a:rPr sz="3200" spc="-5" dirty="0">
                <a:latin typeface="Arial MT"/>
                <a:cs typeface="Arial MT"/>
              </a:rPr>
              <a:t>new divisions need </a:t>
            </a:r>
            <a:r>
              <a:rPr sz="3200" dirty="0">
                <a:latin typeface="Arial MT"/>
                <a:cs typeface="Arial MT"/>
              </a:rPr>
              <a:t>to be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formed.</a:t>
            </a:r>
            <a:endParaRPr sz="3200">
              <a:latin typeface="Arial MT"/>
              <a:cs typeface="Arial MT"/>
            </a:endParaRPr>
          </a:p>
          <a:p>
            <a:pPr marL="622300" marR="29209" indent="-610235">
              <a:lnSpc>
                <a:spcPts val="3460"/>
              </a:lnSpc>
              <a:spcBef>
                <a:spcPts val="75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Arial MT"/>
                <a:cs typeface="Arial MT"/>
              </a:rPr>
              <a:t>Decentralization </a:t>
            </a:r>
            <a:r>
              <a:rPr sz="3200" dirty="0">
                <a:latin typeface="Arial MT"/>
                <a:cs typeface="Arial MT"/>
              </a:rPr>
              <a:t>can </a:t>
            </a:r>
            <a:r>
              <a:rPr sz="3200" spc="-5" dirty="0">
                <a:latin typeface="Arial MT"/>
                <a:cs typeface="Arial MT"/>
              </a:rPr>
              <a:t>mean duplication </a:t>
            </a:r>
            <a:r>
              <a:rPr sz="3200" spc="-10" dirty="0">
                <a:latin typeface="Arial MT"/>
                <a:cs typeface="Arial MT"/>
              </a:rPr>
              <a:t>of </a:t>
            </a:r>
            <a:r>
              <a:rPr sz="3200" spc="-88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functions.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5776" y="482930"/>
            <a:ext cx="5093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Departmental</a:t>
            </a:r>
            <a:r>
              <a:rPr spc="-65" dirty="0"/>
              <a:t> </a:t>
            </a:r>
            <a:r>
              <a:rPr dirty="0"/>
              <a:t>Bases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72513"/>
            <a:ext cx="7894955" cy="4416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622300" marR="5080" indent="-610235" algn="just">
              <a:lnSpc>
                <a:spcPts val="3460"/>
              </a:lnSpc>
              <a:spcBef>
                <a:spcPts val="535"/>
              </a:spcBef>
              <a:buChar char="•"/>
              <a:tabLst>
                <a:tab pos="622935" algn="l"/>
              </a:tabLst>
            </a:pP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process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grouping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jobs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into logical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units.</a:t>
            </a:r>
            <a:endParaRPr sz="3200">
              <a:latin typeface="Arial MT"/>
              <a:cs typeface="Arial MT"/>
            </a:endParaRPr>
          </a:p>
          <a:p>
            <a:pPr marL="622300" marR="115570" indent="-610235" algn="just">
              <a:lnSpc>
                <a:spcPct val="90000"/>
              </a:lnSpc>
              <a:spcBef>
                <a:spcPts val="715"/>
              </a:spcBef>
              <a:buChar char="•"/>
              <a:tabLst>
                <a:tab pos="622935" algn="l"/>
              </a:tabLst>
            </a:pPr>
            <a:r>
              <a:rPr sz="3200" dirty="0">
                <a:latin typeface="Arial MT"/>
                <a:cs typeface="Arial MT"/>
              </a:rPr>
              <a:t>The process in which an </a:t>
            </a:r>
            <a:r>
              <a:rPr sz="3200" spc="-5" dirty="0">
                <a:latin typeface="Arial MT"/>
                <a:cs typeface="Arial MT"/>
              </a:rPr>
              <a:t>organization </a:t>
            </a:r>
            <a:r>
              <a:rPr sz="3200" dirty="0">
                <a:latin typeface="Arial MT"/>
                <a:cs typeface="Arial MT"/>
              </a:rPr>
              <a:t>is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structurally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divided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combining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jobs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departments </a:t>
            </a:r>
            <a:r>
              <a:rPr sz="3200" dirty="0">
                <a:latin typeface="Arial MT"/>
                <a:cs typeface="Arial MT"/>
              </a:rPr>
              <a:t>according to </a:t>
            </a:r>
            <a:r>
              <a:rPr sz="3200" spc="-5" dirty="0">
                <a:latin typeface="Arial MT"/>
                <a:cs typeface="Arial MT"/>
              </a:rPr>
              <a:t>some shared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characteristics.</a:t>
            </a:r>
            <a:endParaRPr sz="32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Arial MT"/>
                <a:cs typeface="Arial MT"/>
              </a:rPr>
              <a:t>Functional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Departmentalization</a:t>
            </a:r>
            <a:endParaRPr sz="32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Arial MT"/>
                <a:cs typeface="Arial MT"/>
              </a:rPr>
              <a:t>Geographical</a:t>
            </a:r>
            <a:endParaRPr sz="3200">
              <a:latin typeface="Arial MT"/>
              <a:cs typeface="Arial MT"/>
            </a:endParaRPr>
          </a:p>
          <a:p>
            <a:pPr marL="622300" indent="-6102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dirty="0">
                <a:latin typeface="Arial MT"/>
                <a:cs typeface="Arial MT"/>
              </a:rPr>
              <a:t>Product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4589" y="208280"/>
            <a:ext cx="421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Span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Control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0539" y="1592325"/>
            <a:ext cx="8183880" cy="4051300"/>
            <a:chOff x="330539" y="1592325"/>
            <a:chExt cx="8183880" cy="4051300"/>
          </a:xfrm>
        </p:grpSpPr>
        <p:sp>
          <p:nvSpPr>
            <p:cNvPr id="5" name="object 5"/>
            <p:cNvSpPr/>
            <p:nvPr/>
          </p:nvSpPr>
          <p:spPr>
            <a:xfrm>
              <a:off x="348137" y="3447384"/>
              <a:ext cx="3196590" cy="866140"/>
            </a:xfrm>
            <a:custGeom>
              <a:avLst/>
              <a:gdLst/>
              <a:ahLst/>
              <a:cxnLst/>
              <a:rect l="l" t="t" r="r" b="b"/>
              <a:pathLst>
                <a:path w="3196590" h="866139">
                  <a:moveTo>
                    <a:pt x="0" y="0"/>
                  </a:moveTo>
                  <a:lnTo>
                    <a:pt x="4400" y="130975"/>
                  </a:lnTo>
                  <a:lnTo>
                    <a:pt x="25297" y="823100"/>
                  </a:lnTo>
                  <a:lnTo>
                    <a:pt x="2673787" y="829698"/>
                  </a:lnTo>
                  <a:lnTo>
                    <a:pt x="3086282" y="866014"/>
                  </a:lnTo>
                  <a:lnTo>
                    <a:pt x="3172049" y="859406"/>
                  </a:lnTo>
                  <a:lnTo>
                    <a:pt x="3189682" y="626138"/>
                  </a:lnTo>
                  <a:lnTo>
                    <a:pt x="3196237" y="67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537" y="3158061"/>
              <a:ext cx="3199765" cy="506730"/>
            </a:xfrm>
            <a:custGeom>
              <a:avLst/>
              <a:gdLst/>
              <a:ahLst/>
              <a:cxnLst/>
              <a:rect l="l" t="t" r="r" b="b"/>
              <a:pathLst>
                <a:path w="3199765" h="506729">
                  <a:moveTo>
                    <a:pt x="13198" y="0"/>
                  </a:moveTo>
                  <a:lnTo>
                    <a:pt x="0" y="506127"/>
                  </a:lnTo>
                  <a:lnTo>
                    <a:pt x="3199592" y="506127"/>
                  </a:lnTo>
                  <a:lnTo>
                    <a:pt x="3185282" y="6552"/>
                  </a:lnTo>
                  <a:lnTo>
                    <a:pt x="13198" y="0"/>
                  </a:lnTo>
                  <a:close/>
                </a:path>
              </a:pathLst>
            </a:custGeom>
            <a:solidFill>
              <a:srgbClr val="E8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2537" y="2958903"/>
              <a:ext cx="3199765" cy="296545"/>
            </a:xfrm>
            <a:custGeom>
              <a:avLst/>
              <a:gdLst/>
              <a:ahLst/>
              <a:cxnLst/>
              <a:rect l="l" t="t" r="r" b="b"/>
              <a:pathLst>
                <a:path w="3199765" h="296545">
                  <a:moveTo>
                    <a:pt x="3180851" y="0"/>
                  </a:moveTo>
                  <a:lnTo>
                    <a:pt x="6599" y="6552"/>
                  </a:lnTo>
                  <a:lnTo>
                    <a:pt x="0" y="295968"/>
                  </a:lnTo>
                  <a:lnTo>
                    <a:pt x="3199592" y="295968"/>
                  </a:lnTo>
                  <a:lnTo>
                    <a:pt x="3180851" y="0"/>
                  </a:lnTo>
                  <a:close/>
                </a:path>
              </a:pathLst>
            </a:custGeom>
            <a:solidFill>
              <a:srgbClr val="D1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36" y="2787247"/>
              <a:ext cx="3168015" cy="247015"/>
            </a:xfrm>
            <a:custGeom>
              <a:avLst/>
              <a:gdLst/>
              <a:ahLst/>
              <a:cxnLst/>
              <a:rect l="l" t="t" r="r" b="b"/>
              <a:pathLst>
                <a:path w="3168015" h="247014">
                  <a:moveTo>
                    <a:pt x="7698" y="0"/>
                  </a:moveTo>
                  <a:lnTo>
                    <a:pt x="0" y="246409"/>
                  </a:lnTo>
                  <a:lnTo>
                    <a:pt x="3167652" y="246409"/>
                  </a:lnTo>
                  <a:lnTo>
                    <a:pt x="3167652" y="42914"/>
                  </a:lnTo>
                  <a:lnTo>
                    <a:pt x="7698" y="0"/>
                  </a:lnTo>
                  <a:close/>
                </a:path>
              </a:pathLst>
            </a:custGeom>
            <a:solidFill>
              <a:srgbClr val="B3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434" y="2658504"/>
              <a:ext cx="3164840" cy="232410"/>
            </a:xfrm>
            <a:custGeom>
              <a:avLst/>
              <a:gdLst/>
              <a:ahLst/>
              <a:cxnLst/>
              <a:rect l="l" t="t" r="r" b="b"/>
              <a:pathLst>
                <a:path w="3164840" h="232410">
                  <a:moveTo>
                    <a:pt x="17598" y="0"/>
                  </a:moveTo>
                  <a:lnTo>
                    <a:pt x="0" y="232104"/>
                  </a:lnTo>
                  <a:lnTo>
                    <a:pt x="3164385" y="232104"/>
                  </a:lnTo>
                  <a:lnTo>
                    <a:pt x="3146751" y="42914"/>
                  </a:lnTo>
                  <a:lnTo>
                    <a:pt x="17598" y="0"/>
                  </a:lnTo>
                  <a:close/>
                </a:path>
              </a:pathLst>
            </a:custGeom>
            <a:solidFill>
              <a:srgbClr val="9FE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36" y="2577014"/>
              <a:ext cx="3154680" cy="172085"/>
            </a:xfrm>
            <a:custGeom>
              <a:avLst/>
              <a:gdLst/>
              <a:ahLst/>
              <a:cxnLst/>
              <a:rect l="l" t="t" r="r" b="b"/>
              <a:pathLst>
                <a:path w="3154679" h="172085">
                  <a:moveTo>
                    <a:pt x="18697" y="0"/>
                  </a:moveTo>
                  <a:lnTo>
                    <a:pt x="0" y="171656"/>
                  </a:lnTo>
                  <a:lnTo>
                    <a:pt x="3154450" y="171656"/>
                  </a:lnTo>
                  <a:lnTo>
                    <a:pt x="3147895" y="17627"/>
                  </a:lnTo>
                  <a:lnTo>
                    <a:pt x="18697" y="0"/>
                  </a:lnTo>
                  <a:close/>
                </a:path>
              </a:pathLst>
            </a:custGeom>
            <a:solidFill>
              <a:srgbClr val="8FC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7834" y="2476881"/>
              <a:ext cx="3149600" cy="182245"/>
            </a:xfrm>
            <a:custGeom>
              <a:avLst/>
              <a:gdLst/>
              <a:ahLst/>
              <a:cxnLst/>
              <a:rect l="l" t="t" r="r" b="b"/>
              <a:pathLst>
                <a:path w="3149600" h="182244">
                  <a:moveTo>
                    <a:pt x="19794" y="0"/>
                  </a:moveTo>
                  <a:lnTo>
                    <a:pt x="0" y="181623"/>
                  </a:lnTo>
                  <a:lnTo>
                    <a:pt x="3148999" y="181623"/>
                  </a:lnTo>
                  <a:lnTo>
                    <a:pt x="3106069" y="31931"/>
                  </a:lnTo>
                  <a:lnTo>
                    <a:pt x="19794" y="0"/>
                  </a:lnTo>
                  <a:close/>
                </a:path>
              </a:pathLst>
            </a:custGeom>
            <a:solidFill>
              <a:srgbClr val="7CB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7834" y="2384501"/>
              <a:ext cx="3149600" cy="173990"/>
            </a:xfrm>
            <a:custGeom>
              <a:avLst/>
              <a:gdLst/>
              <a:ahLst/>
              <a:cxnLst/>
              <a:rect l="l" t="t" r="r" b="b"/>
              <a:pathLst>
                <a:path w="3149600" h="173989">
                  <a:moveTo>
                    <a:pt x="1352876" y="0"/>
                  </a:moveTo>
                  <a:lnTo>
                    <a:pt x="38499" y="25286"/>
                  </a:lnTo>
                  <a:lnTo>
                    <a:pt x="0" y="173871"/>
                  </a:lnTo>
                  <a:lnTo>
                    <a:pt x="3148999" y="173871"/>
                  </a:lnTo>
                  <a:lnTo>
                    <a:pt x="3088435" y="85828"/>
                  </a:lnTo>
                  <a:lnTo>
                    <a:pt x="1352876" y="0"/>
                  </a:lnTo>
                  <a:close/>
                </a:path>
              </a:pathLst>
            </a:custGeom>
            <a:solidFill>
              <a:srgbClr val="6C9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424" y="2588089"/>
              <a:ext cx="2919095" cy="1738630"/>
            </a:xfrm>
            <a:custGeom>
              <a:avLst/>
              <a:gdLst/>
              <a:ahLst/>
              <a:cxnLst/>
              <a:rect l="l" t="t" r="r" b="b"/>
              <a:pathLst>
                <a:path w="2919095" h="1738629">
                  <a:moveTo>
                    <a:pt x="1402387" y="0"/>
                  </a:moveTo>
                  <a:lnTo>
                    <a:pt x="822698" y="0"/>
                  </a:lnTo>
                  <a:lnTo>
                    <a:pt x="822698" y="323470"/>
                  </a:lnTo>
                  <a:lnTo>
                    <a:pt x="750133" y="321255"/>
                  </a:lnTo>
                  <a:lnTo>
                    <a:pt x="777645" y="90165"/>
                  </a:lnTo>
                  <a:lnTo>
                    <a:pt x="578535" y="36269"/>
                  </a:lnTo>
                  <a:lnTo>
                    <a:pt x="578535" y="199158"/>
                  </a:lnTo>
                  <a:lnTo>
                    <a:pt x="443255" y="201280"/>
                  </a:lnTo>
                  <a:lnTo>
                    <a:pt x="443255" y="51681"/>
                  </a:lnTo>
                  <a:lnTo>
                    <a:pt x="158378" y="51681"/>
                  </a:lnTo>
                  <a:lnTo>
                    <a:pt x="160584" y="606241"/>
                  </a:lnTo>
                  <a:lnTo>
                    <a:pt x="0" y="606241"/>
                  </a:lnTo>
                  <a:lnTo>
                    <a:pt x="2197" y="1715407"/>
                  </a:lnTo>
                  <a:lnTo>
                    <a:pt x="2919052" y="1738516"/>
                  </a:lnTo>
                  <a:lnTo>
                    <a:pt x="2919052" y="850528"/>
                  </a:lnTo>
                  <a:lnTo>
                    <a:pt x="2678184" y="850528"/>
                  </a:lnTo>
                  <a:lnTo>
                    <a:pt x="2678184" y="1121219"/>
                  </a:lnTo>
                  <a:lnTo>
                    <a:pt x="2513205" y="1121219"/>
                  </a:lnTo>
                  <a:lnTo>
                    <a:pt x="2513205" y="418065"/>
                  </a:lnTo>
                  <a:lnTo>
                    <a:pt x="2328468" y="233212"/>
                  </a:lnTo>
                  <a:lnTo>
                    <a:pt x="2116128" y="418065"/>
                  </a:lnTo>
                  <a:lnTo>
                    <a:pt x="1858827" y="418065"/>
                  </a:lnTo>
                  <a:lnTo>
                    <a:pt x="1858827" y="271788"/>
                  </a:lnTo>
                  <a:lnTo>
                    <a:pt x="1556288" y="271788"/>
                  </a:lnTo>
                  <a:lnTo>
                    <a:pt x="1556288" y="572094"/>
                  </a:lnTo>
                  <a:lnTo>
                    <a:pt x="1402387" y="572094"/>
                  </a:lnTo>
                  <a:lnTo>
                    <a:pt x="1402387" y="0"/>
                  </a:lnTo>
                  <a:close/>
                </a:path>
              </a:pathLst>
            </a:custGeom>
            <a:solidFill>
              <a:srgbClr val="E6B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6712" y="3085430"/>
              <a:ext cx="2678430" cy="1245870"/>
            </a:xfrm>
            <a:custGeom>
              <a:avLst/>
              <a:gdLst/>
              <a:ahLst/>
              <a:cxnLst/>
              <a:rect l="l" t="t" r="r" b="b"/>
              <a:pathLst>
                <a:path w="2678429" h="1245870">
                  <a:moveTo>
                    <a:pt x="1873128" y="0"/>
                  </a:moveTo>
                  <a:lnTo>
                    <a:pt x="1539846" y="0"/>
                  </a:lnTo>
                  <a:lnTo>
                    <a:pt x="1539846" y="167226"/>
                  </a:lnTo>
                  <a:lnTo>
                    <a:pt x="941507" y="167226"/>
                  </a:lnTo>
                  <a:lnTo>
                    <a:pt x="332164" y="488527"/>
                  </a:lnTo>
                  <a:lnTo>
                    <a:pt x="0" y="495135"/>
                  </a:lnTo>
                  <a:lnTo>
                    <a:pt x="0" y="1207056"/>
                  </a:lnTo>
                  <a:lnTo>
                    <a:pt x="2678174" y="1245577"/>
                  </a:lnTo>
                  <a:lnTo>
                    <a:pt x="2678174" y="668988"/>
                  </a:lnTo>
                  <a:lnTo>
                    <a:pt x="2522058" y="668988"/>
                  </a:lnTo>
                  <a:lnTo>
                    <a:pt x="2522058" y="804328"/>
                  </a:lnTo>
                  <a:lnTo>
                    <a:pt x="2251463" y="804328"/>
                  </a:lnTo>
                  <a:lnTo>
                    <a:pt x="2251463" y="477527"/>
                  </a:lnTo>
                  <a:lnTo>
                    <a:pt x="2058972" y="477527"/>
                  </a:lnTo>
                  <a:lnTo>
                    <a:pt x="2058972" y="106685"/>
                  </a:lnTo>
                  <a:lnTo>
                    <a:pt x="1954463" y="106685"/>
                  </a:lnTo>
                  <a:lnTo>
                    <a:pt x="1954463" y="184853"/>
                  </a:lnTo>
                  <a:lnTo>
                    <a:pt x="1873128" y="184853"/>
                  </a:lnTo>
                  <a:lnTo>
                    <a:pt x="1873128" y="0"/>
                  </a:lnTo>
                  <a:close/>
                </a:path>
              </a:pathLst>
            </a:custGeom>
            <a:solidFill>
              <a:srgbClr val="F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539" y="2381178"/>
              <a:ext cx="3230361" cy="20642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2300" y="1667255"/>
              <a:ext cx="5276088" cy="39761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0672" y="1627631"/>
              <a:ext cx="5291328" cy="36057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6501" y="1598675"/>
              <a:ext cx="5260975" cy="396074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46501" y="1598675"/>
              <a:ext cx="5260975" cy="3961129"/>
            </a:xfrm>
            <a:custGeom>
              <a:avLst/>
              <a:gdLst/>
              <a:ahLst/>
              <a:cxnLst/>
              <a:rect l="l" t="t" r="r" b="b"/>
              <a:pathLst>
                <a:path w="5260975" h="3961129">
                  <a:moveTo>
                    <a:pt x="0" y="3960749"/>
                  </a:moveTo>
                  <a:lnTo>
                    <a:pt x="5260975" y="3960749"/>
                  </a:lnTo>
                  <a:lnTo>
                    <a:pt x="5260975" y="0"/>
                  </a:lnTo>
                  <a:lnTo>
                    <a:pt x="0" y="0"/>
                  </a:lnTo>
                  <a:lnTo>
                    <a:pt x="0" y="39607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25748" y="1624329"/>
            <a:ext cx="496062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598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employees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reporting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supervisor.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Traditional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view,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seven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</a:t>
            </a:r>
            <a:r>
              <a:rPr sz="2400" spc="-5" dirty="0">
                <a:latin typeface="Arial MT"/>
                <a:cs typeface="Arial MT"/>
              </a:rPr>
              <a:t> per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manager.</a:t>
            </a:r>
            <a:endParaRPr sz="2400">
              <a:latin typeface="Arial MT"/>
              <a:cs typeface="Arial MT"/>
            </a:endParaRPr>
          </a:p>
          <a:p>
            <a:pPr marL="355600" marR="259079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Many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organizations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today,</a:t>
            </a:r>
            <a:r>
              <a:rPr sz="2400" spc="-5" dirty="0">
                <a:latin typeface="Arial MT"/>
                <a:cs typeface="Arial MT"/>
              </a:rPr>
              <a:t> 30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manager.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Generally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supervisors must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closely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involved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employees,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should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small.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1116" y="2962097"/>
            <a:ext cx="750468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6600" b="1" spc="-600" dirty="0">
                <a:solidFill>
                  <a:srgbClr val="000000"/>
                </a:solidFill>
                <a:latin typeface="Times New Roman"/>
                <a:cs typeface="Times New Roman"/>
              </a:rPr>
              <a:t>Q &amp; A Session</a:t>
            </a:r>
            <a:endParaRPr sz="6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2189" y="272288"/>
            <a:ext cx="452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Organizational</a:t>
            </a:r>
            <a:r>
              <a:rPr sz="3600" spc="-120" dirty="0"/>
              <a:t> </a:t>
            </a:r>
            <a:r>
              <a:rPr sz="3600" dirty="0"/>
              <a:t>Design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5940" y="1520689"/>
            <a:ext cx="7792084" cy="240919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Organizational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design</a:t>
            </a:r>
            <a:endParaRPr sz="32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 The </a:t>
            </a:r>
            <a:r>
              <a:rPr sz="2800" dirty="0">
                <a:latin typeface="Arial MT"/>
                <a:cs typeface="Arial MT"/>
              </a:rPr>
              <a:t>process </a:t>
            </a:r>
            <a:r>
              <a:rPr sz="2800" spc="-5" dirty="0">
                <a:latin typeface="Arial MT"/>
                <a:cs typeface="Arial MT"/>
              </a:rPr>
              <a:t>by </a:t>
            </a:r>
            <a:r>
              <a:rPr sz="2800" dirty="0">
                <a:latin typeface="Arial MT"/>
                <a:cs typeface="Arial MT"/>
              </a:rPr>
              <a:t>which managers create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 specific </a:t>
            </a:r>
            <a:r>
              <a:rPr sz="2800" spc="-5" dirty="0">
                <a:latin typeface="Arial MT"/>
                <a:cs typeface="Arial MT"/>
              </a:rPr>
              <a:t>type of </a:t>
            </a:r>
            <a:r>
              <a:rPr sz="2800" dirty="0">
                <a:latin typeface="Arial MT"/>
                <a:cs typeface="Arial MT"/>
              </a:rPr>
              <a:t>organizational structure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culture so</a:t>
            </a:r>
            <a:r>
              <a:rPr sz="2800" dirty="0">
                <a:latin typeface="Arial MT"/>
                <a:cs typeface="Arial MT"/>
              </a:rPr>
              <a:t> that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company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operate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efficient</a:t>
            </a:r>
            <a:r>
              <a:rPr sz="2800" spc="-5" dirty="0">
                <a:latin typeface="Arial MT"/>
                <a:cs typeface="Arial MT"/>
              </a:rPr>
              <a:t> 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effective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way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5790" y="6273495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6094" y="208280"/>
            <a:ext cx="4686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Designing</a:t>
            </a:r>
            <a:r>
              <a:rPr spc="-85" dirty="0"/>
              <a:t> </a:t>
            </a:r>
            <a:r>
              <a:rPr dirty="0"/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617" y="1295400"/>
            <a:ext cx="7898765" cy="49827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 algn="just">
              <a:spcBef>
                <a:spcPts val="600"/>
              </a:spcBef>
              <a:buAutoNum type="arabicPeriod"/>
              <a:tabLst>
                <a:tab pos="527685" algn="l"/>
                <a:tab pos="528320" algn="l"/>
                <a:tab pos="1708150" algn="l"/>
              </a:tabLst>
            </a:pPr>
            <a:r>
              <a:rPr sz="2400" spc="-5" dirty="0">
                <a:latin typeface="Arial MT"/>
                <a:cs typeface="Arial MT"/>
              </a:rPr>
              <a:t>Develop	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clear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mission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statement.</a:t>
            </a:r>
            <a:endParaRPr sz="2400" dirty="0">
              <a:latin typeface="Arial MT"/>
              <a:cs typeface="Arial MT"/>
            </a:endParaRPr>
          </a:p>
          <a:p>
            <a:pPr marL="527685" marR="70485" indent="-515620" algn="just">
              <a:spcBef>
                <a:spcPts val="6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mission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statement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should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include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inter-relationship </a:t>
            </a:r>
            <a:r>
              <a:rPr sz="2400" spc="-5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workers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every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level.</a:t>
            </a:r>
            <a:endParaRPr sz="2400" dirty="0">
              <a:latin typeface="Arial MT"/>
              <a:cs typeface="Arial MT"/>
            </a:endParaRPr>
          </a:p>
          <a:p>
            <a:pPr marL="603885" indent="-591820" algn="just">
              <a:spcBef>
                <a:spcPts val="600"/>
              </a:spcBef>
              <a:buAutoNum type="arabicPeriod"/>
              <a:tabLst>
                <a:tab pos="603885" algn="l"/>
                <a:tab pos="604520" algn="l"/>
              </a:tabLst>
            </a:pPr>
            <a:r>
              <a:rPr sz="2400" dirty="0">
                <a:latin typeface="Arial MT"/>
                <a:cs typeface="Arial MT"/>
              </a:rPr>
              <a:t>Decide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whether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organization structure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endParaRPr sz="2400" dirty="0">
              <a:latin typeface="Arial MT"/>
              <a:cs typeface="Arial MT"/>
            </a:endParaRPr>
          </a:p>
          <a:p>
            <a:pPr marL="527685" algn="just"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centralized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formal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decentralized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informal</a:t>
            </a:r>
            <a:endParaRPr sz="2400" dirty="0">
              <a:latin typeface="Arial MT"/>
              <a:cs typeface="Arial MT"/>
            </a:endParaRPr>
          </a:p>
          <a:p>
            <a:pPr marL="527685" marR="531495" indent="-515620" algn="just">
              <a:spcBef>
                <a:spcPts val="60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organization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structure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department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</a:t>
            </a:r>
            <a:r>
              <a:rPr sz="2400" spc="-5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particular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process.</a:t>
            </a:r>
          </a:p>
          <a:p>
            <a:pPr marL="527685" indent="-515620" algn="just">
              <a:spcBef>
                <a:spcPts val="60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400" dirty="0">
                <a:latin typeface="Arial MT"/>
                <a:cs typeface="Arial MT"/>
              </a:rPr>
              <a:t>Design</a:t>
            </a:r>
            <a:r>
              <a:rPr sz="2400" spc="-5" dirty="0">
                <a:latin typeface="Arial MT"/>
                <a:cs typeface="Arial MT"/>
              </a:rPr>
              <a:t> 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overall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chain 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command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 the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organization.</a:t>
            </a:r>
          </a:p>
          <a:p>
            <a:pPr marL="527685" indent="-515620" algn="just">
              <a:spcBef>
                <a:spcPts val="60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400" spc="-5" dirty="0">
                <a:latin typeface="Arial MT"/>
                <a:cs typeface="Arial MT"/>
              </a:rPr>
              <a:t>Add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subordinate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roles</a:t>
            </a:r>
            <a:r>
              <a:rPr sz="2400" spc="-5" dirty="0">
                <a:latin typeface="Arial MT"/>
                <a:cs typeface="Arial MT"/>
              </a:rPr>
              <a:t> 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command</a:t>
            </a:r>
            <a:endParaRPr sz="2400" dirty="0">
              <a:latin typeface="Arial MT"/>
              <a:cs typeface="Arial MT"/>
            </a:endParaRPr>
          </a:p>
          <a:p>
            <a:pPr marL="527685" marR="5080" indent="-515620" algn="just">
              <a:spcBef>
                <a:spcPts val="60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400" spc="-5" dirty="0">
                <a:latin typeface="Arial MT"/>
                <a:cs typeface="Arial MT"/>
              </a:rPr>
              <a:t>Determine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authority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responsibility</a:t>
            </a:r>
            <a:r>
              <a:rPr sz="2400" spc="-5" dirty="0">
                <a:latin typeface="Arial MT"/>
                <a:cs typeface="Arial MT"/>
              </a:rPr>
              <a:t> 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assigned</a:t>
            </a:r>
            <a:r>
              <a:rPr sz="2400" spc="-5" dirty="0">
                <a:latin typeface="Arial MT"/>
                <a:cs typeface="Arial MT"/>
              </a:rPr>
              <a:t> to </a:t>
            </a:r>
            <a:r>
              <a:rPr sz="2400" spc="-5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position</a:t>
            </a:r>
            <a:r>
              <a:rPr sz="2400" spc="-5" dirty="0">
                <a:latin typeface="Arial MT"/>
                <a:cs typeface="Arial MT"/>
              </a:rPr>
              <a:t> 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organization</a:t>
            </a:r>
            <a:r>
              <a:rPr sz="2400" spc="-5" dirty="0">
                <a:latin typeface="Arial MT"/>
                <a:cs typeface="Arial MT"/>
              </a:rPr>
              <a:t> structure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711" y="302768"/>
            <a:ext cx="7560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Factors</a:t>
            </a:r>
            <a:r>
              <a:rPr sz="3200" spc="-65" dirty="0"/>
              <a:t> </a:t>
            </a:r>
            <a:r>
              <a:rPr sz="3200" dirty="0"/>
              <a:t>Affecting</a:t>
            </a:r>
            <a:r>
              <a:rPr sz="3200" spc="-20" dirty="0"/>
              <a:t> </a:t>
            </a:r>
            <a:r>
              <a:rPr sz="3200" spc="-5" dirty="0"/>
              <a:t>Organizational</a:t>
            </a:r>
            <a:r>
              <a:rPr sz="3200" spc="-30" dirty="0"/>
              <a:t> </a:t>
            </a:r>
            <a:r>
              <a:rPr sz="3200" dirty="0"/>
              <a:t>Structure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225790" y="6273495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690" y="6338417"/>
            <a:ext cx="1229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Figure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10.1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349" y="1357325"/>
            <a:ext cx="77152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25790" y="6273495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0909" y="482930"/>
            <a:ext cx="2202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Factors..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739" y="1520689"/>
            <a:ext cx="7761605" cy="29216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Organizational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Environment</a:t>
            </a:r>
            <a:endParaRPr sz="3200" dirty="0">
              <a:latin typeface="Arial"/>
              <a:cs typeface="Arial"/>
            </a:endParaRPr>
          </a:p>
          <a:p>
            <a:pPr marL="756285" marR="341630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quicker</a:t>
            </a:r>
            <a:r>
              <a:rPr sz="2800" spc="-5" dirty="0">
                <a:latin typeface="Arial MT"/>
                <a:cs typeface="Arial MT"/>
              </a:rPr>
              <a:t>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environment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changes,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problems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face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managers.</a:t>
            </a:r>
          </a:p>
          <a:p>
            <a:pPr marL="756285" marR="5080" indent="-287020" algn="just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Structure must be </a:t>
            </a:r>
            <a:r>
              <a:rPr sz="2800" spc="-5" dirty="0">
                <a:latin typeface="Arial MT"/>
                <a:cs typeface="Arial MT"/>
              </a:rPr>
              <a:t>more </a:t>
            </a:r>
            <a:r>
              <a:rPr sz="2800" dirty="0">
                <a:latin typeface="Arial MT"/>
                <a:cs typeface="Arial MT"/>
              </a:rPr>
              <a:t>flexible (i.e.,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decentralized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authority)</a:t>
            </a:r>
            <a:r>
              <a:rPr sz="2800" spc="-5" dirty="0">
                <a:latin typeface="Arial MT"/>
                <a:cs typeface="Arial MT"/>
              </a:rPr>
              <a:t> when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environmental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change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rapid.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25790" y="6273495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dirty="0">
                <a:latin typeface="Arial MT"/>
                <a:cs typeface="Arial MT"/>
              </a:rPr>
              <a:t>-9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1621282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Strategy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2197430"/>
            <a:ext cx="6899909" cy="285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733425" indent="-287020">
              <a:lnSpc>
                <a:spcPct val="100000"/>
              </a:lnSpc>
              <a:spcBef>
                <a:spcPts val="95"/>
              </a:spcBef>
              <a:buChar char="–"/>
              <a:tabLst>
                <a:tab pos="299720" algn="l"/>
              </a:tabLst>
            </a:pPr>
            <a:r>
              <a:rPr sz="2800" dirty="0">
                <a:latin typeface="Arial MT"/>
                <a:cs typeface="Arial MT"/>
              </a:rPr>
              <a:t>Different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strategies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</a:t>
            </a:r>
            <a:r>
              <a:rPr sz="2800" spc="-5" dirty="0">
                <a:latin typeface="Arial MT"/>
                <a:cs typeface="Arial MT"/>
              </a:rPr>
              <a:t> 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different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structures.</a:t>
            </a:r>
          </a:p>
          <a:p>
            <a:pPr marL="698500" marR="345440" lvl="1" indent="-228600" algn="just">
              <a:lnSpc>
                <a:spcPct val="100000"/>
              </a:lnSpc>
              <a:spcBef>
                <a:spcPts val="59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A differentiation strategy </a:t>
            </a:r>
            <a:r>
              <a:rPr sz="2400" spc="-5" dirty="0">
                <a:latin typeface="Arial MT"/>
                <a:cs typeface="Arial MT"/>
              </a:rPr>
              <a:t>needs a flexible </a:t>
            </a:r>
            <a:r>
              <a:rPr sz="2400" dirty="0">
                <a:latin typeface="Arial MT"/>
                <a:cs typeface="Arial MT"/>
              </a:rPr>
              <a:t> structure, </a:t>
            </a:r>
            <a:r>
              <a:rPr sz="2400" spc="-5" dirty="0">
                <a:latin typeface="Arial MT"/>
                <a:cs typeface="Arial MT"/>
              </a:rPr>
              <a:t>low </a:t>
            </a:r>
            <a:r>
              <a:rPr sz="2400" dirty="0">
                <a:latin typeface="Arial MT"/>
                <a:cs typeface="Arial MT"/>
              </a:rPr>
              <a:t>cost may </a:t>
            </a:r>
            <a:r>
              <a:rPr sz="2400" spc="-5" dirty="0">
                <a:latin typeface="Arial MT"/>
                <a:cs typeface="Arial MT"/>
              </a:rPr>
              <a:t>need a </a:t>
            </a:r>
            <a:r>
              <a:rPr sz="2400" dirty="0">
                <a:latin typeface="Arial MT"/>
                <a:cs typeface="Arial MT"/>
              </a:rPr>
              <a:t>more </a:t>
            </a:r>
            <a:r>
              <a:rPr sz="2400" spc="-5" dirty="0">
                <a:latin typeface="Arial MT"/>
                <a:cs typeface="Arial MT"/>
              </a:rPr>
              <a:t>formal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structure.</a:t>
            </a:r>
          </a:p>
          <a:p>
            <a:pPr marL="698500" marR="5080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 MT"/>
                <a:cs typeface="Arial MT"/>
              </a:rPr>
              <a:t>Increased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vertical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integration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diversification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 requires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more </a:t>
            </a:r>
            <a:r>
              <a:rPr sz="2400" spc="-5" dirty="0">
                <a:latin typeface="Arial MT"/>
                <a:cs typeface="Arial MT"/>
              </a:rPr>
              <a:t>flexible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1341</Words>
  <Application>Microsoft Office PowerPoint</Application>
  <PresentationFormat>On-screen Show (4:3)</PresentationFormat>
  <Paragraphs>181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MT</vt:lpstr>
      <vt:lpstr>Calibri</vt:lpstr>
      <vt:lpstr>Cambria</vt:lpstr>
      <vt:lpstr>Times New Roman</vt:lpstr>
      <vt:lpstr>Wingdings</vt:lpstr>
      <vt:lpstr>Office Theme</vt:lpstr>
      <vt:lpstr>ORGANIZATIONAL  STRUCTURE  &amp; DESIGN</vt:lpstr>
      <vt:lpstr>What is an Organizational  Structure?</vt:lpstr>
      <vt:lpstr>The importance of the Organizational  Structure</vt:lpstr>
      <vt:lpstr>The effects of structure on individual  and group</vt:lpstr>
      <vt:lpstr>Organizational Design</vt:lpstr>
      <vt:lpstr>Designing Process</vt:lpstr>
      <vt:lpstr>Factors Affecting Organizational Structure</vt:lpstr>
      <vt:lpstr>Factors..</vt:lpstr>
      <vt:lpstr>Strategy</vt:lpstr>
      <vt:lpstr>Technology</vt:lpstr>
      <vt:lpstr>Technology</vt:lpstr>
      <vt:lpstr>Human Resources</vt:lpstr>
      <vt:lpstr>PowerPoint Presentation</vt:lpstr>
      <vt:lpstr>The Organizational Environment</vt:lpstr>
      <vt:lpstr>Job Design</vt:lpstr>
      <vt:lpstr>Job Design</vt:lpstr>
      <vt:lpstr>Job Design</vt:lpstr>
      <vt:lpstr>Job Enrichment</vt:lpstr>
      <vt:lpstr>TYPES OF STRUCTURES</vt:lpstr>
      <vt:lpstr>PowerPoint Presentation</vt:lpstr>
      <vt:lpstr>VI. PRODUCT STRUCTURE</vt:lpstr>
      <vt:lpstr>V GEOGRAPHIC STRUCTURE</vt:lpstr>
      <vt:lpstr>PowerPoint Presentation</vt:lpstr>
      <vt:lpstr>Types cont…</vt:lpstr>
      <vt:lpstr>PowerPoint Presentation</vt:lpstr>
      <vt:lpstr>Types cont..</vt:lpstr>
      <vt:lpstr>PowerPoint Presentation</vt:lpstr>
      <vt:lpstr>PowerPoint Presentation</vt:lpstr>
      <vt:lpstr>VI. MATRIX STRUCTURES</vt:lpstr>
      <vt:lpstr>Matrix Design Structure</vt:lpstr>
      <vt:lpstr>PowerPoint Presentation</vt:lpstr>
      <vt:lpstr>Weak Matrix</vt:lpstr>
      <vt:lpstr>Strong Matrix</vt:lpstr>
      <vt:lpstr>Advantages of Matrix Organization</vt:lpstr>
      <vt:lpstr>The Four Key Design Decisions</vt:lpstr>
      <vt:lpstr>Division of Labor/specialization</vt:lpstr>
      <vt:lpstr>DIVISION OF LABOUR</vt:lpstr>
      <vt:lpstr>Delegation of Authority</vt:lpstr>
      <vt:lpstr>Delegation of Authority cont..</vt:lpstr>
      <vt:lpstr>Delegation of Authority cont…</vt:lpstr>
      <vt:lpstr>Departmental Bases</vt:lpstr>
      <vt:lpstr>Span of Control</vt:lpstr>
      <vt:lpstr>Q &amp; 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 STRUCTURE  &amp; DESIGN</dc:title>
  <cp:lastModifiedBy>Vijay Pratap Singh</cp:lastModifiedBy>
  <cp:revision>2</cp:revision>
  <dcterms:created xsi:type="dcterms:W3CDTF">2022-08-02T14:15:20Z</dcterms:created>
  <dcterms:modified xsi:type="dcterms:W3CDTF">2023-08-24T06:03:37Z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2022-08-02T00:00:00Z</vt:filetime>
  </property>
</Properties>
</file>