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85" y="4566615"/>
            <a:ext cx="12136628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12108402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1345" marR="508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Organizational</a:t>
            </a:r>
            <a:r>
              <a:rPr spc="40" dirty="0"/>
              <a:t> </a:t>
            </a:r>
            <a:r>
              <a:rPr spc="-5" dirty="0"/>
              <a:t>Design </a:t>
            </a:r>
            <a:r>
              <a:rPr spc="-1320" dirty="0"/>
              <a:t> </a:t>
            </a:r>
            <a:r>
              <a:rPr spc="-5" dirty="0"/>
              <a:t>Structure,</a:t>
            </a:r>
            <a:r>
              <a:rPr spc="10" dirty="0"/>
              <a:t> </a:t>
            </a:r>
            <a:r>
              <a:rPr spc="-5" dirty="0"/>
              <a:t>Size</a:t>
            </a:r>
            <a:r>
              <a:rPr spc="15" dirty="0"/>
              <a:t> </a:t>
            </a:r>
            <a:r>
              <a:rPr spc="-5" dirty="0"/>
              <a:t>&amp; </a:t>
            </a:r>
            <a:r>
              <a:rPr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3DD8B-6499-2557-57FA-15633975E52E}"/>
              </a:ext>
            </a:extLst>
          </p:cNvPr>
          <p:cNvSpPr txBox="1"/>
          <p:nvPr/>
        </p:nvSpPr>
        <p:spPr>
          <a:xfrm>
            <a:off x="5791200" y="4572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Cdr. Vijay Pratap Singh, Adjunct Professor, E&amp;TC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3853" t="5847" r="6271" b="13245"/>
          <a:stretch/>
        </p:blipFill>
        <p:spPr>
          <a:xfrm>
            <a:off x="630123" y="1981200"/>
            <a:ext cx="11028477" cy="4495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0123" y="626109"/>
            <a:ext cx="39357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Organisation: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65" y="1676400"/>
            <a:ext cx="12192000" cy="50444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0123" y="626109"/>
            <a:ext cx="5782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Staff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Organisation: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9071"/>
            <a:ext cx="12192000" cy="51389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0123" y="626109"/>
            <a:ext cx="7066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Organisation</a:t>
            </a:r>
            <a:r>
              <a:rPr sz="3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Structure: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38299"/>
            <a:ext cx="12192000" cy="52197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0123" y="626109"/>
            <a:ext cx="4318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Divisional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Structure: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08402"/>
            <a:ext cx="12192000" cy="51495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0123" y="626109"/>
            <a:ext cx="4478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3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Organisation: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67253"/>
            <a:ext cx="12192000" cy="51907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0123" y="626109"/>
            <a:ext cx="4297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Organisation: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364" y="299084"/>
            <a:ext cx="11076636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84200" algn="ctr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200" algn="l"/>
              </a:tabLst>
            </a:pPr>
            <a:r>
              <a:rPr sz="36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Organisational</a:t>
            </a:r>
            <a:r>
              <a:rPr sz="3600" b="1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Structure</a:t>
            </a:r>
            <a:r>
              <a:rPr sz="3600" b="1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&amp;</a:t>
            </a:r>
            <a:r>
              <a:rPr sz="3600" b="1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It’s</a:t>
            </a:r>
            <a:r>
              <a:rPr sz="3600" b="1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Impact</a:t>
            </a:r>
            <a:r>
              <a:rPr sz="36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on </a:t>
            </a:r>
            <a:r>
              <a:rPr sz="3600" b="1" spc="-9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Organisational </a:t>
            </a:r>
            <a:r>
              <a:rPr sz="36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Behavior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0" y="2032507"/>
            <a:ext cx="1057402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When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Organisational</a:t>
            </a:r>
            <a:r>
              <a:rPr sz="2200" b="1" spc="6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structure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not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properly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designed,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basic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effects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Organisation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&amp;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Employees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are as </a:t>
            </a:r>
            <a:r>
              <a:rPr sz="2200" b="1" spc="5" dirty="0">
                <a:latin typeface="Arial"/>
                <a:cs typeface="Arial"/>
              </a:rPr>
              <a:t>follows:-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Low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Motivation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Morale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Poor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Response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to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New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Opportunities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External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Change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2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Decision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Making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Delayed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or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Lacking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Quality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2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b="1" spc="-60" dirty="0">
                <a:latin typeface="Arial"/>
                <a:cs typeface="Arial"/>
              </a:rPr>
              <a:t>Too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much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conflict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 evident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56" y="599313"/>
            <a:ext cx="887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835" algn="l"/>
              </a:tabLst>
            </a:pP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Formation</a:t>
            </a:r>
            <a:r>
              <a:rPr sz="36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</a:t>
            </a:r>
            <a:r>
              <a:rPr sz="36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Organisational</a:t>
            </a:r>
            <a:r>
              <a:rPr sz="36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Structure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756" y="2385517"/>
            <a:ext cx="11216844" cy="262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2800" b="1" spc="-5" dirty="0">
                <a:latin typeface="Arial"/>
                <a:cs typeface="Arial"/>
              </a:rPr>
              <a:t>Determination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Organisational</a:t>
            </a:r>
            <a:r>
              <a:rPr sz="2800" b="1" spc="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Goals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&amp;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Identification</a:t>
            </a:r>
            <a:r>
              <a:rPr sz="2800" b="1" spc="7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Related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Activities</a:t>
            </a:r>
            <a:endParaRPr sz="2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800" dirty="0">
              <a:latin typeface="Arial"/>
              <a:cs typeface="Arial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800" b="1" spc="-5" dirty="0">
                <a:latin typeface="Arial"/>
                <a:cs typeface="Arial"/>
              </a:rPr>
              <a:t>Grouping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Activities</a:t>
            </a:r>
            <a:endParaRPr sz="2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Arial"/>
              <a:cs typeface="Arial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800" b="1" spc="-5" dirty="0">
                <a:latin typeface="Arial"/>
                <a:cs typeface="Arial"/>
              </a:rPr>
              <a:t>Delegation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Authority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56" y="599313"/>
            <a:ext cx="9106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835" algn="l"/>
              </a:tabLst>
            </a:pPr>
            <a:r>
              <a:rPr sz="3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Importance</a:t>
            </a: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of </a:t>
            </a:r>
            <a:r>
              <a:rPr sz="3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Organisational</a:t>
            </a: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Structure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8572" y="2179320"/>
            <a:ext cx="8623300" cy="2188845"/>
            <a:chOff x="1528572" y="2179320"/>
            <a:chExt cx="8623300" cy="2188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824" y="3677412"/>
              <a:ext cx="4320539" cy="6903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6739" y="3677412"/>
              <a:ext cx="2887980" cy="6903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72" y="3677412"/>
              <a:ext cx="4322064" cy="6903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4295" y="2179320"/>
              <a:ext cx="2372868" cy="15163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4900" y="2426208"/>
              <a:ext cx="2372868" cy="15163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87136" y="2775915"/>
            <a:ext cx="1626870" cy="7747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065" marR="5080" indent="1905" algn="ctr">
              <a:lnSpc>
                <a:spcPct val="86400"/>
              </a:lnSpc>
              <a:spcBef>
                <a:spcPts val="395"/>
              </a:spcBef>
            </a:pPr>
            <a:r>
              <a:rPr sz="1800" b="1" dirty="0">
                <a:latin typeface="Arial"/>
                <a:cs typeface="Arial"/>
              </a:rPr>
              <a:t>Importance of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Organ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nal  </a:t>
            </a:r>
            <a:r>
              <a:rPr sz="1800" b="1" spc="-5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3568" y="4351020"/>
            <a:ext cx="2633980" cy="1763395"/>
            <a:chOff x="353568" y="4351020"/>
            <a:chExt cx="2633980" cy="1763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568" y="4351020"/>
              <a:ext cx="2371344" cy="15163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172" y="4597908"/>
              <a:ext cx="2372867" cy="151638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67180" y="5185409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rd</a:t>
            </a:r>
            <a:r>
              <a:rPr sz="1800" spc="-15" dirty="0">
                <a:latin typeface="Arial MT"/>
                <a:cs typeface="Arial MT"/>
              </a:rPr>
              <a:t>i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0211" y="4351020"/>
            <a:ext cx="2633980" cy="1763395"/>
            <a:chOff x="3220211" y="4351020"/>
            <a:chExt cx="2633980" cy="176339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0211" y="4351020"/>
              <a:ext cx="2372867" cy="15163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0815" y="4597908"/>
              <a:ext cx="2372867" cy="151638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624834" y="5067046"/>
            <a:ext cx="2084705" cy="5378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31190" marR="5080" indent="-619125">
              <a:lnSpc>
                <a:spcPts val="1870"/>
              </a:lnSpc>
              <a:spcBef>
                <a:spcPts val="400"/>
              </a:spcBef>
            </a:pPr>
            <a:r>
              <a:rPr sz="1800" spc="-5" dirty="0">
                <a:latin typeface="Arial MT"/>
                <a:cs typeface="Arial MT"/>
              </a:rPr>
              <a:t>Source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Support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Security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86855" y="4351020"/>
            <a:ext cx="2633980" cy="1763395"/>
            <a:chOff x="6086855" y="4351020"/>
            <a:chExt cx="2633980" cy="176339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6855" y="4351020"/>
              <a:ext cx="2372868" cy="15163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8983" y="4597908"/>
              <a:ext cx="2371343" cy="151638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539610" y="5185409"/>
            <a:ext cx="199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Chain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Command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955023" y="4351020"/>
            <a:ext cx="2633980" cy="1763395"/>
            <a:chOff x="8955023" y="4351020"/>
            <a:chExt cx="2633980" cy="17633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55023" y="4351020"/>
              <a:ext cx="2372868" cy="15163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15627" y="4597908"/>
              <a:ext cx="2372868" cy="15163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547606" y="5185409"/>
            <a:ext cx="171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Decision-Making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980" y="2731769"/>
            <a:ext cx="1043559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376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Organisational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size defined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 total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employee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.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larger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organisation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complicated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structure.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organisation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small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ex: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single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retail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store..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4330" y="4609591"/>
            <a:ext cx="9051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increase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size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give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structural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characteristics: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5695" y="667892"/>
            <a:ext cx="494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835" algn="l"/>
              </a:tabLst>
            </a:pPr>
            <a:r>
              <a:rPr sz="3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Organisational</a:t>
            </a:r>
            <a:r>
              <a:rPr sz="36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size: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522" y="572515"/>
            <a:ext cx="1049507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 indent="-408940" algn="ctr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"/>
              <a:tabLst>
                <a:tab pos="421640" algn="l"/>
              </a:tabLst>
            </a:pPr>
            <a:r>
              <a:rPr sz="48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Organizational</a:t>
            </a:r>
            <a:r>
              <a:rPr sz="4800" b="1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Design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061" y="2438400"/>
            <a:ext cx="11561877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According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1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Sargent</a:t>
            </a:r>
            <a:r>
              <a:rPr sz="2800" b="1" spc="17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&amp;</a:t>
            </a:r>
            <a:r>
              <a:rPr sz="2800" b="1" spc="1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McConnell,</a:t>
            </a:r>
            <a:r>
              <a:rPr sz="2800" b="1" spc="15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”Organisational</a:t>
            </a:r>
            <a:r>
              <a:rPr sz="2800" spc="1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Design</a:t>
            </a:r>
            <a:r>
              <a:rPr sz="2800" spc="1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spc="1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defined</a:t>
            </a:r>
            <a:r>
              <a:rPr sz="2800" spc="18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as </a:t>
            </a:r>
            <a:r>
              <a:rPr sz="2800" spc="-6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process </a:t>
            </a:r>
            <a:r>
              <a:rPr sz="2800" dirty="0">
                <a:latin typeface="Arial MT"/>
                <a:cs typeface="Arial MT"/>
              </a:rPr>
              <a:t>for improving the probability that </a:t>
            </a:r>
            <a:r>
              <a:rPr sz="2800" spc="-5" dirty="0">
                <a:latin typeface="Arial MT"/>
                <a:cs typeface="Arial MT"/>
              </a:rPr>
              <a:t>an </a:t>
            </a:r>
            <a:r>
              <a:rPr sz="2800" dirty="0">
                <a:latin typeface="Arial MT"/>
                <a:cs typeface="Arial MT"/>
              </a:rPr>
              <a:t>organization will be successful </a:t>
            </a:r>
            <a:r>
              <a:rPr sz="2800" spc="-10" dirty="0">
                <a:latin typeface="Arial MT"/>
                <a:cs typeface="Arial MT"/>
              </a:rPr>
              <a:t>by </a:t>
            </a:r>
            <a:r>
              <a:rPr sz="2800" spc="-5" dirty="0">
                <a:latin typeface="Arial MT"/>
                <a:cs typeface="Arial MT"/>
              </a:rPr>
              <a:t> assessing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reshaping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structure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position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better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meet </a:t>
            </a:r>
            <a:r>
              <a:rPr sz="2800" spc="-5" dirty="0">
                <a:latin typeface="Arial MT"/>
                <a:cs typeface="Arial MT"/>
              </a:rPr>
              <a:t>(Business)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goals”.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Arial MT"/>
              <a:cs typeface="Arial MT"/>
            </a:endParaRPr>
          </a:p>
          <a:p>
            <a:pPr marL="12700" marR="6985" algn="just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According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Richard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M.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Burton,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”Organizational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design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body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 knowledge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techniques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 </a:t>
            </a:r>
            <a:r>
              <a:rPr sz="2800" spc="-5" dirty="0">
                <a:latin typeface="Arial MT"/>
                <a:cs typeface="Arial MT"/>
              </a:rPr>
              <a:t>seeks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offer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useful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advice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6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organizations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about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their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structures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(and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aspects)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needed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attain</a:t>
            </a:r>
            <a:r>
              <a:rPr sz="2800" spc="-5" dirty="0">
                <a:latin typeface="Arial MT"/>
                <a:cs typeface="Arial MT"/>
              </a:rPr>
              <a:t> their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goals.”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86787"/>
            <a:ext cx="5942965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3070" indent="-421005">
              <a:lnSpc>
                <a:spcPct val="100000"/>
              </a:lnSpc>
              <a:spcBef>
                <a:spcPts val="95"/>
              </a:spcBef>
              <a:buChar char="•"/>
              <a:tabLst>
                <a:tab pos="433070" algn="l"/>
                <a:tab pos="433705" algn="l"/>
              </a:tabLst>
            </a:pPr>
            <a:r>
              <a:rPr sz="2200" spc="-5" dirty="0">
                <a:latin typeface="Arial MT"/>
                <a:cs typeface="Arial MT"/>
              </a:rPr>
              <a:t>High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vertical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differentiation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High horizontal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differentiation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Increase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specialisation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dirty="0">
                <a:latin typeface="Arial MT"/>
                <a:cs typeface="Arial MT"/>
              </a:rPr>
              <a:t> skill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High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degree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formalisation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44343"/>
            <a:ext cx="7286625" cy="210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latin typeface="Arial MT"/>
                <a:cs typeface="Arial MT"/>
              </a:rPr>
              <a:t>Technology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way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tasks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accomplished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tools,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equipment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techniques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human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know-how.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Every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technology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some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transform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outputs.</a:t>
            </a:r>
            <a:endParaRPr sz="2200">
              <a:latin typeface="Arial MT"/>
              <a:cs typeface="Arial MT"/>
            </a:endParaRPr>
          </a:p>
          <a:p>
            <a:pPr marL="12700" marR="712470" indent="699770">
              <a:lnSpc>
                <a:spcPct val="100000"/>
              </a:lnSpc>
              <a:spcBef>
                <a:spcPts val="530"/>
              </a:spcBef>
              <a:tabLst>
                <a:tab pos="2218690" algn="l"/>
                <a:tab pos="3726815" algn="l"/>
              </a:tabLst>
            </a:pP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early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1960s,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Joan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Woodward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found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right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combination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	technology	were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following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906" y="650570"/>
            <a:ext cx="3126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200" algn="l"/>
              </a:tabLst>
            </a:pPr>
            <a:r>
              <a:rPr sz="3600" b="1" u="heavy" spc="-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</a:t>
            </a: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echn</a:t>
            </a:r>
            <a:r>
              <a:rPr sz="36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</a:t>
            </a: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lo</a:t>
            </a:r>
            <a:r>
              <a:rPr sz="36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g</a:t>
            </a:r>
            <a:r>
              <a:rPr sz="36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8640" y="2089404"/>
            <a:ext cx="1856231" cy="10424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52433" y="2320544"/>
            <a:ext cx="1090930" cy="5378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247015">
              <a:lnSpc>
                <a:spcPts val="1870"/>
              </a:lnSpc>
              <a:spcBef>
                <a:spcPts val="40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Small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68640" y="3168395"/>
            <a:ext cx="1856739" cy="1487805"/>
            <a:chOff x="8168640" y="3168395"/>
            <a:chExt cx="1856739" cy="14878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4440" y="3168395"/>
              <a:ext cx="484631" cy="408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640" y="3613403"/>
              <a:ext cx="1856231" cy="104241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552433" y="3680586"/>
            <a:ext cx="1090930" cy="5378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259079">
              <a:lnSpc>
                <a:spcPts val="1870"/>
              </a:lnSpc>
              <a:spcBef>
                <a:spcPts val="4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Mass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68640" y="4692396"/>
            <a:ext cx="1856739" cy="1487805"/>
            <a:chOff x="8168640" y="4692396"/>
            <a:chExt cx="1856739" cy="148780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4440" y="4692396"/>
              <a:ext cx="484631" cy="4084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640" y="5137404"/>
              <a:ext cx="1856231" cy="104241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508618" y="5369153"/>
            <a:ext cx="1178560" cy="5378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6515" marR="5080" indent="-44450">
              <a:lnSpc>
                <a:spcPts val="1870"/>
              </a:lnSpc>
              <a:spcBef>
                <a:spcPts val="40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nti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us  production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56" y="599313"/>
            <a:ext cx="106072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 algn="ctr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835" algn="l"/>
              </a:tabLst>
            </a:pPr>
            <a:r>
              <a:rPr sz="4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Features</a:t>
            </a:r>
            <a:r>
              <a:rPr sz="4400" b="1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</a:t>
            </a:r>
            <a:r>
              <a:rPr sz="4400" b="1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Organisational</a:t>
            </a:r>
            <a:r>
              <a:rPr sz="4400" b="1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Design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8556" y="1828800"/>
            <a:ext cx="6972934" cy="4752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7063" indent="-614363"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r>
              <a:rPr sz="2800" b="1" dirty="0">
                <a:latin typeface="Arial"/>
                <a:cs typeface="Arial"/>
              </a:rPr>
              <a:t>Getting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work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Done</a:t>
            </a:r>
            <a:endParaRPr sz="2800" dirty="0">
              <a:latin typeface="Arial"/>
              <a:cs typeface="Arial"/>
            </a:endParaRPr>
          </a:p>
          <a:p>
            <a:pPr marL="627063" indent="-614363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800" dirty="0">
              <a:latin typeface="Arial"/>
              <a:cs typeface="Arial"/>
            </a:endParaRPr>
          </a:p>
          <a:p>
            <a:pPr marL="627063" indent="-614363">
              <a:lnSpc>
                <a:spcPct val="100000"/>
              </a:lnSpc>
              <a:buFont typeface="Wingdings"/>
              <a:buChar char=""/>
            </a:pPr>
            <a:r>
              <a:rPr sz="2800" b="1" spc="-5" dirty="0">
                <a:latin typeface="Arial"/>
                <a:cs typeface="Arial"/>
              </a:rPr>
              <a:t>Accomplishing Organisational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Goals</a:t>
            </a:r>
            <a:endParaRPr sz="2800" dirty="0">
              <a:latin typeface="Arial"/>
              <a:cs typeface="Arial"/>
            </a:endParaRPr>
          </a:p>
          <a:p>
            <a:pPr marL="627063" indent="-614363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800" dirty="0">
              <a:latin typeface="Arial"/>
              <a:cs typeface="Arial"/>
            </a:endParaRPr>
          </a:p>
          <a:p>
            <a:pPr marL="627063" indent="-614363">
              <a:lnSpc>
                <a:spcPct val="100000"/>
              </a:lnSpc>
              <a:buFont typeface="Wingdings"/>
              <a:buChar char=""/>
            </a:pPr>
            <a:r>
              <a:rPr sz="2800" b="1" spc="-30" dirty="0">
                <a:latin typeface="Arial"/>
                <a:cs typeface="Arial"/>
              </a:rPr>
              <a:t>Ways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Integration</a:t>
            </a:r>
            <a:endParaRPr sz="2800" dirty="0">
              <a:latin typeface="Arial"/>
              <a:cs typeface="Arial"/>
            </a:endParaRPr>
          </a:p>
          <a:p>
            <a:pPr marL="627063" indent="-614363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800" dirty="0">
              <a:latin typeface="Arial"/>
              <a:cs typeface="Arial"/>
            </a:endParaRPr>
          </a:p>
          <a:p>
            <a:pPr marL="627063" indent="-614363">
              <a:lnSpc>
                <a:spcPct val="100000"/>
              </a:lnSpc>
              <a:buFont typeface="Wingdings"/>
              <a:buChar char=""/>
            </a:pPr>
            <a:r>
              <a:rPr sz="2800" b="1" dirty="0">
                <a:latin typeface="Arial"/>
                <a:cs typeface="Arial"/>
              </a:rPr>
              <a:t>Matching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Strategic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Actions</a:t>
            </a:r>
            <a:endParaRPr sz="2800" dirty="0">
              <a:latin typeface="Arial"/>
              <a:cs typeface="Arial"/>
            </a:endParaRPr>
          </a:p>
          <a:p>
            <a:pPr marL="627063" indent="-614363"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800" dirty="0">
              <a:latin typeface="Arial"/>
              <a:cs typeface="Arial"/>
            </a:endParaRPr>
          </a:p>
          <a:p>
            <a:pPr marL="627063" indent="-614363">
              <a:lnSpc>
                <a:spcPct val="100000"/>
              </a:lnSpc>
              <a:buFont typeface="Wingdings"/>
              <a:buChar char=""/>
            </a:pPr>
            <a:r>
              <a:rPr sz="2800" b="1" spc="-5" dirty="0">
                <a:latin typeface="Arial"/>
                <a:cs typeface="Arial"/>
              </a:rPr>
              <a:t>Determining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Organisational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Structure</a:t>
            </a:r>
            <a:endParaRPr sz="2800" dirty="0">
              <a:latin typeface="Arial"/>
              <a:cs typeface="Arial"/>
            </a:endParaRPr>
          </a:p>
          <a:p>
            <a:pPr marL="627063" indent="-614363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800" dirty="0">
              <a:latin typeface="Arial"/>
              <a:cs typeface="Arial"/>
            </a:endParaRPr>
          </a:p>
          <a:p>
            <a:pPr marL="627063" indent="-614363">
              <a:lnSpc>
                <a:spcPct val="100000"/>
              </a:lnSpc>
              <a:buFont typeface="Wingdings"/>
              <a:buChar char=""/>
            </a:pPr>
            <a:r>
              <a:rPr sz="2800" b="1" spc="-5" dirty="0">
                <a:latin typeface="Arial"/>
                <a:cs typeface="Arial"/>
              </a:rPr>
              <a:t>Resource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Allocation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56" y="599313"/>
            <a:ext cx="109120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 algn="ctr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835" algn="l"/>
              </a:tabLst>
            </a:pPr>
            <a:r>
              <a:rPr sz="4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Importance</a:t>
            </a:r>
            <a:r>
              <a:rPr sz="4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of </a:t>
            </a:r>
            <a:r>
              <a:rPr sz="4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Organisational</a:t>
            </a:r>
            <a:r>
              <a:rPr sz="4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Design</a:t>
            </a:r>
            <a:endParaRPr sz="4400" dirty="0">
              <a:latin typeface="Arial"/>
              <a:cs typeface="Aria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D52C02-BBC2-728F-40A3-7427BC803582}"/>
              </a:ext>
            </a:extLst>
          </p:cNvPr>
          <p:cNvGrpSpPr/>
          <p:nvPr/>
        </p:nvGrpSpPr>
        <p:grpSpPr>
          <a:xfrm>
            <a:off x="2162555" y="2269235"/>
            <a:ext cx="6928104" cy="3942589"/>
            <a:chOff x="2162555" y="2269235"/>
            <a:chExt cx="6928104" cy="39425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272" y="4732020"/>
              <a:ext cx="3313176" cy="685800"/>
            </a:xfrm>
            <a:prstGeom prst="rect">
              <a:avLst/>
            </a:prstGeom>
          </p:spPr>
        </p:pic>
        <p:sp>
          <p:nvSpPr>
            <p:cNvPr id="4" name="object 4"/>
            <p:cNvSpPr txBox="1"/>
            <p:nvPr/>
          </p:nvSpPr>
          <p:spPr>
            <a:xfrm>
              <a:off x="2795777" y="4896103"/>
              <a:ext cx="2074545" cy="3149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00" spc="-5" dirty="0">
                  <a:solidFill>
                    <a:srgbClr val="FFFFFF"/>
                  </a:solidFill>
                  <a:latin typeface="Arial MT"/>
                  <a:cs typeface="Arial MT"/>
                </a:rPr>
                <a:t>Managing</a:t>
              </a:r>
              <a:r>
                <a:rPr sz="1900" spc="-4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900" spc="-5" dirty="0">
                  <a:solidFill>
                    <a:srgbClr val="FFFFFF"/>
                  </a:solidFill>
                  <a:latin typeface="Arial MT"/>
                  <a:cs typeface="Arial MT"/>
                </a:rPr>
                <a:t>Diversity</a:t>
              </a:r>
              <a:endParaRPr sz="1900">
                <a:latin typeface="Arial MT"/>
                <a:cs typeface="Arial MT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0020" y="2269235"/>
              <a:ext cx="3311652" cy="1092708"/>
            </a:xfrm>
            <a:prstGeom prst="rect">
              <a:avLst/>
            </a:prstGeom>
          </p:spPr>
        </p:pic>
        <p:sp>
          <p:nvSpPr>
            <p:cNvPr id="6" name="object 6"/>
            <p:cNvSpPr txBox="1"/>
            <p:nvPr/>
          </p:nvSpPr>
          <p:spPr>
            <a:xfrm>
              <a:off x="4362450" y="2494914"/>
              <a:ext cx="2526665" cy="594995"/>
            </a:xfrm>
            <a:prstGeom prst="rect">
              <a:avLst/>
            </a:prstGeom>
          </p:spPr>
          <p:txBody>
            <a:bodyPr vert="horz" wrap="square" lIns="0" tIns="55880" rIns="0" bIns="0" rtlCol="0">
              <a:spAutoFit/>
            </a:bodyPr>
            <a:lstStyle/>
            <a:p>
              <a:pPr marL="12700" marR="5080" indent="473709">
                <a:lnSpc>
                  <a:spcPts val="2080"/>
                </a:lnSpc>
                <a:spcBef>
                  <a:spcPts val="440"/>
                </a:spcBef>
              </a:pPr>
              <a:r>
                <a:rPr sz="2000" dirty="0">
                  <a:solidFill>
                    <a:srgbClr val="FFFFFF"/>
                  </a:solidFill>
                  <a:latin typeface="Arial MT"/>
                  <a:cs typeface="Arial MT"/>
                </a:rPr>
                <a:t>Importance of </a:t>
              </a:r>
              <a:r>
                <a:rPr sz="20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Arial MT"/>
                  <a:cs typeface="Arial MT"/>
                </a:rPr>
                <a:t>Organisational</a:t>
              </a:r>
              <a:r>
                <a:rPr sz="2000" spc="-9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Arial MT"/>
                  <a:cs typeface="Arial MT"/>
                </a:rPr>
                <a:t>Design</a:t>
              </a:r>
              <a:endParaRPr sz="2000">
                <a:latin typeface="Arial MT"/>
                <a:cs typeface="Arial MT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2555" y="3598164"/>
              <a:ext cx="3311652" cy="726948"/>
            </a:xfrm>
            <a:prstGeom prst="rect">
              <a:avLst/>
            </a:prstGeom>
          </p:spPr>
        </p:pic>
        <p:sp>
          <p:nvSpPr>
            <p:cNvPr id="8" name="object 8"/>
            <p:cNvSpPr txBox="1"/>
            <p:nvPr/>
          </p:nvSpPr>
          <p:spPr>
            <a:xfrm>
              <a:off x="2271522" y="3772661"/>
              <a:ext cx="309308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FFFFFF"/>
                  </a:solidFill>
                  <a:latin typeface="Arial MT"/>
                  <a:cs typeface="Arial MT"/>
                </a:rPr>
                <a:t>Dealing</a:t>
              </a:r>
              <a:r>
                <a:rPr sz="2000" spc="-4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Arial MT"/>
                  <a:cs typeface="Arial MT"/>
                </a:rPr>
                <a:t>with</a:t>
              </a:r>
              <a:r>
                <a:rPr sz="2000" spc="-4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Arial MT"/>
                  <a:cs typeface="Arial MT"/>
                </a:rPr>
                <a:t>Contingencies</a:t>
              </a:r>
              <a:endParaRPr sz="2000">
                <a:latin typeface="Arial MT"/>
                <a:cs typeface="Arial MT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484" y="3617976"/>
              <a:ext cx="3313175" cy="729995"/>
            </a:xfrm>
            <a:prstGeom prst="rect">
              <a:avLst/>
            </a:prstGeom>
          </p:spPr>
        </p:pic>
        <p:sp>
          <p:nvSpPr>
            <p:cNvPr id="10" name="object 10"/>
            <p:cNvSpPr txBox="1"/>
            <p:nvPr/>
          </p:nvSpPr>
          <p:spPr>
            <a:xfrm>
              <a:off x="6336029" y="3678682"/>
              <a:ext cx="2196465" cy="564515"/>
            </a:xfrm>
            <a:prstGeom prst="rect">
              <a:avLst/>
            </a:prstGeom>
          </p:spPr>
          <p:txBody>
            <a:bodyPr vert="horz" wrap="square" lIns="0" tIns="53340" rIns="0" bIns="0" rtlCol="0">
              <a:spAutoFit/>
            </a:bodyPr>
            <a:lstStyle/>
            <a:p>
              <a:pPr marL="521334" marR="5080" indent="-509270">
                <a:lnSpc>
                  <a:spcPts val="1970"/>
                </a:lnSpc>
                <a:spcBef>
                  <a:spcPts val="420"/>
                </a:spcBef>
              </a:pPr>
              <a:r>
                <a:rPr sz="1900" spc="-5" dirty="0">
                  <a:solidFill>
                    <a:srgbClr val="FFFFFF"/>
                  </a:solidFill>
                  <a:latin typeface="Arial MT"/>
                  <a:cs typeface="Arial MT"/>
                </a:rPr>
                <a:t>Gaining</a:t>
              </a:r>
              <a:r>
                <a:rPr sz="1900" spc="-3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900" spc="-5" dirty="0">
                  <a:solidFill>
                    <a:srgbClr val="FFFFFF"/>
                  </a:solidFill>
                  <a:latin typeface="Arial MT"/>
                  <a:cs typeface="Arial MT"/>
                </a:rPr>
                <a:t>Competitive </a:t>
              </a:r>
              <a:r>
                <a:rPr sz="1900" spc="-509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900" spc="-5" dirty="0">
                  <a:solidFill>
                    <a:srgbClr val="FFFFFF"/>
                  </a:solidFill>
                  <a:latin typeface="Arial MT"/>
                  <a:cs typeface="Arial MT"/>
                </a:rPr>
                <a:t>Advantage</a:t>
              </a:r>
              <a:endParaRPr sz="1900">
                <a:latin typeface="Arial MT"/>
                <a:cs typeface="Arial MT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0020" y="5483352"/>
              <a:ext cx="3311652" cy="728472"/>
            </a:xfrm>
            <a:prstGeom prst="rect">
              <a:avLst/>
            </a:prstGeom>
          </p:spPr>
        </p:pic>
        <p:sp>
          <p:nvSpPr>
            <p:cNvPr id="12" name="object 12"/>
            <p:cNvSpPr txBox="1"/>
            <p:nvPr/>
          </p:nvSpPr>
          <p:spPr>
            <a:xfrm>
              <a:off x="4723638" y="5659323"/>
              <a:ext cx="1807210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rgbClr val="FFFFFF"/>
                  </a:solidFill>
                  <a:latin typeface="Arial MT"/>
                  <a:cs typeface="Arial MT"/>
                </a:rPr>
                <a:t>Provides</a:t>
              </a:r>
              <a:r>
                <a:rPr sz="2000" spc="-7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Arial MT"/>
                  <a:cs typeface="Arial MT"/>
                </a:rPr>
                <a:t>Clarity</a:t>
              </a:r>
              <a:endParaRPr sz="2000">
                <a:latin typeface="Arial MT"/>
                <a:cs typeface="Arial MT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484" y="4663440"/>
              <a:ext cx="3313175" cy="728472"/>
            </a:xfrm>
            <a:prstGeom prst="rect">
              <a:avLst/>
            </a:prstGeom>
          </p:spPr>
        </p:pic>
        <p:sp>
          <p:nvSpPr>
            <p:cNvPr id="14" name="object 14"/>
            <p:cNvSpPr txBox="1"/>
            <p:nvPr/>
          </p:nvSpPr>
          <p:spPr>
            <a:xfrm>
              <a:off x="6138798" y="4839080"/>
              <a:ext cx="2591435" cy="3308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solidFill>
                    <a:srgbClr val="FFFFFF"/>
                  </a:solidFill>
                  <a:latin typeface="Arial MT"/>
                  <a:cs typeface="Arial MT"/>
                </a:rPr>
                <a:t>Efficiency</a:t>
              </a:r>
              <a:r>
                <a:rPr sz="2000" spc="-5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Arial MT"/>
                  <a:cs typeface="Arial MT"/>
                </a:rPr>
                <a:t>&amp;</a:t>
              </a:r>
              <a:r>
                <a:rPr sz="2000" spc="-4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2000" dirty="0">
                  <a:solidFill>
                    <a:srgbClr val="FFFFFF"/>
                  </a:solidFill>
                  <a:latin typeface="Arial MT"/>
                  <a:cs typeface="Arial MT"/>
                </a:rPr>
                <a:t>Innovation</a:t>
              </a:r>
              <a:endParaRPr sz="2000"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56" y="599313"/>
            <a:ext cx="116740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 algn="ctr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835" algn="l"/>
              </a:tabLst>
            </a:pPr>
            <a:r>
              <a:rPr sz="4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Approaches</a:t>
            </a:r>
            <a:r>
              <a:rPr sz="4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for </a:t>
            </a:r>
            <a:r>
              <a:rPr sz="4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Organisational</a:t>
            </a:r>
            <a:r>
              <a:rPr sz="4400" b="1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Design</a:t>
            </a:r>
            <a:endParaRPr sz="44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13759" y="1784604"/>
            <a:ext cx="5463540" cy="4747260"/>
            <a:chOff x="3413759" y="1784604"/>
            <a:chExt cx="5463540" cy="4747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759" y="1784604"/>
              <a:ext cx="4747260" cy="47472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5959" y="2255520"/>
              <a:ext cx="3101340" cy="11414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5959" y="3517392"/>
              <a:ext cx="3101340" cy="11414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5959" y="4779264"/>
              <a:ext cx="3101340" cy="1143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61634" y="2367152"/>
            <a:ext cx="2731770" cy="3374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74675" marR="568325" indent="1905" algn="ctr">
              <a:lnSpc>
                <a:spcPts val="3000"/>
              </a:lnSpc>
              <a:spcBef>
                <a:spcPts val="605"/>
              </a:spcBef>
            </a:pPr>
            <a:r>
              <a:rPr sz="2900" dirty="0">
                <a:latin typeface="Arial MT"/>
                <a:cs typeface="Arial MT"/>
              </a:rPr>
              <a:t>Process 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App</a:t>
            </a:r>
            <a:r>
              <a:rPr sz="2900" spc="5" dirty="0">
                <a:latin typeface="Arial MT"/>
                <a:cs typeface="Arial MT"/>
              </a:rPr>
              <a:t>r</a:t>
            </a:r>
            <a:r>
              <a:rPr sz="2900" dirty="0">
                <a:latin typeface="Arial MT"/>
                <a:cs typeface="Arial MT"/>
              </a:rPr>
              <a:t>o</a:t>
            </a:r>
            <a:r>
              <a:rPr sz="2900" spc="5" dirty="0">
                <a:latin typeface="Arial MT"/>
                <a:cs typeface="Arial MT"/>
              </a:rPr>
              <a:t>a</a:t>
            </a:r>
            <a:r>
              <a:rPr sz="2900" dirty="0">
                <a:latin typeface="Arial MT"/>
                <a:cs typeface="Arial MT"/>
              </a:rPr>
              <a:t>ch</a:t>
            </a: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900" dirty="0">
                <a:latin typeface="Arial MT"/>
                <a:cs typeface="Arial MT"/>
              </a:rPr>
              <a:t>Resu</a:t>
            </a:r>
            <a:r>
              <a:rPr sz="2900" spc="5" dirty="0">
                <a:latin typeface="Arial MT"/>
                <a:cs typeface="Arial MT"/>
              </a:rPr>
              <a:t>l</a:t>
            </a:r>
            <a:r>
              <a:rPr sz="2900" dirty="0">
                <a:latin typeface="Arial MT"/>
                <a:cs typeface="Arial MT"/>
              </a:rPr>
              <a:t>t</a:t>
            </a:r>
            <a:r>
              <a:rPr sz="2900" spc="-19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Appr</a:t>
            </a:r>
            <a:r>
              <a:rPr sz="2900" spc="5" dirty="0">
                <a:latin typeface="Arial MT"/>
                <a:cs typeface="Arial MT"/>
              </a:rPr>
              <a:t>o</a:t>
            </a:r>
            <a:r>
              <a:rPr sz="2900" dirty="0">
                <a:latin typeface="Arial MT"/>
                <a:cs typeface="Arial MT"/>
              </a:rPr>
              <a:t>ach</a:t>
            </a: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750">
              <a:latin typeface="Arial MT"/>
              <a:cs typeface="Arial MT"/>
            </a:endParaRPr>
          </a:p>
          <a:p>
            <a:pPr marL="574675" marR="568325" indent="81915">
              <a:lnSpc>
                <a:spcPts val="3000"/>
              </a:lnSpc>
            </a:pPr>
            <a:r>
              <a:rPr sz="2900" dirty="0">
                <a:latin typeface="Arial MT"/>
                <a:cs typeface="Arial MT"/>
              </a:rPr>
              <a:t>Decision </a:t>
            </a:r>
            <a:r>
              <a:rPr sz="2900" spc="-79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App</a:t>
            </a:r>
            <a:r>
              <a:rPr sz="2900" spc="5" dirty="0">
                <a:latin typeface="Arial MT"/>
                <a:cs typeface="Arial MT"/>
              </a:rPr>
              <a:t>r</a:t>
            </a:r>
            <a:r>
              <a:rPr sz="2900" dirty="0">
                <a:latin typeface="Arial MT"/>
                <a:cs typeface="Arial MT"/>
              </a:rPr>
              <a:t>o</a:t>
            </a:r>
            <a:r>
              <a:rPr sz="2900" spc="5" dirty="0">
                <a:latin typeface="Arial MT"/>
                <a:cs typeface="Arial MT"/>
              </a:rPr>
              <a:t>a</a:t>
            </a:r>
            <a:r>
              <a:rPr sz="2900" dirty="0">
                <a:latin typeface="Arial MT"/>
                <a:cs typeface="Arial MT"/>
              </a:rPr>
              <a:t>ch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56" y="599313"/>
            <a:ext cx="1083584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 algn="ctr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835" algn="l"/>
              </a:tabLst>
            </a:pPr>
            <a:r>
              <a:rPr sz="48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Organisational</a:t>
            </a:r>
            <a:r>
              <a:rPr sz="4800" b="1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Structure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" y="2365628"/>
            <a:ext cx="11050728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According</a:t>
            </a:r>
            <a:r>
              <a:rPr sz="2800" b="1" dirty="0">
                <a:latin typeface="Arial"/>
                <a:cs typeface="Arial"/>
              </a:rPr>
              <a:t> to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Koontz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Donnel,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“Organisation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structure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the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establishments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authority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relationships</a:t>
            </a:r>
            <a:r>
              <a:rPr sz="2800" spc="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provision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coordination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between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them,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both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vertically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Horizontally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the</a:t>
            </a:r>
            <a:r>
              <a:rPr sz="2800" spc="-5" dirty="0">
                <a:latin typeface="Arial MT"/>
                <a:cs typeface="Arial MT"/>
              </a:rPr>
              <a:t> enterprise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structure.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56" y="599313"/>
            <a:ext cx="112930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 algn="ctr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835" algn="l"/>
              </a:tabLst>
            </a:pPr>
            <a:r>
              <a:rPr sz="4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Features</a:t>
            </a:r>
            <a:r>
              <a:rPr sz="4400" b="1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</a:t>
            </a:r>
            <a:r>
              <a:rPr sz="4400" b="1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Organisational</a:t>
            </a:r>
            <a:r>
              <a:rPr sz="4400" b="1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Structure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4106" y="5975603"/>
            <a:ext cx="1576838" cy="88239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D3F4936-00E5-2726-6E31-F5FC5FC69B91}"/>
              </a:ext>
            </a:extLst>
          </p:cNvPr>
          <p:cNvGrpSpPr/>
          <p:nvPr/>
        </p:nvGrpSpPr>
        <p:grpSpPr>
          <a:xfrm>
            <a:off x="3124200" y="1708404"/>
            <a:ext cx="5943600" cy="5009743"/>
            <a:chOff x="4162044" y="1708404"/>
            <a:chExt cx="4131563" cy="5009743"/>
          </a:xfrm>
        </p:grpSpPr>
        <p:grpSp>
          <p:nvGrpSpPr>
            <p:cNvPr id="3" name="object 3"/>
            <p:cNvGrpSpPr/>
            <p:nvPr/>
          </p:nvGrpSpPr>
          <p:grpSpPr>
            <a:xfrm>
              <a:off x="4776215" y="1708404"/>
              <a:ext cx="2810510" cy="4298315"/>
              <a:chOff x="4776215" y="1708404"/>
              <a:chExt cx="2810510" cy="4298315"/>
            </a:xfrm>
          </p:grpSpPr>
          <p:pic>
            <p:nvPicPr>
              <p:cNvPr id="4" name="object 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63055" y="2378964"/>
                <a:ext cx="605027" cy="547115"/>
              </a:xfrm>
              <a:prstGeom prst="rect">
                <a:avLst/>
              </a:prstGeom>
            </p:spPr>
          </p:pic>
          <p:sp>
            <p:nvSpPr>
              <p:cNvPr id="5" name="object 5"/>
              <p:cNvSpPr/>
              <p:nvPr/>
            </p:nvSpPr>
            <p:spPr>
              <a:xfrm>
                <a:off x="6169151" y="2378964"/>
                <a:ext cx="0" cy="3613785"/>
              </a:xfrm>
              <a:custGeom>
                <a:avLst/>
                <a:gdLst/>
                <a:ahLst/>
                <a:cxnLst/>
                <a:rect l="l" t="t" r="r" b="b"/>
                <a:pathLst>
                  <a:path h="3613785">
                    <a:moveTo>
                      <a:pt x="0" y="3613404"/>
                    </a:moveTo>
                    <a:lnTo>
                      <a:pt x="0" y="0"/>
                    </a:lnTo>
                  </a:path>
                </a:pathLst>
              </a:custGeom>
              <a:ln w="2743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" name="object 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63055" y="2378964"/>
                <a:ext cx="1423416" cy="2979420"/>
              </a:xfrm>
              <a:prstGeom prst="rect">
                <a:avLst/>
              </a:prstGeom>
            </p:spPr>
          </p:pic>
          <p:pic>
            <p:nvPicPr>
              <p:cNvPr id="7" name="object 7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63055" y="2378964"/>
                <a:ext cx="1363979" cy="2054351"/>
              </a:xfrm>
              <a:prstGeom prst="rect">
                <a:avLst/>
              </a:prstGeom>
            </p:spPr>
          </p:pic>
          <p:pic>
            <p:nvPicPr>
              <p:cNvPr id="8" name="object 8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776215" y="2378964"/>
                <a:ext cx="1406652" cy="2901696"/>
              </a:xfrm>
              <a:prstGeom prst="rect">
                <a:avLst/>
              </a:prstGeom>
            </p:spPr>
          </p:pic>
          <p:pic>
            <p:nvPicPr>
              <p:cNvPr id="9" name="object 9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776215" y="2378964"/>
                <a:ext cx="1406652" cy="2034539"/>
              </a:xfrm>
              <a:prstGeom prst="rect">
                <a:avLst/>
              </a:prstGeom>
            </p:spPr>
          </p:pic>
          <p:pic>
            <p:nvPicPr>
              <p:cNvPr id="10" name="object 10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163055" y="2378964"/>
                <a:ext cx="1344168" cy="1114043"/>
              </a:xfrm>
              <a:prstGeom prst="rect">
                <a:avLst/>
              </a:prstGeom>
            </p:spPr>
          </p:pic>
          <p:pic>
            <p:nvPicPr>
              <p:cNvPr id="11" name="object 11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907279" y="2378964"/>
                <a:ext cx="1275588" cy="240791"/>
              </a:xfrm>
              <a:prstGeom prst="rect">
                <a:avLst/>
              </a:prstGeom>
            </p:spPr>
          </p:pic>
          <p:pic>
            <p:nvPicPr>
              <p:cNvPr id="12" name="object 12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850891" y="2378964"/>
                <a:ext cx="1331976" cy="1078991"/>
              </a:xfrm>
              <a:prstGeom prst="rect">
                <a:avLst/>
              </a:prstGeom>
            </p:spPr>
          </p:pic>
          <p:pic>
            <p:nvPicPr>
              <p:cNvPr id="13" name="object 13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509259" y="1708404"/>
                <a:ext cx="1327404" cy="688848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5535929" y="1732026"/>
              <a:ext cx="1272540" cy="60833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12700" marR="5080" indent="635" algn="ctr">
                <a:lnSpc>
                  <a:spcPts val="1450"/>
                </a:lnSpc>
                <a:spcBef>
                  <a:spcPts val="340"/>
                </a:spcBef>
              </a:pP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Features of </a:t>
              </a:r>
              <a:r>
                <a:rPr sz="1400" b="1" dirty="0">
                  <a:solidFill>
                    <a:srgbClr val="FFFFFF"/>
                  </a:solidFill>
                  <a:latin typeface="Arial"/>
                  <a:cs typeface="Arial"/>
                </a:rPr>
                <a:t> Or</a:t>
              </a:r>
              <a:r>
                <a:rPr sz="1400" b="1" spc="-10" dirty="0">
                  <a:solidFill>
                    <a:srgbClr val="FFFFFF"/>
                  </a:solidFill>
                  <a:latin typeface="Arial"/>
                  <a:cs typeface="Arial"/>
                </a:rPr>
                <a:t>g</a:t>
              </a:r>
              <a:r>
                <a:rPr sz="1400" b="1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1400" b="1" spc="-10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1400" b="1" dirty="0">
                  <a:solidFill>
                    <a:srgbClr val="FFFFFF"/>
                  </a:solidFill>
                  <a:latin typeface="Arial"/>
                  <a:cs typeface="Arial"/>
                </a:rPr>
                <a:t>isati</a:t>
              </a:r>
              <a:r>
                <a:rPr sz="1400" b="1" spc="-10" dirty="0">
                  <a:solidFill>
                    <a:srgbClr val="FFFFFF"/>
                  </a:solidFill>
                  <a:latin typeface="Arial"/>
                  <a:cs typeface="Arial"/>
                </a:rPr>
                <a:t>on</a:t>
              </a:r>
              <a:r>
                <a:rPr sz="1400" b="1" dirty="0">
                  <a:solidFill>
                    <a:srgbClr val="FFFFFF"/>
                  </a:solidFill>
                  <a:latin typeface="Arial"/>
                  <a:cs typeface="Arial"/>
                </a:rPr>
                <a:t>al  </a:t>
              </a:r>
              <a:r>
                <a:rPr sz="1400" b="1" spc="-5" dirty="0">
                  <a:solidFill>
                    <a:srgbClr val="FFFFFF"/>
                  </a:solidFill>
                  <a:latin typeface="Arial"/>
                  <a:cs typeface="Arial"/>
                </a:rPr>
                <a:t>Structure</a:t>
              </a:r>
              <a:endParaRPr sz="1400">
                <a:latin typeface="Arial"/>
                <a:cs typeface="Arial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5196" y="3439667"/>
              <a:ext cx="1251203" cy="638555"/>
            </a:xfrm>
            <a:prstGeom prst="rect">
              <a:avLst/>
            </a:prstGeom>
          </p:spPr>
        </p:pic>
        <p:sp>
          <p:nvSpPr>
            <p:cNvPr id="16" name="object 16"/>
            <p:cNvSpPr txBox="1"/>
            <p:nvPr/>
          </p:nvSpPr>
          <p:spPr>
            <a:xfrm>
              <a:off x="4344670" y="3531489"/>
              <a:ext cx="1033780" cy="42418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165100" marR="5080" indent="-152400">
                <a:lnSpc>
                  <a:spcPts val="1450"/>
                </a:lnSpc>
                <a:spcBef>
                  <a:spcPts val="340"/>
                </a:spcBef>
              </a:pPr>
              <a:r>
                <a:rPr sz="1400" spc="-5" dirty="0">
                  <a:solidFill>
                    <a:srgbClr val="FFFFFF"/>
                  </a:solidFill>
                  <a:latin typeface="Arial MT"/>
                  <a:cs typeface="Arial MT"/>
                </a:rPr>
                <a:t>Clear</a:t>
              </a:r>
              <a:r>
                <a:rPr sz="1400" spc="-4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Line</a:t>
              </a:r>
              <a:r>
                <a:rPr sz="1400" spc="-4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of </a:t>
              </a:r>
              <a:r>
                <a:rPr sz="1400" spc="-37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Authority</a:t>
              </a:r>
              <a:endParaRPr sz="1400">
                <a:latin typeface="Arial MT"/>
                <a:cs typeface="Arial MT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1584" y="2602992"/>
              <a:ext cx="1251203" cy="638555"/>
            </a:xfrm>
            <a:prstGeom prst="rect">
              <a:avLst/>
            </a:prstGeom>
          </p:spPr>
        </p:pic>
        <p:sp>
          <p:nvSpPr>
            <p:cNvPr id="18" name="object 18"/>
            <p:cNvSpPr txBox="1"/>
            <p:nvPr/>
          </p:nvSpPr>
          <p:spPr>
            <a:xfrm>
              <a:off x="4529454" y="2786633"/>
              <a:ext cx="77914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Si</a:t>
              </a:r>
              <a:r>
                <a:rPr sz="1400" spc="-10" dirty="0">
                  <a:solidFill>
                    <a:srgbClr val="FFFFFF"/>
                  </a:solidFill>
                  <a:latin typeface="Arial MT"/>
                  <a:cs typeface="Arial MT"/>
                </a:rPr>
                <a:t>m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plicity</a:t>
              </a:r>
              <a:endParaRPr sz="1400">
                <a:latin typeface="Arial MT"/>
                <a:cs typeface="Arial MT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01028" y="3476244"/>
              <a:ext cx="1592579" cy="632459"/>
            </a:xfrm>
            <a:prstGeom prst="rect">
              <a:avLst/>
            </a:prstGeom>
          </p:spPr>
        </p:pic>
        <p:sp>
          <p:nvSpPr>
            <p:cNvPr id="20" name="object 20"/>
            <p:cNvSpPr txBox="1"/>
            <p:nvPr/>
          </p:nvSpPr>
          <p:spPr>
            <a:xfrm>
              <a:off x="6934961" y="3472688"/>
              <a:ext cx="1126490" cy="60833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12065" marR="5080" indent="-3175" algn="ctr">
                <a:lnSpc>
                  <a:spcPts val="1450"/>
                </a:lnSpc>
                <a:spcBef>
                  <a:spcPts val="340"/>
                </a:spcBef>
              </a:pP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Application of </a:t>
              </a:r>
              <a:r>
                <a:rPr sz="1400" spc="-37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Arial MT"/>
                  <a:cs typeface="Arial MT"/>
                </a:rPr>
                <a:t>Ultimate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Arial MT"/>
                  <a:cs typeface="Arial MT"/>
                </a:rPr>
                <a:t>R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esponsibility</a:t>
              </a:r>
              <a:endParaRPr sz="1400">
                <a:latin typeface="Arial MT"/>
                <a:cs typeface="Arial MT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62044" y="4396740"/>
              <a:ext cx="1249679" cy="638556"/>
            </a:xfrm>
            <a:prstGeom prst="rect">
              <a:avLst/>
            </a:prstGeom>
          </p:spPr>
        </p:pic>
        <p:sp>
          <p:nvSpPr>
            <p:cNvPr id="22" name="object 22"/>
            <p:cNvSpPr txBox="1"/>
            <p:nvPr/>
          </p:nvSpPr>
          <p:spPr>
            <a:xfrm>
              <a:off x="4250816" y="4395977"/>
              <a:ext cx="1073785" cy="60833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12700" marR="5080" indent="-1270" algn="ctr">
                <a:lnSpc>
                  <a:spcPts val="1450"/>
                </a:lnSpc>
                <a:spcBef>
                  <a:spcPts val="340"/>
                </a:spcBef>
              </a:pPr>
              <a:r>
                <a:rPr sz="1400" spc="-5" dirty="0">
                  <a:solidFill>
                    <a:srgbClr val="FFFFFF"/>
                  </a:solidFill>
                  <a:latin typeface="Arial MT"/>
                  <a:cs typeface="Arial MT"/>
                </a:rPr>
                <a:t>Proper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Arial MT"/>
                  <a:cs typeface="Arial MT"/>
                </a:rPr>
                <a:t>D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elegation</a:t>
              </a:r>
              <a:r>
                <a:rPr sz="1400" spc="-1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of  Authority</a:t>
              </a:r>
              <a:endParaRPr sz="1400" dirty="0">
                <a:latin typeface="Arial MT"/>
                <a:cs typeface="Arial MT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62044" y="5263896"/>
              <a:ext cx="1249679" cy="871728"/>
            </a:xfrm>
            <a:prstGeom prst="rect">
              <a:avLst/>
            </a:prstGeom>
          </p:spPr>
        </p:pic>
        <p:sp>
          <p:nvSpPr>
            <p:cNvPr id="24" name="object 24"/>
            <p:cNvSpPr txBox="1"/>
            <p:nvPr/>
          </p:nvSpPr>
          <p:spPr>
            <a:xfrm>
              <a:off x="4206621" y="5287517"/>
              <a:ext cx="1162050" cy="791210"/>
            </a:xfrm>
            <a:prstGeom prst="rect">
              <a:avLst/>
            </a:prstGeom>
          </p:spPr>
          <p:txBody>
            <a:bodyPr vert="horz" wrap="square" lIns="0" tIns="42545" rIns="0" bIns="0" rtlCol="0">
              <a:spAutoFit/>
            </a:bodyPr>
            <a:lstStyle/>
            <a:p>
              <a:pPr marL="12700" marR="5080" indent="-1270" algn="ctr">
                <a:lnSpc>
                  <a:spcPct val="86200"/>
                </a:lnSpc>
                <a:spcBef>
                  <a:spcPts val="335"/>
                </a:spcBef>
              </a:pP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Principles of </a:t>
              </a:r>
              <a:r>
                <a:rPr sz="14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Arial MT"/>
                  <a:cs typeface="Arial MT"/>
                </a:rPr>
                <a:t>Unity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of </a:t>
              </a:r>
              <a:r>
                <a:rPr sz="1400" spc="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Arial MT"/>
                  <a:cs typeface="Arial MT"/>
                </a:rPr>
                <a:t>D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irections</a:t>
              </a:r>
              <a:r>
                <a:rPr sz="1400" spc="-3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and  </a:t>
              </a:r>
              <a:r>
                <a:rPr sz="1400" spc="-5" dirty="0">
                  <a:solidFill>
                    <a:srgbClr val="FFFFFF"/>
                  </a:solidFill>
                  <a:latin typeface="Arial MT"/>
                  <a:cs typeface="Arial MT"/>
                </a:rPr>
                <a:t>Command</a:t>
              </a:r>
              <a:endParaRPr sz="1400">
                <a:latin typeface="Arial MT"/>
                <a:cs typeface="Arial MT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69607" y="4415028"/>
              <a:ext cx="1495044" cy="716280"/>
            </a:xfrm>
            <a:prstGeom prst="rect">
              <a:avLst/>
            </a:prstGeom>
          </p:spPr>
        </p:pic>
        <p:sp>
          <p:nvSpPr>
            <p:cNvPr id="26" name="object 26"/>
            <p:cNvSpPr txBox="1"/>
            <p:nvPr/>
          </p:nvSpPr>
          <p:spPr>
            <a:xfrm>
              <a:off x="6782561" y="4545838"/>
              <a:ext cx="1470025" cy="42418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13970" marR="5080" indent="-1905">
                <a:lnSpc>
                  <a:spcPts val="1450"/>
                </a:lnSpc>
                <a:spcBef>
                  <a:spcPts val="340"/>
                </a:spcBef>
              </a:pPr>
              <a:r>
                <a:rPr sz="1400" spc="-5" dirty="0">
                  <a:solidFill>
                    <a:srgbClr val="FFFFFF"/>
                  </a:solidFill>
                  <a:latin typeface="Arial MT"/>
                  <a:cs typeface="Arial MT"/>
                </a:rPr>
                <a:t>Minimum</a:t>
              </a:r>
              <a:r>
                <a:rPr sz="1400" spc="-6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Possible </a:t>
              </a:r>
              <a:r>
                <a:rPr sz="1400" spc="-37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Managerial</a:t>
              </a:r>
              <a:r>
                <a:rPr sz="1400" spc="-9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Arial MT"/>
                  <a:cs typeface="Arial MT"/>
                </a:rPr>
                <a:t>Levels</a:t>
              </a:r>
              <a:endParaRPr sz="1400">
                <a:latin typeface="Arial MT"/>
                <a:cs typeface="Arial MT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50964" y="5341620"/>
              <a:ext cx="1251203" cy="638556"/>
            </a:xfrm>
            <a:prstGeom prst="rect">
              <a:avLst/>
            </a:prstGeom>
          </p:spPr>
        </p:pic>
        <p:sp>
          <p:nvSpPr>
            <p:cNvPr id="28" name="object 28"/>
            <p:cNvSpPr txBox="1"/>
            <p:nvPr/>
          </p:nvSpPr>
          <p:spPr>
            <a:xfrm>
              <a:off x="7049516" y="5341366"/>
              <a:ext cx="1054100" cy="60833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12065" marR="5080" algn="ctr">
                <a:lnSpc>
                  <a:spcPts val="1450"/>
                </a:lnSpc>
                <a:spcBef>
                  <a:spcPts val="340"/>
                </a:spcBef>
              </a:pPr>
              <a:r>
                <a:rPr sz="1400" spc="-5" dirty="0">
                  <a:solidFill>
                    <a:srgbClr val="FFFFFF"/>
                  </a:solidFill>
                  <a:latin typeface="Arial MT"/>
                  <a:cs typeface="Arial MT"/>
                </a:rPr>
                <a:t>Proper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 E</a:t>
              </a:r>
              <a:r>
                <a:rPr sz="1400" spc="-10" dirty="0">
                  <a:solidFill>
                    <a:srgbClr val="FFFFFF"/>
                  </a:solidFill>
                  <a:latin typeface="Arial MT"/>
                  <a:cs typeface="Arial MT"/>
                </a:rPr>
                <a:t>m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phasis</a:t>
              </a:r>
              <a:r>
                <a:rPr sz="1400" spc="-1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on  </a:t>
              </a:r>
              <a:r>
                <a:rPr sz="1400" spc="-5" dirty="0">
                  <a:solidFill>
                    <a:srgbClr val="FFFFFF"/>
                  </a:solidFill>
                  <a:latin typeface="Arial MT"/>
                  <a:cs typeface="Arial MT"/>
                </a:rPr>
                <a:t>Staff</a:t>
              </a:r>
              <a:endParaRPr sz="1400">
                <a:latin typeface="Arial MT"/>
                <a:cs typeface="Arial MT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614796" y="6109817"/>
              <a:ext cx="1104265" cy="60833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L="12700" marR="5080" algn="ctr">
                <a:lnSpc>
                  <a:spcPts val="1450"/>
                </a:lnSpc>
                <a:spcBef>
                  <a:spcPts val="340"/>
                </a:spcBef>
              </a:pPr>
              <a:r>
                <a:rPr sz="1400" spc="-5" dirty="0">
                  <a:solidFill>
                    <a:srgbClr val="FFFFFF"/>
                  </a:solidFill>
                  <a:latin typeface="Arial MT"/>
                  <a:cs typeface="Arial MT"/>
                </a:rPr>
                <a:t>Provisions</a:t>
              </a:r>
              <a:r>
                <a:rPr sz="1400" spc="-5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for </a:t>
              </a:r>
              <a:r>
                <a:rPr sz="1400" spc="-375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spc="-55" dirty="0">
                  <a:solidFill>
                    <a:srgbClr val="FFFFFF"/>
                  </a:solidFill>
                  <a:latin typeface="Arial MT"/>
                  <a:cs typeface="Arial MT"/>
                </a:rPr>
                <a:t>Top </a:t>
              </a:r>
              <a:r>
                <a:rPr sz="1400" spc="-50" dirty="0">
                  <a:solidFill>
                    <a:srgbClr val="FFFFFF"/>
                  </a:solidFill>
                  <a:latin typeface="Arial MT"/>
                  <a:cs typeface="Arial MT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Arial MT"/>
                  <a:cs typeface="Arial MT"/>
                </a:rPr>
                <a:t>Management</a:t>
              </a:r>
              <a:endParaRPr sz="1400">
                <a:latin typeface="Arial MT"/>
                <a:cs typeface="Arial MT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1319" y="2596895"/>
              <a:ext cx="1251203" cy="638555"/>
            </a:xfrm>
            <a:prstGeom prst="rect">
              <a:avLst/>
            </a:prstGeom>
          </p:spPr>
        </p:pic>
        <p:sp>
          <p:nvSpPr>
            <p:cNvPr id="32" name="object 32"/>
            <p:cNvSpPr txBox="1"/>
            <p:nvPr/>
          </p:nvSpPr>
          <p:spPr>
            <a:xfrm>
              <a:off x="7001002" y="2780538"/>
              <a:ext cx="75628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spc="-5" dirty="0">
                  <a:solidFill>
                    <a:srgbClr val="FFFFFF"/>
                  </a:solidFill>
                  <a:latin typeface="Arial MT"/>
                  <a:cs typeface="Arial MT"/>
                </a:rPr>
                <a:t>Flexibility</a:t>
              </a:r>
              <a:endParaRPr sz="1400"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56" y="599313"/>
            <a:ext cx="110644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 algn="ctr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835" algn="l"/>
              </a:tabLst>
            </a:pPr>
            <a:r>
              <a:rPr sz="4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Elements</a:t>
            </a:r>
            <a:r>
              <a:rPr sz="4400" b="1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</a:t>
            </a:r>
            <a:r>
              <a:rPr sz="4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Organisational</a:t>
            </a:r>
            <a:r>
              <a:rPr sz="4400" b="1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Structure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2057400"/>
            <a:ext cx="8702244" cy="45313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b="1" spc="-15" dirty="0">
                <a:latin typeface="Arial"/>
                <a:cs typeface="Arial"/>
              </a:rPr>
              <a:t>Work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Specialisation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2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Departmentalisation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Chain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Command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2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Unity of Command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2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Span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 Management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Centralisation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Decentralisation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3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Formalisation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756" y="599313"/>
            <a:ext cx="792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835" algn="l"/>
              </a:tabLst>
            </a:pPr>
            <a:r>
              <a:rPr sz="3600" b="1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Types</a:t>
            </a:r>
            <a:r>
              <a:rPr sz="3600" b="1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</a:t>
            </a:r>
            <a:r>
              <a:rPr sz="3600" b="1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Organisational </a:t>
            </a:r>
            <a:r>
              <a:rPr sz="36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Structure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8096" y="1816607"/>
            <a:ext cx="3088005" cy="3561715"/>
            <a:chOff x="4578096" y="1816607"/>
            <a:chExt cx="3088005" cy="3561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6584" y="2779775"/>
              <a:ext cx="321563" cy="7056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6584" y="2779775"/>
              <a:ext cx="1469136" cy="2598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9244" y="2779775"/>
              <a:ext cx="1597152" cy="25725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6584" y="2779775"/>
              <a:ext cx="1409700" cy="13670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1916" y="2779775"/>
              <a:ext cx="1554480" cy="2895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8096" y="2779775"/>
              <a:ext cx="1638300" cy="13822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51832" y="1816607"/>
              <a:ext cx="2909316" cy="9799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00676" y="2017014"/>
            <a:ext cx="2613025" cy="5378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798830" marR="5080" indent="-786765">
              <a:lnSpc>
                <a:spcPts val="1870"/>
              </a:lnSpc>
              <a:spcBef>
                <a:spcPts val="4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Organisational </a:t>
            </a:r>
            <a:r>
              <a:rPr sz="18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17391" y="4143755"/>
            <a:ext cx="2141219" cy="90830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929888" y="4308475"/>
            <a:ext cx="131889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ts val="2014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Functional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14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Organisation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63696" y="3052572"/>
            <a:ext cx="2016252" cy="9067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765930" y="3334892"/>
            <a:ext cx="181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Organisation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55664" y="4130040"/>
            <a:ext cx="2279904" cy="90068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937375" y="4290136"/>
            <a:ext cx="1318895" cy="53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2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Divisional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ts val="2014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Organisation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85971" y="5335523"/>
            <a:ext cx="2086355" cy="110947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971035" y="5600801"/>
            <a:ext cx="1318895" cy="5378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290830">
              <a:lnSpc>
                <a:spcPts val="1870"/>
              </a:lnSpc>
              <a:spcBef>
                <a:spcPts val="40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Project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Org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sati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99859" y="5361432"/>
            <a:ext cx="2310384" cy="101955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654165" y="5700471"/>
            <a:ext cx="2004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Organisation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99859" y="3022092"/>
            <a:ext cx="2392680" cy="90830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037578" y="3186176"/>
            <a:ext cx="1318895" cy="5378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57785">
              <a:lnSpc>
                <a:spcPts val="1870"/>
              </a:lnSpc>
              <a:spcBef>
                <a:spcPts val="40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Line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Staff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rg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sati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489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MT</vt:lpstr>
      <vt:lpstr>Calibri</vt:lpstr>
      <vt:lpstr>Wingdings</vt:lpstr>
      <vt:lpstr>Office Theme</vt:lpstr>
      <vt:lpstr>Organizational Design  Structure, Size &amp; 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Design  Structure, Size &amp;  technology</dc:title>
  <cp:lastModifiedBy>Vijay Pratap Singh</cp:lastModifiedBy>
  <cp:revision>1</cp:revision>
  <dcterms:created xsi:type="dcterms:W3CDTF">2022-08-02T14:23:10Z</dcterms:created>
  <dcterms:modified xsi:type="dcterms:W3CDTF">2022-08-02T14:32:17Z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2022-08-02T00:00:00Z</vt:filetime>
  </property>
</Properties>
</file>