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8" r:id="rId14"/>
    <p:sldId id="267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697737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580"/>
            <a:ext cx="9144000" cy="6408420"/>
          </a:xfrm>
          <a:custGeom>
            <a:avLst/>
            <a:gdLst/>
            <a:ahLst/>
            <a:cxnLst/>
            <a:rect l="l" t="t" r="r" b="b"/>
            <a:pathLst>
              <a:path w="9144000" h="6408420">
                <a:moveTo>
                  <a:pt x="0" y="6408419"/>
                </a:moveTo>
                <a:lnTo>
                  <a:pt x="9144000" y="6408419"/>
                </a:lnTo>
                <a:lnTo>
                  <a:pt x="9144000" y="0"/>
                </a:lnTo>
                <a:lnTo>
                  <a:pt x="0" y="0"/>
                </a:lnTo>
                <a:lnTo>
                  <a:pt x="0" y="6408419"/>
                </a:lnTo>
                <a:close/>
              </a:path>
            </a:pathLst>
          </a:custGeom>
          <a:solidFill>
            <a:srgbClr val="D25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65759"/>
            <a:ext cx="9144000" cy="83820"/>
          </a:xfrm>
          <a:custGeom>
            <a:avLst/>
            <a:gdLst/>
            <a:ahLst/>
            <a:cxnLst/>
            <a:rect l="l" t="t" r="r" b="b"/>
            <a:pathLst>
              <a:path w="9144000" h="83820">
                <a:moveTo>
                  <a:pt x="0" y="83819"/>
                </a:moveTo>
                <a:lnTo>
                  <a:pt x="9144000" y="83819"/>
                </a:lnTo>
                <a:lnTo>
                  <a:pt x="914400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545337"/>
            <a:ext cx="317055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2320"/>
            <a:ext cx="8072119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65759"/>
            <a:ext cx="9144000" cy="83820"/>
          </a:xfrm>
          <a:custGeom>
            <a:avLst/>
            <a:gdLst/>
            <a:ahLst/>
            <a:cxnLst/>
            <a:rect l="l" t="t" r="r" b="b"/>
            <a:pathLst>
              <a:path w="9144000" h="83820">
                <a:moveTo>
                  <a:pt x="0" y="83819"/>
                </a:moveTo>
                <a:lnTo>
                  <a:pt x="9144000" y="83819"/>
                </a:lnTo>
                <a:lnTo>
                  <a:pt x="914400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-63062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2281" y="4600194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F3F1D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245678" y="1168527"/>
            <a:ext cx="68218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5" dirty="0">
                <a:latin typeface="Arial MT"/>
                <a:cs typeface="Arial MT"/>
              </a:rPr>
              <a:t>C</a:t>
            </a:r>
            <a:r>
              <a:rPr sz="5400" spc="-100" dirty="0">
                <a:latin typeface="Arial MT"/>
                <a:cs typeface="Arial MT"/>
              </a:rPr>
              <a:t>O</a:t>
            </a:r>
            <a:r>
              <a:rPr sz="5400" spc="-105" dirty="0">
                <a:latin typeface="Arial MT"/>
                <a:cs typeface="Arial MT"/>
              </a:rPr>
              <a:t>N</a:t>
            </a:r>
            <a:r>
              <a:rPr sz="5400" spc="-100" dirty="0">
                <a:latin typeface="Arial MT"/>
                <a:cs typeface="Arial MT"/>
              </a:rPr>
              <a:t>F</a:t>
            </a:r>
            <a:r>
              <a:rPr sz="5400" spc="-105" dirty="0">
                <a:latin typeface="Arial MT"/>
                <a:cs typeface="Arial MT"/>
              </a:rPr>
              <a:t>L</a:t>
            </a:r>
            <a:r>
              <a:rPr sz="5400" spc="-100" dirty="0">
                <a:latin typeface="Arial MT"/>
                <a:cs typeface="Arial MT"/>
              </a:rPr>
              <a:t>I</a:t>
            </a:r>
            <a:r>
              <a:rPr sz="5400" spc="-105" dirty="0">
                <a:latin typeface="Arial MT"/>
                <a:cs typeface="Arial MT"/>
              </a:rPr>
              <a:t>C</a:t>
            </a:r>
            <a:r>
              <a:rPr sz="5400" dirty="0">
                <a:latin typeface="Arial MT"/>
                <a:cs typeface="Arial MT"/>
              </a:rPr>
              <a:t>T</a:t>
            </a:r>
            <a:r>
              <a:rPr sz="5400" spc="-325" dirty="0">
                <a:latin typeface="Arial MT"/>
                <a:cs typeface="Arial MT"/>
              </a:rPr>
              <a:t> </a:t>
            </a:r>
            <a:r>
              <a:rPr sz="5400" dirty="0">
                <a:latin typeface="Arial MT"/>
                <a:cs typeface="Arial MT"/>
              </a:rPr>
              <a:t>&amp;</a:t>
            </a:r>
            <a:r>
              <a:rPr sz="5400" spc="-204" dirty="0">
                <a:latin typeface="Arial MT"/>
                <a:cs typeface="Arial MT"/>
              </a:rPr>
              <a:t> </a:t>
            </a:r>
            <a:r>
              <a:rPr sz="5400" spc="-100" dirty="0">
                <a:latin typeface="Arial MT"/>
                <a:cs typeface="Arial MT"/>
              </a:rPr>
              <a:t>ST</a:t>
            </a:r>
            <a:r>
              <a:rPr sz="5400" spc="-105" dirty="0">
                <a:latin typeface="Arial MT"/>
                <a:cs typeface="Arial MT"/>
              </a:rPr>
              <a:t>R</a:t>
            </a:r>
            <a:r>
              <a:rPr sz="5400" spc="-100" dirty="0">
                <a:latin typeface="Arial MT"/>
                <a:cs typeface="Arial MT"/>
              </a:rPr>
              <a:t>ES</a:t>
            </a:r>
            <a:r>
              <a:rPr sz="5400" dirty="0">
                <a:latin typeface="Arial MT"/>
                <a:cs typeface="Arial MT"/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3600" y="3429000"/>
            <a:ext cx="421449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b="1" spc="25" dirty="0">
                <a:latin typeface="Arial"/>
                <a:cs typeface="Arial"/>
              </a:rPr>
              <a:t>Cdr Vijay Pratap Singh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b="1" spc="25" dirty="0">
                <a:latin typeface="Arial"/>
                <a:cs typeface="Arial"/>
              </a:rPr>
              <a:t>Adjunct Professor, E&amp;TC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CF843-9DD2-4522-AB85-1EE54129F115}"/>
              </a:ext>
            </a:extLst>
          </p:cNvPr>
          <p:cNvSpPr txBox="1"/>
          <p:nvPr/>
        </p:nvSpPr>
        <p:spPr>
          <a:xfrm>
            <a:off x="990600" y="1524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C00000"/>
                </a:solidFill>
              </a:rPr>
              <a:t>Few more Causes of Stress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394E0-8282-4DFD-9FC7-7C91229403D8}"/>
              </a:ext>
            </a:extLst>
          </p:cNvPr>
          <p:cNvSpPr txBox="1"/>
          <p:nvPr/>
        </p:nvSpPr>
        <p:spPr>
          <a:xfrm>
            <a:off x="1295400" y="1169984"/>
            <a:ext cx="6858000" cy="5154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Unrealistic expectations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Setting Unrealistic goal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Poor planning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Financial insecurities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Habit to achieve perfection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  <a:tabLst>
                <a:tab pos="1266825" algn="l"/>
              </a:tabLst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Job insecurity	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Unsupportive work culture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  <a:tabLst>
                <a:tab pos="1815465" algn="l"/>
              </a:tabLst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Nature of work load	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Increased work load,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Challenges to meet deadlines and milestones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Pressure to perform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Lack of physical exercise and spiritual practices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1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71602"/>
            <a:ext cx="8229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b="1" spc="-95" dirty="0"/>
              <a:t>H</a:t>
            </a:r>
            <a:r>
              <a:rPr b="1" spc="-100" dirty="0"/>
              <a:t>o</a:t>
            </a:r>
            <a:r>
              <a:rPr b="1" spc="-5" dirty="0"/>
              <a:t>w</a:t>
            </a:r>
            <a:r>
              <a:rPr b="1" spc="-220" dirty="0"/>
              <a:t> </a:t>
            </a:r>
            <a:r>
              <a:rPr b="1" spc="-100" dirty="0"/>
              <a:t>s</a:t>
            </a:r>
            <a:r>
              <a:rPr b="1" spc="-105" dirty="0"/>
              <a:t>t</a:t>
            </a:r>
            <a:r>
              <a:rPr b="1" spc="-95" dirty="0"/>
              <a:t>r</a:t>
            </a:r>
            <a:r>
              <a:rPr b="1" spc="-100" dirty="0"/>
              <a:t>es</a:t>
            </a:r>
            <a:r>
              <a:rPr b="1" dirty="0"/>
              <a:t>s</a:t>
            </a:r>
            <a:r>
              <a:rPr b="1" spc="-225" dirty="0"/>
              <a:t> </a:t>
            </a:r>
            <a:r>
              <a:rPr b="1" spc="-100" dirty="0"/>
              <a:t>a</a:t>
            </a:r>
            <a:r>
              <a:rPr b="1" spc="-165" dirty="0"/>
              <a:t>f</a:t>
            </a:r>
            <a:r>
              <a:rPr b="1" spc="-105" dirty="0"/>
              <a:t>f</a:t>
            </a:r>
            <a:r>
              <a:rPr b="1" spc="-100" dirty="0"/>
              <a:t>ec</a:t>
            </a:r>
            <a:r>
              <a:rPr b="1" spc="-105" dirty="0"/>
              <a:t>t</a:t>
            </a:r>
            <a:r>
              <a:rPr b="1" dirty="0"/>
              <a:t>s</a:t>
            </a:r>
            <a:r>
              <a:rPr b="1" spc="-225" dirty="0"/>
              <a:t> </a:t>
            </a:r>
            <a:r>
              <a:rPr b="1" spc="-100" dirty="0"/>
              <a:t>you</a:t>
            </a:r>
            <a:r>
              <a:rPr b="1" dirty="0"/>
              <a:t>r</a:t>
            </a:r>
            <a:r>
              <a:rPr b="1" spc="-220" dirty="0"/>
              <a:t> </a:t>
            </a:r>
            <a:r>
              <a:rPr b="1" spc="-105" dirty="0"/>
              <a:t>t</a:t>
            </a:r>
            <a:r>
              <a:rPr b="1" spc="-100" dirty="0"/>
              <a:t>houg</a:t>
            </a:r>
            <a:r>
              <a:rPr b="1" spc="-110" dirty="0"/>
              <a:t>h</a:t>
            </a:r>
            <a:r>
              <a:rPr b="1" spc="-105" dirty="0"/>
              <a:t>t</a:t>
            </a:r>
            <a:r>
              <a:rPr b="1" dirty="0"/>
              <a:t>s</a:t>
            </a:r>
            <a:r>
              <a:rPr b="1" spc="-235" dirty="0"/>
              <a:t> </a:t>
            </a:r>
            <a:r>
              <a:rPr b="1" spc="-100" dirty="0"/>
              <a:t>an</a:t>
            </a:r>
            <a:r>
              <a:rPr b="1" spc="-5" dirty="0"/>
              <a:t>d  </a:t>
            </a:r>
            <a:r>
              <a:rPr b="1" spc="-90" dirty="0"/>
              <a:t>emotions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642620" y="1841500"/>
            <a:ext cx="7815580" cy="455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solidFill>
                  <a:srgbClr val="292934"/>
                </a:solidFill>
                <a:latin typeface="Arial"/>
                <a:cs typeface="Arial"/>
              </a:rPr>
              <a:t>You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292934"/>
                </a:solidFill>
                <a:latin typeface="Arial"/>
                <a:cs typeface="Arial"/>
              </a:rPr>
              <a:t>might</a:t>
            </a:r>
            <a:r>
              <a:rPr sz="2400" i="1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notice</a:t>
            </a:r>
            <a:r>
              <a:rPr sz="2400" i="1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signs</a:t>
            </a:r>
            <a:r>
              <a:rPr sz="2400" i="1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stress</a:t>
            </a:r>
            <a:r>
              <a:rPr sz="2400" i="1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sz="2400" i="1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2400" i="1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way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 you</a:t>
            </a:r>
            <a:r>
              <a:rPr sz="2400" i="1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think,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act,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and feel.</a:t>
            </a:r>
            <a:r>
              <a:rPr sz="2400" i="1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0" dirty="0">
                <a:solidFill>
                  <a:srgbClr val="292934"/>
                </a:solidFill>
                <a:latin typeface="Arial"/>
                <a:cs typeface="Arial"/>
              </a:rPr>
              <a:t>You</a:t>
            </a:r>
            <a:r>
              <a:rPr sz="2400" i="1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292934"/>
                </a:solidFill>
                <a:latin typeface="Arial"/>
                <a:cs typeface="Arial"/>
              </a:rPr>
              <a:t>may: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0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Feel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cranky</a:t>
            </a:r>
            <a:r>
              <a:rPr sz="24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unable</a:t>
            </a:r>
            <a:r>
              <a:rPr sz="2400" spc="-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deal</a:t>
            </a:r>
            <a:r>
              <a:rPr sz="24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with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even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small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problems.</a:t>
            </a:r>
            <a:endParaRPr sz="2400" dirty="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Feel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 frustrated,</a:t>
            </a:r>
            <a:r>
              <a:rPr sz="2400" spc="-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lose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your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temper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more</a:t>
            </a:r>
            <a:r>
              <a:rPr sz="2400" spc="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often,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yell</a:t>
            </a:r>
            <a:r>
              <a:rPr sz="24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at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others </a:t>
            </a:r>
            <a:r>
              <a:rPr sz="2400" spc="-5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no reason.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Feel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jumpy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or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tired</a:t>
            </a:r>
            <a:r>
              <a:rPr sz="2400" spc="-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all</a:t>
            </a:r>
            <a:r>
              <a:rPr sz="24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Find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it</a:t>
            </a:r>
            <a:r>
              <a:rPr sz="2400" spc="-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hard</a:t>
            </a:r>
            <a:r>
              <a:rPr sz="24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focus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on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tasks.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45" dirty="0">
                <a:solidFill>
                  <a:srgbClr val="292934"/>
                </a:solidFill>
                <a:latin typeface="Times New Roman"/>
                <a:cs typeface="Times New Roman"/>
              </a:rPr>
              <a:t>Worry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too</a:t>
            </a:r>
            <a:r>
              <a:rPr sz="24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much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 about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 small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things.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Feel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you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are</a:t>
            </a:r>
            <a:r>
              <a:rPr sz="24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missing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out on things</a:t>
            </a:r>
            <a:r>
              <a:rPr sz="2400" spc="-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because</a:t>
            </a:r>
            <a:r>
              <a:rPr sz="24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you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 can't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 act</a:t>
            </a:r>
            <a:endParaRPr sz="2400" dirty="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2400" spc="-20" dirty="0">
                <a:solidFill>
                  <a:srgbClr val="292934"/>
                </a:solidFill>
                <a:latin typeface="Times New Roman"/>
                <a:cs typeface="Times New Roman"/>
              </a:rPr>
              <a:t>quickly.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Imagine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bad</a:t>
            </a:r>
            <a:r>
              <a:rPr sz="24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things</a:t>
            </a:r>
            <a:r>
              <a:rPr sz="24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are</a:t>
            </a:r>
            <a:r>
              <a:rPr sz="24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happening</a:t>
            </a:r>
            <a:r>
              <a:rPr sz="2400" spc="-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or about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Times New Roman"/>
                <a:cs typeface="Times New Roman"/>
              </a:rPr>
              <a:t>happen.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722" y="304800"/>
            <a:ext cx="667727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105" dirty="0"/>
              <a:t>How to </a:t>
            </a:r>
            <a:r>
              <a:rPr b="1" spc="-105" dirty="0"/>
              <a:t>Cop</a:t>
            </a:r>
            <a:r>
              <a:rPr b="1" spc="-5" dirty="0"/>
              <a:t>e</a:t>
            </a:r>
            <a:r>
              <a:rPr b="1" spc="-190" dirty="0"/>
              <a:t> </a:t>
            </a:r>
            <a:r>
              <a:rPr b="1" spc="-105" dirty="0"/>
              <a:t>U</a:t>
            </a:r>
            <a:r>
              <a:rPr b="1" spc="-5" dirty="0"/>
              <a:t>p</a:t>
            </a:r>
            <a:r>
              <a:rPr b="1" spc="-190" dirty="0"/>
              <a:t> </a:t>
            </a:r>
            <a:r>
              <a:rPr b="1" spc="-105" dirty="0"/>
              <a:t>Wi</a:t>
            </a:r>
            <a:r>
              <a:rPr b="1" spc="-100" dirty="0"/>
              <a:t>t</a:t>
            </a:r>
            <a:r>
              <a:rPr b="1" spc="-5" dirty="0"/>
              <a:t>h</a:t>
            </a:r>
            <a:r>
              <a:rPr b="1" spc="-215" dirty="0"/>
              <a:t> </a:t>
            </a:r>
            <a:r>
              <a:rPr b="1" spc="-105" dirty="0"/>
              <a:t>S</a:t>
            </a:r>
            <a:r>
              <a:rPr b="1" spc="-100" dirty="0"/>
              <a:t>t</a:t>
            </a:r>
            <a:r>
              <a:rPr b="1" spc="-105" dirty="0"/>
              <a:t>re</a:t>
            </a:r>
            <a:r>
              <a:rPr b="1" spc="-100" dirty="0"/>
              <a:t>s</a:t>
            </a:r>
            <a:r>
              <a:rPr b="1"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932536"/>
            <a:ext cx="7852029" cy="574657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75"/>
              </a:spcBef>
              <a:buSzPct val="85416"/>
              <a:buFont typeface="Wingdings" panose="05000000000000000000" pitchFamily="2" charset="2"/>
              <a:buChar char="v"/>
              <a:tabLst>
                <a:tab pos="327025" algn="l"/>
              </a:tabLst>
            </a:pPr>
            <a:r>
              <a:rPr sz="2400" dirty="0">
                <a:solidFill>
                  <a:srgbClr val="292934"/>
                </a:solidFill>
                <a:latin typeface="+mj-lt"/>
                <a:cs typeface="Arial MT"/>
              </a:rPr>
              <a:t>Get</a:t>
            </a:r>
            <a:r>
              <a:rPr sz="2400" spc="-45" dirty="0">
                <a:solidFill>
                  <a:srgbClr val="292934"/>
                </a:solidFill>
                <a:latin typeface="+mj-l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+mj-lt"/>
                <a:cs typeface="Arial MT"/>
              </a:rPr>
              <a:t>Moving</a:t>
            </a:r>
            <a:r>
              <a:rPr lang="en-IN" sz="2400" spc="-5" dirty="0">
                <a:solidFill>
                  <a:srgbClr val="292934"/>
                </a:solidFill>
                <a:latin typeface="+mj-lt"/>
                <a:cs typeface="Arial MT"/>
              </a:rPr>
              <a:t> and involve in positive thoughts</a:t>
            </a:r>
            <a:endParaRPr sz="2400" dirty="0">
              <a:latin typeface="+mj-l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SzPct val="85416"/>
              <a:buFont typeface="Wingdings" panose="05000000000000000000" pitchFamily="2" charset="2"/>
              <a:buChar char="v"/>
              <a:tabLst>
                <a:tab pos="327025" algn="l"/>
              </a:tabLst>
            </a:pPr>
            <a:r>
              <a:rPr lang="en-IN" sz="2400" spc="-5" dirty="0">
                <a:solidFill>
                  <a:srgbClr val="292934"/>
                </a:solidFill>
                <a:latin typeface="+mj-lt"/>
                <a:cs typeface="Arial MT"/>
              </a:rPr>
              <a:t> Practice laughter, Yoga &amp; </a:t>
            </a:r>
            <a:r>
              <a:rPr sz="2400" spc="-5" dirty="0">
                <a:solidFill>
                  <a:srgbClr val="292934"/>
                </a:solidFill>
                <a:latin typeface="+mj-lt"/>
                <a:cs typeface="Arial MT"/>
              </a:rPr>
              <a:t>Exercise</a:t>
            </a:r>
            <a:endParaRPr sz="2400" dirty="0">
              <a:latin typeface="+mj-l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85416"/>
              <a:buFont typeface="Wingdings" panose="05000000000000000000" pitchFamily="2" charset="2"/>
              <a:buChar char="v"/>
              <a:tabLst>
                <a:tab pos="309880" algn="l"/>
              </a:tabLst>
            </a:pPr>
            <a:r>
              <a:rPr sz="2400" dirty="0">
                <a:solidFill>
                  <a:srgbClr val="292934"/>
                </a:solidFill>
                <a:latin typeface="+mj-lt"/>
                <a:cs typeface="Arial MT"/>
              </a:rPr>
              <a:t>Accept</a:t>
            </a:r>
            <a:r>
              <a:rPr sz="2400" spc="-10" dirty="0">
                <a:solidFill>
                  <a:srgbClr val="292934"/>
                </a:solidFill>
                <a:latin typeface="+mj-l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+mj-lt"/>
                <a:cs typeface="Arial MT"/>
              </a:rPr>
              <a:t>Certain</a:t>
            </a:r>
            <a:r>
              <a:rPr sz="2400" dirty="0">
                <a:solidFill>
                  <a:srgbClr val="292934"/>
                </a:solidFill>
                <a:latin typeface="+mj-lt"/>
                <a:cs typeface="Arial MT"/>
              </a:rPr>
              <a:t> things</a:t>
            </a:r>
            <a:r>
              <a:rPr sz="2400" spc="-15" dirty="0">
                <a:solidFill>
                  <a:srgbClr val="292934"/>
                </a:solidFill>
                <a:latin typeface="+mj-l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+mj-lt"/>
                <a:cs typeface="Arial MT"/>
              </a:rPr>
              <a:t>that</a:t>
            </a:r>
            <a:r>
              <a:rPr sz="2400" spc="-20" dirty="0">
                <a:solidFill>
                  <a:srgbClr val="292934"/>
                </a:solidFill>
                <a:latin typeface="+mj-l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+mj-lt"/>
                <a:cs typeface="Arial MT"/>
              </a:rPr>
              <a:t>you</a:t>
            </a:r>
            <a:r>
              <a:rPr sz="2400" spc="-15" dirty="0">
                <a:solidFill>
                  <a:srgbClr val="292934"/>
                </a:solidFill>
                <a:latin typeface="+mj-l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+mj-lt"/>
                <a:cs typeface="Arial MT"/>
              </a:rPr>
              <a:t>can’t</a:t>
            </a:r>
            <a:r>
              <a:rPr sz="2400" spc="-5" dirty="0">
                <a:solidFill>
                  <a:srgbClr val="292934"/>
                </a:solidFill>
                <a:latin typeface="+mj-l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+mj-lt"/>
                <a:cs typeface="Arial MT"/>
              </a:rPr>
              <a:t>change</a:t>
            </a:r>
            <a:endParaRPr sz="2400" dirty="0">
              <a:latin typeface="+mj-l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SzPct val="85416"/>
              <a:buFont typeface="Wingdings" panose="05000000000000000000" pitchFamily="2" charset="2"/>
              <a:buChar char="v"/>
              <a:tabLst>
                <a:tab pos="327025" algn="l"/>
              </a:tabLst>
            </a:pPr>
            <a:r>
              <a:rPr sz="2400" dirty="0">
                <a:solidFill>
                  <a:srgbClr val="292934"/>
                </a:solidFill>
                <a:latin typeface="+mj-lt"/>
                <a:cs typeface="Arial MT"/>
              </a:rPr>
              <a:t>Get</a:t>
            </a:r>
            <a:r>
              <a:rPr sz="2400" spc="-25" dirty="0">
                <a:solidFill>
                  <a:srgbClr val="292934"/>
                </a:solidFill>
                <a:latin typeface="+mj-l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+mj-lt"/>
                <a:cs typeface="Arial MT"/>
              </a:rPr>
              <a:t>time</a:t>
            </a:r>
            <a:r>
              <a:rPr sz="2400" spc="-10" dirty="0">
                <a:solidFill>
                  <a:srgbClr val="292934"/>
                </a:solidFill>
                <a:latin typeface="+mj-l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+mj-lt"/>
                <a:cs typeface="Arial MT"/>
              </a:rPr>
              <a:t>for</a:t>
            </a:r>
            <a:r>
              <a:rPr sz="2400" spc="-30" dirty="0">
                <a:solidFill>
                  <a:srgbClr val="292934"/>
                </a:solidFill>
                <a:latin typeface="+mj-lt"/>
                <a:cs typeface="Arial MT"/>
              </a:rPr>
              <a:t> </a:t>
            </a:r>
            <a:r>
              <a:rPr lang="en-IN" sz="2400" spc="-30" dirty="0">
                <a:solidFill>
                  <a:srgbClr val="292934"/>
                </a:solidFill>
                <a:latin typeface="+mj-lt"/>
                <a:cs typeface="Arial MT"/>
              </a:rPr>
              <a:t>mind </a:t>
            </a:r>
            <a:r>
              <a:rPr sz="2400" spc="-5" dirty="0">
                <a:solidFill>
                  <a:srgbClr val="292934"/>
                </a:solidFill>
                <a:latin typeface="+mj-lt"/>
                <a:cs typeface="Arial MT"/>
              </a:rPr>
              <a:t>relaxation</a:t>
            </a:r>
            <a:r>
              <a:rPr lang="en-IN" sz="2400" spc="-5" dirty="0">
                <a:solidFill>
                  <a:srgbClr val="292934"/>
                </a:solidFill>
                <a:latin typeface="+mj-lt"/>
                <a:cs typeface="Arial MT"/>
              </a:rPr>
              <a:t>, read books</a:t>
            </a: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SzPct val="85416"/>
              <a:buFont typeface="Wingdings" panose="05000000000000000000" pitchFamily="2" charset="2"/>
              <a:buChar char="v"/>
              <a:tabLst>
                <a:tab pos="327025" algn="l"/>
              </a:tabLst>
            </a:pPr>
            <a:r>
              <a:rPr lang="en-IN" sz="2400" spc="-5" dirty="0">
                <a:solidFill>
                  <a:srgbClr val="292934"/>
                </a:solidFill>
                <a:latin typeface="+mj-lt"/>
                <a:cs typeface="Arial MT"/>
              </a:rPr>
              <a:t>Seek Doctor’s advise if stress beyond control</a:t>
            </a: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SzPct val="85416"/>
              <a:buFont typeface="Wingdings" panose="05000000000000000000" pitchFamily="2" charset="2"/>
              <a:buChar char="v"/>
              <a:tabLst>
                <a:tab pos="327025" algn="l"/>
              </a:tabLst>
            </a:pPr>
            <a:r>
              <a:rPr lang="en-IN" sz="2400" spc="-5" dirty="0">
                <a:solidFill>
                  <a:srgbClr val="292934"/>
                </a:solidFill>
                <a:latin typeface="+mj-lt"/>
                <a:cs typeface="Arial MT"/>
              </a:rPr>
              <a:t>Cut off your mind from routine jobs</a:t>
            </a:r>
          </a:p>
          <a:p>
            <a:pPr marL="354965" indent="-342900">
              <a:spcBef>
                <a:spcPts val="575"/>
              </a:spcBef>
              <a:buSzPct val="85416"/>
              <a:buFont typeface="Wingdings" panose="05000000000000000000" pitchFamily="2" charset="2"/>
              <a:buChar char="v"/>
              <a:tabLst>
                <a:tab pos="327025" algn="l"/>
              </a:tabLst>
            </a:pPr>
            <a:r>
              <a:rPr lang="en-IN" sz="2400" spc="-5" dirty="0">
                <a:solidFill>
                  <a:srgbClr val="292934"/>
                </a:solidFill>
                <a:latin typeface="+mj-lt"/>
                <a:cs typeface="Arial MT"/>
              </a:rPr>
              <a:t>Challenge yourself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Take body massage at regular intervals.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Spend time with pets.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Undertake gardening.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965" indent="-342900">
              <a:spcBef>
                <a:spcPts val="575"/>
              </a:spcBef>
              <a:buSzPct val="85416"/>
              <a:buFont typeface="Wingdings" panose="05000000000000000000" pitchFamily="2" charset="2"/>
              <a:buChar char="v"/>
              <a:tabLst>
                <a:tab pos="327025" algn="l"/>
              </a:tabLst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Take a walk in greenery. Take healthy and balanced diet.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965" indent="-342900">
              <a:spcBef>
                <a:spcPts val="575"/>
              </a:spcBef>
              <a:buSzPct val="85416"/>
              <a:buFont typeface="Wingdings" panose="05000000000000000000" pitchFamily="2" charset="2"/>
              <a:buChar char="v"/>
              <a:tabLst>
                <a:tab pos="327025" algn="l"/>
              </a:tabLst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Do better time management by prioritising jobs.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965" indent="-342900">
              <a:spcBef>
                <a:spcPts val="575"/>
              </a:spcBef>
              <a:buSzPct val="85416"/>
              <a:buFont typeface="Wingdings" panose="05000000000000000000" pitchFamily="2" charset="2"/>
              <a:buChar char="v"/>
              <a:tabLst>
                <a:tab pos="327025" algn="l"/>
              </a:tabLst>
            </a:pPr>
            <a:r>
              <a:rPr lang="en-IN" sz="2400" kern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Spend quality time with family and friends.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>
            <a:extLst>
              <a:ext uri="{FF2B5EF4-FFF2-40B4-BE49-F238E27FC236}">
                <a16:creationId xmlns:a16="http://schemas.microsoft.com/office/drawing/2014/main" id="{49678DB3-7FCA-4622-9090-E5B60F503E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6" y="4271771"/>
            <a:ext cx="2752344" cy="2586229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B72DD4D3-0B98-48DB-93ED-7A5BB40C100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9979" y="3970022"/>
            <a:ext cx="4738116" cy="2887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D2F55-E1F0-4581-B035-802C82F45C85}"/>
              </a:ext>
            </a:extLst>
          </p:cNvPr>
          <p:cNvSpPr txBox="1"/>
          <p:nvPr/>
        </p:nvSpPr>
        <p:spPr>
          <a:xfrm>
            <a:off x="448056" y="932536"/>
            <a:ext cx="8086344" cy="342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indent="-342900">
              <a:spcBef>
                <a:spcPts val="575"/>
              </a:spcBef>
              <a:buSzPct val="85416"/>
              <a:buFont typeface="Wingdings" panose="05000000000000000000" pitchFamily="2" charset="2"/>
              <a:buChar char="v"/>
              <a:tabLst>
                <a:tab pos="327025" algn="l"/>
              </a:tabLst>
            </a:pPr>
            <a:r>
              <a:rPr lang="en-IN" sz="2400" kern="1200" dirty="0">
                <a:effectLst/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Reduce or give up alcohol, smoking, drugs etc if addicted.</a:t>
            </a:r>
            <a:endParaRPr lang="en-IN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54965" indent="-342900">
              <a:spcBef>
                <a:spcPts val="575"/>
              </a:spcBef>
              <a:buSzPct val="85416"/>
              <a:buFont typeface="Wingdings" panose="05000000000000000000" pitchFamily="2" charset="2"/>
              <a:buChar char="v"/>
              <a:tabLst>
                <a:tab pos="327025" algn="l"/>
              </a:tabLst>
            </a:pPr>
            <a:r>
              <a:rPr lang="en-IN" sz="2400" kern="1200" dirty="0">
                <a:effectLst/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Listen to music of your liking.</a:t>
            </a:r>
            <a:endParaRPr lang="en-IN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IN" sz="2400" kern="1200" dirty="0">
                <a:effectLst/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Don’t try to remember bad memories.</a:t>
            </a:r>
            <a:endParaRPr lang="en-IN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IN" sz="2400" kern="1200" dirty="0">
                <a:effectLst/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Avoid multitasking when passing through stress.</a:t>
            </a:r>
            <a:endParaRPr lang="en-IN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IN" sz="2400" kern="1200" dirty="0">
                <a:effectLst/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Do things in bits and peace. </a:t>
            </a:r>
            <a:endParaRPr lang="en-IN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IN" sz="2400" kern="1200" dirty="0">
                <a:effectLst/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Play with kids.</a:t>
            </a:r>
            <a:endParaRPr lang="en-IN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IN" sz="2400" kern="1200" dirty="0">
                <a:effectLst/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Go for run for 30 min (morning &amp; evening) &amp; Play sports.</a:t>
            </a:r>
            <a:endParaRPr lang="en-IN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IN" sz="2400" kern="1200" dirty="0">
                <a:effectLst/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Have adequate sleep.</a:t>
            </a:r>
            <a:endParaRPr lang="en-IN" sz="24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29E8559-86E0-4D67-AEA2-2DA9E0BA7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6705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105" dirty="0"/>
              <a:t>How to </a:t>
            </a:r>
            <a:r>
              <a:rPr b="1" spc="-105" dirty="0"/>
              <a:t>Cop</a:t>
            </a:r>
            <a:r>
              <a:rPr b="1" spc="-5" dirty="0"/>
              <a:t>e</a:t>
            </a:r>
            <a:r>
              <a:rPr b="1" spc="-190" dirty="0"/>
              <a:t> </a:t>
            </a:r>
            <a:r>
              <a:rPr b="1" spc="-105" dirty="0"/>
              <a:t>U</a:t>
            </a:r>
            <a:r>
              <a:rPr b="1" spc="-5" dirty="0"/>
              <a:t>p</a:t>
            </a:r>
            <a:r>
              <a:rPr b="1" spc="-190" dirty="0"/>
              <a:t> </a:t>
            </a:r>
            <a:r>
              <a:rPr b="1" spc="-105" dirty="0"/>
              <a:t>Wi</a:t>
            </a:r>
            <a:r>
              <a:rPr b="1" spc="-100" dirty="0"/>
              <a:t>t</a:t>
            </a:r>
            <a:r>
              <a:rPr b="1" spc="-5" dirty="0"/>
              <a:t>h</a:t>
            </a:r>
            <a:r>
              <a:rPr b="1" spc="-215" dirty="0"/>
              <a:t> </a:t>
            </a:r>
            <a:r>
              <a:rPr b="1" spc="-105" dirty="0"/>
              <a:t>S</a:t>
            </a:r>
            <a:r>
              <a:rPr b="1" spc="-100" dirty="0"/>
              <a:t>t</a:t>
            </a:r>
            <a:r>
              <a:rPr b="1" spc="-105" dirty="0"/>
              <a:t>re</a:t>
            </a:r>
            <a:r>
              <a:rPr b="1" spc="-100" dirty="0"/>
              <a:t>s</a:t>
            </a:r>
            <a:r>
              <a:rPr b="1" spc="-5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4680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B82F74-0659-46B3-8695-BDD3D677FC2A}"/>
              </a:ext>
            </a:extLst>
          </p:cNvPr>
          <p:cNvSpPr txBox="1"/>
          <p:nvPr/>
        </p:nvSpPr>
        <p:spPr>
          <a:xfrm>
            <a:off x="2362200" y="2209800"/>
            <a:ext cx="525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rgbClr val="FF0000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85494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701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3567429" cy="422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3928"/>
              <a:buAutoNum type="arabicPeriod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292934"/>
                </a:solidFill>
                <a:latin typeface="Arial MT"/>
                <a:cs typeface="Arial MT"/>
              </a:rPr>
              <a:t>Concept</a:t>
            </a:r>
            <a:r>
              <a:rPr sz="2800" spc="-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8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92934"/>
                </a:solidFill>
                <a:latin typeface="Arial MT"/>
                <a:cs typeface="Arial MT"/>
              </a:rPr>
              <a:t>Conflict</a:t>
            </a:r>
            <a:endParaRPr sz="28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2545"/>
              </a:spcBef>
              <a:buClr>
                <a:srgbClr val="92A199"/>
              </a:buClr>
              <a:buSzPct val="83928"/>
              <a:buAutoNum type="arabicPeriod"/>
              <a:tabLst>
                <a:tab pos="469900" algn="l"/>
                <a:tab pos="470534" algn="l"/>
              </a:tabLst>
            </a:pPr>
            <a:r>
              <a:rPr sz="2800" spc="-35" dirty="0">
                <a:solidFill>
                  <a:srgbClr val="292934"/>
                </a:solidFill>
                <a:latin typeface="Arial MT"/>
                <a:cs typeface="Arial MT"/>
              </a:rPr>
              <a:t>Types</a:t>
            </a:r>
            <a:r>
              <a:rPr sz="2800" spc="-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8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92934"/>
                </a:solidFill>
                <a:latin typeface="Arial MT"/>
                <a:cs typeface="Arial MT"/>
              </a:rPr>
              <a:t>conflict</a:t>
            </a:r>
            <a:endParaRPr sz="28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2545"/>
              </a:spcBef>
              <a:buClr>
                <a:srgbClr val="92A199"/>
              </a:buClr>
              <a:buSzPct val="83928"/>
              <a:buAutoNum type="arabicPeriod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292934"/>
                </a:solidFill>
                <a:latin typeface="Arial MT"/>
                <a:cs typeface="Arial MT"/>
              </a:rPr>
              <a:t>Role</a:t>
            </a:r>
            <a:r>
              <a:rPr sz="28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800" spc="-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92934"/>
                </a:solidFill>
                <a:latin typeface="Arial MT"/>
                <a:cs typeface="Arial MT"/>
              </a:rPr>
              <a:t>conflict</a:t>
            </a:r>
            <a:endParaRPr sz="28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2545"/>
              </a:spcBef>
              <a:buClr>
                <a:srgbClr val="92A199"/>
              </a:buClr>
              <a:buSzPct val="83928"/>
              <a:buAutoNum type="arabicPeriod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292934"/>
                </a:solidFill>
                <a:latin typeface="Arial MT"/>
                <a:cs typeface="Arial MT"/>
              </a:rPr>
              <a:t>Stress</a:t>
            </a:r>
            <a:endParaRPr sz="28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2545"/>
              </a:spcBef>
              <a:buClr>
                <a:srgbClr val="92A199"/>
              </a:buClr>
              <a:buSzPct val="83928"/>
              <a:buAutoNum type="arabicPeriod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292934"/>
                </a:solidFill>
                <a:latin typeface="Arial MT"/>
                <a:cs typeface="Arial MT"/>
              </a:rPr>
              <a:t>Causes</a:t>
            </a:r>
            <a:r>
              <a:rPr sz="28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8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92934"/>
                </a:solidFill>
                <a:latin typeface="Arial MT"/>
                <a:cs typeface="Arial MT"/>
              </a:rPr>
              <a:t>stress</a:t>
            </a:r>
            <a:endParaRPr sz="28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2690"/>
              </a:spcBef>
              <a:buClr>
                <a:srgbClr val="92A199"/>
              </a:buClr>
              <a:buSzPct val="83928"/>
              <a:buAutoNum type="arabicPeriod"/>
              <a:tabLst>
                <a:tab pos="469900" algn="l"/>
                <a:tab pos="470534" algn="l"/>
              </a:tabLst>
            </a:pPr>
            <a:r>
              <a:rPr sz="2800" spc="-10" dirty="0">
                <a:solidFill>
                  <a:srgbClr val="292934"/>
                </a:solidFill>
                <a:latin typeface="Arial MT"/>
                <a:cs typeface="Arial MT"/>
              </a:rPr>
              <a:t>Effects</a:t>
            </a:r>
            <a:r>
              <a:rPr sz="2800" spc="-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8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Arial MT"/>
                <a:cs typeface="Arial MT"/>
              </a:rPr>
              <a:t>stress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1257643"/>
            <a:ext cx="3352800" cy="23024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8440" y="3962400"/>
            <a:ext cx="2738119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131" y="304800"/>
            <a:ext cx="4206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Con</a:t>
            </a:r>
            <a:r>
              <a:rPr spc="-100" dirty="0"/>
              <a:t>c</a:t>
            </a:r>
            <a:r>
              <a:rPr spc="-105" dirty="0"/>
              <a:t>ep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105" dirty="0"/>
              <a:t>O</a:t>
            </a:r>
            <a:r>
              <a:rPr spc="-5" dirty="0"/>
              <a:t>f</a:t>
            </a:r>
            <a:r>
              <a:rPr spc="-200" dirty="0"/>
              <a:t> </a:t>
            </a:r>
            <a:r>
              <a:rPr spc="-105" dirty="0"/>
              <a:t>Con</a:t>
            </a:r>
            <a:r>
              <a:rPr spc="-100" dirty="0"/>
              <a:t>f</a:t>
            </a:r>
            <a:r>
              <a:rPr spc="-105" dirty="0"/>
              <a:t>li</a:t>
            </a:r>
            <a:r>
              <a:rPr spc="-100" dirty="0"/>
              <a:t>c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615" y="1369290"/>
            <a:ext cx="8129271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5265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Conflict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defined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many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ways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can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considered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an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expression</a:t>
            </a:r>
            <a:r>
              <a:rPr sz="2400" spc="3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hostility,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negative</a:t>
            </a:r>
            <a:r>
              <a:rPr sz="24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attitude,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aggression,</a:t>
            </a:r>
            <a:r>
              <a:rPr sz="24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rivalry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&amp;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misunderstanding.</a:t>
            </a:r>
            <a:endParaRPr sz="240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sz="2400" dirty="0">
                <a:solidFill>
                  <a:srgbClr val="7030A0"/>
                </a:solidFill>
                <a:latin typeface="Arial MT"/>
                <a:cs typeface="Arial MT"/>
              </a:rPr>
              <a:t>It</a:t>
            </a:r>
            <a:r>
              <a:rPr sz="2400" spc="-10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can</a:t>
            </a:r>
            <a:r>
              <a:rPr sz="2400" spc="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be</a:t>
            </a:r>
            <a:r>
              <a:rPr sz="2400" spc="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defined</a:t>
            </a:r>
            <a:r>
              <a:rPr sz="2400" spc="1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as</a:t>
            </a:r>
            <a:r>
              <a:rPr sz="2400" spc="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disagreement</a:t>
            </a:r>
            <a:r>
              <a:rPr sz="2400" spc="1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between</a:t>
            </a:r>
            <a:r>
              <a:rPr sz="2400" spc="30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030A0"/>
                </a:solidFill>
                <a:latin typeface="Arial MT"/>
                <a:cs typeface="Arial MT"/>
              </a:rPr>
              <a:t>two</a:t>
            </a:r>
            <a:r>
              <a:rPr sz="2400" spc="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or</a:t>
            </a:r>
            <a:r>
              <a:rPr sz="2400" spc="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more</a:t>
            </a:r>
            <a:r>
              <a:rPr lang="en-IN" sz="2400" spc="-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lang="en-IN" sz="2400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individuals</a:t>
            </a:r>
            <a:r>
              <a:rPr sz="2400" spc="60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or</a:t>
            </a:r>
            <a:r>
              <a:rPr sz="2400" spc="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groups,</a:t>
            </a:r>
            <a:r>
              <a:rPr sz="2400" spc="10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with</a:t>
            </a:r>
            <a:r>
              <a:rPr sz="2400" spc="10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each</a:t>
            </a:r>
            <a:r>
              <a:rPr sz="2400" spc="10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individual</a:t>
            </a:r>
            <a:r>
              <a:rPr sz="2400" spc="50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or</a:t>
            </a:r>
            <a:r>
              <a:rPr sz="2400" spc="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group</a:t>
            </a:r>
            <a:r>
              <a:rPr sz="2400" spc="1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trying </a:t>
            </a:r>
            <a:r>
              <a:rPr sz="2400" dirty="0">
                <a:solidFill>
                  <a:srgbClr val="7030A0"/>
                </a:solidFill>
                <a:latin typeface="Arial MT"/>
                <a:cs typeface="Arial MT"/>
              </a:rPr>
              <a:t>to </a:t>
            </a:r>
            <a:r>
              <a:rPr sz="2400" spc="-65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gain</a:t>
            </a:r>
            <a:r>
              <a:rPr sz="2400" spc="10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acceptance</a:t>
            </a:r>
            <a:r>
              <a:rPr sz="2400" spc="1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030A0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030A0"/>
                </a:solidFill>
                <a:latin typeface="Arial MT"/>
                <a:cs typeface="Arial MT"/>
              </a:rPr>
              <a:t>its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view</a:t>
            </a:r>
            <a:r>
              <a:rPr sz="2400" spc="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or</a:t>
            </a:r>
            <a:r>
              <a:rPr sz="2400" spc="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objectives</a:t>
            </a:r>
            <a:r>
              <a:rPr sz="2400" spc="10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 MT"/>
                <a:cs typeface="Arial MT"/>
              </a:rPr>
              <a:t>over</a:t>
            </a:r>
            <a:r>
              <a:rPr sz="2400" dirty="0">
                <a:solidFill>
                  <a:srgbClr val="7030A0"/>
                </a:solidFill>
                <a:latin typeface="Arial MT"/>
                <a:cs typeface="Arial MT"/>
              </a:rPr>
              <a:t> others.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62000" y="4501807"/>
            <a:ext cx="8153400" cy="2279485"/>
            <a:chOff x="0" y="4123943"/>
            <a:chExt cx="9144000" cy="2734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19599"/>
              <a:ext cx="2514600" cy="2438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600" y="4323587"/>
              <a:ext cx="2743200" cy="25344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0" y="4123943"/>
              <a:ext cx="3886199" cy="27340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165" y="330898"/>
            <a:ext cx="3709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5" dirty="0"/>
              <a:t>T</a:t>
            </a:r>
            <a:r>
              <a:rPr spc="-100" dirty="0"/>
              <a:t>y</a:t>
            </a:r>
            <a:r>
              <a:rPr spc="-105" dirty="0"/>
              <a:t>pe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05" dirty="0"/>
              <a:t>o</a:t>
            </a:r>
            <a:r>
              <a:rPr spc="-5" dirty="0"/>
              <a:t>f</a:t>
            </a:r>
            <a:r>
              <a:rPr spc="-210" dirty="0"/>
              <a:t> </a:t>
            </a:r>
            <a:r>
              <a:rPr spc="-100" dirty="0"/>
              <a:t>c</a:t>
            </a:r>
            <a:r>
              <a:rPr spc="-105" dirty="0"/>
              <a:t>on</a:t>
            </a:r>
            <a:r>
              <a:rPr spc="-100" dirty="0"/>
              <a:t>f</a:t>
            </a:r>
            <a:r>
              <a:rPr spc="-105" dirty="0"/>
              <a:t>li</a:t>
            </a:r>
            <a:r>
              <a:rPr spc="-100" dirty="0"/>
              <a:t>ct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590" y="1486691"/>
            <a:ext cx="429641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just">
              <a:lnSpc>
                <a:spcPct val="100000"/>
              </a:lnSpc>
              <a:spcBef>
                <a:spcPts val="100"/>
              </a:spcBef>
            </a:pPr>
            <a:r>
              <a:rPr lang="en-IN" sz="2000" b="1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Times New Roman"/>
                <a:cs typeface="Times New Roman"/>
              </a:rPr>
              <a:t>1. </a:t>
            </a:r>
            <a:r>
              <a:rPr sz="2000" b="1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Times New Roman"/>
                <a:cs typeface="Times New Roman"/>
              </a:rPr>
              <a:t>Interpersonal </a:t>
            </a:r>
            <a:r>
              <a:rPr sz="2000" b="1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Times New Roman"/>
                <a:cs typeface="Times New Roman"/>
              </a:rPr>
              <a:t>conflict: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It refers to a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conflict</a:t>
            </a:r>
            <a:r>
              <a:rPr lang="en-IN"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Times New Roman"/>
                <a:cs typeface="Times New Roman"/>
              </a:rPr>
              <a:t>between </a:t>
            </a:r>
            <a:r>
              <a:rPr lang="en-US"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two </a:t>
            </a:r>
            <a:r>
              <a:rPr lang="en-US" sz="2000" dirty="0">
                <a:solidFill>
                  <a:srgbClr val="292934"/>
                </a:solidFill>
                <a:latin typeface="Times New Roman"/>
                <a:cs typeface="Times New Roman"/>
              </a:rPr>
              <a:t>individuals. This </a:t>
            </a:r>
            <a:r>
              <a:rPr lang="en-US"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Times New Roman"/>
                <a:cs typeface="Times New Roman"/>
              </a:rPr>
              <a:t>occurs  typically due to how people are </a:t>
            </a:r>
            <a:r>
              <a:rPr lang="en-US"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different </a:t>
            </a:r>
            <a:r>
              <a:rPr lang="en-US" sz="2000" dirty="0">
                <a:solidFill>
                  <a:srgbClr val="292934"/>
                </a:solidFill>
                <a:latin typeface="Times New Roman"/>
                <a:cs typeface="Times New Roman"/>
              </a:rPr>
              <a:t>from one </a:t>
            </a:r>
            <a:r>
              <a:rPr lang="en-US"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another. </a:t>
            </a:r>
            <a:r>
              <a:rPr lang="en-US" sz="2000" spc="-80" dirty="0">
                <a:solidFill>
                  <a:srgbClr val="292934"/>
                </a:solidFill>
                <a:latin typeface="Times New Roman"/>
                <a:cs typeface="Times New Roman"/>
              </a:rPr>
              <a:t>We </a:t>
            </a:r>
            <a:r>
              <a:rPr lang="en-US" sz="2000" dirty="0">
                <a:solidFill>
                  <a:srgbClr val="292934"/>
                </a:solidFill>
                <a:latin typeface="Times New Roman"/>
                <a:cs typeface="Times New Roman"/>
              </a:rPr>
              <a:t>have varied </a:t>
            </a:r>
            <a:r>
              <a:rPr lang="en-US" sz="2000" spc="-43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Times New Roman"/>
                <a:cs typeface="Times New Roman"/>
              </a:rPr>
              <a:t>personalities which </a:t>
            </a:r>
            <a:r>
              <a:rPr lang="en-US"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usually </a:t>
            </a:r>
            <a:r>
              <a:rPr lang="en-US" sz="2000" dirty="0">
                <a:solidFill>
                  <a:srgbClr val="292934"/>
                </a:solidFill>
                <a:latin typeface="Times New Roman"/>
                <a:cs typeface="Times New Roman"/>
              </a:rPr>
              <a:t>results to </a:t>
            </a:r>
            <a:r>
              <a:rPr lang="en-US"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Times New Roman"/>
                <a:cs typeface="Times New Roman"/>
              </a:rPr>
              <a:t>incompatible</a:t>
            </a:r>
            <a:r>
              <a:rPr lang="en-US"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Times New Roman"/>
                <a:cs typeface="Times New Roman"/>
              </a:rPr>
              <a:t>choices and opinions.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1288774"/>
            <a:ext cx="3048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bject 5"/>
          <p:cNvSpPr txBox="1"/>
          <p:nvPr/>
        </p:nvSpPr>
        <p:spPr>
          <a:xfrm>
            <a:off x="4572000" y="4067424"/>
            <a:ext cx="396240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2.</a:t>
            </a:r>
            <a:r>
              <a:rPr sz="2000" b="1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Times New Roman"/>
                <a:cs typeface="Times New Roman"/>
              </a:rPr>
              <a:t>Intrapersonal </a:t>
            </a:r>
            <a:r>
              <a:rPr sz="2000" b="1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Times New Roman"/>
                <a:cs typeface="Times New Roman"/>
              </a:rPr>
              <a:t>conflict:</a:t>
            </a:r>
            <a:r>
              <a:rPr sz="20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It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occurs</a:t>
            </a: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within </a:t>
            </a:r>
            <a:r>
              <a:rPr sz="2000" spc="-43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an</a:t>
            </a: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individual.</a:t>
            </a:r>
            <a:r>
              <a:rPr sz="2000" spc="-5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experience</a:t>
            </a:r>
            <a:r>
              <a:rPr sz="2000" spc="-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takes</a:t>
            </a:r>
            <a:r>
              <a:rPr sz="20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place</a:t>
            </a:r>
            <a:r>
              <a:rPr lang="en-IN"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in the </a:t>
            </a: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person’s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mind. Hence,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it is a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type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of </a:t>
            </a:r>
            <a:r>
              <a:rPr sz="2000" spc="-43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conflict</a:t>
            </a:r>
            <a:r>
              <a:rPr sz="20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that</a:t>
            </a:r>
            <a:r>
              <a:rPr sz="20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psychological</a:t>
            </a:r>
            <a:r>
              <a:rPr sz="2000" spc="-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involving</a:t>
            </a:r>
            <a:r>
              <a:rPr sz="20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spc="-43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individual’s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thoughts, values, principles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emotions.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4205412"/>
            <a:ext cx="3352800" cy="2029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348675"/>
            <a:ext cx="3709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5" dirty="0"/>
              <a:t>T</a:t>
            </a:r>
            <a:r>
              <a:rPr spc="-100" dirty="0"/>
              <a:t>y</a:t>
            </a:r>
            <a:r>
              <a:rPr spc="-105" dirty="0"/>
              <a:t>pe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05" dirty="0"/>
              <a:t>o</a:t>
            </a:r>
            <a:r>
              <a:rPr spc="-5" dirty="0"/>
              <a:t>f</a:t>
            </a:r>
            <a:r>
              <a:rPr spc="-210" dirty="0"/>
              <a:t> </a:t>
            </a:r>
            <a:r>
              <a:rPr spc="-100" dirty="0"/>
              <a:t>c</a:t>
            </a:r>
            <a:r>
              <a:rPr spc="-105" dirty="0"/>
              <a:t>on</a:t>
            </a:r>
            <a:r>
              <a:rPr spc="-100" dirty="0"/>
              <a:t>f</a:t>
            </a:r>
            <a:r>
              <a:rPr spc="-105" dirty="0"/>
              <a:t>li</a:t>
            </a:r>
            <a:r>
              <a:rPr spc="-100" dirty="0"/>
              <a:t>ct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867" y="1465800"/>
            <a:ext cx="3748733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cs typeface="Arial"/>
              </a:rPr>
              <a:t>Intragroup conflict: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It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a </a:t>
            </a:r>
            <a:r>
              <a:rPr sz="2000" spc="-10" dirty="0">
                <a:solidFill>
                  <a:srgbClr val="292934"/>
                </a:solidFill>
                <a:latin typeface="Arial MT"/>
                <a:cs typeface="Arial MT"/>
              </a:rPr>
              <a:t>type</a:t>
            </a:r>
            <a:r>
              <a:rPr sz="2000" spc="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of conflict </a:t>
            </a:r>
            <a:r>
              <a:rPr sz="2000" spc="-484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that happens</a:t>
            </a:r>
            <a:r>
              <a:rPr sz="20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among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individuals</a:t>
            </a:r>
            <a:r>
              <a:rPr sz="20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934"/>
                </a:solidFill>
                <a:latin typeface="Arial MT"/>
                <a:cs typeface="Arial MT"/>
              </a:rPr>
              <a:t>within</a:t>
            </a:r>
            <a:r>
              <a:rPr sz="2000" spc="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a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team. </a:t>
            </a:r>
            <a:r>
              <a:rPr lang="en-IN" sz="2000" spc="-5" dirty="0">
                <a:solidFill>
                  <a:srgbClr val="292934"/>
                </a:solidFill>
                <a:latin typeface="Arial MT"/>
                <a:cs typeface="Arial MT"/>
              </a:rPr>
              <a:t>             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incompatibilities</a:t>
            </a:r>
            <a:r>
              <a:rPr lang="en-IN" sz="2000" spc="-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misunderstandings</a:t>
            </a:r>
            <a:r>
              <a:rPr sz="20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among</a:t>
            </a:r>
            <a:r>
              <a:rPr sz="20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these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individuals</a:t>
            </a:r>
            <a:r>
              <a:rPr sz="20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lead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 to</a:t>
            </a:r>
            <a:r>
              <a:rPr sz="20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sz="20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intragroup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conflict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1529968"/>
            <a:ext cx="3200400" cy="21276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88047" y="3962398"/>
            <a:ext cx="383444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cs typeface="Arial"/>
              </a:rPr>
              <a:t>Intergroup </a:t>
            </a:r>
            <a:r>
              <a:rPr sz="2000" b="1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cs typeface="Arial"/>
              </a:rPr>
              <a:t>conflict: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It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takes place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292934"/>
                </a:solidFill>
                <a:latin typeface="Arial MT"/>
                <a:cs typeface="Arial MT"/>
              </a:rPr>
              <a:t>when</a:t>
            </a:r>
            <a:r>
              <a:rPr sz="2000" spc="4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a misunderstanding</a:t>
            </a:r>
            <a:r>
              <a:rPr sz="2000" spc="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arises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among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934"/>
                </a:solidFill>
                <a:latin typeface="Arial MT"/>
                <a:cs typeface="Arial MT"/>
              </a:rPr>
              <a:t>different</a:t>
            </a:r>
            <a:r>
              <a:rPr sz="20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teams </a:t>
            </a:r>
            <a:r>
              <a:rPr sz="2000" spc="-10" dirty="0">
                <a:solidFill>
                  <a:srgbClr val="292934"/>
                </a:solidFill>
                <a:latin typeface="Arial MT"/>
                <a:cs typeface="Arial MT"/>
              </a:rPr>
              <a:t>within</a:t>
            </a:r>
            <a:r>
              <a:rPr sz="2000" spc="4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an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organization.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For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instance,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sales </a:t>
            </a:r>
            <a:r>
              <a:rPr sz="2000" spc="-49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department</a:t>
            </a:r>
            <a:r>
              <a:rPr sz="20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an</a:t>
            </a:r>
            <a:r>
              <a:rPr sz="20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organization</a:t>
            </a:r>
            <a:r>
              <a:rPr sz="20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can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come</a:t>
            </a:r>
            <a:r>
              <a:rPr sz="20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conflict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292934"/>
                </a:solidFill>
                <a:latin typeface="Arial MT"/>
                <a:cs typeface="Arial MT"/>
              </a:rPr>
              <a:t>with</a:t>
            </a:r>
            <a:r>
              <a:rPr sz="2000" spc="3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customer </a:t>
            </a:r>
            <a:r>
              <a:rPr sz="20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support</a:t>
            </a:r>
            <a:r>
              <a:rPr sz="20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 MT"/>
                <a:cs typeface="Arial MT"/>
              </a:rPr>
              <a:t>department.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012" y="3962399"/>
            <a:ext cx="3561588" cy="2546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152" y="354332"/>
            <a:ext cx="31705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Rol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5" dirty="0"/>
              <a:t>o</a:t>
            </a:r>
            <a:r>
              <a:rPr spc="-5" dirty="0"/>
              <a:t>f</a:t>
            </a:r>
            <a:r>
              <a:rPr spc="-200" dirty="0"/>
              <a:t> </a:t>
            </a:r>
            <a:r>
              <a:rPr spc="-100" dirty="0"/>
              <a:t>c</a:t>
            </a:r>
            <a:r>
              <a:rPr spc="-105" dirty="0"/>
              <a:t>on</a:t>
            </a:r>
            <a:r>
              <a:rPr spc="-100" dirty="0"/>
              <a:t>f</a:t>
            </a:r>
            <a:r>
              <a:rPr spc="-105" dirty="0"/>
              <a:t>li</a:t>
            </a:r>
            <a:r>
              <a:rPr spc="-100" dirty="0"/>
              <a:t>c</a:t>
            </a:r>
            <a:r>
              <a:rPr spc="-5" dirty="0"/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400" y="1169347"/>
            <a:ext cx="8647430" cy="53146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Change</a:t>
            </a:r>
            <a:endParaRPr dirty="0">
              <a:latin typeface="Arial"/>
              <a:cs typeface="Arial"/>
            </a:endParaRPr>
          </a:p>
          <a:p>
            <a:pPr marL="12700" marR="4476115" algn="just">
              <a:lnSpc>
                <a:spcPct val="80000"/>
              </a:lnSpc>
              <a:spcBef>
                <a:spcPts val="445"/>
              </a:spcBef>
            </a:pPr>
            <a:r>
              <a:rPr spc="-5" dirty="0">
                <a:latin typeface="Arial MT"/>
                <a:cs typeface="Arial MT"/>
              </a:rPr>
              <a:t>Conflict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accelerates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change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organization,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especially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small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businesses,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where</a:t>
            </a:r>
            <a:r>
              <a:rPr spc="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</a:t>
            </a:r>
            <a:r>
              <a:rPr spc="-5" dirty="0">
                <a:latin typeface="Arial MT"/>
                <a:cs typeface="Arial MT"/>
              </a:rPr>
              <a:t> easy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formulate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implement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new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policies.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Conflict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prompts modification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5" dirty="0">
                <a:latin typeface="Arial MT"/>
                <a:cs typeface="Arial MT"/>
              </a:rPr>
              <a:t> policies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operation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procedures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</a:t>
            </a:r>
            <a:r>
              <a:rPr dirty="0">
                <a:latin typeface="Arial MT"/>
                <a:cs typeface="Arial MT"/>
              </a:rPr>
              <a:t> 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organization.</a:t>
            </a:r>
            <a:endParaRPr dirty="0">
              <a:latin typeface="Arial MT"/>
              <a:cs typeface="Arial MT"/>
            </a:endParaRPr>
          </a:p>
          <a:p>
            <a:pPr marL="3747135" algn="just">
              <a:lnSpc>
                <a:spcPct val="100000"/>
              </a:lnSpc>
              <a:spcBef>
                <a:spcPts val="1480"/>
              </a:spcBef>
            </a:pPr>
            <a:r>
              <a:rPr b="1" spc="-5" dirty="0">
                <a:latin typeface="Arial"/>
                <a:cs typeface="Arial"/>
              </a:rPr>
              <a:t>Innovation</a:t>
            </a:r>
            <a:endParaRPr dirty="0">
              <a:latin typeface="Arial"/>
              <a:cs typeface="Arial"/>
            </a:endParaRPr>
          </a:p>
          <a:p>
            <a:pPr marL="3747135" marR="5080" algn="just">
              <a:lnSpc>
                <a:spcPct val="100000"/>
              </a:lnSpc>
              <a:spcBef>
                <a:spcPts val="10"/>
              </a:spcBef>
            </a:pPr>
            <a:r>
              <a:rPr spc="-5" dirty="0">
                <a:latin typeface="Arial MT"/>
                <a:cs typeface="Arial MT"/>
              </a:rPr>
              <a:t>Conflict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that results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into healthy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competition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cultivates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innovation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inventiveness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amongst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employees.</a:t>
            </a:r>
            <a:r>
              <a:rPr spc="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times</a:t>
            </a:r>
            <a:r>
              <a:rPr dirty="0">
                <a:latin typeface="Arial MT"/>
                <a:cs typeface="Arial MT"/>
              </a:rPr>
              <a:t> of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conflict,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there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 high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sense</a:t>
            </a:r>
            <a:r>
              <a:rPr dirty="0">
                <a:latin typeface="Arial MT"/>
                <a:cs typeface="Arial MT"/>
              </a:rPr>
              <a:t> 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necessity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that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results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emergence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divergent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viewpoints</a:t>
            </a:r>
            <a:r>
              <a:rPr spc="5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amongst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employees.</a:t>
            </a:r>
            <a:endParaRPr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55"/>
              </a:spcBef>
            </a:pPr>
            <a:r>
              <a:rPr b="1" spc="-15" dirty="0">
                <a:latin typeface="Arial"/>
                <a:cs typeface="Arial"/>
              </a:rPr>
              <a:t>Waste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Time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Resources</a:t>
            </a:r>
            <a:endParaRPr dirty="0">
              <a:latin typeface="Arial"/>
              <a:cs typeface="Arial"/>
            </a:endParaRPr>
          </a:p>
          <a:p>
            <a:pPr marL="12700" marR="4411980" algn="just">
              <a:lnSpc>
                <a:spcPct val="100000"/>
              </a:lnSpc>
              <a:spcBef>
                <a:spcPts val="10"/>
              </a:spcBef>
            </a:pPr>
            <a:r>
              <a:rPr dirty="0">
                <a:latin typeface="Arial MT"/>
                <a:cs typeface="Arial MT"/>
              </a:rPr>
              <a:t>The </a:t>
            </a:r>
            <a:r>
              <a:rPr spc="-5" dirty="0">
                <a:latin typeface="Arial MT"/>
                <a:cs typeface="Arial MT"/>
              </a:rPr>
              <a:t>business </a:t>
            </a:r>
            <a:r>
              <a:rPr dirty="0">
                <a:latin typeface="Arial MT"/>
                <a:cs typeface="Arial MT"/>
              </a:rPr>
              <a:t>may </a:t>
            </a:r>
            <a:r>
              <a:rPr spc="-5" dirty="0">
                <a:latin typeface="Arial MT"/>
                <a:cs typeface="Arial MT"/>
              </a:rPr>
              <a:t>lose precious </a:t>
            </a:r>
            <a:r>
              <a:rPr dirty="0">
                <a:latin typeface="Arial MT"/>
                <a:cs typeface="Arial MT"/>
              </a:rPr>
              <a:t>time </a:t>
            </a:r>
            <a:r>
              <a:rPr spc="-5" dirty="0">
                <a:latin typeface="Arial MT"/>
                <a:cs typeface="Arial MT"/>
              </a:rPr>
              <a:t>and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resources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at </a:t>
            </a:r>
            <a:r>
              <a:rPr spc="-5" dirty="0">
                <a:latin typeface="Arial MT"/>
                <a:cs typeface="Arial MT"/>
              </a:rPr>
              <a:t>times</a:t>
            </a:r>
            <a:r>
              <a:rPr dirty="0">
                <a:latin typeface="Arial MT"/>
                <a:cs typeface="Arial MT"/>
              </a:rPr>
              <a:t> 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conflict.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Instead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concentrating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on meeting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their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objectives,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employees</a:t>
            </a:r>
            <a:r>
              <a:rPr spc="5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waste</a:t>
            </a:r>
            <a:r>
              <a:rPr spc="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time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on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divisive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issues.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9741"/>
            <a:ext cx="781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How</a:t>
            </a:r>
            <a:r>
              <a:rPr sz="3600" spc="-220" dirty="0"/>
              <a:t> </a:t>
            </a:r>
            <a:r>
              <a:rPr sz="3600" spc="-55" dirty="0"/>
              <a:t>to</a:t>
            </a:r>
            <a:r>
              <a:rPr sz="3600" spc="-200" dirty="0"/>
              <a:t> </a:t>
            </a:r>
            <a:r>
              <a:rPr sz="3600" spc="-85" dirty="0"/>
              <a:t>resolve</a:t>
            </a:r>
            <a:r>
              <a:rPr sz="3600" spc="-225" dirty="0"/>
              <a:t> </a:t>
            </a:r>
            <a:r>
              <a:rPr sz="3600" spc="-90" dirty="0"/>
              <a:t>conflict</a:t>
            </a:r>
            <a:r>
              <a:rPr sz="3600" spc="-235" dirty="0"/>
              <a:t> </a:t>
            </a:r>
            <a:r>
              <a:rPr sz="3600" spc="-50" dirty="0"/>
              <a:t>in</a:t>
            </a:r>
            <a:r>
              <a:rPr sz="3600" spc="-204" dirty="0"/>
              <a:t> </a:t>
            </a:r>
            <a:r>
              <a:rPr sz="3600" spc="-50" dirty="0"/>
              <a:t>an</a:t>
            </a:r>
            <a:r>
              <a:rPr sz="3600" spc="-200" dirty="0"/>
              <a:t> </a:t>
            </a:r>
            <a:r>
              <a:rPr sz="3600" spc="-95" dirty="0"/>
              <a:t>organisation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2013330"/>
            <a:ext cx="3070225" cy="302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289560" algn="l"/>
                <a:tab pos="290195" algn="l"/>
              </a:tabLst>
            </a:pPr>
            <a:r>
              <a:rPr sz="2400" spc="-15" dirty="0">
                <a:solidFill>
                  <a:srgbClr val="292934"/>
                </a:solidFill>
                <a:latin typeface="Tahoma"/>
                <a:cs typeface="Tahoma"/>
              </a:rPr>
              <a:t>Positive</a:t>
            </a:r>
            <a:r>
              <a:rPr sz="2400" spc="-5" dirty="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292934"/>
                </a:solidFill>
                <a:latin typeface="Tahoma"/>
                <a:cs typeface="Tahoma"/>
              </a:rPr>
              <a:t>Perspective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A199"/>
              </a:buClr>
              <a:buFont typeface="Arial MT"/>
              <a:buChar char="•"/>
            </a:pPr>
            <a:endParaRPr sz="3300">
              <a:latin typeface="Tahoma"/>
              <a:cs typeface="Tahoma"/>
            </a:endParaRPr>
          </a:p>
          <a:p>
            <a:pPr marL="289560" indent="-277495">
              <a:lnSpc>
                <a:spcPct val="100000"/>
              </a:lnSpc>
              <a:buClr>
                <a:srgbClr val="92A199"/>
              </a:buClr>
              <a:buSzPct val="85416"/>
              <a:buFont typeface="Arial MT"/>
              <a:buChar char="•"/>
              <a:tabLst>
                <a:tab pos="289560" algn="l"/>
                <a:tab pos="290195" algn="l"/>
              </a:tabLst>
            </a:pPr>
            <a:r>
              <a:rPr sz="2400" spc="-10" dirty="0">
                <a:solidFill>
                  <a:srgbClr val="292934"/>
                </a:solidFill>
                <a:latin typeface="Tahoma"/>
                <a:cs typeface="Tahoma"/>
              </a:rPr>
              <a:t>Grievance</a:t>
            </a:r>
            <a:r>
              <a:rPr sz="2400" spc="-45" dirty="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Tahoma"/>
                <a:cs typeface="Tahoma"/>
              </a:rPr>
              <a:t>Procedure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A199"/>
              </a:buClr>
              <a:buFont typeface="Arial MT"/>
              <a:buChar char="•"/>
            </a:pPr>
            <a:endParaRPr sz="3300">
              <a:latin typeface="Tahoma"/>
              <a:cs typeface="Tahoma"/>
            </a:endParaRPr>
          </a:p>
          <a:p>
            <a:pPr marL="289560" indent="-277495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5416"/>
              <a:buFont typeface="Arial MT"/>
              <a:buChar char="•"/>
              <a:tabLst>
                <a:tab pos="289560" algn="l"/>
                <a:tab pos="290195" algn="l"/>
              </a:tabLst>
            </a:pPr>
            <a:r>
              <a:rPr sz="2400" spc="-5" dirty="0">
                <a:solidFill>
                  <a:srgbClr val="292934"/>
                </a:solidFill>
                <a:latin typeface="Tahoma"/>
                <a:cs typeface="Tahoma"/>
              </a:rPr>
              <a:t>Get</a:t>
            </a:r>
            <a:r>
              <a:rPr sz="2400" spc="-25" dirty="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sz="2400" spc="-120" dirty="0">
                <a:solidFill>
                  <a:srgbClr val="292934"/>
                </a:solidFill>
                <a:latin typeface="Tahoma"/>
                <a:cs typeface="Tahoma"/>
              </a:rPr>
              <a:t>To</a:t>
            </a:r>
            <a:r>
              <a:rPr sz="2400" spc="-40" dirty="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92934"/>
                </a:solidFill>
                <a:latin typeface="Tahoma"/>
                <a:cs typeface="Tahoma"/>
              </a:rPr>
              <a:t>The</a:t>
            </a:r>
            <a:r>
              <a:rPr sz="2400" spc="-40" dirty="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92934"/>
                </a:solidFill>
                <a:latin typeface="Tahoma"/>
                <a:cs typeface="Tahoma"/>
              </a:rPr>
              <a:t>Cause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A199"/>
              </a:buClr>
              <a:buFont typeface="Arial MT"/>
              <a:buChar char="•"/>
            </a:pPr>
            <a:endParaRPr sz="3300">
              <a:latin typeface="Tahoma"/>
              <a:cs typeface="Tahoma"/>
            </a:endParaRPr>
          </a:p>
          <a:p>
            <a:pPr marL="289560" indent="-277495">
              <a:lnSpc>
                <a:spcPct val="100000"/>
              </a:lnSpc>
              <a:buClr>
                <a:srgbClr val="92A199"/>
              </a:buClr>
              <a:buSzPct val="85416"/>
              <a:buFont typeface="Arial MT"/>
              <a:buChar char="•"/>
              <a:tabLst>
                <a:tab pos="289560" algn="l"/>
                <a:tab pos="290195" algn="l"/>
              </a:tabLst>
            </a:pPr>
            <a:r>
              <a:rPr sz="2400" spc="-5" dirty="0">
                <a:solidFill>
                  <a:srgbClr val="292934"/>
                </a:solidFill>
                <a:latin typeface="Tahoma"/>
                <a:cs typeface="Tahoma"/>
              </a:rPr>
              <a:t>Equal</a:t>
            </a:r>
            <a:r>
              <a:rPr sz="2400" spc="-35" dirty="0">
                <a:solidFill>
                  <a:srgbClr val="292934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92934"/>
                </a:solidFill>
                <a:latin typeface="Tahoma"/>
                <a:cs typeface="Tahoma"/>
              </a:rPr>
              <a:t>Voice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1905808"/>
            <a:ext cx="4145279" cy="41139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800" y="381000"/>
            <a:ext cx="1403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>
                <a:solidFill>
                  <a:srgbClr val="D2523B"/>
                </a:solidFill>
                <a:latin typeface="Arial MT"/>
                <a:cs typeface="Arial MT"/>
              </a:rPr>
              <a:t>S</a:t>
            </a:r>
            <a:r>
              <a:rPr sz="4000" spc="-100" dirty="0">
                <a:solidFill>
                  <a:srgbClr val="D2523B"/>
                </a:solidFill>
                <a:latin typeface="Arial MT"/>
                <a:cs typeface="Arial MT"/>
              </a:rPr>
              <a:t>t</a:t>
            </a:r>
            <a:r>
              <a:rPr sz="4000" spc="-105" dirty="0">
                <a:solidFill>
                  <a:srgbClr val="D2523B"/>
                </a:solidFill>
                <a:latin typeface="Arial MT"/>
                <a:cs typeface="Arial MT"/>
              </a:rPr>
              <a:t>re</a:t>
            </a:r>
            <a:r>
              <a:rPr sz="4000" spc="-100" dirty="0">
                <a:solidFill>
                  <a:srgbClr val="D2523B"/>
                </a:solidFill>
                <a:latin typeface="Arial MT"/>
                <a:cs typeface="Arial MT"/>
              </a:rPr>
              <a:t>s</a:t>
            </a:r>
            <a:r>
              <a:rPr sz="4000" spc="-5" dirty="0">
                <a:solidFill>
                  <a:srgbClr val="D2523B"/>
                </a:solidFill>
                <a:latin typeface="Arial MT"/>
                <a:cs typeface="Arial MT"/>
              </a:rPr>
              <a:t>s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037" y="1295400"/>
            <a:ext cx="77819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Stress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defined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terms</a:t>
            </a:r>
            <a:r>
              <a:rPr sz="24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its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physical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physiological </a:t>
            </a:r>
            <a:r>
              <a:rPr sz="2400" spc="-65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934"/>
                </a:solidFill>
                <a:latin typeface="Arial MT"/>
                <a:cs typeface="Arial MT"/>
              </a:rPr>
              <a:t>effects</a:t>
            </a:r>
            <a:r>
              <a:rPr sz="24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person,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and can</a:t>
            </a:r>
            <a:r>
              <a:rPr sz="2400" spc="1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be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mental,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physical,</a:t>
            </a:r>
            <a:r>
              <a:rPr sz="2400" spc="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or </a:t>
            </a:r>
            <a:r>
              <a:rPr sz="240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emotional</a:t>
            </a:r>
            <a:r>
              <a:rPr sz="2400" spc="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strain.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514600"/>
            <a:ext cx="660006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DB26BD-C9C1-4999-A658-77F9819FEED2}"/>
              </a:ext>
            </a:extLst>
          </p:cNvPr>
          <p:cNvGrpSpPr/>
          <p:nvPr/>
        </p:nvGrpSpPr>
        <p:grpSpPr>
          <a:xfrm>
            <a:off x="304800" y="359663"/>
            <a:ext cx="8686800" cy="6432805"/>
            <a:chOff x="1694688" y="359663"/>
            <a:chExt cx="5759704" cy="6432805"/>
          </a:xfrm>
        </p:grpSpPr>
        <p:grpSp>
          <p:nvGrpSpPr>
            <p:cNvPr id="3" name="object 3"/>
            <p:cNvGrpSpPr/>
            <p:nvPr/>
          </p:nvGrpSpPr>
          <p:grpSpPr>
            <a:xfrm>
              <a:off x="5253228" y="5137403"/>
              <a:ext cx="360045" cy="1324610"/>
              <a:chOff x="5253228" y="5137403"/>
              <a:chExt cx="360045" cy="1324610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253228" y="5782055"/>
                <a:ext cx="359663" cy="679704"/>
              </a:xfrm>
              <a:prstGeom prst="rect">
                <a:avLst/>
              </a:prstGeom>
            </p:spPr>
          </p:pic>
          <p:pic>
            <p:nvPicPr>
              <p:cNvPr id="5" name="object 5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53228" y="5137403"/>
                <a:ext cx="347472" cy="679704"/>
              </a:xfrm>
              <a:prstGeom prst="rect">
                <a:avLst/>
              </a:prstGeom>
            </p:spPr>
          </p:pic>
        </p:grpSp>
        <p:grpSp>
          <p:nvGrpSpPr>
            <p:cNvPr id="6" name="object 6"/>
            <p:cNvGrpSpPr/>
            <p:nvPr/>
          </p:nvGrpSpPr>
          <p:grpSpPr>
            <a:xfrm>
              <a:off x="5253228" y="2558795"/>
              <a:ext cx="360045" cy="1969135"/>
              <a:chOff x="5253228" y="2558795"/>
              <a:chExt cx="360045" cy="1969135"/>
            </a:xfrm>
          </p:grpSpPr>
          <p:pic>
            <p:nvPicPr>
              <p:cNvPr id="7" name="object 7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253228" y="2558795"/>
                <a:ext cx="347472" cy="1969008"/>
              </a:xfrm>
              <a:prstGeom prst="rect">
                <a:avLst/>
              </a:prstGeom>
            </p:spPr>
          </p:pic>
          <p:pic>
            <p:nvPicPr>
              <p:cNvPr id="8" name="object 8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253228" y="2558795"/>
                <a:ext cx="347472" cy="1324355"/>
              </a:xfrm>
              <a:prstGeom prst="rect">
                <a:avLst/>
              </a:prstGeom>
            </p:spPr>
          </p:pic>
          <p:pic>
            <p:nvPicPr>
              <p:cNvPr id="9" name="object 9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253228" y="2558795"/>
                <a:ext cx="359663" cy="679703"/>
              </a:xfrm>
              <a:prstGeom prst="rect">
                <a:avLst/>
              </a:prstGeom>
            </p:spPr>
          </p:pic>
        </p:grp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8295" y="2558795"/>
              <a:ext cx="345948" cy="3258312"/>
            </a:xfrm>
            <a:prstGeom prst="rect">
              <a:avLst/>
            </a:prstGeom>
          </p:spPr>
        </p:pic>
        <p:grpSp>
          <p:nvGrpSpPr>
            <p:cNvPr id="11" name="object 11"/>
            <p:cNvGrpSpPr/>
            <p:nvPr/>
          </p:nvGrpSpPr>
          <p:grpSpPr>
            <a:xfrm>
              <a:off x="5253228" y="624840"/>
              <a:ext cx="347980" cy="1969135"/>
              <a:chOff x="5253228" y="624840"/>
              <a:chExt cx="347980" cy="1969135"/>
            </a:xfrm>
          </p:grpSpPr>
          <p:pic>
            <p:nvPicPr>
              <p:cNvPr id="12" name="object 1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53228" y="1914143"/>
                <a:ext cx="347472" cy="679703"/>
              </a:xfrm>
              <a:prstGeom prst="rect">
                <a:avLst/>
              </a:prstGeom>
            </p:spPr>
          </p:pic>
          <p:pic>
            <p:nvPicPr>
              <p:cNvPr id="13" name="object 13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53228" y="1269491"/>
                <a:ext cx="347472" cy="1324355"/>
              </a:xfrm>
              <a:prstGeom prst="rect">
                <a:avLst/>
              </a:prstGeom>
            </p:spPr>
          </p:pic>
          <p:pic>
            <p:nvPicPr>
              <p:cNvPr id="14" name="object 14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53228" y="624840"/>
                <a:ext cx="347472" cy="1969007"/>
              </a:xfrm>
              <a:prstGeom prst="rect">
                <a:avLst/>
              </a:prstGeom>
            </p:spPr>
          </p:pic>
        </p:grp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4688" y="2185416"/>
              <a:ext cx="949451" cy="4040124"/>
            </a:xfrm>
            <a:prstGeom prst="rect">
              <a:avLst/>
            </a:prstGeom>
          </p:spPr>
        </p:pic>
        <p:sp>
          <p:nvSpPr>
            <p:cNvPr id="16" name="object 16"/>
            <p:cNvSpPr txBox="1"/>
            <p:nvPr/>
          </p:nvSpPr>
          <p:spPr>
            <a:xfrm>
              <a:off x="1927247" y="2346518"/>
              <a:ext cx="331611" cy="3597082"/>
            </a:xfrm>
            <a:prstGeom prst="rect">
              <a:avLst/>
            </a:prstGeom>
          </p:spPr>
          <p:txBody>
            <a:bodyPr vert="vert270" wrap="square" lIns="0" tIns="0" rIns="0" bIns="0" rtlCol="0" anchor="ctr" anchorCtr="0">
              <a:spAutoFit/>
            </a:bodyPr>
            <a:lstStyle/>
            <a:p>
              <a:pPr marL="12700">
                <a:lnSpc>
                  <a:spcPts val="3854"/>
                </a:lnSpc>
              </a:pPr>
              <a:r>
                <a:rPr sz="3400" b="1" spc="-10" dirty="0">
                  <a:solidFill>
                    <a:srgbClr val="C00000"/>
                  </a:solidFill>
                  <a:latin typeface="Arial MT"/>
                  <a:cs typeface="Arial MT"/>
                </a:rPr>
                <a:t>Causes</a:t>
              </a:r>
              <a:r>
                <a:rPr sz="3400" b="1" spc="-5" dirty="0">
                  <a:solidFill>
                    <a:srgbClr val="C00000"/>
                  </a:solidFill>
                  <a:latin typeface="Arial MT"/>
                  <a:cs typeface="Arial MT"/>
                </a:rPr>
                <a:t> of</a:t>
              </a:r>
              <a:r>
                <a:rPr sz="3400" b="1" spc="-25" dirty="0">
                  <a:solidFill>
                    <a:srgbClr val="C00000"/>
                  </a:solidFill>
                  <a:latin typeface="Arial MT"/>
                  <a:cs typeface="Arial MT"/>
                </a:rPr>
                <a:t> </a:t>
              </a:r>
              <a:r>
                <a:rPr sz="3400" b="1" spc="-5" dirty="0">
                  <a:solidFill>
                    <a:srgbClr val="C00000"/>
                  </a:solidFill>
                  <a:latin typeface="Arial MT"/>
                  <a:cs typeface="Arial MT"/>
                </a:rPr>
                <a:t>Stress</a:t>
              </a:r>
              <a:endParaRPr sz="3400" b="1" dirty="0">
                <a:solidFill>
                  <a:srgbClr val="C00000"/>
                </a:solidFill>
                <a:latin typeface="Arial MT"/>
                <a:cs typeface="Arial MT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5288" y="2293620"/>
              <a:ext cx="2631948" cy="600455"/>
            </a:xfrm>
            <a:prstGeom prst="rect">
              <a:avLst/>
            </a:prstGeom>
          </p:spPr>
        </p:pic>
        <p:sp>
          <p:nvSpPr>
            <p:cNvPr id="18" name="object 18"/>
            <p:cNvSpPr txBox="1"/>
            <p:nvPr/>
          </p:nvSpPr>
          <p:spPr>
            <a:xfrm>
              <a:off x="2874010" y="2404617"/>
              <a:ext cx="2222500" cy="299720"/>
            </a:xfrm>
            <a:prstGeom prst="rect">
              <a:avLst/>
            </a:prstGeom>
          </p:spPr>
          <p:txBody>
            <a:bodyPr vert="horz" wrap="square" lIns="0" tIns="12700" rIns="0" bIns="0" rtlCol="0" anchor="ctr" anchorCtr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FF00"/>
                  </a:solidFill>
                  <a:latin typeface="Arial MT"/>
                  <a:cs typeface="Arial MT"/>
                </a:rPr>
                <a:t>Organisational</a:t>
              </a:r>
              <a:r>
                <a:rPr sz="1800" b="1" spc="-20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800" b="1" spc="-5" dirty="0">
                  <a:solidFill>
                    <a:srgbClr val="FFFF00"/>
                  </a:solidFill>
                  <a:latin typeface="Arial MT"/>
                  <a:cs typeface="Arial MT"/>
                </a:rPr>
                <a:t>Cause</a:t>
              </a:r>
              <a:endParaRPr sz="1800" b="1" dirty="0">
                <a:solidFill>
                  <a:srgbClr val="FFFF00"/>
                </a:solidFill>
                <a:latin typeface="Arial MT"/>
                <a:cs typeface="Arial MT"/>
              </a:endParaRPr>
            </a:p>
          </p:txBody>
        </p:sp>
        <p:grpSp>
          <p:nvGrpSpPr>
            <p:cNvPr id="19" name="object 19"/>
            <p:cNvGrpSpPr/>
            <p:nvPr/>
          </p:nvGrpSpPr>
          <p:grpSpPr>
            <a:xfrm>
              <a:off x="5513832" y="359663"/>
              <a:ext cx="1940560" cy="1889760"/>
              <a:chOff x="5513832" y="359663"/>
              <a:chExt cx="1940560" cy="1889760"/>
            </a:xfrm>
          </p:grpSpPr>
          <p:pic>
            <p:nvPicPr>
              <p:cNvPr id="20" name="object 20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513832" y="359663"/>
                <a:ext cx="1940052" cy="629412"/>
              </a:xfrm>
              <a:prstGeom prst="rect">
                <a:avLst/>
              </a:prstGeom>
            </p:spPr>
          </p:pic>
          <p:pic>
            <p:nvPicPr>
              <p:cNvPr id="21" name="object 21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571744" y="1004315"/>
                <a:ext cx="1775459" cy="600455"/>
              </a:xfrm>
              <a:prstGeom prst="rect">
                <a:avLst/>
              </a:prstGeom>
            </p:spPr>
          </p:pic>
          <p:pic>
            <p:nvPicPr>
              <p:cNvPr id="22" name="object 22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571744" y="1648967"/>
                <a:ext cx="1775459" cy="600455"/>
              </a:xfrm>
              <a:prstGeom prst="rect">
                <a:avLst/>
              </a:prstGeom>
            </p:spPr>
          </p:pic>
        </p:grpSp>
        <p:sp>
          <p:nvSpPr>
            <p:cNvPr id="23" name="object 23"/>
            <p:cNvSpPr txBox="1"/>
            <p:nvPr/>
          </p:nvSpPr>
          <p:spPr>
            <a:xfrm>
              <a:off x="5628259" y="509945"/>
              <a:ext cx="1625600" cy="1467068"/>
            </a:xfrm>
            <a:prstGeom prst="rect">
              <a:avLst/>
            </a:prstGeom>
          </p:spPr>
          <p:txBody>
            <a:bodyPr vert="horz" wrap="square" lIns="0" tIns="43180" rIns="0" bIns="0" rtlCol="0" anchor="ctr" anchorCtr="0">
              <a:spAutoFit/>
            </a:bodyPr>
            <a:lstStyle/>
            <a:p>
              <a:pPr marL="12065" marR="5080" algn="ctr">
                <a:lnSpc>
                  <a:spcPts val="1450"/>
                </a:lnSpc>
                <a:spcBef>
                  <a:spcPts val="340"/>
                </a:spcBef>
              </a:pP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Stressors</a:t>
              </a:r>
              <a:r>
                <a:rPr sz="1400" b="1" spc="-75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intrinsic</a:t>
              </a:r>
              <a:r>
                <a:rPr sz="1400" b="1" spc="-60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to </a:t>
              </a:r>
              <a:r>
                <a:rPr sz="1400" b="1" spc="-375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the</a:t>
              </a:r>
              <a:r>
                <a:rPr sz="1400" b="1" spc="-15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job</a:t>
              </a:r>
            </a:p>
            <a:p>
              <a:pPr>
                <a:lnSpc>
                  <a:spcPct val="100000"/>
                </a:lnSpc>
              </a:pPr>
              <a:endParaRPr sz="1500" b="1" dirty="0">
                <a:solidFill>
                  <a:srgbClr val="FFFF00"/>
                </a:solidFill>
                <a:latin typeface="Arial MT"/>
                <a:cs typeface="Arial MT"/>
              </a:endParaRPr>
            </a:p>
            <a:p>
              <a:pPr marL="3175" algn="ctr">
                <a:lnSpc>
                  <a:spcPct val="100000"/>
                </a:lnSpc>
                <a:spcBef>
                  <a:spcPts val="940"/>
                </a:spcBef>
              </a:pPr>
              <a:r>
                <a:rPr sz="1400" b="1" spc="-5" dirty="0">
                  <a:solidFill>
                    <a:srgbClr val="FFFF00"/>
                  </a:solidFill>
                  <a:latin typeface="Arial MT"/>
                  <a:cs typeface="Arial MT"/>
                </a:rPr>
                <a:t>Role</a:t>
              </a:r>
              <a:r>
                <a:rPr sz="1400" b="1" spc="-45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ambiguity</a:t>
              </a:r>
            </a:p>
            <a:p>
              <a:pPr>
                <a:lnSpc>
                  <a:spcPct val="100000"/>
                </a:lnSpc>
              </a:pPr>
              <a:endParaRPr sz="1500" b="1" dirty="0">
                <a:solidFill>
                  <a:srgbClr val="FFFF00"/>
                </a:solidFill>
                <a:latin typeface="Arial MT"/>
                <a:cs typeface="Arial MT"/>
              </a:endParaRPr>
            </a:p>
            <a:p>
              <a:pPr>
                <a:lnSpc>
                  <a:spcPct val="100000"/>
                </a:lnSpc>
                <a:spcBef>
                  <a:spcPts val="5"/>
                </a:spcBef>
              </a:pPr>
              <a:endParaRPr sz="1450" b="1" dirty="0">
                <a:solidFill>
                  <a:srgbClr val="FFFF00"/>
                </a:solidFill>
                <a:latin typeface="Arial MT"/>
                <a:cs typeface="Arial MT"/>
              </a:endParaRPr>
            </a:p>
            <a:p>
              <a:pPr marL="1270" algn="ctr">
                <a:lnSpc>
                  <a:spcPct val="100000"/>
                </a:lnSpc>
              </a:pPr>
              <a:r>
                <a:rPr sz="1400" b="1" spc="-5" dirty="0">
                  <a:solidFill>
                    <a:srgbClr val="FFFF00"/>
                  </a:solidFill>
                  <a:latin typeface="Arial MT"/>
                  <a:cs typeface="Arial MT"/>
                </a:rPr>
                <a:t>Role</a:t>
              </a:r>
              <a:r>
                <a:rPr sz="1400" b="1" spc="-40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conflict</a:t>
              </a:r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71744" y="2293620"/>
              <a:ext cx="1775459" cy="600455"/>
            </a:xfrm>
            <a:prstGeom prst="rect">
              <a:avLst/>
            </a:prstGeom>
          </p:spPr>
        </p:pic>
        <p:sp>
          <p:nvSpPr>
            <p:cNvPr id="25" name="object 25"/>
            <p:cNvSpPr txBox="1"/>
            <p:nvPr/>
          </p:nvSpPr>
          <p:spPr>
            <a:xfrm>
              <a:off x="5881242" y="2440051"/>
              <a:ext cx="1122045" cy="228909"/>
            </a:xfrm>
            <a:prstGeom prst="rect">
              <a:avLst/>
            </a:prstGeom>
          </p:spPr>
          <p:txBody>
            <a:bodyPr vert="horz" wrap="square" lIns="0" tIns="13335" rIns="0" bIns="0" rtlCol="0" anchor="ctr" anchorCtr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b="1" spc="-5" dirty="0">
                  <a:solidFill>
                    <a:srgbClr val="FFFF00"/>
                  </a:solidFill>
                  <a:latin typeface="Arial MT"/>
                  <a:cs typeface="Arial MT"/>
                </a:rPr>
                <a:t>Role</a:t>
              </a:r>
              <a:r>
                <a:rPr sz="1400" b="1" spc="-50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spc="-5" dirty="0">
                  <a:solidFill>
                    <a:srgbClr val="FFFF00"/>
                  </a:solidFill>
                  <a:latin typeface="Arial MT"/>
                  <a:cs typeface="Arial MT"/>
                </a:rPr>
                <a:t>overload</a:t>
              </a:r>
              <a:endParaRPr sz="1400" b="1">
                <a:solidFill>
                  <a:srgbClr val="FFFF00"/>
                </a:solidFill>
                <a:latin typeface="Arial MT"/>
                <a:cs typeface="Arial MT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85288" y="5516879"/>
              <a:ext cx="2631948" cy="600455"/>
            </a:xfrm>
            <a:prstGeom prst="rect">
              <a:avLst/>
            </a:prstGeom>
          </p:spPr>
        </p:pic>
        <p:grpSp>
          <p:nvGrpSpPr>
            <p:cNvPr id="27" name="object 27"/>
            <p:cNvGrpSpPr/>
            <p:nvPr/>
          </p:nvGrpSpPr>
          <p:grpSpPr>
            <a:xfrm>
              <a:off x="5521452" y="2980945"/>
              <a:ext cx="1876044" cy="2491738"/>
              <a:chOff x="5521452" y="2980945"/>
              <a:chExt cx="1876044" cy="2491738"/>
            </a:xfrm>
          </p:grpSpPr>
          <p:pic>
            <p:nvPicPr>
              <p:cNvPr id="28" name="object 28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571744" y="2980945"/>
                <a:ext cx="1775459" cy="600455"/>
              </a:xfrm>
              <a:prstGeom prst="rect">
                <a:avLst/>
              </a:prstGeom>
            </p:spPr>
          </p:pic>
          <p:pic>
            <p:nvPicPr>
              <p:cNvPr id="29" name="object 29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571744" y="3582923"/>
                <a:ext cx="1775459" cy="630936"/>
              </a:xfrm>
              <a:prstGeom prst="rect">
                <a:avLst/>
              </a:prstGeom>
            </p:spPr>
          </p:pic>
          <p:pic>
            <p:nvPicPr>
              <p:cNvPr id="30" name="object 30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521452" y="4227575"/>
                <a:ext cx="1876044" cy="600456"/>
              </a:xfrm>
              <a:prstGeom prst="rect">
                <a:avLst/>
              </a:prstGeom>
            </p:spPr>
          </p:pic>
          <p:pic>
            <p:nvPicPr>
              <p:cNvPr id="31" name="object 31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571744" y="4872227"/>
                <a:ext cx="1775459" cy="600456"/>
              </a:xfrm>
              <a:prstGeom prst="rect">
                <a:avLst/>
              </a:prstGeom>
            </p:spPr>
          </p:pic>
        </p:grpSp>
        <p:sp>
          <p:nvSpPr>
            <p:cNvPr id="32" name="object 32"/>
            <p:cNvSpPr txBox="1"/>
            <p:nvPr/>
          </p:nvSpPr>
          <p:spPr>
            <a:xfrm>
              <a:off x="3158998" y="5628843"/>
              <a:ext cx="1651000" cy="299720"/>
            </a:xfrm>
            <a:prstGeom prst="rect">
              <a:avLst/>
            </a:prstGeom>
          </p:spPr>
          <p:txBody>
            <a:bodyPr vert="horz" wrap="square" lIns="0" tIns="12700" rIns="0" bIns="0" rtlCol="0" anchor="ctr" anchorCtr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FFFF00"/>
                  </a:solidFill>
                  <a:latin typeface="Arial MT"/>
                  <a:cs typeface="Arial MT"/>
                </a:rPr>
                <a:t>Personal</a:t>
              </a:r>
              <a:r>
                <a:rPr sz="1800" b="1" spc="-45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800" b="1" spc="-5" dirty="0">
                  <a:solidFill>
                    <a:srgbClr val="FFFF00"/>
                  </a:solidFill>
                  <a:latin typeface="Arial MT"/>
                  <a:cs typeface="Arial MT"/>
                </a:rPr>
                <a:t>Cause</a:t>
              </a:r>
              <a:endParaRPr sz="1800" b="1">
                <a:solidFill>
                  <a:srgbClr val="FFFF00"/>
                </a:solidFill>
                <a:latin typeface="Arial MT"/>
                <a:cs typeface="Arial MT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5635878" y="3266421"/>
              <a:ext cx="1610995" cy="1991379"/>
            </a:xfrm>
            <a:prstGeom prst="rect">
              <a:avLst/>
            </a:prstGeom>
          </p:spPr>
          <p:txBody>
            <a:bodyPr vert="horz" wrap="square" lIns="0" tIns="13335" rIns="0" bIns="0" rtlCol="0" anchor="ctr" anchorCtr="0">
              <a:spAutoFit/>
            </a:bodyPr>
            <a:lstStyle/>
            <a:p>
              <a:pPr marL="2540" algn="ctr">
                <a:lnSpc>
                  <a:spcPct val="100000"/>
                </a:lnSpc>
                <a:spcBef>
                  <a:spcPts val="105"/>
                </a:spcBef>
              </a:pPr>
              <a:r>
                <a:rPr sz="1400" b="1" spc="-5" dirty="0">
                  <a:solidFill>
                    <a:srgbClr val="FFFF00"/>
                  </a:solidFill>
                  <a:latin typeface="Arial MT"/>
                  <a:cs typeface="Arial MT"/>
                </a:rPr>
                <a:t>Role</a:t>
              </a:r>
              <a:r>
                <a:rPr sz="1400" b="1" spc="-35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under</a:t>
              </a:r>
              <a:r>
                <a:rPr sz="1400" b="1" spc="-30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load</a:t>
              </a:r>
            </a:p>
            <a:p>
              <a:pPr>
                <a:lnSpc>
                  <a:spcPct val="100000"/>
                </a:lnSpc>
              </a:pPr>
              <a:endParaRPr sz="1500" b="1" dirty="0">
                <a:solidFill>
                  <a:srgbClr val="FFFF00"/>
                </a:solidFill>
                <a:latin typeface="Arial MT"/>
                <a:cs typeface="Arial MT"/>
              </a:endParaRPr>
            </a:p>
            <a:p>
              <a:pPr marL="158750" marR="149860" algn="ctr">
                <a:lnSpc>
                  <a:spcPts val="1450"/>
                </a:lnSpc>
                <a:spcBef>
                  <a:spcPts val="1185"/>
                </a:spcBef>
              </a:pPr>
              <a:r>
                <a:rPr sz="1400" b="1" spc="-10" dirty="0">
                  <a:solidFill>
                    <a:srgbClr val="FFFF00"/>
                  </a:solidFill>
                  <a:latin typeface="Arial MT"/>
                  <a:cs typeface="Arial MT"/>
                </a:rPr>
                <a:t>R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esponsibility</a:t>
              </a:r>
              <a:r>
                <a:rPr sz="1400" b="1" spc="-40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of  </a:t>
              </a:r>
              <a:r>
                <a:rPr sz="1400" b="1" spc="-5" dirty="0">
                  <a:solidFill>
                    <a:srgbClr val="FFFF00"/>
                  </a:solidFill>
                  <a:latin typeface="Arial MT"/>
                  <a:cs typeface="Arial MT"/>
                </a:rPr>
                <a:t>people</a:t>
              </a:r>
              <a:endParaRPr sz="1400" b="1" dirty="0">
                <a:solidFill>
                  <a:srgbClr val="FFFF00"/>
                </a:solidFill>
                <a:latin typeface="Arial MT"/>
                <a:cs typeface="Arial MT"/>
              </a:endParaRPr>
            </a:p>
            <a:p>
              <a:pPr marL="12700" marR="5080" algn="ctr">
                <a:lnSpc>
                  <a:spcPts val="5080"/>
                </a:lnSpc>
              </a:pP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Lack</a:t>
              </a:r>
              <a:r>
                <a:rPr sz="1400" b="1" spc="-50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of</a:t>
              </a:r>
              <a:r>
                <a:rPr sz="1400" b="1" spc="-40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participation </a:t>
              </a:r>
              <a:r>
                <a:rPr sz="1400" b="1" spc="-370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Job</a:t>
              </a:r>
              <a:r>
                <a:rPr sz="1400" b="1" spc="-30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concern</a:t>
              </a:r>
            </a:p>
          </p:txBody>
        </p:sp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71744" y="5516879"/>
              <a:ext cx="1775459" cy="600455"/>
            </a:xfrm>
            <a:prstGeom prst="rect">
              <a:avLst/>
            </a:prstGeom>
          </p:spPr>
        </p:pic>
        <p:sp>
          <p:nvSpPr>
            <p:cNvPr id="35" name="object 35"/>
            <p:cNvSpPr txBox="1"/>
            <p:nvPr/>
          </p:nvSpPr>
          <p:spPr>
            <a:xfrm>
              <a:off x="6007734" y="5664200"/>
              <a:ext cx="868680" cy="228268"/>
            </a:xfrm>
            <a:prstGeom prst="rect">
              <a:avLst/>
            </a:prstGeom>
          </p:spPr>
          <p:txBody>
            <a:bodyPr vert="horz" wrap="square" lIns="0" tIns="12700" rIns="0" bIns="0" rtlCol="0" anchor="ctr" anchorCtr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spc="-10" dirty="0">
                  <a:solidFill>
                    <a:srgbClr val="FFFF00"/>
                  </a:solidFill>
                  <a:latin typeface="Arial MT"/>
                  <a:cs typeface="Arial MT"/>
                </a:rPr>
                <a:t>R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elocation</a:t>
              </a:r>
              <a:endParaRPr sz="1400" b="1">
                <a:solidFill>
                  <a:srgbClr val="FFFF00"/>
                </a:solidFill>
                <a:latin typeface="Arial MT"/>
                <a:cs typeface="Arial MT"/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71744" y="6161532"/>
              <a:ext cx="1775459" cy="630936"/>
            </a:xfrm>
            <a:prstGeom prst="rect">
              <a:avLst/>
            </a:prstGeom>
          </p:spPr>
        </p:pic>
        <p:sp>
          <p:nvSpPr>
            <p:cNvPr id="37" name="object 37"/>
            <p:cNvSpPr txBox="1"/>
            <p:nvPr/>
          </p:nvSpPr>
          <p:spPr>
            <a:xfrm>
              <a:off x="5787109" y="6311216"/>
              <a:ext cx="1361059" cy="235962"/>
            </a:xfrm>
            <a:prstGeom prst="rect">
              <a:avLst/>
            </a:prstGeom>
          </p:spPr>
          <p:txBody>
            <a:bodyPr vert="horz" wrap="square" lIns="0" tIns="43180" rIns="0" bIns="0" rtlCol="0" anchor="ctr" anchorCtr="0">
              <a:spAutoFit/>
            </a:bodyPr>
            <a:lstStyle/>
            <a:p>
              <a:pPr marL="207645" marR="5080" indent="-195580">
                <a:lnSpc>
                  <a:spcPts val="1450"/>
                </a:lnSpc>
                <a:spcBef>
                  <a:spcPts val="340"/>
                </a:spcBef>
              </a:pP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Change</a:t>
              </a:r>
              <a:r>
                <a:rPr sz="1400" b="1" spc="-55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in</a:t>
              </a:r>
              <a:r>
                <a:rPr sz="1400" b="1" spc="-55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life </a:t>
              </a:r>
              <a:r>
                <a:rPr sz="1400" b="1" spc="-370" dirty="0">
                  <a:solidFill>
                    <a:srgbClr val="FFFF00"/>
                  </a:solidFill>
                  <a:latin typeface="Arial MT"/>
                  <a:cs typeface="Arial MT"/>
                </a:rPr>
                <a:t> </a:t>
              </a:r>
              <a:r>
                <a:rPr sz="1400" b="1" dirty="0">
                  <a:solidFill>
                    <a:srgbClr val="FFFF00"/>
                  </a:solidFill>
                  <a:latin typeface="Arial MT"/>
                  <a:cs typeface="Arial MT"/>
                </a:rPr>
                <a:t>structure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750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Calibri</vt:lpstr>
      <vt:lpstr>Cambria</vt:lpstr>
      <vt:lpstr>Tahoma</vt:lpstr>
      <vt:lpstr>Times New Roman</vt:lpstr>
      <vt:lpstr>Wingdings</vt:lpstr>
      <vt:lpstr>Office Theme</vt:lpstr>
      <vt:lpstr>PowerPoint Presentation</vt:lpstr>
      <vt:lpstr>Context</vt:lpstr>
      <vt:lpstr>Concept Of Conflict</vt:lpstr>
      <vt:lpstr>Types of conflicts</vt:lpstr>
      <vt:lpstr>Types of conflicts</vt:lpstr>
      <vt:lpstr>Role of conflict</vt:lpstr>
      <vt:lpstr>How to resolve conflict in an organisation</vt:lpstr>
      <vt:lpstr>PowerPoint Presentation</vt:lpstr>
      <vt:lpstr>PowerPoint Presentation</vt:lpstr>
      <vt:lpstr>PowerPoint Presentation</vt:lpstr>
      <vt:lpstr>How stress affects your thoughts and  emotions</vt:lpstr>
      <vt:lpstr>How to Cope Up With Stress</vt:lpstr>
      <vt:lpstr>How to Cope Up With Stress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4</cp:revision>
  <dcterms:created xsi:type="dcterms:W3CDTF">2021-08-13T08:01:14Z</dcterms:created>
  <dcterms:modified xsi:type="dcterms:W3CDTF">2021-08-19T07:53:07Z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2021-08-13T00:00:00Z</vt:filetime>
  </property>
</Properties>
</file>