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4424" y="2072716"/>
            <a:ext cx="671385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C00000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89ABC4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89ABC4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89ABC4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14399"/>
            <a:ext cx="9143999" cy="58038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6926" y="407034"/>
            <a:ext cx="3470147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 u="heavy">
                <a:solidFill>
                  <a:srgbClr val="89ABC4"/>
                </a:solidFill>
                <a:latin typeface="Gabriola"/>
                <a:cs typeface="Gabri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4777"/>
            <a:ext cx="8072119" cy="295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1032859"/>
            <a:ext cx="7832090" cy="473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40"/>
              </a:lnSpc>
            </a:pPr>
            <a:r>
              <a:rPr sz="4800" spc="-30" dirty="0">
                <a:solidFill>
                  <a:srgbClr val="89ABC4"/>
                </a:solidFill>
                <a:latin typeface="Gabriola"/>
                <a:cs typeface="Gabriola"/>
              </a:rPr>
              <a:t>Organisational</a:t>
            </a:r>
            <a:r>
              <a:rPr sz="4800" spc="-80" dirty="0">
                <a:solidFill>
                  <a:srgbClr val="89ABC4"/>
                </a:solidFill>
                <a:latin typeface="Gabriola"/>
                <a:cs typeface="Gabriola"/>
              </a:rPr>
              <a:t> </a:t>
            </a:r>
            <a:r>
              <a:rPr sz="4800" spc="-25" dirty="0">
                <a:solidFill>
                  <a:srgbClr val="89ABC4"/>
                </a:solidFill>
                <a:latin typeface="Gabriola"/>
                <a:cs typeface="Gabriola"/>
              </a:rPr>
              <a:t>conflicts</a:t>
            </a:r>
            <a:endParaRPr sz="4800">
              <a:latin typeface="Gabriola"/>
              <a:cs typeface="Gabriola"/>
            </a:endParaRPr>
          </a:p>
          <a:p>
            <a:pPr>
              <a:lnSpc>
                <a:spcPct val="100000"/>
              </a:lnSpc>
            </a:pPr>
            <a:endParaRPr sz="4800">
              <a:latin typeface="Gabriola"/>
              <a:cs typeface="Gabriola"/>
            </a:endParaRPr>
          </a:p>
          <a:p>
            <a:pPr>
              <a:lnSpc>
                <a:spcPct val="100000"/>
              </a:lnSpc>
            </a:pPr>
            <a:endParaRPr sz="4800">
              <a:latin typeface="Gabriola"/>
              <a:cs typeface="Gabriol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Gabriola"/>
              <a:cs typeface="Gabriola"/>
            </a:endParaRPr>
          </a:p>
          <a:p>
            <a:pPr marL="5460365">
              <a:lnSpc>
                <a:spcPct val="120100"/>
              </a:lnSpc>
            </a:pPr>
            <a:r>
              <a:rPr sz="3200" dirty="0">
                <a:solidFill>
                  <a:srgbClr val="919191"/>
                </a:solidFill>
                <a:latin typeface="Arial MT"/>
                <a:cs typeface="Arial MT"/>
              </a:rPr>
              <a:t>Lovely</a:t>
            </a:r>
            <a:r>
              <a:rPr sz="3200" spc="-95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919191"/>
                </a:solidFill>
                <a:latin typeface="Arial MT"/>
                <a:cs typeface="Arial MT"/>
              </a:rPr>
              <a:t>yadav </a:t>
            </a:r>
            <a:r>
              <a:rPr sz="3200" spc="-880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919191"/>
                </a:solidFill>
                <a:latin typeface="Arial MT"/>
                <a:cs typeface="Arial MT"/>
              </a:rPr>
              <a:t>Jaya</a:t>
            </a:r>
            <a:r>
              <a:rPr sz="3200" spc="-45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919191"/>
                </a:solidFill>
                <a:latin typeface="Arial MT"/>
                <a:cs typeface="Arial MT"/>
              </a:rPr>
              <a:t>singh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515100"/>
            <a:chOff x="0" y="0"/>
            <a:chExt cx="9144000" cy="6515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5150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0040" y="1490472"/>
              <a:ext cx="4380230" cy="21590"/>
            </a:xfrm>
            <a:custGeom>
              <a:avLst/>
              <a:gdLst/>
              <a:ahLst/>
              <a:cxnLst/>
              <a:rect l="l" t="t" r="r" b="b"/>
              <a:pathLst>
                <a:path w="4380230" h="21590">
                  <a:moveTo>
                    <a:pt x="4379976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4379976" y="21336"/>
                  </a:lnTo>
                  <a:lnTo>
                    <a:pt x="4379976" y="0"/>
                  </a:lnTo>
                  <a:close/>
                </a:path>
              </a:pathLst>
            </a:custGeom>
            <a:solidFill>
              <a:srgbClr val="89AB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85800" y="-79008"/>
            <a:ext cx="67138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Organisational</a:t>
            </a:r>
            <a:r>
              <a:rPr sz="5400" spc="-50" dirty="0"/>
              <a:t> </a:t>
            </a:r>
            <a:r>
              <a:rPr sz="5400" spc="-5" dirty="0"/>
              <a:t>conflicts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563880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5" dirty="0">
                <a:solidFill>
                  <a:srgbClr val="7030A0"/>
                </a:solidFill>
              </a:rPr>
              <a:t>Interpersonal</a:t>
            </a:r>
            <a:r>
              <a:rPr sz="6000" b="1" spc="-80" dirty="0">
                <a:solidFill>
                  <a:srgbClr val="7030A0"/>
                </a:solidFill>
              </a:rPr>
              <a:t> </a:t>
            </a:r>
            <a:r>
              <a:rPr sz="6000" b="1" dirty="0">
                <a:solidFill>
                  <a:srgbClr val="7030A0"/>
                </a:solidFill>
              </a:rPr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600200"/>
            <a:ext cx="800100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exist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when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ever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people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interact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together accomplish </a:t>
            </a: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common goal or </a:t>
            </a:r>
            <a:r>
              <a:rPr sz="3200" dirty="0">
                <a:latin typeface="Arial MT"/>
                <a:cs typeface="Arial MT"/>
              </a:rPr>
              <a:t> objective.</a:t>
            </a:r>
          </a:p>
          <a:p>
            <a:pPr marL="58420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dirty="0">
                <a:latin typeface="Arial MT"/>
                <a:cs typeface="Arial MT"/>
              </a:rPr>
              <a:t>Vertical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  <a:p>
            <a:pPr marL="58420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dirty="0">
                <a:latin typeface="Arial MT"/>
                <a:cs typeface="Arial MT"/>
              </a:rPr>
              <a:t>Horizontal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28600"/>
            <a:ext cx="548297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7030A0"/>
                </a:solidFill>
              </a:rPr>
              <a:t>Group</a:t>
            </a:r>
            <a:r>
              <a:rPr sz="6000" spc="-45" dirty="0">
                <a:solidFill>
                  <a:srgbClr val="7030A0"/>
                </a:solidFill>
              </a:rPr>
              <a:t> </a:t>
            </a:r>
            <a:r>
              <a:rPr sz="6000" dirty="0">
                <a:solidFill>
                  <a:srgbClr val="7030A0"/>
                </a:solidFill>
              </a:rPr>
              <a:t>level</a:t>
            </a:r>
            <a:r>
              <a:rPr sz="6000" spc="-40" dirty="0">
                <a:solidFill>
                  <a:srgbClr val="7030A0"/>
                </a:solidFill>
              </a:rPr>
              <a:t> </a:t>
            </a:r>
            <a:r>
              <a:rPr sz="6000" dirty="0">
                <a:solidFill>
                  <a:srgbClr val="7030A0"/>
                </a:solidFill>
              </a:rPr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8074660" cy="17940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There</a:t>
            </a:r>
            <a:r>
              <a:rPr sz="3200" b="1" spc="-3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my</a:t>
            </a:r>
            <a:r>
              <a:rPr sz="3200" b="1" spc="-2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be</a:t>
            </a:r>
            <a:r>
              <a:rPr sz="3200" b="1" spc="-2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two</a:t>
            </a:r>
            <a:r>
              <a:rPr sz="3200" b="1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types</a:t>
            </a:r>
            <a:r>
              <a:rPr sz="3200" b="1" spc="-1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of</a:t>
            </a:r>
            <a:r>
              <a:rPr sz="3200" b="1" spc="-1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conflicts</a:t>
            </a:r>
            <a:r>
              <a:rPr sz="3200" b="1" spc="-30" dirty="0">
                <a:latin typeface="Arial MT"/>
                <a:cs typeface="Arial MT"/>
              </a:rPr>
              <a:t> </a:t>
            </a:r>
            <a:r>
              <a:rPr sz="3200" b="1" spc="-20" dirty="0">
                <a:latin typeface="Arial MT"/>
                <a:cs typeface="Arial MT"/>
              </a:rPr>
              <a:t>:-</a:t>
            </a:r>
            <a:endParaRPr sz="3200" b="1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latin typeface="Arial MT"/>
                <a:cs typeface="Arial MT"/>
              </a:rPr>
              <a:t>Intra-group</a:t>
            </a:r>
            <a:r>
              <a:rPr sz="3200" b="1" spc="-9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conflicts</a:t>
            </a: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latin typeface="Arial MT"/>
                <a:cs typeface="Arial MT"/>
              </a:rPr>
              <a:t>Inter-group</a:t>
            </a:r>
            <a:r>
              <a:rPr sz="3200" b="1" spc="-9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conflicts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54603"/>
            <a:ext cx="531990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7030A0"/>
                </a:solidFill>
              </a:rPr>
              <a:t>Intra-group</a:t>
            </a:r>
            <a:r>
              <a:rPr sz="6000" spc="-95" dirty="0">
                <a:solidFill>
                  <a:srgbClr val="7030A0"/>
                </a:solidFill>
              </a:rPr>
              <a:t> </a:t>
            </a:r>
            <a:r>
              <a:rPr sz="6000" dirty="0">
                <a:solidFill>
                  <a:srgbClr val="7030A0"/>
                </a:solidFill>
              </a:rPr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815086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2094864" algn="l"/>
              </a:tabLst>
            </a:pPr>
            <a:r>
              <a:rPr sz="3200" dirty="0">
                <a:latin typeface="Arial MT"/>
                <a:cs typeface="Arial MT"/>
              </a:rPr>
              <a:t>It may be </a:t>
            </a:r>
            <a:r>
              <a:rPr sz="3200" spc="-5" dirty="0">
                <a:latin typeface="Arial MT"/>
                <a:cs typeface="Arial MT"/>
              </a:rPr>
              <a:t>thought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interpersonal </a:t>
            </a:r>
            <a:r>
              <a:rPr sz="3200" dirty="0">
                <a:latin typeface="Arial MT"/>
                <a:cs typeface="Arial MT"/>
              </a:rPr>
              <a:t> conflicts within the same group . </a:t>
            </a:r>
            <a:r>
              <a:rPr sz="3200" spc="-5" dirty="0">
                <a:latin typeface="Arial MT"/>
                <a:cs typeface="Arial MT"/>
              </a:rPr>
              <a:t>Intra </a:t>
            </a:r>
            <a:r>
              <a:rPr sz="3200" dirty="0">
                <a:latin typeface="Arial MT"/>
                <a:cs typeface="Arial MT"/>
              </a:rPr>
              <a:t> group conflicts </a:t>
            </a:r>
            <a:r>
              <a:rPr sz="3200" spc="-5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visual </a:t>
            </a:r>
            <a:r>
              <a:rPr sz="3200" spc="-5" dirty="0">
                <a:latin typeface="Arial MT"/>
                <a:cs typeface="Arial MT"/>
              </a:rPr>
              <a:t>more </a:t>
            </a:r>
            <a:r>
              <a:rPr sz="3200" dirty="0">
                <a:latin typeface="Arial MT"/>
                <a:cs typeface="Arial MT"/>
              </a:rPr>
              <a:t>when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people </a:t>
            </a:r>
            <a:r>
              <a:rPr sz="3200" dirty="0">
                <a:latin typeface="Arial MT"/>
                <a:cs typeface="Arial MT"/>
              </a:rPr>
              <a:t>come </a:t>
            </a:r>
            <a:r>
              <a:rPr sz="3200" spc="-5" dirty="0">
                <a:latin typeface="Arial MT"/>
                <a:cs typeface="Arial MT"/>
              </a:rPr>
              <a:t>from different </a:t>
            </a:r>
            <a:r>
              <a:rPr sz="3200" spc="-10" dirty="0">
                <a:latin typeface="Arial MT"/>
                <a:cs typeface="Arial MT"/>
              </a:rPr>
              <a:t>socio-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economic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background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&amp;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having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different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religious	</a:t>
            </a:r>
            <a:r>
              <a:rPr sz="3200" dirty="0">
                <a:latin typeface="Arial MT"/>
                <a:cs typeface="Arial MT"/>
              </a:rPr>
              <a:t>view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.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could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two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:-</a:t>
            </a:r>
            <a:endParaRPr sz="3200" dirty="0">
              <a:latin typeface="Arial MT"/>
              <a:cs typeface="Arial MT"/>
            </a:endParaRPr>
          </a:p>
          <a:p>
            <a:pPr marL="697230" indent="-685165">
              <a:lnSpc>
                <a:spcPct val="100000"/>
              </a:lnSpc>
              <a:spcBef>
                <a:spcPts val="775"/>
              </a:spcBef>
              <a:buAutoNum type="romanLcPeriod"/>
              <a:tabLst>
                <a:tab pos="696595" algn="l"/>
                <a:tab pos="697865" algn="l"/>
              </a:tabLst>
            </a:pPr>
            <a:r>
              <a:rPr sz="3200" dirty="0">
                <a:latin typeface="Arial MT"/>
                <a:cs typeface="Arial MT"/>
              </a:rPr>
              <a:t>vertical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  <a:p>
            <a:pPr marL="584200" indent="-572135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dirty="0">
                <a:latin typeface="Arial MT"/>
                <a:cs typeface="Arial MT"/>
              </a:rPr>
              <a:t>Horizontal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385" y="399034"/>
            <a:ext cx="4356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7030A0"/>
                </a:solidFill>
              </a:rPr>
              <a:t>Inter-group</a:t>
            </a:r>
            <a:r>
              <a:rPr spc="-90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784225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arise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out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interaction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various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group.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There are many factors which determine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intergroup </a:t>
            </a:r>
            <a:r>
              <a:rPr sz="3200" spc="-5" dirty="0">
                <a:latin typeface="Arial MT"/>
                <a:cs typeface="Arial MT"/>
              </a:rPr>
              <a:t>relation </a:t>
            </a:r>
            <a:r>
              <a:rPr sz="3200" dirty="0">
                <a:latin typeface="Arial MT"/>
                <a:cs typeface="Arial MT"/>
              </a:rPr>
              <a:t>. These factors </a:t>
            </a:r>
            <a:r>
              <a:rPr sz="3200" spc="-5" dirty="0">
                <a:latin typeface="Arial MT"/>
                <a:cs typeface="Arial MT"/>
              </a:rPr>
              <a:t>leads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 inter-group </a:t>
            </a:r>
            <a:r>
              <a:rPr sz="3200" dirty="0">
                <a:latin typeface="Arial MT"/>
                <a:cs typeface="Arial MT"/>
              </a:rPr>
              <a:t>conflicts </a:t>
            </a:r>
            <a:r>
              <a:rPr sz="3200" spc="-5" dirty="0">
                <a:latin typeface="Arial MT"/>
                <a:cs typeface="Arial MT"/>
              </a:rPr>
              <a:t>common </a:t>
            </a:r>
            <a:r>
              <a:rPr sz="3200" dirty="0">
                <a:latin typeface="Arial MT"/>
                <a:cs typeface="Arial MT"/>
              </a:rPr>
              <a:t>resource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sharing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, </a:t>
            </a:r>
            <a:r>
              <a:rPr sz="3200" spc="-5" dirty="0">
                <a:latin typeface="Arial MT"/>
                <a:cs typeface="Arial MT"/>
              </a:rPr>
              <a:t>different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attitudinal</a:t>
            </a:r>
            <a:r>
              <a:rPr sz="3200" dirty="0">
                <a:latin typeface="Arial MT"/>
                <a:cs typeface="Arial MT"/>
              </a:rPr>
              <a:t> set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etc.</a:t>
            </a: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It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may </a:t>
            </a:r>
            <a:r>
              <a:rPr sz="3200" spc="-10" dirty="0">
                <a:latin typeface="Arial MT"/>
                <a:cs typeface="Arial MT"/>
              </a:rPr>
              <a:t>be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two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:-</a:t>
            </a:r>
            <a:endParaRPr sz="3200" dirty="0">
              <a:latin typeface="Arial MT"/>
              <a:cs typeface="Arial MT"/>
            </a:endParaRPr>
          </a:p>
          <a:p>
            <a:pPr marL="584200" indent="-572135">
              <a:lnSpc>
                <a:spcPct val="100000"/>
              </a:lnSpc>
              <a:spcBef>
                <a:spcPts val="76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dirty="0">
                <a:latin typeface="Arial MT"/>
                <a:cs typeface="Arial MT"/>
              </a:rPr>
              <a:t>Vertical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  <a:p>
            <a:pPr marL="584200" indent="-572135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dirty="0">
                <a:latin typeface="Arial MT"/>
                <a:cs typeface="Arial MT"/>
              </a:rPr>
              <a:t>Horizontal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175" y="457200"/>
            <a:ext cx="63562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7030A0"/>
                </a:solidFill>
              </a:rPr>
              <a:t>Organisational</a:t>
            </a:r>
            <a:r>
              <a:rPr spc="-5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level</a:t>
            </a:r>
            <a:r>
              <a:rPr spc="-25" dirty="0">
                <a:solidFill>
                  <a:srgbClr val="7030A0"/>
                </a:solidFill>
              </a:rPr>
              <a:t> </a:t>
            </a:r>
            <a:r>
              <a:rPr spc="-10" dirty="0">
                <a:solidFill>
                  <a:srgbClr val="7030A0"/>
                </a:solidFill>
              </a:rPr>
              <a:t>conflicts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473" y="1828800"/>
            <a:ext cx="799846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All conflicts at </a:t>
            </a:r>
            <a:r>
              <a:rPr sz="3200" b="1" spc="-5" dirty="0">
                <a:latin typeface="Arial MT"/>
                <a:cs typeface="Arial MT"/>
              </a:rPr>
              <a:t>individual </a:t>
            </a:r>
            <a:r>
              <a:rPr sz="3200" b="1" dirty="0">
                <a:latin typeface="Arial MT"/>
                <a:cs typeface="Arial MT"/>
              </a:rPr>
              <a:t>or group level </a:t>
            </a:r>
            <a:r>
              <a:rPr sz="3200" b="1" spc="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take</a:t>
            </a:r>
            <a:r>
              <a:rPr sz="3200" b="1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place</a:t>
            </a:r>
            <a:r>
              <a:rPr sz="3200" b="1" spc="-1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within the</a:t>
            </a:r>
            <a:r>
              <a:rPr sz="3200" b="1" spc="-3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organisation.</a:t>
            </a:r>
            <a:r>
              <a:rPr sz="3200" b="1" spc="-3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Thus </a:t>
            </a:r>
            <a:r>
              <a:rPr sz="3200" b="1" spc="-87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both are the example of </a:t>
            </a:r>
            <a:r>
              <a:rPr sz="3200" b="1" spc="-5" dirty="0">
                <a:latin typeface="Arial MT"/>
                <a:cs typeface="Arial MT"/>
              </a:rPr>
              <a:t>organisational </a:t>
            </a:r>
            <a:r>
              <a:rPr sz="3200" b="1" dirty="0">
                <a:latin typeface="Arial MT"/>
                <a:cs typeface="Arial MT"/>
              </a:rPr>
              <a:t> level conflicts. It </a:t>
            </a:r>
            <a:r>
              <a:rPr sz="3200" b="1" spc="-5" dirty="0">
                <a:latin typeface="Arial MT"/>
                <a:cs typeface="Arial MT"/>
              </a:rPr>
              <a:t>may </a:t>
            </a:r>
            <a:r>
              <a:rPr sz="3200" b="1" spc="-10" dirty="0">
                <a:latin typeface="Arial MT"/>
                <a:cs typeface="Arial MT"/>
              </a:rPr>
              <a:t>be </a:t>
            </a:r>
            <a:r>
              <a:rPr sz="3200" b="1" spc="-5" dirty="0">
                <a:latin typeface="Arial MT"/>
                <a:cs typeface="Arial MT"/>
              </a:rPr>
              <a:t>intra </a:t>
            </a:r>
            <a:r>
              <a:rPr sz="3200" b="1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organisational </a:t>
            </a:r>
            <a:r>
              <a:rPr sz="3200" b="1" dirty="0">
                <a:latin typeface="Arial MT"/>
                <a:cs typeface="Arial MT"/>
              </a:rPr>
              <a:t>or </a:t>
            </a:r>
            <a:r>
              <a:rPr sz="3200" b="1" spc="-5" dirty="0">
                <a:latin typeface="Arial MT"/>
                <a:cs typeface="Arial MT"/>
              </a:rPr>
              <a:t>inter organisational </a:t>
            </a:r>
            <a:r>
              <a:rPr sz="3200" b="1" dirty="0">
                <a:latin typeface="Arial MT"/>
                <a:cs typeface="Arial MT"/>
              </a:rPr>
              <a:t> level.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6" y="304800"/>
            <a:ext cx="7454697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1975" algn="l"/>
              </a:tabLst>
            </a:pPr>
            <a:r>
              <a:rPr sz="4800" spc="-35" dirty="0">
                <a:solidFill>
                  <a:srgbClr val="FF0000"/>
                </a:solidFill>
              </a:rPr>
              <a:t>C</a:t>
            </a:r>
            <a:r>
              <a:rPr sz="4800" spc="-25" dirty="0">
                <a:solidFill>
                  <a:srgbClr val="FF0000"/>
                </a:solidFill>
              </a:rPr>
              <a:t>o</a:t>
            </a:r>
            <a:r>
              <a:rPr sz="4800" spc="-30" dirty="0">
                <a:solidFill>
                  <a:srgbClr val="FF0000"/>
                </a:solidFill>
              </a:rPr>
              <a:t>n</a:t>
            </a:r>
            <a:r>
              <a:rPr sz="4800" spc="-5" dirty="0">
                <a:solidFill>
                  <a:srgbClr val="FF0000"/>
                </a:solidFill>
              </a:rPr>
              <a:t>c</a:t>
            </a:r>
            <a:r>
              <a:rPr sz="4800" spc="-40" dirty="0">
                <a:solidFill>
                  <a:srgbClr val="FF0000"/>
                </a:solidFill>
              </a:rPr>
              <a:t>ep</a:t>
            </a:r>
            <a:r>
              <a:rPr sz="4800" spc="-5" dirty="0">
                <a:solidFill>
                  <a:srgbClr val="FF0000"/>
                </a:solidFill>
              </a:rPr>
              <a:t>t</a:t>
            </a:r>
            <a:r>
              <a:rPr sz="4800" spc="-75" dirty="0">
                <a:solidFill>
                  <a:srgbClr val="FF0000"/>
                </a:solidFill>
              </a:rPr>
              <a:t> </a:t>
            </a:r>
            <a:r>
              <a:rPr sz="4800" spc="-25" dirty="0">
                <a:solidFill>
                  <a:srgbClr val="FF0000"/>
                </a:solidFill>
              </a:rPr>
              <a:t>o</a:t>
            </a:r>
            <a:r>
              <a:rPr sz="4800" spc="-5" dirty="0">
                <a:solidFill>
                  <a:srgbClr val="FF0000"/>
                </a:solidFill>
              </a:rPr>
              <a:t>f</a:t>
            </a:r>
            <a:r>
              <a:rPr lang="en-IN" sz="4800" spc="-5" dirty="0">
                <a:solidFill>
                  <a:srgbClr val="FF0000"/>
                </a:solidFill>
              </a:rPr>
              <a:t> </a:t>
            </a:r>
            <a:r>
              <a:rPr sz="4800" spc="-20" dirty="0">
                <a:solidFill>
                  <a:srgbClr val="FF0000"/>
                </a:solidFill>
              </a:rPr>
              <a:t>c</a:t>
            </a:r>
            <a:r>
              <a:rPr sz="4800" spc="-25" dirty="0">
                <a:solidFill>
                  <a:srgbClr val="FF0000"/>
                </a:solidFill>
              </a:rPr>
              <a:t>o</a:t>
            </a:r>
            <a:r>
              <a:rPr sz="4800" spc="-30" dirty="0">
                <a:solidFill>
                  <a:srgbClr val="FF0000"/>
                </a:solidFill>
              </a:rPr>
              <a:t>n</a:t>
            </a:r>
            <a:r>
              <a:rPr sz="4800" spc="-10" dirty="0">
                <a:solidFill>
                  <a:srgbClr val="FF0000"/>
                </a:solidFill>
              </a:rPr>
              <a:t>f</a:t>
            </a:r>
            <a:r>
              <a:rPr sz="4800" spc="-40" dirty="0">
                <a:solidFill>
                  <a:srgbClr val="FF0000"/>
                </a:solidFill>
              </a:rPr>
              <a:t>l</a:t>
            </a:r>
            <a:r>
              <a:rPr sz="4800" spc="-10" dirty="0">
                <a:solidFill>
                  <a:srgbClr val="FF0000"/>
                </a:solidFill>
              </a:rPr>
              <a:t>i</a:t>
            </a:r>
            <a:r>
              <a:rPr sz="4800" spc="-45" dirty="0">
                <a:solidFill>
                  <a:srgbClr val="FF0000"/>
                </a:solidFill>
              </a:rPr>
              <a:t>c</a:t>
            </a:r>
            <a:r>
              <a:rPr sz="4800" spc="-30" dirty="0">
                <a:solidFill>
                  <a:srgbClr val="FF0000"/>
                </a:solidFill>
              </a:rPr>
              <a:t>t</a:t>
            </a:r>
            <a:r>
              <a:rPr sz="4800" spc="-5" dirty="0">
                <a:solidFill>
                  <a:srgbClr val="FF0000"/>
                </a:solidFill>
              </a:rPr>
              <a:t>s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799" y="1752600"/>
            <a:ext cx="822706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Conflicts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the perception or </a:t>
            </a:r>
            <a:r>
              <a:rPr sz="3200" spc="-5" dirty="0">
                <a:latin typeface="Arial MT"/>
                <a:cs typeface="Arial MT"/>
              </a:rPr>
              <a:t>feeling </a:t>
            </a:r>
            <a:r>
              <a:rPr sz="3200" dirty="0">
                <a:latin typeface="Arial MT"/>
                <a:cs typeface="Arial MT"/>
              </a:rPr>
              <a:t>by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party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other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party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hindering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first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party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acheiving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goal</a:t>
            </a: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Conflicts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unavoidable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.</a:t>
            </a:r>
          </a:p>
          <a:p>
            <a:pPr marL="355600" marR="927735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Whether a </a:t>
            </a:r>
            <a:r>
              <a:rPr sz="3200" spc="-5" dirty="0">
                <a:latin typeface="Arial MT"/>
                <a:cs typeface="Arial MT"/>
              </a:rPr>
              <a:t>conflict </a:t>
            </a:r>
            <a:r>
              <a:rPr sz="3200" spc="-10" dirty="0">
                <a:latin typeface="Arial MT"/>
                <a:cs typeface="Arial MT"/>
              </a:rPr>
              <a:t>is </a:t>
            </a:r>
            <a:r>
              <a:rPr sz="3200" dirty="0">
                <a:latin typeface="Arial MT"/>
                <a:cs typeface="Arial MT"/>
              </a:rPr>
              <a:t>good </a:t>
            </a:r>
            <a:r>
              <a:rPr sz="3200" spc="-10" dirty="0">
                <a:latin typeface="Arial MT"/>
                <a:cs typeface="Arial MT"/>
              </a:rPr>
              <a:t>or </a:t>
            </a:r>
            <a:r>
              <a:rPr sz="3200" dirty="0">
                <a:latin typeface="Arial MT"/>
                <a:cs typeface="Arial MT"/>
              </a:rPr>
              <a:t>bad 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depends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5" dirty="0">
                <a:latin typeface="Arial MT"/>
                <a:cs typeface="Arial MT"/>
              </a:rPr>
              <a:t> 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types</a:t>
            </a:r>
            <a:r>
              <a:rPr sz="3200" spc="-5" dirty="0">
                <a:latin typeface="Arial MT"/>
                <a:cs typeface="Arial MT"/>
              </a:rPr>
              <a:t> of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69" y="294258"/>
            <a:ext cx="2420111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chemeClr val="tx1"/>
                </a:solidFill>
              </a:rPr>
              <a:t>Key</a:t>
            </a:r>
            <a:r>
              <a:rPr sz="4400" b="1" spc="-170" dirty="0">
                <a:solidFill>
                  <a:schemeClr val="tx1"/>
                </a:solidFill>
              </a:rPr>
              <a:t> </a:t>
            </a:r>
            <a:r>
              <a:rPr sz="4400" b="1" spc="-20" dirty="0">
                <a:solidFill>
                  <a:schemeClr val="tx1"/>
                </a:solidFill>
              </a:rPr>
              <a:t>terms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47458"/>
            <a:ext cx="6245860" cy="298414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Functional</a:t>
            </a:r>
            <a:r>
              <a:rPr sz="3200" b="1" spc="-7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conflicts</a:t>
            </a:r>
            <a:endParaRPr sz="3200" b="1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Dysfunctional</a:t>
            </a:r>
            <a:r>
              <a:rPr sz="3200" b="1" spc="-9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conflicts</a:t>
            </a:r>
            <a:endParaRPr sz="3200" b="1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 MT"/>
                <a:cs typeface="Arial MT"/>
              </a:rPr>
              <a:t>goal/</a:t>
            </a:r>
            <a:r>
              <a:rPr sz="3200" b="1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task</a:t>
            </a:r>
            <a:r>
              <a:rPr sz="3200" b="1" spc="-3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conflicts</a:t>
            </a:r>
            <a:endParaRPr sz="3200" b="1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Process</a:t>
            </a:r>
            <a:r>
              <a:rPr sz="3200" b="1" spc="-6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conflicts</a:t>
            </a:r>
            <a:endParaRPr sz="3200" b="1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Relationship</a:t>
            </a:r>
            <a:r>
              <a:rPr sz="3200" b="1" spc="-5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conflicts</a:t>
            </a:r>
            <a:endParaRPr sz="3200" b="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1000"/>
            <a:ext cx="63220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7030A0"/>
                </a:solidFill>
              </a:rPr>
              <a:t>Negative</a:t>
            </a:r>
            <a:r>
              <a:rPr sz="4800" b="1" spc="-45" dirty="0">
                <a:solidFill>
                  <a:srgbClr val="7030A0"/>
                </a:solidFill>
              </a:rPr>
              <a:t> </a:t>
            </a:r>
            <a:r>
              <a:rPr sz="4800" b="1" dirty="0">
                <a:solidFill>
                  <a:srgbClr val="7030A0"/>
                </a:solidFill>
              </a:rPr>
              <a:t>aspects</a:t>
            </a:r>
            <a:r>
              <a:rPr sz="4800" b="1" spc="-35" dirty="0">
                <a:solidFill>
                  <a:srgbClr val="7030A0"/>
                </a:solidFill>
              </a:rPr>
              <a:t> </a:t>
            </a:r>
            <a:r>
              <a:rPr sz="4800" b="1" spc="-5" dirty="0">
                <a:solidFill>
                  <a:srgbClr val="7030A0"/>
                </a:solidFill>
              </a:rPr>
              <a:t>of</a:t>
            </a:r>
            <a:r>
              <a:rPr sz="4800" b="1" spc="-20" dirty="0">
                <a:solidFill>
                  <a:srgbClr val="7030A0"/>
                </a:solidFill>
              </a:rPr>
              <a:t> </a:t>
            </a:r>
            <a:r>
              <a:rPr sz="4800" b="1" dirty="0">
                <a:solidFill>
                  <a:srgbClr val="7030A0"/>
                </a:solidFill>
              </a:rPr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150860" cy="298414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High</a:t>
            </a:r>
            <a:r>
              <a:rPr sz="3200" b="1" spc="-4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tension</a:t>
            </a:r>
            <a:r>
              <a:rPr sz="3200" b="1" spc="-4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among</a:t>
            </a:r>
            <a:r>
              <a:rPr sz="3200" b="1" spc="-4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employee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Unhappiness</a:t>
            </a:r>
            <a:r>
              <a:rPr sz="3200" b="1" spc="-4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among</a:t>
            </a:r>
            <a:r>
              <a:rPr sz="3200" b="1" spc="-15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employee</a:t>
            </a:r>
            <a:endParaRPr sz="3200" b="1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Lack</a:t>
            </a:r>
            <a:r>
              <a:rPr sz="3200" b="1" spc="-4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of</a:t>
            </a:r>
            <a:r>
              <a:rPr sz="3200" b="1" spc="-2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trust</a:t>
            </a:r>
            <a:endParaRPr sz="3200" b="1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Goal</a:t>
            </a:r>
            <a:r>
              <a:rPr sz="3200" b="1" spc="-6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displacement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Resignation</a:t>
            </a:r>
            <a:r>
              <a:rPr sz="3200" b="1" spc="-4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of</a:t>
            </a:r>
            <a:r>
              <a:rPr sz="3200" b="1" spc="-15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personnel</a:t>
            </a:r>
            <a:endParaRPr sz="32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064" y="304800"/>
            <a:ext cx="5825871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7030A0"/>
                </a:solidFill>
              </a:rPr>
              <a:t>Positive</a:t>
            </a:r>
            <a:r>
              <a:rPr spc="10" dirty="0">
                <a:solidFill>
                  <a:srgbClr val="7030A0"/>
                </a:solidFill>
              </a:rPr>
              <a:t> </a:t>
            </a:r>
            <a:r>
              <a:rPr spc="-5" dirty="0">
                <a:solidFill>
                  <a:srgbClr val="7030A0"/>
                </a:solidFill>
              </a:rPr>
              <a:t>aspects</a:t>
            </a:r>
            <a:r>
              <a:rPr spc="15" dirty="0">
                <a:solidFill>
                  <a:srgbClr val="7030A0"/>
                </a:solidFill>
              </a:rPr>
              <a:t> </a:t>
            </a:r>
            <a:r>
              <a:rPr spc="-5" dirty="0">
                <a:solidFill>
                  <a:srgbClr val="7030A0"/>
                </a:solidFill>
              </a:rPr>
              <a:t>of conflicts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905000"/>
            <a:ext cx="815086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368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Conflict provides </a:t>
            </a:r>
            <a:r>
              <a:rPr sz="3200" b="1" spc="-5" dirty="0">
                <a:latin typeface="Arial MT"/>
                <a:cs typeface="Arial MT"/>
              </a:rPr>
              <a:t>an opportunity </a:t>
            </a:r>
            <a:r>
              <a:rPr sz="3200" b="1" dirty="0">
                <a:latin typeface="Arial MT"/>
                <a:cs typeface="Arial MT"/>
              </a:rPr>
              <a:t>to </a:t>
            </a:r>
            <a:r>
              <a:rPr sz="3200" b="1" spc="5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individual </a:t>
            </a:r>
            <a:r>
              <a:rPr sz="3200" b="1" dirty="0">
                <a:latin typeface="Arial MT"/>
                <a:cs typeface="Arial MT"/>
              </a:rPr>
              <a:t>and group to </a:t>
            </a:r>
            <a:r>
              <a:rPr sz="3200" b="1" spc="-5" dirty="0">
                <a:latin typeface="Arial MT"/>
                <a:cs typeface="Arial MT"/>
              </a:rPr>
              <a:t>think once again </a:t>
            </a:r>
            <a:r>
              <a:rPr sz="3200" b="1" spc="-87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and take a </a:t>
            </a:r>
            <a:r>
              <a:rPr sz="3200" b="1" spc="-5" dirty="0">
                <a:latin typeface="Arial MT"/>
                <a:cs typeface="Arial MT"/>
              </a:rPr>
              <a:t>more </a:t>
            </a:r>
            <a:r>
              <a:rPr sz="3200" b="1" dirty="0">
                <a:latin typeface="Arial MT"/>
                <a:cs typeface="Arial MT"/>
              </a:rPr>
              <a:t>corrective view </a:t>
            </a:r>
            <a:r>
              <a:rPr sz="3200" b="1" spc="-5" dirty="0">
                <a:latin typeface="Arial MT"/>
                <a:cs typeface="Arial MT"/>
              </a:rPr>
              <a:t>of the </a:t>
            </a:r>
            <a:r>
              <a:rPr sz="3200" b="1" dirty="0">
                <a:latin typeface="Arial MT"/>
                <a:cs typeface="Arial MT"/>
              </a:rPr>
              <a:t> situation</a:t>
            </a:r>
            <a:r>
              <a:rPr sz="3200" b="1" spc="-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.</a:t>
            </a:r>
          </a:p>
          <a:p>
            <a:pPr marL="355600" indent="-342900" algn="just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Conflict</a:t>
            </a:r>
            <a:r>
              <a:rPr sz="3200" b="1" spc="-20" dirty="0">
                <a:latin typeface="Arial MT"/>
                <a:cs typeface="Arial MT"/>
              </a:rPr>
              <a:t> </a:t>
            </a:r>
            <a:r>
              <a:rPr sz="3200" b="1" spc="-5" dirty="0">
                <a:latin typeface="Arial MT"/>
                <a:cs typeface="Arial MT"/>
              </a:rPr>
              <a:t>bring</a:t>
            </a:r>
            <a:r>
              <a:rPr sz="3200" b="1" spc="-1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cohesiveness.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 MT"/>
                <a:cs typeface="Arial MT"/>
              </a:rPr>
              <a:t>It</a:t>
            </a:r>
            <a:r>
              <a:rPr sz="3200" b="1" spc="-5" dirty="0">
                <a:latin typeface="Arial MT"/>
                <a:cs typeface="Arial MT"/>
              </a:rPr>
              <a:t> </a:t>
            </a:r>
            <a:r>
              <a:rPr sz="3200" b="1" spc="-10" dirty="0">
                <a:latin typeface="Arial MT"/>
                <a:cs typeface="Arial MT"/>
              </a:rPr>
              <a:t>is</a:t>
            </a:r>
            <a:r>
              <a:rPr sz="3200" b="1" spc="-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a</a:t>
            </a:r>
            <a:r>
              <a:rPr sz="3200" b="1" spc="-2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device</a:t>
            </a:r>
            <a:r>
              <a:rPr sz="3200" b="1" spc="-1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to </a:t>
            </a:r>
            <a:r>
              <a:rPr sz="3200" b="1" spc="-5" dirty="0">
                <a:latin typeface="Arial MT"/>
                <a:cs typeface="Arial MT"/>
              </a:rPr>
              <a:t>over </a:t>
            </a:r>
            <a:r>
              <a:rPr sz="3200" b="1" dirty="0">
                <a:latin typeface="Arial MT"/>
                <a:cs typeface="Arial MT"/>
              </a:rPr>
              <a:t>come</a:t>
            </a:r>
            <a:r>
              <a:rPr sz="3200" b="1" spc="-2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frustration</a:t>
            </a:r>
            <a:r>
              <a:rPr sz="3200" b="1" spc="-40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and </a:t>
            </a:r>
            <a:r>
              <a:rPr sz="3200" b="1" spc="-875" dirty="0">
                <a:latin typeface="Arial MT"/>
                <a:cs typeface="Arial MT"/>
              </a:rPr>
              <a:t> </a:t>
            </a:r>
            <a:r>
              <a:rPr sz="3200" b="1" dirty="0">
                <a:latin typeface="Arial MT"/>
                <a:cs typeface="Arial MT"/>
              </a:rPr>
              <a:t>tension.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2" y="366776"/>
            <a:ext cx="730229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7030A0"/>
                </a:solidFill>
              </a:rPr>
              <a:t>Transition</a:t>
            </a:r>
            <a:r>
              <a:rPr spc="-40" dirty="0">
                <a:solidFill>
                  <a:srgbClr val="7030A0"/>
                </a:solidFill>
              </a:rPr>
              <a:t> </a:t>
            </a:r>
            <a:r>
              <a:rPr spc="-5" dirty="0">
                <a:solidFill>
                  <a:srgbClr val="7030A0"/>
                </a:solidFill>
              </a:rPr>
              <a:t>in</a:t>
            </a:r>
            <a:r>
              <a:rPr spc="-1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conflicts</a:t>
            </a:r>
            <a:r>
              <a:rPr spc="-20" dirty="0">
                <a:solidFill>
                  <a:srgbClr val="7030A0"/>
                </a:solidFill>
              </a:rPr>
              <a:t> </a:t>
            </a:r>
            <a:r>
              <a:rPr spc="-5" dirty="0">
                <a:solidFill>
                  <a:srgbClr val="7030A0"/>
                </a:solidFill>
              </a:rPr>
              <a:t>thoughts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6605"/>
            <a:ext cx="815086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3634104" algn="l"/>
              </a:tabLst>
            </a:pPr>
            <a:r>
              <a:rPr sz="3000" dirty="0">
                <a:latin typeface="Arial MT"/>
                <a:cs typeface="Arial MT"/>
              </a:rPr>
              <a:t>Traditional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view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	</a:t>
            </a:r>
            <a:r>
              <a:rPr sz="3000" spc="-5" dirty="0">
                <a:latin typeface="Arial MT"/>
                <a:cs typeface="Arial MT"/>
              </a:rPr>
              <a:t>conflicts:- </a:t>
            </a:r>
            <a:r>
              <a:rPr sz="3000" dirty="0">
                <a:latin typeface="Arial MT"/>
                <a:cs typeface="Arial MT"/>
              </a:rPr>
              <a:t>the belief that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all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conflicts</a:t>
            </a:r>
            <a:r>
              <a:rPr sz="3000" spc="-5" dirty="0">
                <a:latin typeface="Arial MT"/>
                <a:cs typeface="Arial MT"/>
              </a:rPr>
              <a:t> is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harmful and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must</a:t>
            </a:r>
            <a:r>
              <a:rPr sz="3000" spc="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be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avoided.</a:t>
            </a:r>
          </a:p>
          <a:p>
            <a:pPr marL="355600" marR="135255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Human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relation</a:t>
            </a:r>
            <a:r>
              <a:rPr sz="3000" spc="-3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view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-5" dirty="0">
                <a:latin typeface="Arial MT"/>
                <a:cs typeface="Arial MT"/>
              </a:rPr>
              <a:t> conflicts:-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 </a:t>
            </a:r>
            <a:r>
              <a:rPr sz="3000" dirty="0">
                <a:latin typeface="Arial MT"/>
                <a:cs typeface="Arial MT"/>
              </a:rPr>
              <a:t>belief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 conflicts </a:t>
            </a:r>
            <a:r>
              <a:rPr sz="3000" spc="-5" dirty="0">
                <a:latin typeface="Arial MT"/>
                <a:cs typeface="Arial MT"/>
              </a:rPr>
              <a:t>is a natural and </a:t>
            </a:r>
            <a:r>
              <a:rPr sz="3000" dirty="0">
                <a:latin typeface="Arial MT"/>
                <a:cs typeface="Arial MT"/>
              </a:rPr>
              <a:t>inevitable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outcome in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any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group.</a:t>
            </a:r>
            <a:endParaRPr sz="3000" dirty="0">
              <a:latin typeface="Arial MT"/>
              <a:cs typeface="Arial MT"/>
            </a:endParaRPr>
          </a:p>
          <a:p>
            <a:pPr marL="355600" marR="45085" indent="-342900" algn="just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 MT"/>
                <a:cs typeface="Arial MT"/>
              </a:rPr>
              <a:t>Interactionist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view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conflicts:-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the</a:t>
            </a:r>
            <a:r>
              <a:rPr sz="3000" dirty="0">
                <a:latin typeface="Arial MT"/>
                <a:cs typeface="Arial MT"/>
              </a:rPr>
              <a:t> belief 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that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conflicts</a:t>
            </a:r>
            <a:r>
              <a:rPr sz="3000" spc="-5" dirty="0">
                <a:latin typeface="Arial MT"/>
                <a:cs typeface="Arial MT"/>
              </a:rPr>
              <a:t> is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not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only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 </a:t>
            </a:r>
            <a:r>
              <a:rPr sz="3000" dirty="0">
                <a:latin typeface="Arial MT"/>
                <a:cs typeface="Arial MT"/>
              </a:rPr>
              <a:t>positive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force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in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 </a:t>
            </a:r>
            <a:r>
              <a:rPr sz="3000" spc="-8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group but that it is absolutely necessary for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a group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to</a:t>
            </a:r>
            <a:r>
              <a:rPr sz="3000" dirty="0">
                <a:latin typeface="Arial MT"/>
                <a:cs typeface="Arial MT"/>
              </a:rPr>
              <a:t> perform </a:t>
            </a:r>
            <a:r>
              <a:rPr sz="3000" spc="-5" dirty="0">
                <a:latin typeface="Arial MT"/>
                <a:cs typeface="Arial MT"/>
              </a:rPr>
              <a:t>effectively.</a:t>
            </a:r>
            <a:endParaRPr sz="3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10227"/>
            <a:ext cx="4572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</a:rPr>
              <a:t>Level</a:t>
            </a:r>
            <a:r>
              <a:rPr spc="-45" dirty="0">
                <a:solidFill>
                  <a:srgbClr val="7030A0"/>
                </a:solidFill>
              </a:rPr>
              <a:t> </a:t>
            </a:r>
            <a:r>
              <a:rPr spc="-5" dirty="0">
                <a:solidFill>
                  <a:srgbClr val="7030A0"/>
                </a:solidFill>
              </a:rPr>
              <a:t>of</a:t>
            </a:r>
            <a:r>
              <a:rPr spc="-75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3488399"/>
            <a:ext cx="121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G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r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oup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4366603"/>
            <a:ext cx="1636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d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vi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d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ual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705" y="1621605"/>
            <a:ext cx="7440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01160" algn="l"/>
              </a:tabLst>
            </a:pPr>
            <a:r>
              <a:rPr sz="3200" b="1" spc="-5" dirty="0">
                <a:solidFill>
                  <a:srgbClr val="002060"/>
                </a:solidFill>
                <a:latin typeface="Arial"/>
                <a:cs typeface="Arial"/>
              </a:rPr>
              <a:t>Level</a:t>
            </a:r>
            <a:r>
              <a:rPr sz="3200" b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32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2060"/>
                </a:solidFill>
                <a:latin typeface="Arial"/>
                <a:cs typeface="Arial"/>
              </a:rPr>
              <a:t>conflicts	Type</a:t>
            </a:r>
            <a:r>
              <a:rPr sz="3200" b="1" spc="-7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sz="3200" b="1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2060"/>
                </a:solidFill>
                <a:latin typeface="Arial"/>
                <a:cs typeface="Arial"/>
              </a:rPr>
              <a:t>conflicts</a:t>
            </a:r>
            <a:endParaRPr sz="32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610574"/>
            <a:ext cx="4453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333240" algn="l"/>
              </a:tabLst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O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r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ga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n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tional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	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35601" y="2610574"/>
            <a:ext cx="289115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Within</a:t>
            </a:r>
            <a:r>
              <a:rPr sz="24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between </a:t>
            </a:r>
            <a:r>
              <a:rPr sz="2400" spc="-65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organisation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1726564" algn="l"/>
              </a:tabLst>
            </a:pP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Within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or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b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e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tween  groups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  <a:p>
            <a:pPr marL="355600" marR="889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Within</a:t>
            </a:r>
            <a:r>
              <a:rPr sz="24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between </a:t>
            </a:r>
            <a:r>
              <a:rPr sz="2400" spc="-65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individual</a:t>
            </a:r>
            <a:endParaRPr sz="2400">
              <a:solidFill>
                <a:srgbClr val="00206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730" y="381000"/>
            <a:ext cx="645326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b="1" spc="-5" dirty="0">
                <a:solidFill>
                  <a:srgbClr val="002060"/>
                </a:solidFill>
              </a:rPr>
              <a:t>I</a:t>
            </a:r>
            <a:r>
              <a:rPr sz="6000" b="1" spc="-5" dirty="0" err="1">
                <a:solidFill>
                  <a:srgbClr val="002060"/>
                </a:solidFill>
              </a:rPr>
              <a:t>ndividual</a:t>
            </a:r>
            <a:r>
              <a:rPr sz="6000" b="1" spc="-35" dirty="0">
                <a:solidFill>
                  <a:srgbClr val="002060"/>
                </a:solidFill>
              </a:rPr>
              <a:t> </a:t>
            </a:r>
            <a:r>
              <a:rPr sz="6000" b="1" spc="-5" dirty="0">
                <a:solidFill>
                  <a:srgbClr val="002060"/>
                </a:solidFill>
              </a:rPr>
              <a:t>level</a:t>
            </a:r>
            <a:r>
              <a:rPr sz="6000" b="1" spc="10" dirty="0">
                <a:solidFill>
                  <a:srgbClr val="002060"/>
                </a:solidFill>
              </a:rPr>
              <a:t> </a:t>
            </a:r>
            <a:r>
              <a:rPr sz="6000" b="1" spc="-5" dirty="0">
                <a:solidFill>
                  <a:srgbClr val="002060"/>
                </a:solidFill>
              </a:rPr>
              <a:t>of</a:t>
            </a:r>
            <a:r>
              <a:rPr sz="6000" b="1" dirty="0">
                <a:solidFill>
                  <a:srgbClr val="002060"/>
                </a:solidFill>
              </a:rPr>
              <a:t> </a:t>
            </a:r>
            <a:r>
              <a:rPr sz="6000" b="1" spc="-5" dirty="0">
                <a:solidFill>
                  <a:srgbClr val="002060"/>
                </a:solidFill>
              </a:rPr>
              <a:t>conflicts</a:t>
            </a:r>
            <a:endParaRPr sz="6000" b="1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630" y="1752600"/>
            <a:ext cx="7558405" cy="19909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b="1" dirty="0">
                <a:latin typeface="Arial"/>
                <a:cs typeface="Arial"/>
              </a:rPr>
              <a:t>It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may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be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analysed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two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ways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:-</a:t>
            </a:r>
            <a:endParaRPr sz="3600" dirty="0">
              <a:latin typeface="Arial"/>
              <a:cs typeface="Arial"/>
            </a:endParaRPr>
          </a:p>
          <a:p>
            <a:pPr marL="808991" lvl="1" indent="-571500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§"/>
              <a:tabLst>
                <a:tab pos="689610" algn="l"/>
              </a:tabLst>
            </a:pPr>
            <a:r>
              <a:rPr sz="3600" spc="-5" dirty="0">
                <a:latin typeface="Arial MT"/>
                <a:cs typeface="Arial MT"/>
              </a:rPr>
              <a:t>intrapersonal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conflicts</a:t>
            </a:r>
          </a:p>
          <a:p>
            <a:pPr marL="808991" lvl="1" indent="-57150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§"/>
              <a:tabLst>
                <a:tab pos="689610" algn="l"/>
              </a:tabLst>
            </a:pPr>
            <a:r>
              <a:rPr sz="3600" spc="-5" dirty="0">
                <a:latin typeface="Arial MT"/>
                <a:cs typeface="Arial MT"/>
              </a:rPr>
              <a:t>interpersonal</a:t>
            </a:r>
            <a:r>
              <a:rPr sz="3600" spc="-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conflicts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609600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u="none" spc="-5" dirty="0">
                <a:solidFill>
                  <a:srgbClr val="7030A0"/>
                </a:solidFill>
              </a:rPr>
              <a:t>Intrapersonal</a:t>
            </a:r>
            <a:r>
              <a:rPr sz="6000" b="1" u="none" spc="-35" dirty="0">
                <a:solidFill>
                  <a:srgbClr val="7030A0"/>
                </a:solidFill>
              </a:rPr>
              <a:t> </a:t>
            </a:r>
            <a:r>
              <a:rPr sz="6000" b="1" u="none" spc="-5" dirty="0">
                <a:solidFill>
                  <a:srgbClr val="7030A0"/>
                </a:solidFill>
              </a:rPr>
              <a:t>conflicts</a:t>
            </a:r>
            <a:endParaRPr sz="6000" b="1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7887334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Though conflicts require two parties . </a:t>
            </a:r>
            <a:r>
              <a:rPr sz="3200" spc="-5" dirty="0">
                <a:latin typeface="Arial MT"/>
                <a:cs typeface="Arial MT"/>
              </a:rPr>
              <a:t>It </a:t>
            </a:r>
            <a:r>
              <a:rPr sz="3200" dirty="0">
                <a:latin typeface="Arial MT"/>
                <a:cs typeface="Arial MT"/>
              </a:rPr>
              <a:t> may also take place within an </a:t>
            </a:r>
            <a:r>
              <a:rPr sz="3200" spc="-5" dirty="0">
                <a:latin typeface="Arial MT"/>
                <a:cs typeface="Arial MT"/>
              </a:rPr>
              <a:t>individual </a:t>
            </a:r>
            <a:r>
              <a:rPr sz="3200" dirty="0">
                <a:latin typeface="Arial MT"/>
                <a:cs typeface="Arial MT"/>
              </a:rPr>
              <a:t> itself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.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Thus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, an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individual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experience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two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types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</a:t>
            </a:r>
            <a:r>
              <a:rPr sz="3200" spc="-5" dirty="0">
                <a:latin typeface="Arial MT"/>
                <a:cs typeface="Arial MT"/>
              </a:rPr>
              <a:t>conflicts:-</a:t>
            </a:r>
            <a:endParaRPr sz="3200" dirty="0">
              <a:latin typeface="Arial MT"/>
              <a:cs typeface="Arial MT"/>
            </a:endParaRPr>
          </a:p>
          <a:p>
            <a:pPr marL="584200" indent="-572135" algn="just">
              <a:lnSpc>
                <a:spcPct val="100000"/>
              </a:lnSpc>
              <a:spcBef>
                <a:spcPts val="77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dirty="0">
                <a:latin typeface="Arial MT"/>
                <a:cs typeface="Arial MT"/>
              </a:rPr>
              <a:t>Goal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  <a:p>
            <a:pPr marL="584200" indent="-572135" algn="just">
              <a:lnSpc>
                <a:spcPct val="100000"/>
              </a:lnSpc>
              <a:spcBef>
                <a:spcPts val="76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dirty="0">
                <a:latin typeface="Arial MT"/>
                <a:cs typeface="Arial MT"/>
              </a:rPr>
              <a:t>Role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conflicts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438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Gabriola</vt:lpstr>
      <vt:lpstr>Wingdings</vt:lpstr>
      <vt:lpstr>Office Theme</vt:lpstr>
      <vt:lpstr>Organisational conflicts</vt:lpstr>
      <vt:lpstr>Concept of conflicts</vt:lpstr>
      <vt:lpstr>Key terms</vt:lpstr>
      <vt:lpstr>Negative aspects of conflicts</vt:lpstr>
      <vt:lpstr>Positive aspects of conflicts</vt:lpstr>
      <vt:lpstr>Transition in conflicts thoughts</vt:lpstr>
      <vt:lpstr>Level of conflicts</vt:lpstr>
      <vt:lpstr>Individual level of conflicts</vt:lpstr>
      <vt:lpstr>Intrapersonal conflicts</vt:lpstr>
      <vt:lpstr>Interpersonal conflicts</vt:lpstr>
      <vt:lpstr>Group level conflicts</vt:lpstr>
      <vt:lpstr>Intra-group conflicts</vt:lpstr>
      <vt:lpstr>Inter-group conflicts</vt:lpstr>
      <vt:lpstr>Organisational level conflicts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Organisational conflicts</dc:title>
  <dc:creator>Vijay Pratap Singh</dc:creator>
  <cp:lastModifiedBy>Vijay Pratap Singh</cp:lastModifiedBy>
  <cp:revision>4</cp:revision>
  <dcterms:created xsi:type="dcterms:W3CDTF">2021-03-18T16:48:37Z</dcterms:created>
  <dcterms:modified xsi:type="dcterms:W3CDTF">2022-08-02T13:46:47Z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2021-03-18T00:00:00Z</vt:filetime>
  </property>
</Properties>
</file>