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9"/>
  </p:handoutMasterIdLst>
  <p:sldIdLst>
    <p:sldId id="257" r:id="rId2"/>
    <p:sldId id="388" r:id="rId3"/>
    <p:sldId id="390" r:id="rId4"/>
    <p:sldId id="454" r:id="rId5"/>
    <p:sldId id="455" r:id="rId6"/>
    <p:sldId id="392" r:id="rId7"/>
    <p:sldId id="394" r:id="rId8"/>
    <p:sldId id="393" r:id="rId9"/>
    <p:sldId id="396" r:id="rId10"/>
    <p:sldId id="397" r:id="rId11"/>
    <p:sldId id="452" r:id="rId12"/>
    <p:sldId id="453" r:id="rId13"/>
    <p:sldId id="401" r:id="rId14"/>
    <p:sldId id="424" r:id="rId15"/>
    <p:sldId id="425" r:id="rId16"/>
    <p:sldId id="426" r:id="rId17"/>
    <p:sldId id="25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1532" y="4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6" d="100"/>
          <a:sy n="46" d="100"/>
        </p:scale>
        <p:origin x="2728"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CDA19F-3B4B-EED2-69DA-1A7B0FEE5A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5874485-8C8D-C232-37E1-C676D6DBE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FB3ACB-CD9D-4EFC-8C2A-89E18EBE93D4}" type="datetimeFigureOut">
              <a:rPr lang="en-IN" smtClean="0"/>
              <a:t>24-08-2023</a:t>
            </a:fld>
            <a:endParaRPr lang="en-IN"/>
          </a:p>
        </p:txBody>
      </p:sp>
      <p:sp>
        <p:nvSpPr>
          <p:cNvPr id="4" name="Footer Placeholder 3">
            <a:extLst>
              <a:ext uri="{FF2B5EF4-FFF2-40B4-BE49-F238E27FC236}">
                <a16:creationId xmlns:a16="http://schemas.microsoft.com/office/drawing/2014/main" id="{F6BA0C54-A8F9-FF6C-7324-858CD34AB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276C4B8-C723-E213-1B13-FD1A33E45D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36CBA9-CFD7-4B13-BB64-35B4B63F8217}" type="slidenum">
              <a:rPr lang="en-IN" smtClean="0"/>
              <a:t>‹#›</a:t>
            </a:fld>
            <a:endParaRPr lang="en-IN"/>
          </a:p>
        </p:txBody>
      </p:sp>
    </p:spTree>
    <p:extLst>
      <p:ext uri="{BB962C8B-B14F-4D97-AF65-F5344CB8AC3E}">
        <p14:creationId xmlns:p14="http://schemas.microsoft.com/office/powerpoint/2010/main" val="25172775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2798E5-BFD7-40DB-9382-178E2E13165A}"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387696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407370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266424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246325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480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302067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185513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15849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329639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410929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6D380B0-1ABE-4626-A9CD-B9A24731E664}" type="slidenum">
              <a:rPr lang="en-IN" smtClean="0"/>
              <a:t>‹#›</a:t>
            </a:fld>
            <a:endParaRPr lang="en-IN"/>
          </a:p>
        </p:txBody>
      </p:sp>
    </p:spTree>
    <p:extLst>
      <p:ext uri="{BB962C8B-B14F-4D97-AF65-F5344CB8AC3E}">
        <p14:creationId xmlns:p14="http://schemas.microsoft.com/office/powerpoint/2010/main" val="333319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798E5-BFD7-40DB-9382-178E2E13165A}" type="datetimeFigureOut">
              <a:rPr lang="en-IN" smtClean="0"/>
              <a:t>24-08-2023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380B0-1ABE-4626-A9CD-B9A24731E664}" type="slidenum">
              <a:rPr lang="en-IN" smtClean="0"/>
              <a:t>‹#›</a:t>
            </a:fld>
            <a:endParaRPr lang="en-IN"/>
          </a:p>
        </p:txBody>
      </p:sp>
    </p:spTree>
    <p:extLst>
      <p:ext uri="{BB962C8B-B14F-4D97-AF65-F5344CB8AC3E}">
        <p14:creationId xmlns:p14="http://schemas.microsoft.com/office/powerpoint/2010/main" val="2916468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w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w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a:extLst>
              <a:ext uri="{FF2B5EF4-FFF2-40B4-BE49-F238E27FC236}">
                <a16:creationId xmlns:a16="http://schemas.microsoft.com/office/drawing/2014/main" id="{76743319-C17E-D9AD-49E0-E48887F5B9DE}"/>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CB023413-F1DA-455A-A46D-C7E86F3B35F7}" type="slidenum">
              <a:rPr lang="en-US" altLang="en-US" sz="1400" smtClean="0">
                <a:latin typeface="Times New Roman" panose="02020603050405020304" pitchFamily="18" charset="0"/>
              </a:rPr>
              <a:pPr>
                <a:spcBef>
                  <a:spcPct val="0"/>
                </a:spcBef>
                <a:buSzTx/>
                <a:buFontTx/>
                <a:buNone/>
              </a:pPr>
              <a:t>1</a:t>
            </a:fld>
            <a:endParaRPr lang="en-US" altLang="en-US" sz="1400">
              <a:latin typeface="Times New Roman" panose="02020603050405020304" pitchFamily="18" charset="0"/>
            </a:endParaRPr>
          </a:p>
        </p:txBody>
      </p:sp>
      <p:sp>
        <p:nvSpPr>
          <p:cNvPr id="4099" name="Rectangle 2">
            <a:extLst>
              <a:ext uri="{FF2B5EF4-FFF2-40B4-BE49-F238E27FC236}">
                <a16:creationId xmlns:a16="http://schemas.microsoft.com/office/drawing/2014/main" id="{C1A98906-3804-4A12-8121-29C7E8C79BDF}"/>
              </a:ext>
            </a:extLst>
          </p:cNvPr>
          <p:cNvSpPr>
            <a:spLocks noGrp="1" noChangeArrowheads="1"/>
          </p:cNvSpPr>
          <p:nvPr>
            <p:ph type="ctrTitle"/>
          </p:nvPr>
        </p:nvSpPr>
        <p:spPr>
          <a:noFill/>
        </p:spPr>
        <p:txBody>
          <a:bodyPr lIns="92075" tIns="46038" rIns="92075" bIns="46038" anchor="ctr" anchorCtr="0"/>
          <a:lstStyle/>
          <a:p>
            <a:pPr eaLnBrk="1" hangingPunct="1"/>
            <a:r>
              <a:rPr lang="en-US" altLang="en-US" dirty="0"/>
              <a:t>Power, politics, and Conflict	</a:t>
            </a:r>
          </a:p>
        </p:txBody>
      </p:sp>
      <p:sp>
        <p:nvSpPr>
          <p:cNvPr id="4100" name="Rectangle 3">
            <a:extLst>
              <a:ext uri="{FF2B5EF4-FFF2-40B4-BE49-F238E27FC236}">
                <a16:creationId xmlns:a16="http://schemas.microsoft.com/office/drawing/2014/main" id="{3FEBCC2C-80F1-CF64-5FAA-727B4681F86B}"/>
              </a:ext>
            </a:extLst>
          </p:cNvPr>
          <p:cNvSpPr>
            <a:spLocks noGrp="1" noChangeArrowheads="1"/>
          </p:cNvSpPr>
          <p:nvPr>
            <p:ph type="subTitle" idx="1"/>
          </p:nvPr>
        </p:nvSpPr>
        <p:spPr>
          <a:xfrm>
            <a:off x="1123950" y="3789363"/>
            <a:ext cx="7073752" cy="974023"/>
          </a:xfrm>
          <a:noFill/>
        </p:spPr>
        <p:txBody>
          <a:bodyPr lIns="92075" tIns="46038" rIns="92075" bIns="46038" anchorCtr="0"/>
          <a:lstStyle/>
          <a:p>
            <a:pPr marL="342900" indent="-342900" eaLnBrk="1" hangingPunct="1"/>
            <a:r>
              <a:rPr lang="en-US" altLang="en-US" sz="2400" dirty="0" err="1"/>
              <a:t>Cdr</a:t>
            </a:r>
            <a:r>
              <a:rPr lang="en-US" altLang="en-US" sz="2400" dirty="0"/>
              <a:t> Vijay Pratap Singh</a:t>
            </a:r>
          </a:p>
          <a:p>
            <a:pPr marL="342900" indent="-342900" eaLnBrk="1" hangingPunct="1"/>
            <a:r>
              <a:rPr lang="en-US" altLang="en-US" sz="2400" dirty="0"/>
              <a:t>Adjunct Professor, E&amp;TC, TCET</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Slide Number Placeholder 5">
            <a:extLst>
              <a:ext uri="{FF2B5EF4-FFF2-40B4-BE49-F238E27FC236}">
                <a16:creationId xmlns:a16="http://schemas.microsoft.com/office/drawing/2014/main" id="{D02D285D-D886-A1AC-DB99-8521A3B910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3734361B-7C3F-43FB-A0A2-2C34AC0CB7D8}" type="slidenum">
              <a:rPr lang="en-US" altLang="en-US" sz="1400" smtClean="0">
                <a:latin typeface="Times New Roman" panose="02020603050405020304" pitchFamily="18" charset="0"/>
              </a:rPr>
              <a:pPr>
                <a:spcBef>
                  <a:spcPct val="0"/>
                </a:spcBef>
                <a:buSzTx/>
                <a:buFontTx/>
                <a:buNone/>
              </a:pPr>
              <a:t>10</a:t>
            </a:fld>
            <a:endParaRPr lang="en-US" altLang="en-US" sz="1400">
              <a:latin typeface="Times New Roman" panose="02020603050405020304" pitchFamily="18" charset="0"/>
            </a:endParaRPr>
          </a:p>
        </p:txBody>
      </p:sp>
      <p:sp>
        <p:nvSpPr>
          <p:cNvPr id="30725" name="Rectangle 2">
            <a:extLst>
              <a:ext uri="{FF2B5EF4-FFF2-40B4-BE49-F238E27FC236}">
                <a16:creationId xmlns:a16="http://schemas.microsoft.com/office/drawing/2014/main" id="{457759FD-916E-5AEA-17A9-0CF2EB6D1C94}"/>
              </a:ext>
            </a:extLst>
          </p:cNvPr>
          <p:cNvSpPr>
            <a:spLocks noGrp="1" noChangeArrowheads="1"/>
          </p:cNvSpPr>
          <p:nvPr>
            <p:ph type="title"/>
          </p:nvPr>
        </p:nvSpPr>
        <p:spPr/>
        <p:txBody>
          <a:bodyPr/>
          <a:lstStyle/>
          <a:p>
            <a:pPr eaLnBrk="1" hangingPunct="1"/>
            <a:r>
              <a:rPr lang="en-US" altLang="en-US"/>
              <a:t>Masks of Manipulation</a:t>
            </a:r>
          </a:p>
        </p:txBody>
      </p:sp>
      <p:sp>
        <p:nvSpPr>
          <p:cNvPr id="30726" name="Rectangle 3">
            <a:extLst>
              <a:ext uri="{FF2B5EF4-FFF2-40B4-BE49-F238E27FC236}">
                <a16:creationId xmlns:a16="http://schemas.microsoft.com/office/drawing/2014/main" id="{6F67F052-E057-7601-541D-33C9B041C5F9}"/>
              </a:ext>
            </a:extLst>
          </p:cNvPr>
          <p:cNvSpPr>
            <a:spLocks noGrp="1" noChangeArrowheads="1"/>
          </p:cNvSpPr>
          <p:nvPr>
            <p:ph type="body" idx="1"/>
          </p:nvPr>
        </p:nvSpPr>
        <p:spPr/>
        <p:txBody>
          <a:bodyPr/>
          <a:lstStyle/>
          <a:p>
            <a:pPr eaLnBrk="1" hangingPunct="1"/>
            <a:r>
              <a:rPr lang="en-US" altLang="en-US" b="1"/>
              <a:t>Deliberate Stupidity</a:t>
            </a:r>
          </a:p>
          <a:p>
            <a:pPr eaLnBrk="1" hangingPunct="1"/>
            <a:r>
              <a:rPr lang="en-US" altLang="en-US" b="1"/>
              <a:t>Cuteness and Flirtatiousness</a:t>
            </a:r>
          </a:p>
          <a:p>
            <a:pPr eaLnBrk="1" hangingPunct="1"/>
            <a:r>
              <a:rPr lang="en-US" altLang="en-US" b="1"/>
              <a:t>Persevering</a:t>
            </a:r>
          </a:p>
          <a:p>
            <a:pPr eaLnBrk="1" hangingPunct="1"/>
            <a:r>
              <a:rPr lang="en-US" altLang="en-US" b="1"/>
              <a:t>Withholding</a:t>
            </a:r>
          </a:p>
          <a:p>
            <a:pPr eaLnBrk="1" hangingPunct="1">
              <a:buFontTx/>
              <a:buNone/>
            </a:pPr>
            <a:endParaRPr lang="en-US" altLang="en-US" sz="2800" b="1">
              <a:solidFill>
                <a:srgbClr val="B300B3"/>
              </a:solidFill>
            </a:endParaRPr>
          </a:p>
          <a:p>
            <a:pPr eaLnBrk="1" hangingPunct="1"/>
            <a:endParaRPr lang="en-US" altLang="en-US" sz="3600" b="1">
              <a:solidFill>
                <a:srgbClr val="B300B3"/>
              </a:solidFill>
            </a:endParaRPr>
          </a:p>
        </p:txBody>
      </p:sp>
      <p:pic>
        <p:nvPicPr>
          <p:cNvPr id="30727" name="Picture 4">
            <a:extLst>
              <a:ext uri="{FF2B5EF4-FFF2-40B4-BE49-F238E27FC236}">
                <a16:creationId xmlns:a16="http://schemas.microsoft.com/office/drawing/2014/main" id="{98A34858-E397-B00F-8424-4136C40C53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4076700"/>
            <a:ext cx="2438400"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Slide Number Placeholder 5">
            <a:extLst>
              <a:ext uri="{FF2B5EF4-FFF2-40B4-BE49-F238E27FC236}">
                <a16:creationId xmlns:a16="http://schemas.microsoft.com/office/drawing/2014/main" id="{75606D76-D8DF-B82F-BEA2-A1977A22CF4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67B5D5E6-FF2A-4AF0-99CF-089ECB1B380A}" type="slidenum">
              <a:rPr lang="en-US" altLang="en-US" sz="1400" smtClean="0">
                <a:latin typeface="Times New Roman" panose="02020603050405020304" pitchFamily="18" charset="0"/>
              </a:rPr>
              <a:pPr>
                <a:spcBef>
                  <a:spcPct val="0"/>
                </a:spcBef>
                <a:buSzTx/>
                <a:buFontTx/>
                <a:buNone/>
              </a:pPr>
              <a:t>11</a:t>
            </a:fld>
            <a:endParaRPr lang="en-US" altLang="en-US" sz="1400">
              <a:latin typeface="Times New Roman" panose="02020603050405020304" pitchFamily="18" charset="0"/>
            </a:endParaRPr>
          </a:p>
        </p:txBody>
      </p:sp>
      <p:sp>
        <p:nvSpPr>
          <p:cNvPr id="31749" name="Rectangle 2">
            <a:extLst>
              <a:ext uri="{FF2B5EF4-FFF2-40B4-BE49-F238E27FC236}">
                <a16:creationId xmlns:a16="http://schemas.microsoft.com/office/drawing/2014/main" id="{0DF74CC0-3E84-AC4D-0146-834CB2B14B98}"/>
              </a:ext>
            </a:extLst>
          </p:cNvPr>
          <p:cNvSpPr>
            <a:spLocks noGrp="1" noChangeArrowheads="1"/>
          </p:cNvSpPr>
          <p:nvPr>
            <p:ph type="title"/>
          </p:nvPr>
        </p:nvSpPr>
        <p:spPr/>
        <p:txBody>
          <a:bodyPr/>
          <a:lstStyle/>
          <a:p>
            <a:pPr eaLnBrk="1" hangingPunct="1"/>
            <a:r>
              <a:rPr lang="en-US" altLang="en-US"/>
              <a:t>Covey:  Personal Influence</a:t>
            </a:r>
          </a:p>
        </p:txBody>
      </p:sp>
      <p:sp>
        <p:nvSpPr>
          <p:cNvPr id="31750" name="Rectangle 3">
            <a:extLst>
              <a:ext uri="{FF2B5EF4-FFF2-40B4-BE49-F238E27FC236}">
                <a16:creationId xmlns:a16="http://schemas.microsoft.com/office/drawing/2014/main" id="{9FADFB54-E28E-C340-56D7-4151712D390F}"/>
              </a:ext>
            </a:extLst>
          </p:cNvPr>
          <p:cNvSpPr>
            <a:spLocks noGrp="1" noChangeArrowheads="1"/>
          </p:cNvSpPr>
          <p:nvPr>
            <p:ph type="body" idx="1"/>
          </p:nvPr>
        </p:nvSpPr>
        <p:spPr/>
        <p:txBody>
          <a:bodyPr/>
          <a:lstStyle/>
          <a:p>
            <a:pPr eaLnBrk="1" hangingPunct="1"/>
            <a:r>
              <a:rPr lang="en-US" altLang="en-US" sz="2800" b="1"/>
              <a:t>Refrain from saying the unkind or negative thing</a:t>
            </a:r>
          </a:p>
          <a:p>
            <a:pPr eaLnBrk="1" hangingPunct="1"/>
            <a:r>
              <a:rPr lang="en-US" altLang="en-US" sz="2800" b="1"/>
              <a:t>Exercise patience with others (and self)</a:t>
            </a:r>
          </a:p>
          <a:p>
            <a:pPr eaLnBrk="1" hangingPunct="1"/>
            <a:r>
              <a:rPr lang="en-US" altLang="en-US" sz="2800" b="1"/>
              <a:t>Distinguish between the person and the behavior</a:t>
            </a:r>
          </a:p>
          <a:p>
            <a:pPr eaLnBrk="1" hangingPunct="1"/>
            <a:r>
              <a:rPr lang="en-US" altLang="en-US" sz="2800" b="1"/>
              <a:t>Perform anonymous service</a:t>
            </a:r>
          </a:p>
          <a:p>
            <a:pPr eaLnBrk="1" hangingPunct="1"/>
            <a:r>
              <a:rPr lang="en-US" altLang="en-US" sz="2800" b="1"/>
              <a:t>Keep your promises</a:t>
            </a:r>
          </a:p>
          <a:p>
            <a:pPr eaLnBrk="1" hangingPunct="1"/>
            <a:r>
              <a:rPr lang="en-US" altLang="en-US" sz="2800" b="1"/>
              <a:t>Assume the best of others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Slide Number Placeholder 5">
            <a:extLst>
              <a:ext uri="{FF2B5EF4-FFF2-40B4-BE49-F238E27FC236}">
                <a16:creationId xmlns:a16="http://schemas.microsoft.com/office/drawing/2014/main" id="{6294A341-0707-95DF-77EA-A2E9B9031D6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38A4E496-856D-4E1B-81E4-384AB767B821}" type="slidenum">
              <a:rPr lang="en-US" altLang="en-US" sz="1400" smtClean="0">
                <a:latin typeface="Times New Roman" panose="02020603050405020304" pitchFamily="18" charset="0"/>
              </a:rPr>
              <a:pPr>
                <a:spcBef>
                  <a:spcPct val="0"/>
                </a:spcBef>
                <a:buSzTx/>
                <a:buFontTx/>
                <a:buNone/>
              </a:pPr>
              <a:t>12</a:t>
            </a:fld>
            <a:endParaRPr lang="en-US" altLang="en-US" sz="1400">
              <a:latin typeface="Times New Roman" panose="02020603050405020304" pitchFamily="18" charset="0"/>
            </a:endParaRPr>
          </a:p>
        </p:txBody>
      </p:sp>
      <p:sp>
        <p:nvSpPr>
          <p:cNvPr id="32773" name="Rectangle 2">
            <a:extLst>
              <a:ext uri="{FF2B5EF4-FFF2-40B4-BE49-F238E27FC236}">
                <a16:creationId xmlns:a16="http://schemas.microsoft.com/office/drawing/2014/main" id="{39F0B8E8-102A-5917-C7AC-0D2C82272510}"/>
              </a:ext>
            </a:extLst>
          </p:cNvPr>
          <p:cNvSpPr>
            <a:spLocks noGrp="1" noChangeArrowheads="1"/>
          </p:cNvSpPr>
          <p:nvPr>
            <p:ph type="title"/>
          </p:nvPr>
        </p:nvSpPr>
        <p:spPr/>
        <p:txBody>
          <a:bodyPr/>
          <a:lstStyle/>
          <a:p>
            <a:pPr eaLnBrk="1" hangingPunct="1"/>
            <a:r>
              <a:rPr lang="en-US" altLang="en-US"/>
              <a:t>Covey:  Personal Influence</a:t>
            </a:r>
          </a:p>
        </p:txBody>
      </p:sp>
      <p:sp>
        <p:nvSpPr>
          <p:cNvPr id="32774" name="Rectangle 3">
            <a:extLst>
              <a:ext uri="{FF2B5EF4-FFF2-40B4-BE49-F238E27FC236}">
                <a16:creationId xmlns:a16="http://schemas.microsoft.com/office/drawing/2014/main" id="{A4C954F8-4C4E-6F95-53E3-879DB8351ACE}"/>
              </a:ext>
            </a:extLst>
          </p:cNvPr>
          <p:cNvSpPr>
            <a:spLocks noGrp="1" noChangeArrowheads="1"/>
          </p:cNvSpPr>
          <p:nvPr>
            <p:ph type="body" idx="1"/>
          </p:nvPr>
        </p:nvSpPr>
        <p:spPr/>
        <p:txBody>
          <a:bodyPr/>
          <a:lstStyle/>
          <a:p>
            <a:pPr eaLnBrk="1" hangingPunct="1"/>
            <a:r>
              <a:rPr lang="en-US" altLang="en-US" sz="2800" b="1"/>
              <a:t>Seek first to understand</a:t>
            </a:r>
          </a:p>
          <a:p>
            <a:pPr eaLnBrk="1" hangingPunct="1"/>
            <a:r>
              <a:rPr lang="en-US" altLang="en-US" sz="2800" b="1"/>
              <a:t>Reward open, honest expressions</a:t>
            </a:r>
          </a:p>
          <a:p>
            <a:pPr eaLnBrk="1" hangingPunct="1"/>
            <a:r>
              <a:rPr lang="en-US" altLang="en-US" sz="2800" b="1"/>
              <a:t>Give an understanding response</a:t>
            </a:r>
          </a:p>
          <a:p>
            <a:pPr eaLnBrk="1" hangingPunct="1"/>
            <a:r>
              <a:rPr lang="en-US" altLang="en-US" sz="2800" b="1"/>
              <a:t>Admit your mistakes, apologize, </a:t>
            </a:r>
          </a:p>
          <a:p>
            <a:pPr eaLnBrk="1" hangingPunct="1"/>
            <a:r>
              <a:rPr lang="en-US" altLang="en-US" sz="2800" b="1"/>
              <a:t>Let arguments fly out open windows</a:t>
            </a:r>
          </a:p>
          <a:p>
            <a:pPr eaLnBrk="1" hangingPunct="1"/>
            <a:r>
              <a:rPr lang="en-US" altLang="en-US" sz="2800" b="1"/>
              <a:t>Go one on one</a:t>
            </a:r>
          </a:p>
          <a:p>
            <a:pPr eaLnBrk="1" hangingPunct="1"/>
            <a:r>
              <a:rPr lang="en-US" altLang="en-US" sz="2800" b="1"/>
              <a:t>Renew your commitment to things you have in common</a:t>
            </a:r>
          </a:p>
          <a:p>
            <a:pPr eaLnBrk="1" hangingPunct="1"/>
            <a:endParaRPr lang="en-US" altLang="en-US" sz="2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Slide Number Placeholder 6">
            <a:extLst>
              <a:ext uri="{FF2B5EF4-FFF2-40B4-BE49-F238E27FC236}">
                <a16:creationId xmlns:a16="http://schemas.microsoft.com/office/drawing/2014/main" id="{A11D61D3-A62F-E231-2BB2-28BCE1C3EB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3CD674B7-01B6-477C-98BC-30D39CC7C41C}" type="slidenum">
              <a:rPr lang="en-US" altLang="en-US" sz="1400" smtClean="0">
                <a:latin typeface="Times New Roman" panose="02020603050405020304" pitchFamily="18" charset="0"/>
              </a:rPr>
              <a:pPr>
                <a:spcBef>
                  <a:spcPct val="0"/>
                </a:spcBef>
                <a:buSzTx/>
                <a:buFontTx/>
                <a:buNone/>
              </a:pPr>
              <a:t>13</a:t>
            </a:fld>
            <a:endParaRPr lang="en-US" altLang="en-US" sz="1400">
              <a:latin typeface="Times New Roman" panose="02020603050405020304" pitchFamily="18" charset="0"/>
            </a:endParaRPr>
          </a:p>
        </p:txBody>
      </p:sp>
      <p:sp>
        <p:nvSpPr>
          <p:cNvPr id="33797" name="Rectangle 2">
            <a:extLst>
              <a:ext uri="{FF2B5EF4-FFF2-40B4-BE49-F238E27FC236}">
                <a16:creationId xmlns:a16="http://schemas.microsoft.com/office/drawing/2014/main" id="{61BA39C8-3C7C-5DFA-0205-C9C13EE9E24D}"/>
              </a:ext>
            </a:extLst>
          </p:cNvPr>
          <p:cNvSpPr>
            <a:spLocks noGrp="1" noChangeArrowheads="1"/>
          </p:cNvSpPr>
          <p:nvPr>
            <p:ph type="title"/>
          </p:nvPr>
        </p:nvSpPr>
        <p:spPr>
          <a:xfrm>
            <a:off x="685800" y="260648"/>
            <a:ext cx="7772400" cy="1143000"/>
          </a:xfrm>
        </p:spPr>
        <p:txBody>
          <a:bodyPr/>
          <a:lstStyle/>
          <a:p>
            <a:pPr eaLnBrk="1" hangingPunct="1"/>
            <a:r>
              <a:rPr lang="en-US" altLang="en-US" dirty="0"/>
              <a:t>Sources of Power</a:t>
            </a:r>
          </a:p>
        </p:txBody>
      </p:sp>
      <p:sp>
        <p:nvSpPr>
          <p:cNvPr id="188419" name="Rectangle 3">
            <a:extLst>
              <a:ext uri="{FF2B5EF4-FFF2-40B4-BE49-F238E27FC236}">
                <a16:creationId xmlns:a16="http://schemas.microsoft.com/office/drawing/2014/main" id="{79578036-C351-6FC6-3843-EC21EBB6EC28}"/>
              </a:ext>
            </a:extLst>
          </p:cNvPr>
          <p:cNvSpPr>
            <a:spLocks noGrp="1" noChangeArrowheads="1"/>
          </p:cNvSpPr>
          <p:nvPr>
            <p:ph type="body" sz="half" idx="1"/>
          </p:nvPr>
        </p:nvSpPr>
        <p:spPr/>
        <p:txBody>
          <a:bodyPr/>
          <a:lstStyle/>
          <a:p>
            <a:pPr eaLnBrk="1" hangingPunct="1"/>
            <a:r>
              <a:rPr lang="en-US" altLang="en-US" sz="2800"/>
              <a:t>Authority</a:t>
            </a:r>
          </a:p>
          <a:p>
            <a:pPr eaLnBrk="1" hangingPunct="1"/>
            <a:r>
              <a:rPr lang="en-US" altLang="en-US" sz="2800"/>
              <a:t>Expertise</a:t>
            </a:r>
          </a:p>
          <a:p>
            <a:pPr eaLnBrk="1" hangingPunct="1"/>
            <a:r>
              <a:rPr lang="en-US" altLang="en-US" sz="2800"/>
              <a:t>Control of Resources</a:t>
            </a:r>
          </a:p>
          <a:p>
            <a:pPr eaLnBrk="1" hangingPunct="1"/>
            <a:r>
              <a:rPr lang="en-US" altLang="en-US" sz="2800"/>
              <a:t>Control of Process</a:t>
            </a:r>
          </a:p>
          <a:p>
            <a:pPr eaLnBrk="1" hangingPunct="1"/>
            <a:r>
              <a:rPr lang="en-US" altLang="en-US" sz="2800"/>
              <a:t>Control of decision processes</a:t>
            </a:r>
          </a:p>
          <a:p>
            <a:pPr eaLnBrk="1" hangingPunct="1"/>
            <a:endParaRPr lang="en-US" altLang="en-US" sz="2800"/>
          </a:p>
        </p:txBody>
      </p:sp>
      <p:sp>
        <p:nvSpPr>
          <p:cNvPr id="188420" name="Rectangle 4">
            <a:extLst>
              <a:ext uri="{FF2B5EF4-FFF2-40B4-BE49-F238E27FC236}">
                <a16:creationId xmlns:a16="http://schemas.microsoft.com/office/drawing/2014/main" id="{23D951D9-5FB6-B104-7D2E-86B692A3516B}"/>
              </a:ext>
            </a:extLst>
          </p:cNvPr>
          <p:cNvSpPr>
            <a:spLocks noGrp="1" noChangeArrowheads="1"/>
          </p:cNvSpPr>
          <p:nvPr>
            <p:ph type="body" sz="half" idx="2"/>
          </p:nvPr>
        </p:nvSpPr>
        <p:spPr/>
        <p:txBody>
          <a:bodyPr/>
          <a:lstStyle/>
          <a:p>
            <a:pPr eaLnBrk="1" hangingPunct="1"/>
            <a:r>
              <a:rPr lang="en-US" altLang="en-US" sz="2800"/>
              <a:t>Information</a:t>
            </a:r>
          </a:p>
          <a:p>
            <a:pPr eaLnBrk="1" hangingPunct="1"/>
            <a:r>
              <a:rPr lang="en-US" altLang="en-US" sz="2800"/>
              <a:t> Personal</a:t>
            </a:r>
          </a:p>
          <a:p>
            <a:pPr eaLnBrk="1" hangingPunct="1"/>
            <a:r>
              <a:rPr lang="en-US" altLang="en-US" sz="2800"/>
              <a:t>Associational</a:t>
            </a:r>
          </a:p>
          <a:p>
            <a:pPr eaLnBrk="1" hangingPunct="1"/>
            <a:r>
              <a:rPr lang="en-US" altLang="en-US" sz="2800"/>
              <a:t>Coercive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right)">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right)">
                                      <p:cBhvr>
                                        <p:cTn id="12" dur="500"/>
                                        <p:tgtEl>
                                          <p:spTgt spid="188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wipe(right)">
                                      <p:cBhvr>
                                        <p:cTn id="17" dur="500"/>
                                        <p:tgtEl>
                                          <p:spTgt spid="188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wipe(right)">
                                      <p:cBhvr>
                                        <p:cTn id="22" dur="500"/>
                                        <p:tgtEl>
                                          <p:spTgt spid="188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wipe(right)">
                                      <p:cBhvr>
                                        <p:cTn id="27" dur="500"/>
                                        <p:tgtEl>
                                          <p:spTgt spid="188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88420">
                                            <p:txEl>
                                              <p:pRg st="0" end="0"/>
                                            </p:txEl>
                                          </p:spTgt>
                                        </p:tgtEl>
                                        <p:attrNameLst>
                                          <p:attrName>style.visibility</p:attrName>
                                        </p:attrNameLst>
                                      </p:cBhvr>
                                      <p:to>
                                        <p:strVal val="visible"/>
                                      </p:to>
                                    </p:set>
                                    <p:animEffect transition="in" filter="wipe(right)">
                                      <p:cBhvr>
                                        <p:cTn id="32" dur="500"/>
                                        <p:tgtEl>
                                          <p:spTgt spid="18842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88420">
                                            <p:txEl>
                                              <p:pRg st="1" end="1"/>
                                            </p:txEl>
                                          </p:spTgt>
                                        </p:tgtEl>
                                        <p:attrNameLst>
                                          <p:attrName>style.visibility</p:attrName>
                                        </p:attrNameLst>
                                      </p:cBhvr>
                                      <p:to>
                                        <p:strVal val="visible"/>
                                      </p:to>
                                    </p:set>
                                    <p:animEffect transition="in" filter="wipe(right)">
                                      <p:cBhvr>
                                        <p:cTn id="37" dur="500"/>
                                        <p:tgtEl>
                                          <p:spTgt spid="18842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8420">
                                            <p:txEl>
                                              <p:pRg st="2" end="2"/>
                                            </p:txEl>
                                          </p:spTgt>
                                        </p:tgtEl>
                                        <p:attrNameLst>
                                          <p:attrName>style.visibility</p:attrName>
                                        </p:attrNameLst>
                                      </p:cBhvr>
                                      <p:to>
                                        <p:strVal val="visible"/>
                                      </p:to>
                                    </p:set>
                                    <p:animEffect transition="in" filter="wipe(right)">
                                      <p:cBhvr>
                                        <p:cTn id="42" dur="500"/>
                                        <p:tgtEl>
                                          <p:spTgt spid="188420">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88420">
                                            <p:txEl>
                                              <p:pRg st="3" end="3"/>
                                            </p:txEl>
                                          </p:spTgt>
                                        </p:tgtEl>
                                        <p:attrNameLst>
                                          <p:attrName>style.visibility</p:attrName>
                                        </p:attrNameLst>
                                      </p:cBhvr>
                                      <p:to>
                                        <p:strVal val="visible"/>
                                      </p:to>
                                    </p:set>
                                    <p:animEffect transition="in" filter="wipe(right)">
                                      <p:cBhvr>
                                        <p:cTn id="47" dur="500"/>
                                        <p:tgtEl>
                                          <p:spTgt spid="1884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P spid="18842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Slide Number Placeholder 5">
            <a:extLst>
              <a:ext uri="{FF2B5EF4-FFF2-40B4-BE49-F238E27FC236}">
                <a16:creationId xmlns:a16="http://schemas.microsoft.com/office/drawing/2014/main" id="{347A9B46-01ED-ECDD-9FF2-8956CC4245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3B524583-21D7-44B5-9E21-C3C63781449C}" type="slidenum">
              <a:rPr lang="en-US" altLang="en-US" sz="1400" smtClean="0">
                <a:latin typeface="Times New Roman" panose="02020603050405020304" pitchFamily="18" charset="0"/>
              </a:rPr>
              <a:pPr>
                <a:spcBef>
                  <a:spcPct val="0"/>
                </a:spcBef>
                <a:buSzTx/>
                <a:buFontTx/>
                <a:buNone/>
              </a:pPr>
              <a:t>14</a:t>
            </a:fld>
            <a:endParaRPr lang="en-US" altLang="en-US" sz="1400">
              <a:latin typeface="Times New Roman" panose="02020603050405020304" pitchFamily="18" charset="0"/>
            </a:endParaRPr>
          </a:p>
        </p:txBody>
      </p:sp>
      <p:sp>
        <p:nvSpPr>
          <p:cNvPr id="35845" name="Rectangle 2">
            <a:extLst>
              <a:ext uri="{FF2B5EF4-FFF2-40B4-BE49-F238E27FC236}">
                <a16:creationId xmlns:a16="http://schemas.microsoft.com/office/drawing/2014/main" id="{B2A874BC-848D-3312-F6E4-A4AE3A22B6FE}"/>
              </a:ext>
            </a:extLst>
          </p:cNvPr>
          <p:cNvSpPr>
            <a:spLocks noGrp="1" noChangeArrowheads="1"/>
          </p:cNvSpPr>
          <p:nvPr>
            <p:ph type="title"/>
          </p:nvPr>
        </p:nvSpPr>
        <p:spPr>
          <a:xfrm>
            <a:off x="457200" y="381000"/>
            <a:ext cx="7772400" cy="1143000"/>
          </a:xfrm>
        </p:spPr>
        <p:txBody>
          <a:bodyPr>
            <a:normAutofit fontScale="90000"/>
          </a:bodyPr>
          <a:lstStyle/>
          <a:p>
            <a:pPr algn="ctr" eaLnBrk="1" hangingPunct="1"/>
            <a:r>
              <a:rPr lang="en-US" altLang="en-US" sz="4000" b="1" dirty="0"/>
              <a:t>Twelve Lessons for Leaders of Culture Transformations</a:t>
            </a:r>
            <a:endParaRPr lang="en-US" altLang="en-US" sz="4000" dirty="0"/>
          </a:p>
        </p:txBody>
      </p:sp>
      <p:sp>
        <p:nvSpPr>
          <p:cNvPr id="211971" name="Rectangle 3">
            <a:extLst>
              <a:ext uri="{FF2B5EF4-FFF2-40B4-BE49-F238E27FC236}">
                <a16:creationId xmlns:a16="http://schemas.microsoft.com/office/drawing/2014/main" id="{30A97DBB-3D92-2DB1-6414-A871CE086B1E}"/>
              </a:ext>
            </a:extLst>
          </p:cNvPr>
          <p:cNvSpPr>
            <a:spLocks noGrp="1" noChangeArrowheads="1"/>
          </p:cNvSpPr>
          <p:nvPr>
            <p:ph type="body" idx="1"/>
          </p:nvPr>
        </p:nvSpPr>
        <p:spPr/>
        <p:txBody>
          <a:bodyPr/>
          <a:lstStyle/>
          <a:p>
            <a:pPr eaLnBrk="1" hangingPunct="1">
              <a:lnSpc>
                <a:spcPct val="90000"/>
              </a:lnSpc>
              <a:buFontTx/>
              <a:buNone/>
            </a:pPr>
            <a:r>
              <a:rPr lang="en-US" altLang="en-US" b="1" dirty="0"/>
              <a:t>Winning minds, changing habits, touching hearts</a:t>
            </a:r>
            <a:endParaRPr lang="en-US" altLang="en-US" dirty="0"/>
          </a:p>
          <a:p>
            <a:pPr eaLnBrk="1" hangingPunct="1">
              <a:lnSpc>
                <a:spcPct val="90000"/>
              </a:lnSpc>
              <a:buFontTx/>
              <a:buNone/>
            </a:pPr>
            <a:r>
              <a:rPr lang="en-US" altLang="en-US" sz="2800" dirty="0"/>
              <a:t>1</a:t>
            </a:r>
            <a:r>
              <a:rPr lang="en-US" altLang="en-US" dirty="0"/>
              <a:t>.  </a:t>
            </a:r>
            <a:r>
              <a:rPr lang="en-US" altLang="en-US" sz="2800" dirty="0"/>
              <a:t>Don’t control employees--involve them.</a:t>
            </a:r>
          </a:p>
          <a:p>
            <a:pPr eaLnBrk="1" hangingPunct="1">
              <a:lnSpc>
                <a:spcPct val="90000"/>
              </a:lnSpc>
              <a:buFontTx/>
              <a:buNone/>
            </a:pPr>
            <a:r>
              <a:rPr lang="en-US" altLang="en-US" sz="2800" dirty="0"/>
              <a:t>2.  Model the behavior you want.</a:t>
            </a:r>
          </a:p>
          <a:p>
            <a:pPr eaLnBrk="1" hangingPunct="1">
              <a:lnSpc>
                <a:spcPct val="90000"/>
              </a:lnSpc>
              <a:buFontTx/>
              <a:buNone/>
            </a:pPr>
            <a:r>
              <a:rPr lang="en-US" altLang="en-US" sz="2800" dirty="0"/>
              <a:t>3.  Make yourself visible</a:t>
            </a:r>
          </a:p>
          <a:p>
            <a:pPr eaLnBrk="1" hangingPunct="1">
              <a:lnSpc>
                <a:spcPct val="90000"/>
              </a:lnSpc>
              <a:buFontTx/>
              <a:buNone/>
            </a:pPr>
            <a:r>
              <a:rPr lang="en-US" altLang="en-US" sz="2800" dirty="0"/>
              <a:t>4.  Make a clear break with the past.</a:t>
            </a:r>
          </a:p>
          <a:p>
            <a:pPr eaLnBrk="1" hangingPunct="1">
              <a:lnSpc>
                <a:spcPct val="90000"/>
              </a:lnSpc>
              <a:buFontTx/>
              <a:buNone/>
            </a:pPr>
            <a:r>
              <a:rPr lang="en-US" altLang="en-US" sz="2800" dirty="0"/>
              <a:t>5.  Unleash--but harness— the pioneers.</a:t>
            </a:r>
          </a:p>
          <a:p>
            <a:pPr eaLnBrk="1" hangingPunct="1">
              <a:lnSpc>
                <a:spcPct val="90000"/>
              </a:lnSpc>
              <a:buFontTx/>
              <a:buNone/>
            </a:pPr>
            <a:endParaRPr lang="en-US"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ox(out)">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ox(out)">
                                      <p:cBhvr>
                                        <p:cTn id="12" dur="500"/>
                                        <p:tgtEl>
                                          <p:spTgt spid="21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ox(out)">
                                      <p:cBhvr>
                                        <p:cTn id="17" dur="500"/>
                                        <p:tgtEl>
                                          <p:spTgt spid="211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ox(out)">
                                      <p:cBhvr>
                                        <p:cTn id="22" dur="500"/>
                                        <p:tgtEl>
                                          <p:spTgt spid="211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ox(out)">
                                      <p:cBhvr>
                                        <p:cTn id="27" dur="500"/>
                                        <p:tgtEl>
                                          <p:spTgt spid="211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ox(out)">
                                      <p:cBhvr>
                                        <p:cTn id="32" dur="500"/>
                                        <p:tgtEl>
                                          <p:spTgt spid="211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Slide Number Placeholder 5">
            <a:extLst>
              <a:ext uri="{FF2B5EF4-FFF2-40B4-BE49-F238E27FC236}">
                <a16:creationId xmlns:a16="http://schemas.microsoft.com/office/drawing/2014/main" id="{2F2D7A53-5C98-F3CE-FB86-3A304F0FA1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E29FAD05-3D3A-4BCE-8FF1-6F29D1A0EE3A}" type="slidenum">
              <a:rPr lang="en-US" altLang="en-US" sz="1400" smtClean="0">
                <a:latin typeface="Times New Roman" panose="02020603050405020304" pitchFamily="18" charset="0"/>
              </a:rPr>
              <a:pPr>
                <a:spcBef>
                  <a:spcPct val="0"/>
                </a:spcBef>
                <a:buSzTx/>
                <a:buFontTx/>
                <a:buNone/>
              </a:pPr>
              <a:t>15</a:t>
            </a:fld>
            <a:endParaRPr lang="en-US" altLang="en-US" sz="1400">
              <a:latin typeface="Times New Roman" panose="02020603050405020304" pitchFamily="18" charset="0"/>
            </a:endParaRPr>
          </a:p>
        </p:txBody>
      </p:sp>
      <p:sp>
        <p:nvSpPr>
          <p:cNvPr id="36869" name="Rectangle 2">
            <a:extLst>
              <a:ext uri="{FF2B5EF4-FFF2-40B4-BE49-F238E27FC236}">
                <a16:creationId xmlns:a16="http://schemas.microsoft.com/office/drawing/2014/main" id="{CDA163B8-B07A-8ED6-AD56-976F08E91362}"/>
              </a:ext>
            </a:extLst>
          </p:cNvPr>
          <p:cNvSpPr>
            <a:spLocks noGrp="1" noChangeArrowheads="1"/>
          </p:cNvSpPr>
          <p:nvPr>
            <p:ph type="title"/>
          </p:nvPr>
        </p:nvSpPr>
        <p:spPr>
          <a:xfrm>
            <a:off x="17150" y="190500"/>
            <a:ext cx="9144000" cy="1143000"/>
          </a:xfrm>
        </p:spPr>
        <p:txBody>
          <a:bodyPr>
            <a:normAutofit fontScale="90000"/>
          </a:bodyPr>
          <a:lstStyle/>
          <a:p>
            <a:pPr algn="ctr" eaLnBrk="1" hangingPunct="1"/>
            <a:r>
              <a:rPr lang="en-US" altLang="en-US" sz="4000" b="1" dirty="0"/>
              <a:t>Twelve Lessons for Leaders of Culture Transformations</a:t>
            </a:r>
            <a:endParaRPr lang="en-US" altLang="en-US" sz="4000" dirty="0"/>
          </a:p>
        </p:txBody>
      </p:sp>
      <p:sp>
        <p:nvSpPr>
          <p:cNvPr id="212995" name="Rectangle 3">
            <a:extLst>
              <a:ext uri="{FF2B5EF4-FFF2-40B4-BE49-F238E27FC236}">
                <a16:creationId xmlns:a16="http://schemas.microsoft.com/office/drawing/2014/main" id="{F8207609-CB4D-398A-6E1E-6C3FAAF6AD1B}"/>
              </a:ext>
            </a:extLst>
          </p:cNvPr>
          <p:cNvSpPr>
            <a:spLocks noGrp="1" noChangeArrowheads="1"/>
          </p:cNvSpPr>
          <p:nvPr>
            <p:ph type="body" idx="1"/>
          </p:nvPr>
        </p:nvSpPr>
        <p:spPr>
          <a:xfrm>
            <a:off x="1043608" y="1793081"/>
            <a:ext cx="7772400" cy="4114800"/>
          </a:xfrm>
        </p:spPr>
        <p:txBody>
          <a:bodyPr/>
          <a:lstStyle/>
          <a:p>
            <a:pPr eaLnBrk="1" hangingPunct="1">
              <a:buFontTx/>
              <a:buNone/>
            </a:pPr>
            <a:r>
              <a:rPr lang="en-US" altLang="en-US" b="1" dirty="0"/>
              <a:t>Winning Minds, Changing Habits, Touching Hearts</a:t>
            </a:r>
            <a:endParaRPr lang="en-US" altLang="en-US" dirty="0"/>
          </a:p>
          <a:p>
            <a:pPr eaLnBrk="1" hangingPunct="1">
              <a:buFontTx/>
              <a:buNone/>
            </a:pPr>
            <a:r>
              <a:rPr lang="en-US" altLang="en-US" sz="2800" dirty="0"/>
              <a:t>6. Get a quick shot of new blood--and a slow transfusion</a:t>
            </a:r>
          </a:p>
          <a:p>
            <a:pPr eaLnBrk="1" hangingPunct="1">
              <a:buFontTx/>
              <a:buNone/>
            </a:pPr>
            <a:r>
              <a:rPr lang="en-US" altLang="en-US" sz="2800" dirty="0"/>
              <a:t>7.Drive out fear--but don’t tolerate resistance.</a:t>
            </a:r>
          </a:p>
          <a:p>
            <a:pPr eaLnBrk="1" hangingPunct="1">
              <a:buFontTx/>
              <a:buNone/>
            </a:pPr>
            <a:r>
              <a:rPr lang="en-US" altLang="en-US" sz="2800" dirty="0"/>
              <a:t>8. Sell success.</a:t>
            </a:r>
          </a:p>
          <a:p>
            <a:pPr eaLnBrk="1" hangingPunct="1">
              <a:buFontTx/>
              <a:buNone/>
            </a:pPr>
            <a:r>
              <a:rPr lang="en-US" altLang="en-US" sz="2800" dirty="0"/>
              <a:t>9. Communicate, communicate, communicate.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out)">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out)">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ox(out)">
                                      <p:cBhvr>
                                        <p:cTn id="17" dur="500"/>
                                        <p:tgtEl>
                                          <p:spTgt spid="21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ox(out)">
                                      <p:cBhvr>
                                        <p:cTn id="22" dur="500"/>
                                        <p:tgtEl>
                                          <p:spTgt spid="21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ox(out)">
                                      <p:cBhvr>
                                        <p:cTn id="27" dur="5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Slide Number Placeholder 5">
            <a:extLst>
              <a:ext uri="{FF2B5EF4-FFF2-40B4-BE49-F238E27FC236}">
                <a16:creationId xmlns:a16="http://schemas.microsoft.com/office/drawing/2014/main" id="{586347B7-67A2-FD6C-63EB-ED89A8DE13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0939A036-7A57-46D1-8A9B-EAA3B62E095C}" type="slidenum">
              <a:rPr lang="en-US" altLang="en-US" sz="1400" smtClean="0">
                <a:latin typeface="Times New Roman" panose="02020603050405020304" pitchFamily="18" charset="0"/>
              </a:rPr>
              <a:pPr>
                <a:spcBef>
                  <a:spcPct val="0"/>
                </a:spcBef>
                <a:buSzTx/>
                <a:buFontTx/>
                <a:buNone/>
              </a:pPr>
              <a:t>16</a:t>
            </a:fld>
            <a:endParaRPr lang="en-US" altLang="en-US" sz="1400">
              <a:latin typeface="Times New Roman" panose="02020603050405020304" pitchFamily="18" charset="0"/>
            </a:endParaRPr>
          </a:p>
        </p:txBody>
      </p:sp>
      <p:sp>
        <p:nvSpPr>
          <p:cNvPr id="37893" name="Rectangle 2">
            <a:extLst>
              <a:ext uri="{FF2B5EF4-FFF2-40B4-BE49-F238E27FC236}">
                <a16:creationId xmlns:a16="http://schemas.microsoft.com/office/drawing/2014/main" id="{1175796C-04CC-A542-7FF9-004ABC14ABB5}"/>
              </a:ext>
            </a:extLst>
          </p:cNvPr>
          <p:cNvSpPr>
            <a:spLocks noGrp="1" noChangeArrowheads="1"/>
          </p:cNvSpPr>
          <p:nvPr>
            <p:ph type="title"/>
          </p:nvPr>
        </p:nvSpPr>
        <p:spPr/>
        <p:txBody>
          <a:bodyPr/>
          <a:lstStyle/>
          <a:p>
            <a:pPr eaLnBrk="1" hangingPunct="1"/>
            <a:r>
              <a:rPr lang="en-US" altLang="en-US" sz="4000" b="1"/>
              <a:t>Twelve Lessons for Leaders of Culture Transformations</a:t>
            </a:r>
            <a:endParaRPr lang="en-US" altLang="en-US" sz="4000"/>
          </a:p>
        </p:txBody>
      </p:sp>
      <p:sp>
        <p:nvSpPr>
          <p:cNvPr id="214019" name="Rectangle 3">
            <a:extLst>
              <a:ext uri="{FF2B5EF4-FFF2-40B4-BE49-F238E27FC236}">
                <a16:creationId xmlns:a16="http://schemas.microsoft.com/office/drawing/2014/main" id="{53B0758E-F95A-6361-66C4-0B43FFD11F69}"/>
              </a:ext>
            </a:extLst>
          </p:cNvPr>
          <p:cNvSpPr>
            <a:spLocks noGrp="1" noChangeArrowheads="1"/>
          </p:cNvSpPr>
          <p:nvPr>
            <p:ph type="body" idx="1"/>
          </p:nvPr>
        </p:nvSpPr>
        <p:spPr/>
        <p:txBody>
          <a:bodyPr/>
          <a:lstStyle/>
          <a:p>
            <a:pPr eaLnBrk="1" hangingPunct="1">
              <a:buFontTx/>
              <a:buNone/>
            </a:pPr>
            <a:r>
              <a:rPr lang="en-US" altLang="en-US" b="1"/>
              <a:t>Winning Minds, Changing Habits, Touching Hearts</a:t>
            </a:r>
            <a:endParaRPr lang="en-US" altLang="en-US"/>
          </a:p>
          <a:p>
            <a:pPr eaLnBrk="1" hangingPunct="1">
              <a:buFontTx/>
              <a:buNone/>
            </a:pPr>
            <a:r>
              <a:rPr lang="en-US" altLang="en-US"/>
              <a:t>10. Bridge the fault lines in the organization.</a:t>
            </a:r>
          </a:p>
          <a:p>
            <a:pPr eaLnBrk="1" hangingPunct="1">
              <a:buFontTx/>
              <a:buNone/>
            </a:pPr>
            <a:r>
              <a:rPr lang="en-US" altLang="en-US" sz="2800"/>
              <a:t>11. Change administrative systems that reinforce bureaucratic culture.</a:t>
            </a:r>
          </a:p>
          <a:p>
            <a:pPr eaLnBrk="1" hangingPunct="1">
              <a:buFontTx/>
              <a:buNone/>
            </a:pPr>
            <a:r>
              <a:rPr lang="en-US" altLang="en-US" sz="2800"/>
              <a:t>12. Commit for the long haul. </a:t>
            </a:r>
          </a:p>
          <a:p>
            <a:pPr eaLnBrk="1" hangingPunct="1">
              <a:buFontTx/>
              <a:buNone/>
            </a:pPr>
            <a:r>
              <a:rPr lang="en-US" altLang="en-US" sz="1400"/>
              <a:t>Osborne and Plasterik, Banishing Bureaucracy</a:t>
            </a:r>
          </a:p>
          <a:p>
            <a:pPr eaLnBrk="1" hangingPunct="1">
              <a:buFontTx/>
              <a:buNone/>
            </a:pPr>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box(out)">
                                      <p:cBhvr>
                                        <p:cTn id="7" dur="500"/>
                                        <p:tgtEl>
                                          <p:spTgt spid="214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box(out)">
                                      <p:cBhvr>
                                        <p:cTn id="12" dur="500"/>
                                        <p:tgtEl>
                                          <p:spTgt spid="214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4019">
                                            <p:txEl>
                                              <p:pRg st="2" end="2"/>
                                            </p:txEl>
                                          </p:spTgt>
                                        </p:tgtEl>
                                        <p:attrNameLst>
                                          <p:attrName>style.visibility</p:attrName>
                                        </p:attrNameLst>
                                      </p:cBhvr>
                                      <p:to>
                                        <p:strVal val="visible"/>
                                      </p:to>
                                    </p:set>
                                    <p:animEffect transition="in" filter="box(out)">
                                      <p:cBhvr>
                                        <p:cTn id="17" dur="500"/>
                                        <p:tgtEl>
                                          <p:spTgt spid="214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4019">
                                            <p:txEl>
                                              <p:pRg st="3" end="3"/>
                                            </p:txEl>
                                          </p:spTgt>
                                        </p:tgtEl>
                                        <p:attrNameLst>
                                          <p:attrName>style.visibility</p:attrName>
                                        </p:attrNameLst>
                                      </p:cBhvr>
                                      <p:to>
                                        <p:strVal val="visible"/>
                                      </p:to>
                                    </p:set>
                                    <p:animEffect transition="in" filter="box(out)">
                                      <p:cBhvr>
                                        <p:cTn id="22" dur="500"/>
                                        <p:tgtEl>
                                          <p:spTgt spid="2140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4019">
                                            <p:txEl>
                                              <p:pRg st="4" end="4"/>
                                            </p:txEl>
                                          </p:spTgt>
                                        </p:tgtEl>
                                        <p:attrNameLst>
                                          <p:attrName>style.visibility</p:attrName>
                                        </p:attrNameLst>
                                      </p:cBhvr>
                                      <p:to>
                                        <p:strVal val="visible"/>
                                      </p:to>
                                    </p:set>
                                    <p:animEffect transition="in" filter="box(out)">
                                      <p:cBhvr>
                                        <p:cTn id="27" dur="500"/>
                                        <p:tgtEl>
                                          <p:spTgt spid="214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3051-2102-400B-E3B2-DA2FDD7FE3E4}"/>
              </a:ext>
            </a:extLst>
          </p:cNvPr>
          <p:cNvSpPr>
            <a:spLocks noGrp="1"/>
          </p:cNvSpPr>
          <p:nvPr>
            <p:ph type="ctrTitle"/>
          </p:nvPr>
        </p:nvSpPr>
        <p:spPr/>
        <p:txBody>
          <a:bodyPr/>
          <a:lstStyle/>
          <a:p>
            <a:r>
              <a:rPr lang="en-US" dirty="0"/>
              <a:t>Q &amp; A Session</a:t>
            </a:r>
            <a:endParaRPr lang="en-IN" dirty="0"/>
          </a:p>
        </p:txBody>
      </p:sp>
    </p:spTree>
    <p:extLst>
      <p:ext uri="{BB962C8B-B14F-4D97-AF65-F5344CB8AC3E}">
        <p14:creationId xmlns:p14="http://schemas.microsoft.com/office/powerpoint/2010/main" val="180997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Slide Number Placeholder 5">
            <a:extLst>
              <a:ext uri="{FF2B5EF4-FFF2-40B4-BE49-F238E27FC236}">
                <a16:creationId xmlns:a16="http://schemas.microsoft.com/office/drawing/2014/main" id="{5ED767DE-16CD-E8D9-88AE-CF11AAA387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51549A82-1581-48D4-8990-5C44DC5767E8}" type="slidenum">
              <a:rPr lang="en-US" altLang="en-US" sz="1400" smtClean="0">
                <a:latin typeface="Times New Roman" panose="02020603050405020304" pitchFamily="18" charset="0"/>
              </a:rPr>
              <a:pPr>
                <a:spcBef>
                  <a:spcPct val="0"/>
                </a:spcBef>
                <a:buSzTx/>
                <a:buFontTx/>
                <a:buNone/>
              </a:pPr>
              <a:t>2</a:t>
            </a:fld>
            <a:endParaRPr lang="en-US" altLang="en-US" sz="1400">
              <a:latin typeface="Times New Roman" panose="02020603050405020304" pitchFamily="18" charset="0"/>
            </a:endParaRPr>
          </a:p>
        </p:txBody>
      </p:sp>
      <p:sp>
        <p:nvSpPr>
          <p:cNvPr id="16389" name="Rectangle 2">
            <a:extLst>
              <a:ext uri="{FF2B5EF4-FFF2-40B4-BE49-F238E27FC236}">
                <a16:creationId xmlns:a16="http://schemas.microsoft.com/office/drawing/2014/main" id="{8C192DED-0471-3D48-ED11-7E679463FEDE}"/>
              </a:ext>
            </a:extLst>
          </p:cNvPr>
          <p:cNvSpPr>
            <a:spLocks noGrp="1" noChangeArrowheads="1"/>
          </p:cNvSpPr>
          <p:nvPr>
            <p:ph type="title"/>
          </p:nvPr>
        </p:nvSpPr>
        <p:spPr>
          <a:xfrm>
            <a:off x="685800" y="304800"/>
            <a:ext cx="7772400" cy="1143000"/>
          </a:xfrm>
        </p:spPr>
        <p:txBody>
          <a:bodyPr/>
          <a:lstStyle/>
          <a:p>
            <a:pPr eaLnBrk="1" hangingPunct="1"/>
            <a:r>
              <a:rPr lang="en-US" altLang="en-US"/>
              <a:t>Power Paradigm Assumptions</a:t>
            </a:r>
          </a:p>
        </p:txBody>
      </p:sp>
      <p:sp>
        <p:nvSpPr>
          <p:cNvPr id="175107" name="Rectangle 3">
            <a:extLst>
              <a:ext uri="{FF2B5EF4-FFF2-40B4-BE49-F238E27FC236}">
                <a16:creationId xmlns:a16="http://schemas.microsoft.com/office/drawing/2014/main" id="{E7B287DD-0772-9576-C988-7D5451C463AD}"/>
              </a:ext>
            </a:extLst>
          </p:cNvPr>
          <p:cNvSpPr>
            <a:spLocks noGrp="1" noChangeArrowheads="1"/>
          </p:cNvSpPr>
          <p:nvPr>
            <p:ph type="body" idx="1"/>
          </p:nvPr>
        </p:nvSpPr>
        <p:spPr>
          <a:xfrm>
            <a:off x="685800" y="1600200"/>
            <a:ext cx="7772400" cy="4114800"/>
          </a:xfrm>
        </p:spPr>
        <p:txBody>
          <a:bodyPr>
            <a:normAutofit lnSpcReduction="10000"/>
          </a:bodyPr>
          <a:lstStyle/>
          <a:p>
            <a:pPr algn="just" eaLnBrk="1" hangingPunct="1">
              <a:lnSpc>
                <a:spcPct val="90000"/>
              </a:lnSpc>
            </a:pPr>
            <a:r>
              <a:rPr lang="en-US" altLang="en-US" sz="2400" dirty="0"/>
              <a:t>Important decisions:  allocation of scarce resources.</a:t>
            </a:r>
          </a:p>
          <a:p>
            <a:pPr algn="just" eaLnBrk="1" hangingPunct="1">
              <a:lnSpc>
                <a:spcPct val="90000"/>
              </a:lnSpc>
            </a:pPr>
            <a:r>
              <a:rPr lang="en-US" altLang="en-US" sz="2400" dirty="0"/>
              <a:t>Organizations are coalitions composed of a number of individuals and interest groups</a:t>
            </a:r>
          </a:p>
          <a:p>
            <a:pPr algn="just" eaLnBrk="1" hangingPunct="1">
              <a:lnSpc>
                <a:spcPct val="90000"/>
              </a:lnSpc>
            </a:pPr>
            <a:r>
              <a:rPr lang="en-US" altLang="en-US" sz="2400" dirty="0"/>
              <a:t>Individuals and interest groups differ in their values, preferences, beliefs, information, and perceptions of reality.</a:t>
            </a:r>
          </a:p>
          <a:p>
            <a:pPr algn="just" eaLnBrk="1" hangingPunct="1">
              <a:lnSpc>
                <a:spcPct val="90000"/>
              </a:lnSpc>
            </a:pPr>
            <a:r>
              <a:rPr lang="en-US" altLang="en-US" sz="2400" dirty="0"/>
              <a:t>Goals and decisions emerge from ongoing processes of bargaining, negotiation, and jockeying for position among individuals and groups.</a:t>
            </a:r>
          </a:p>
          <a:p>
            <a:pPr algn="just" eaLnBrk="1" hangingPunct="1"/>
            <a:r>
              <a:rPr lang="en-US" altLang="en-US" sz="2400" dirty="0"/>
              <a:t>Because of scarce resources, narrow self-interest and enduring differences, power and conflict are central features of organizational life."</a:t>
            </a:r>
          </a:p>
          <a:p>
            <a:pPr algn="just" eaLnBrk="1" hangingPunct="1">
              <a:lnSpc>
                <a:spcPct val="90000"/>
              </a:lnSpc>
              <a:buFontTx/>
              <a:buNone/>
            </a:pPr>
            <a:endParaRPr lang="en-US"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wipe(right)">
                                      <p:cBhvr>
                                        <p:cTn id="7" dur="500"/>
                                        <p:tgtEl>
                                          <p:spTgt spid="175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wipe(right)">
                                      <p:cBhvr>
                                        <p:cTn id="12" dur="500"/>
                                        <p:tgtEl>
                                          <p:spTgt spid="175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75107">
                                            <p:txEl>
                                              <p:pRg st="2" end="2"/>
                                            </p:txEl>
                                          </p:spTgt>
                                        </p:tgtEl>
                                        <p:attrNameLst>
                                          <p:attrName>style.visibility</p:attrName>
                                        </p:attrNameLst>
                                      </p:cBhvr>
                                      <p:to>
                                        <p:strVal val="visible"/>
                                      </p:to>
                                    </p:set>
                                    <p:animEffect transition="in" filter="wipe(right)">
                                      <p:cBhvr>
                                        <p:cTn id="17" dur="500"/>
                                        <p:tgtEl>
                                          <p:spTgt spid="175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75107">
                                            <p:txEl>
                                              <p:pRg st="3" end="3"/>
                                            </p:txEl>
                                          </p:spTgt>
                                        </p:tgtEl>
                                        <p:attrNameLst>
                                          <p:attrName>style.visibility</p:attrName>
                                        </p:attrNameLst>
                                      </p:cBhvr>
                                      <p:to>
                                        <p:strVal val="visible"/>
                                      </p:to>
                                    </p:set>
                                    <p:animEffect transition="in" filter="wipe(right)">
                                      <p:cBhvr>
                                        <p:cTn id="22" dur="500"/>
                                        <p:tgtEl>
                                          <p:spTgt spid="175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75107">
                                            <p:txEl>
                                              <p:pRg st="4" end="4"/>
                                            </p:txEl>
                                          </p:spTgt>
                                        </p:tgtEl>
                                        <p:attrNameLst>
                                          <p:attrName>style.visibility</p:attrName>
                                        </p:attrNameLst>
                                      </p:cBhvr>
                                      <p:to>
                                        <p:strVal val="visible"/>
                                      </p:to>
                                    </p:set>
                                    <p:animEffect transition="in" filter="wipe(right)">
                                      <p:cBhvr>
                                        <p:cTn id="27" dur="500"/>
                                        <p:tgtEl>
                                          <p:spTgt spid="175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Slide Number Placeholder 5">
            <a:extLst>
              <a:ext uri="{FF2B5EF4-FFF2-40B4-BE49-F238E27FC236}">
                <a16:creationId xmlns:a16="http://schemas.microsoft.com/office/drawing/2014/main" id="{DF8AA9F2-1B46-3D34-5C95-E3302C1368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61D35FBC-E3AE-4568-B7FB-57F324A6F690}" type="slidenum">
              <a:rPr lang="en-US" altLang="en-US" sz="1400" smtClean="0">
                <a:latin typeface="Times New Roman" panose="02020603050405020304" pitchFamily="18" charset="0"/>
              </a:rPr>
              <a:pPr>
                <a:spcBef>
                  <a:spcPct val="0"/>
                </a:spcBef>
                <a:buSzTx/>
                <a:buFontTx/>
                <a:buNone/>
              </a:pPr>
              <a:t>3</a:t>
            </a:fld>
            <a:endParaRPr lang="en-US" altLang="en-US" sz="1400">
              <a:latin typeface="Times New Roman" panose="02020603050405020304" pitchFamily="18" charset="0"/>
            </a:endParaRPr>
          </a:p>
        </p:txBody>
      </p:sp>
      <p:sp>
        <p:nvSpPr>
          <p:cNvPr id="17413" name="Rectangle 2">
            <a:extLst>
              <a:ext uri="{FF2B5EF4-FFF2-40B4-BE49-F238E27FC236}">
                <a16:creationId xmlns:a16="http://schemas.microsoft.com/office/drawing/2014/main" id="{A97CACE0-E701-6612-E758-6841AAEAE676}"/>
              </a:ext>
            </a:extLst>
          </p:cNvPr>
          <p:cNvSpPr>
            <a:spLocks noGrp="1" noChangeArrowheads="1"/>
          </p:cNvSpPr>
          <p:nvPr>
            <p:ph type="title"/>
          </p:nvPr>
        </p:nvSpPr>
        <p:spPr/>
        <p:txBody>
          <a:bodyPr/>
          <a:lstStyle/>
          <a:p>
            <a:pPr eaLnBrk="1" hangingPunct="1"/>
            <a:r>
              <a:rPr lang="en-US" altLang="en-US"/>
              <a:t>Power Assumptions</a:t>
            </a:r>
          </a:p>
        </p:txBody>
      </p:sp>
      <p:sp>
        <p:nvSpPr>
          <p:cNvPr id="177155" name="Rectangle 3">
            <a:extLst>
              <a:ext uri="{FF2B5EF4-FFF2-40B4-BE49-F238E27FC236}">
                <a16:creationId xmlns:a16="http://schemas.microsoft.com/office/drawing/2014/main" id="{D71FA5F0-79FF-A114-5873-779C38212872}"/>
              </a:ext>
            </a:extLst>
          </p:cNvPr>
          <p:cNvSpPr>
            <a:spLocks noGrp="1" noChangeArrowheads="1"/>
          </p:cNvSpPr>
          <p:nvPr>
            <p:ph type="body" idx="1"/>
          </p:nvPr>
        </p:nvSpPr>
        <p:spPr/>
        <p:txBody>
          <a:bodyPr/>
          <a:lstStyle/>
          <a:p>
            <a:pPr eaLnBrk="1" hangingPunct="1"/>
            <a:r>
              <a:rPr lang="en-US" altLang="en-US" b="1"/>
              <a:t>It’s all a game.</a:t>
            </a:r>
          </a:p>
          <a:p>
            <a:pPr eaLnBrk="1" hangingPunct="1"/>
            <a:r>
              <a:rPr lang="en-US" altLang="en-US" b="1"/>
              <a:t>Who ever has the most toys wins</a:t>
            </a:r>
            <a:r>
              <a:rPr lang="en-US" altLang="en-US"/>
              <a:t>.</a:t>
            </a:r>
          </a:p>
        </p:txBody>
      </p:sp>
      <p:graphicFrame>
        <p:nvGraphicFramePr>
          <p:cNvPr id="17415" name="Object 4">
            <a:extLst>
              <a:ext uri="{FF2B5EF4-FFF2-40B4-BE49-F238E27FC236}">
                <a16:creationId xmlns:a16="http://schemas.microsoft.com/office/drawing/2014/main" id="{10561112-5260-09C4-5966-9E937A230BB4}"/>
              </a:ext>
            </a:extLst>
          </p:cNvPr>
          <p:cNvGraphicFramePr>
            <a:graphicFrameLocks noChangeAspect="1"/>
          </p:cNvGraphicFramePr>
          <p:nvPr/>
        </p:nvGraphicFramePr>
        <p:xfrm>
          <a:off x="2667000" y="3276600"/>
          <a:ext cx="3694113" cy="2614613"/>
        </p:xfrm>
        <a:graphic>
          <a:graphicData uri="http://schemas.openxmlformats.org/presentationml/2006/ole">
            <mc:AlternateContent xmlns:mc="http://schemas.openxmlformats.org/markup-compatibility/2006">
              <mc:Choice xmlns:v="urn:schemas-microsoft-com:vml" Requires="v">
                <p:oleObj name="Clip" r:id="rId7" imgW="5557962" imgH="3934305" progId="MS_ClipArt_Gallery.2">
                  <p:embed/>
                </p:oleObj>
              </mc:Choice>
              <mc:Fallback>
                <p:oleObj name="Clip" r:id="rId7" imgW="5557962" imgH="3934305" progId="MS_ClipArt_Gallery.2">
                  <p:embed/>
                  <p:pic>
                    <p:nvPicPr>
                      <p:cNvPr id="17415" name="Object 4">
                        <a:extLst>
                          <a:ext uri="{FF2B5EF4-FFF2-40B4-BE49-F238E27FC236}">
                            <a16:creationId xmlns:a16="http://schemas.microsoft.com/office/drawing/2014/main" id="{10561112-5260-09C4-5966-9E937A230B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276600"/>
                        <a:ext cx="3694113" cy="261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wipe(right)">
                                      <p:cBhvr>
                                        <p:cTn id="7" dur="500"/>
                                        <p:tgtEl>
                                          <p:spTgt spid="177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77155">
                                            <p:txEl>
                                              <p:pRg st="1" end="1"/>
                                            </p:txEl>
                                          </p:spTgt>
                                        </p:tgtEl>
                                        <p:attrNameLst>
                                          <p:attrName>style.visibility</p:attrName>
                                        </p:attrNameLst>
                                      </p:cBhvr>
                                      <p:to>
                                        <p:strVal val="visible"/>
                                      </p:to>
                                    </p:set>
                                    <p:animEffect transition="in" filter="wipe(right)">
                                      <p:cBhvr>
                                        <p:cTn id="12" dur="500"/>
                                        <p:tgtEl>
                                          <p:spTgt spid="177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Slide Number Placeholder 5">
            <a:extLst>
              <a:ext uri="{FF2B5EF4-FFF2-40B4-BE49-F238E27FC236}">
                <a16:creationId xmlns:a16="http://schemas.microsoft.com/office/drawing/2014/main" id="{4C10A634-1671-12AA-C74C-14A2F5D232D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6F9E7401-91B5-4F1A-BD49-D156E0019C44}" type="slidenum">
              <a:rPr lang="en-US" altLang="en-US" sz="1400" smtClean="0">
                <a:latin typeface="Times New Roman" panose="02020603050405020304" pitchFamily="18" charset="0"/>
              </a:rPr>
              <a:pPr>
                <a:spcBef>
                  <a:spcPct val="0"/>
                </a:spcBef>
                <a:buSzTx/>
                <a:buFontTx/>
                <a:buNone/>
              </a:pPr>
              <a:t>4</a:t>
            </a:fld>
            <a:endParaRPr lang="en-US" altLang="en-US" sz="1400">
              <a:latin typeface="Times New Roman" panose="02020603050405020304" pitchFamily="18" charset="0"/>
            </a:endParaRPr>
          </a:p>
        </p:txBody>
      </p:sp>
      <p:sp>
        <p:nvSpPr>
          <p:cNvPr id="18437" name="Rectangle 2">
            <a:extLst>
              <a:ext uri="{FF2B5EF4-FFF2-40B4-BE49-F238E27FC236}">
                <a16:creationId xmlns:a16="http://schemas.microsoft.com/office/drawing/2014/main" id="{8724B484-4630-1816-AF68-7DD1CA9FC080}"/>
              </a:ext>
            </a:extLst>
          </p:cNvPr>
          <p:cNvSpPr>
            <a:spLocks noGrp="1" noChangeArrowheads="1"/>
          </p:cNvSpPr>
          <p:nvPr>
            <p:ph type="title"/>
          </p:nvPr>
        </p:nvSpPr>
        <p:spPr/>
        <p:txBody>
          <a:bodyPr/>
          <a:lstStyle/>
          <a:p>
            <a:pPr eaLnBrk="1" hangingPunct="1"/>
            <a:r>
              <a:rPr lang="en-US" altLang="en-US"/>
              <a:t>Human Side of Power</a:t>
            </a:r>
          </a:p>
        </p:txBody>
      </p:sp>
      <p:sp>
        <p:nvSpPr>
          <p:cNvPr id="243715" name="Rectangle 3">
            <a:extLst>
              <a:ext uri="{FF2B5EF4-FFF2-40B4-BE49-F238E27FC236}">
                <a16:creationId xmlns:a16="http://schemas.microsoft.com/office/drawing/2014/main" id="{173AED29-4F36-91D8-430C-A826055312D3}"/>
              </a:ext>
            </a:extLst>
          </p:cNvPr>
          <p:cNvSpPr>
            <a:spLocks noGrp="1" noChangeArrowheads="1"/>
          </p:cNvSpPr>
          <p:nvPr>
            <p:ph type="body" idx="1"/>
          </p:nvPr>
        </p:nvSpPr>
        <p:spPr/>
        <p:txBody>
          <a:bodyPr>
            <a:normAutofit fontScale="92500"/>
          </a:bodyPr>
          <a:lstStyle/>
          <a:p>
            <a:pPr algn="just" eaLnBrk="1" hangingPunct="1">
              <a:lnSpc>
                <a:spcPct val="90000"/>
              </a:lnSpc>
              <a:buFontTx/>
              <a:buNone/>
            </a:pPr>
            <a:r>
              <a:rPr lang="en-US" altLang="en-US" sz="2800" dirty="0"/>
              <a:t>“The decision as to whether an order has authority or not lies with the persons to whom it is addressed, and does not reside in 'persons of authority' or those who issue these orders.”  	</a:t>
            </a:r>
          </a:p>
          <a:p>
            <a:pPr algn="r" eaLnBrk="1" hangingPunct="1">
              <a:lnSpc>
                <a:spcPct val="90000"/>
              </a:lnSpc>
              <a:buFontTx/>
              <a:buNone/>
            </a:pPr>
            <a:r>
              <a:rPr lang="en-US" altLang="en-US" sz="2800" dirty="0"/>
              <a:t>Chester Barnard</a:t>
            </a:r>
          </a:p>
          <a:p>
            <a:pPr algn="just" eaLnBrk="1" hangingPunct="1">
              <a:lnSpc>
                <a:spcPct val="90000"/>
              </a:lnSpc>
              <a:buFontTx/>
              <a:buNone/>
            </a:pPr>
            <a:r>
              <a:rPr lang="en-US" altLang="en-US" sz="2800" dirty="0"/>
              <a:t> </a:t>
            </a:r>
          </a:p>
          <a:p>
            <a:pPr algn="just" eaLnBrk="1" hangingPunct="1">
              <a:lnSpc>
                <a:spcPct val="90000"/>
              </a:lnSpc>
              <a:buFontTx/>
              <a:buNone/>
            </a:pPr>
            <a:r>
              <a:rPr lang="en-US" altLang="en-US" sz="2800" dirty="0"/>
              <a:t>“Our job is not how to get people to obey orders, but how to devise methods by which we can best </a:t>
            </a:r>
            <a:r>
              <a:rPr lang="en-US" altLang="en-US" sz="2800" b="1" dirty="0"/>
              <a:t>discover</a:t>
            </a:r>
            <a:r>
              <a:rPr lang="en-US" altLang="en-US" sz="2800" dirty="0"/>
              <a:t> the order integral to a particular situation.”    </a:t>
            </a:r>
          </a:p>
          <a:p>
            <a:pPr algn="r" eaLnBrk="1" hangingPunct="1">
              <a:lnSpc>
                <a:spcPct val="90000"/>
              </a:lnSpc>
              <a:buFontTx/>
              <a:buNone/>
            </a:pPr>
            <a:r>
              <a:rPr lang="en-US" altLang="en-US" sz="2800" dirty="0"/>
              <a:t>Mary Parker Follett</a:t>
            </a:r>
            <a:endParaRPr lang="en-US"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righ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right)">
                                      <p:cBhvr>
                                        <p:cTn id="12" dur="5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right)">
                                      <p:cBhvr>
                                        <p:cTn id="17" dur="500"/>
                                        <p:tgtEl>
                                          <p:spTgt spid="24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wipe(right)">
                                      <p:cBhvr>
                                        <p:cTn id="22" dur="500"/>
                                        <p:tgtEl>
                                          <p:spTgt spid="243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wipe(right)">
                                      <p:cBhvr>
                                        <p:cTn id="27" dur="500"/>
                                        <p:tgtEl>
                                          <p:spTgt spid="243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Slide Number Placeholder 6">
            <a:extLst>
              <a:ext uri="{FF2B5EF4-FFF2-40B4-BE49-F238E27FC236}">
                <a16:creationId xmlns:a16="http://schemas.microsoft.com/office/drawing/2014/main" id="{C492461E-BE4E-1DA8-DADA-5ACD75A243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7BBCE548-70EB-4722-909E-CCCBCF814A7B}" type="slidenum">
              <a:rPr lang="en-US" altLang="en-US" sz="1400" smtClean="0">
                <a:latin typeface="Times New Roman" panose="02020603050405020304" pitchFamily="18" charset="0"/>
              </a:rPr>
              <a:pPr>
                <a:spcBef>
                  <a:spcPct val="0"/>
                </a:spcBef>
                <a:buSzTx/>
                <a:buFontTx/>
                <a:buNone/>
              </a:pPr>
              <a:t>5</a:t>
            </a:fld>
            <a:endParaRPr lang="en-US" altLang="en-US" sz="1400">
              <a:latin typeface="Times New Roman" panose="02020603050405020304" pitchFamily="18" charset="0"/>
            </a:endParaRPr>
          </a:p>
        </p:txBody>
      </p:sp>
      <p:sp>
        <p:nvSpPr>
          <p:cNvPr id="19461" name="Rectangle 2">
            <a:extLst>
              <a:ext uri="{FF2B5EF4-FFF2-40B4-BE49-F238E27FC236}">
                <a16:creationId xmlns:a16="http://schemas.microsoft.com/office/drawing/2014/main" id="{EF20F971-9A9C-A238-BB42-E486B2766CCB}"/>
              </a:ext>
            </a:extLst>
          </p:cNvPr>
          <p:cNvSpPr>
            <a:spLocks noGrp="1" noChangeArrowheads="1"/>
          </p:cNvSpPr>
          <p:nvPr>
            <p:ph type="title"/>
          </p:nvPr>
        </p:nvSpPr>
        <p:spPr>
          <a:xfrm>
            <a:off x="685800" y="333375"/>
            <a:ext cx="7772400" cy="1143000"/>
          </a:xfrm>
        </p:spPr>
        <p:txBody>
          <a:bodyPr/>
          <a:lstStyle/>
          <a:p>
            <a:pPr eaLnBrk="1" hangingPunct="1"/>
            <a:r>
              <a:rPr lang="en-US" altLang="en-US"/>
              <a:t>Human Side of Power</a:t>
            </a:r>
          </a:p>
        </p:txBody>
      </p:sp>
      <p:sp>
        <p:nvSpPr>
          <p:cNvPr id="244739" name="Rectangle 3">
            <a:extLst>
              <a:ext uri="{FF2B5EF4-FFF2-40B4-BE49-F238E27FC236}">
                <a16:creationId xmlns:a16="http://schemas.microsoft.com/office/drawing/2014/main" id="{85B72715-4982-47BE-AE60-7A5ECD278F16}"/>
              </a:ext>
            </a:extLst>
          </p:cNvPr>
          <p:cNvSpPr>
            <a:spLocks noGrp="1" noChangeArrowheads="1"/>
          </p:cNvSpPr>
          <p:nvPr>
            <p:ph type="body" sz="half" idx="1"/>
          </p:nvPr>
        </p:nvSpPr>
        <p:spPr/>
        <p:txBody>
          <a:bodyPr/>
          <a:lstStyle/>
          <a:p>
            <a:pPr eaLnBrk="1" hangingPunct="1">
              <a:buFontTx/>
              <a:buNone/>
            </a:pPr>
            <a:r>
              <a:rPr lang="en-US" altLang="en-US" sz="2800" b="1"/>
              <a:t>  Power Over</a:t>
            </a:r>
            <a:endParaRPr lang="en-US" altLang="en-US" sz="2800"/>
          </a:p>
          <a:p>
            <a:pPr lvl="1" eaLnBrk="1" hangingPunct="1"/>
            <a:r>
              <a:rPr lang="en-US" altLang="en-US" sz="2400" b="1"/>
              <a:t>power is scarce and limited</a:t>
            </a:r>
          </a:p>
          <a:p>
            <a:pPr lvl="1" eaLnBrk="1" hangingPunct="1"/>
            <a:r>
              <a:rPr lang="en-US" altLang="en-US" sz="2400" b="1"/>
              <a:t>giving orders</a:t>
            </a:r>
          </a:p>
          <a:p>
            <a:pPr lvl="1" eaLnBrk="1" hangingPunct="1"/>
            <a:r>
              <a:rPr lang="en-US" altLang="en-US" sz="2400" b="1"/>
              <a:t>punish non-compliance</a:t>
            </a:r>
          </a:p>
          <a:p>
            <a:pPr lvl="1" eaLnBrk="1" hangingPunct="1"/>
            <a:r>
              <a:rPr lang="en-US" altLang="en-US" sz="2400" b="1"/>
              <a:t>negative beliefs about people</a:t>
            </a:r>
            <a:endParaRPr lang="en-US" altLang="en-US" sz="2400"/>
          </a:p>
        </p:txBody>
      </p:sp>
      <p:sp>
        <p:nvSpPr>
          <p:cNvPr id="244740" name="Rectangle 4">
            <a:extLst>
              <a:ext uri="{FF2B5EF4-FFF2-40B4-BE49-F238E27FC236}">
                <a16:creationId xmlns:a16="http://schemas.microsoft.com/office/drawing/2014/main" id="{2C158110-F553-3C00-BD40-234217AFAF87}"/>
              </a:ext>
            </a:extLst>
          </p:cNvPr>
          <p:cNvSpPr>
            <a:spLocks noGrp="1" noChangeArrowheads="1"/>
          </p:cNvSpPr>
          <p:nvPr>
            <p:ph type="body" sz="half" idx="2"/>
          </p:nvPr>
        </p:nvSpPr>
        <p:spPr/>
        <p:txBody>
          <a:bodyPr/>
          <a:lstStyle/>
          <a:p>
            <a:pPr eaLnBrk="1" hangingPunct="1">
              <a:buFontTx/>
              <a:buNone/>
            </a:pPr>
            <a:r>
              <a:rPr lang="en-US" altLang="en-US" sz="2800" b="1"/>
              <a:t> Power With</a:t>
            </a:r>
            <a:endParaRPr lang="en-US" altLang="en-US" sz="2800"/>
          </a:p>
          <a:p>
            <a:pPr lvl="1" eaLnBrk="1" hangingPunct="1"/>
            <a:r>
              <a:rPr lang="en-US" altLang="en-US" sz="2400" b="1"/>
              <a:t>power increases when shared</a:t>
            </a:r>
          </a:p>
          <a:p>
            <a:pPr lvl="1" eaLnBrk="1" hangingPunct="1"/>
            <a:r>
              <a:rPr lang="en-US" altLang="en-US" sz="2400" b="1"/>
              <a:t>orders are determined by the situation</a:t>
            </a:r>
          </a:p>
          <a:p>
            <a:pPr lvl="1" eaLnBrk="1" hangingPunct="1"/>
            <a:r>
              <a:rPr lang="en-US" altLang="en-US" sz="2400" b="1"/>
              <a:t>participatory problem-solving</a:t>
            </a:r>
          </a:p>
          <a:p>
            <a:pPr lvl="1" eaLnBrk="1" hangingPunct="1"/>
            <a:r>
              <a:rPr lang="en-US" altLang="en-US" sz="2400" b="1"/>
              <a:t>positive beliefs about people</a:t>
            </a:r>
            <a:endParaRPr lang="en-US" altLang="en-US" sz="2400"/>
          </a:p>
          <a:p>
            <a:pPr lvl="1" eaLnBrk="1" hangingPunct="1"/>
            <a:endParaRPr lang="en-US" altLang="en-US" sz="240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wipe(right)">
                                      <p:cBhvr>
                                        <p:cTn id="7" dur="500"/>
                                        <p:tgtEl>
                                          <p:spTgt spid="244739">
                                            <p:txEl>
                                              <p:pRg st="0" end="0"/>
                                            </p:txEl>
                                          </p:spTgt>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44739">
                                            <p:txEl>
                                              <p:pRg st="1" end="1"/>
                                            </p:txEl>
                                          </p:spTgt>
                                        </p:tgtEl>
                                        <p:attrNameLst>
                                          <p:attrName>style.visibility</p:attrName>
                                        </p:attrNameLst>
                                      </p:cBhvr>
                                      <p:to>
                                        <p:strVal val="visible"/>
                                      </p:to>
                                    </p:set>
                                    <p:animEffect transition="in" filter="wipe(right)">
                                      <p:cBhvr>
                                        <p:cTn id="10" dur="500"/>
                                        <p:tgtEl>
                                          <p:spTgt spid="244739">
                                            <p:txEl>
                                              <p:pRg st="1" end="1"/>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44739">
                                            <p:txEl>
                                              <p:pRg st="2" end="2"/>
                                            </p:txEl>
                                          </p:spTgt>
                                        </p:tgtEl>
                                        <p:attrNameLst>
                                          <p:attrName>style.visibility</p:attrName>
                                        </p:attrNameLst>
                                      </p:cBhvr>
                                      <p:to>
                                        <p:strVal val="visible"/>
                                      </p:to>
                                    </p:set>
                                    <p:animEffect transition="in" filter="wipe(right)">
                                      <p:cBhvr>
                                        <p:cTn id="13" dur="500"/>
                                        <p:tgtEl>
                                          <p:spTgt spid="244739">
                                            <p:txEl>
                                              <p:pRg st="2" end="2"/>
                                            </p:txEl>
                                          </p:spTgt>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44739">
                                            <p:txEl>
                                              <p:pRg st="3" end="3"/>
                                            </p:txEl>
                                          </p:spTgt>
                                        </p:tgtEl>
                                        <p:attrNameLst>
                                          <p:attrName>style.visibility</p:attrName>
                                        </p:attrNameLst>
                                      </p:cBhvr>
                                      <p:to>
                                        <p:strVal val="visible"/>
                                      </p:to>
                                    </p:set>
                                    <p:animEffect transition="in" filter="wipe(right)">
                                      <p:cBhvr>
                                        <p:cTn id="16" dur="500"/>
                                        <p:tgtEl>
                                          <p:spTgt spid="244739">
                                            <p:txEl>
                                              <p:pRg st="3" end="3"/>
                                            </p:txEl>
                                          </p:spTgt>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44739">
                                            <p:txEl>
                                              <p:pRg st="4" end="4"/>
                                            </p:txEl>
                                          </p:spTgt>
                                        </p:tgtEl>
                                        <p:attrNameLst>
                                          <p:attrName>style.visibility</p:attrName>
                                        </p:attrNameLst>
                                      </p:cBhvr>
                                      <p:to>
                                        <p:strVal val="visible"/>
                                      </p:to>
                                    </p:set>
                                    <p:animEffect transition="in" filter="wipe(right)">
                                      <p:cBhvr>
                                        <p:cTn id="19" dur="500"/>
                                        <p:tgtEl>
                                          <p:spTgt spid="24473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44740">
                                            <p:txEl>
                                              <p:pRg st="0" end="0"/>
                                            </p:txEl>
                                          </p:spTgt>
                                        </p:tgtEl>
                                        <p:attrNameLst>
                                          <p:attrName>style.visibility</p:attrName>
                                        </p:attrNameLst>
                                      </p:cBhvr>
                                      <p:to>
                                        <p:strVal val="visible"/>
                                      </p:to>
                                    </p:set>
                                    <p:animEffect transition="in" filter="wipe(right)">
                                      <p:cBhvr>
                                        <p:cTn id="24" dur="500"/>
                                        <p:tgtEl>
                                          <p:spTgt spid="244740">
                                            <p:txEl>
                                              <p:pRg st="0" end="0"/>
                                            </p:txEl>
                                          </p:spTgt>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244740">
                                            <p:txEl>
                                              <p:pRg st="1" end="1"/>
                                            </p:txEl>
                                          </p:spTgt>
                                        </p:tgtEl>
                                        <p:attrNameLst>
                                          <p:attrName>style.visibility</p:attrName>
                                        </p:attrNameLst>
                                      </p:cBhvr>
                                      <p:to>
                                        <p:strVal val="visible"/>
                                      </p:to>
                                    </p:set>
                                    <p:animEffect transition="in" filter="wipe(right)">
                                      <p:cBhvr>
                                        <p:cTn id="27" dur="500"/>
                                        <p:tgtEl>
                                          <p:spTgt spid="244740">
                                            <p:txEl>
                                              <p:pRg st="1" end="1"/>
                                            </p:txEl>
                                          </p:spTgt>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244740">
                                            <p:txEl>
                                              <p:pRg st="2" end="2"/>
                                            </p:txEl>
                                          </p:spTgt>
                                        </p:tgtEl>
                                        <p:attrNameLst>
                                          <p:attrName>style.visibility</p:attrName>
                                        </p:attrNameLst>
                                      </p:cBhvr>
                                      <p:to>
                                        <p:strVal val="visible"/>
                                      </p:to>
                                    </p:set>
                                    <p:animEffect transition="in" filter="wipe(right)">
                                      <p:cBhvr>
                                        <p:cTn id="30" dur="500"/>
                                        <p:tgtEl>
                                          <p:spTgt spid="244740">
                                            <p:txEl>
                                              <p:pRg st="2" end="2"/>
                                            </p:txEl>
                                          </p:spTgt>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244740">
                                            <p:txEl>
                                              <p:pRg st="3" end="3"/>
                                            </p:txEl>
                                          </p:spTgt>
                                        </p:tgtEl>
                                        <p:attrNameLst>
                                          <p:attrName>style.visibility</p:attrName>
                                        </p:attrNameLst>
                                      </p:cBhvr>
                                      <p:to>
                                        <p:strVal val="visible"/>
                                      </p:to>
                                    </p:set>
                                    <p:animEffect transition="in" filter="wipe(right)">
                                      <p:cBhvr>
                                        <p:cTn id="33" dur="500"/>
                                        <p:tgtEl>
                                          <p:spTgt spid="244740">
                                            <p:txEl>
                                              <p:pRg st="3" end="3"/>
                                            </p:txEl>
                                          </p:spTgt>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44740">
                                            <p:txEl>
                                              <p:pRg st="4" end="4"/>
                                            </p:txEl>
                                          </p:spTgt>
                                        </p:tgtEl>
                                        <p:attrNameLst>
                                          <p:attrName>style.visibility</p:attrName>
                                        </p:attrNameLst>
                                      </p:cBhvr>
                                      <p:to>
                                        <p:strVal val="visible"/>
                                      </p:to>
                                    </p:set>
                                    <p:animEffect transition="in" filter="wipe(right)">
                                      <p:cBhvr>
                                        <p:cTn id="36" dur="500"/>
                                        <p:tgtEl>
                                          <p:spTgt spid="2447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P spid="24474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Slide Number Placeholder 5">
            <a:extLst>
              <a:ext uri="{FF2B5EF4-FFF2-40B4-BE49-F238E27FC236}">
                <a16:creationId xmlns:a16="http://schemas.microsoft.com/office/drawing/2014/main" id="{656280D5-C184-1786-2DC0-8CD7D0DD69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5D5FEAD8-8BE1-4A80-BF76-00096C5316AC}" type="slidenum">
              <a:rPr lang="en-US" altLang="en-US" sz="1400" smtClean="0">
                <a:latin typeface="Times New Roman" panose="02020603050405020304" pitchFamily="18" charset="0"/>
              </a:rPr>
              <a:pPr>
                <a:spcBef>
                  <a:spcPct val="0"/>
                </a:spcBef>
                <a:buSzTx/>
                <a:buFontTx/>
                <a:buNone/>
              </a:pPr>
              <a:t>6</a:t>
            </a:fld>
            <a:endParaRPr lang="en-US" altLang="en-US" sz="1400">
              <a:latin typeface="Times New Roman" panose="02020603050405020304" pitchFamily="18" charset="0"/>
            </a:endParaRPr>
          </a:p>
        </p:txBody>
      </p:sp>
      <p:sp>
        <p:nvSpPr>
          <p:cNvPr id="20485" name="Rectangle 2">
            <a:extLst>
              <a:ext uri="{FF2B5EF4-FFF2-40B4-BE49-F238E27FC236}">
                <a16:creationId xmlns:a16="http://schemas.microsoft.com/office/drawing/2014/main" id="{D901E560-6F19-CF27-F8C1-C8AEE8E8A3C9}"/>
              </a:ext>
            </a:extLst>
          </p:cNvPr>
          <p:cNvSpPr>
            <a:spLocks noGrp="1" noChangeArrowheads="1"/>
          </p:cNvSpPr>
          <p:nvPr>
            <p:ph type="title"/>
          </p:nvPr>
        </p:nvSpPr>
        <p:spPr>
          <a:xfrm>
            <a:off x="676275" y="404813"/>
            <a:ext cx="7772400" cy="1143000"/>
          </a:xfrm>
        </p:spPr>
        <p:txBody>
          <a:bodyPr/>
          <a:lstStyle/>
          <a:p>
            <a:pPr eaLnBrk="1" hangingPunct="1"/>
            <a:r>
              <a:rPr lang="en-US" altLang="en-US"/>
              <a:t>Powerlessness</a:t>
            </a:r>
          </a:p>
        </p:txBody>
      </p:sp>
      <p:sp>
        <p:nvSpPr>
          <p:cNvPr id="179203" name="Rectangle 3">
            <a:extLst>
              <a:ext uri="{FF2B5EF4-FFF2-40B4-BE49-F238E27FC236}">
                <a16:creationId xmlns:a16="http://schemas.microsoft.com/office/drawing/2014/main" id="{D781FE33-5FCE-F9C8-8C86-EBF0D0128BAB}"/>
              </a:ext>
            </a:extLst>
          </p:cNvPr>
          <p:cNvSpPr>
            <a:spLocks noGrp="1" noChangeArrowheads="1"/>
          </p:cNvSpPr>
          <p:nvPr>
            <p:ph type="body" idx="1"/>
          </p:nvPr>
        </p:nvSpPr>
        <p:spPr>
          <a:xfrm>
            <a:off x="685800" y="1900238"/>
            <a:ext cx="7772400" cy="4114800"/>
          </a:xfrm>
        </p:spPr>
        <p:txBody>
          <a:bodyPr/>
          <a:lstStyle/>
          <a:p>
            <a:pPr algn="just" eaLnBrk="1" hangingPunct="1">
              <a:lnSpc>
                <a:spcPct val="90000"/>
              </a:lnSpc>
              <a:buFontTx/>
              <a:buNone/>
            </a:pPr>
            <a:r>
              <a:rPr lang="en-US" altLang="en-US" dirty="0"/>
              <a:t>“In organizations, it is powerlessness, not power that corrupts.  When people feel powerless, they behave in petty, territorial ways.  The become rules-minded and they are over-controlling because they’re trying to grab hold of some little piece of the world that they do control and then over-manage it to death.”  Kantor</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wipe(right)">
                                      <p:cBhvr>
                                        <p:cTn id="7" dur="500"/>
                                        <p:tgtEl>
                                          <p:spTgt spid="1792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Slide Number Placeholder 5">
            <a:extLst>
              <a:ext uri="{FF2B5EF4-FFF2-40B4-BE49-F238E27FC236}">
                <a16:creationId xmlns:a16="http://schemas.microsoft.com/office/drawing/2014/main" id="{1D343CF7-8009-CD48-7E4B-AA5620910A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EA7B214C-D7BD-45AB-825B-982B7FC2EE80}" type="slidenum">
              <a:rPr lang="en-US" altLang="en-US" sz="1400" smtClean="0">
                <a:latin typeface="Times New Roman" panose="02020603050405020304" pitchFamily="18" charset="0"/>
              </a:rPr>
              <a:pPr>
                <a:spcBef>
                  <a:spcPct val="0"/>
                </a:spcBef>
                <a:buSzTx/>
                <a:buFontTx/>
                <a:buNone/>
              </a:pPr>
              <a:t>7</a:t>
            </a:fld>
            <a:endParaRPr lang="en-US" altLang="en-US" sz="1400">
              <a:latin typeface="Times New Roman" panose="02020603050405020304" pitchFamily="18" charset="0"/>
            </a:endParaRPr>
          </a:p>
        </p:txBody>
      </p:sp>
      <p:sp>
        <p:nvSpPr>
          <p:cNvPr id="22533" name="Rectangle 2">
            <a:extLst>
              <a:ext uri="{FF2B5EF4-FFF2-40B4-BE49-F238E27FC236}">
                <a16:creationId xmlns:a16="http://schemas.microsoft.com/office/drawing/2014/main" id="{27601B9F-3A5E-D54E-F037-C052CE7B5DCF}"/>
              </a:ext>
            </a:extLst>
          </p:cNvPr>
          <p:cNvSpPr>
            <a:spLocks noGrp="1" noChangeArrowheads="1"/>
          </p:cNvSpPr>
          <p:nvPr>
            <p:ph type="title"/>
          </p:nvPr>
        </p:nvSpPr>
        <p:spPr>
          <a:xfrm>
            <a:off x="675457" y="332656"/>
            <a:ext cx="7772400" cy="1143000"/>
          </a:xfrm>
        </p:spPr>
        <p:txBody>
          <a:bodyPr/>
          <a:lstStyle/>
          <a:p>
            <a:pPr eaLnBrk="1" hangingPunct="1"/>
            <a:r>
              <a:rPr lang="en-US" altLang="en-US" dirty="0"/>
              <a:t>More malignant forms</a:t>
            </a:r>
          </a:p>
        </p:txBody>
      </p:sp>
      <p:sp>
        <p:nvSpPr>
          <p:cNvPr id="181251" name="Rectangle 3">
            <a:extLst>
              <a:ext uri="{FF2B5EF4-FFF2-40B4-BE49-F238E27FC236}">
                <a16:creationId xmlns:a16="http://schemas.microsoft.com/office/drawing/2014/main" id="{25495935-6F30-C492-9204-51D13681A6FA}"/>
              </a:ext>
            </a:extLst>
          </p:cNvPr>
          <p:cNvSpPr>
            <a:spLocks noGrp="1" noChangeArrowheads="1"/>
          </p:cNvSpPr>
          <p:nvPr>
            <p:ph type="body" idx="1"/>
          </p:nvPr>
        </p:nvSpPr>
        <p:spPr/>
        <p:txBody>
          <a:bodyPr/>
          <a:lstStyle/>
          <a:p>
            <a:pPr eaLnBrk="1" hangingPunct="1"/>
            <a:r>
              <a:rPr lang="en-US" altLang="en-US"/>
              <a:t> Sabotage co-workers, or competitive work units, so you appear to look good.</a:t>
            </a:r>
          </a:p>
          <a:p>
            <a:pPr eaLnBrk="1" hangingPunct="1"/>
            <a:endParaRPr lang="en-US" altLang="en-US"/>
          </a:p>
          <a:p>
            <a:pPr eaLnBrk="1" hangingPunct="1"/>
            <a:r>
              <a:rPr lang="en-US" altLang="en-US"/>
              <a:t>Create "problems" which only you can solve. </a:t>
            </a:r>
          </a:p>
          <a:p>
            <a:pPr eaLnBrk="1" hangingPunct="1"/>
            <a:endParaRPr lang="en-US" altLang="en-US"/>
          </a:p>
          <a:p>
            <a:pPr eaLnBrk="1" hangingPunct="1"/>
            <a:r>
              <a:rPr lang="en-US" altLang="en-US"/>
              <a:t>Take credit for the work of others.</a:t>
            </a:r>
          </a:p>
          <a:p>
            <a:pPr eaLnBrk="1" hangingPunct="1"/>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wipe(right)">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1251">
                                            <p:txEl>
                                              <p:pRg st="2" end="2"/>
                                            </p:txEl>
                                          </p:spTgt>
                                        </p:tgtEl>
                                        <p:attrNameLst>
                                          <p:attrName>style.visibility</p:attrName>
                                        </p:attrNameLst>
                                      </p:cBhvr>
                                      <p:to>
                                        <p:strVal val="visible"/>
                                      </p:to>
                                    </p:set>
                                    <p:animEffect transition="in" filter="wipe(right)">
                                      <p:cBhvr>
                                        <p:cTn id="12" dur="500"/>
                                        <p:tgtEl>
                                          <p:spTgt spid="1812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81251">
                                            <p:txEl>
                                              <p:pRg st="4" end="4"/>
                                            </p:txEl>
                                          </p:spTgt>
                                        </p:tgtEl>
                                        <p:attrNameLst>
                                          <p:attrName>style.visibility</p:attrName>
                                        </p:attrNameLst>
                                      </p:cBhvr>
                                      <p:to>
                                        <p:strVal val="visible"/>
                                      </p:to>
                                    </p:set>
                                    <p:animEffect transition="in" filter="wipe(right)">
                                      <p:cBhvr>
                                        <p:cTn id="17" dur="500"/>
                                        <p:tgtEl>
                                          <p:spTgt spid="181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Slide Number Placeholder 5">
            <a:extLst>
              <a:ext uri="{FF2B5EF4-FFF2-40B4-BE49-F238E27FC236}">
                <a16:creationId xmlns:a16="http://schemas.microsoft.com/office/drawing/2014/main" id="{E843249B-155F-E15E-B4C0-93FCD1CC78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75B1852F-58CF-466C-B7E5-6A8DEA1CD26F}" type="slidenum">
              <a:rPr lang="en-US" altLang="en-US" sz="1400" smtClean="0">
                <a:latin typeface="Times New Roman" panose="02020603050405020304" pitchFamily="18" charset="0"/>
              </a:rPr>
              <a:pPr>
                <a:spcBef>
                  <a:spcPct val="0"/>
                </a:spcBef>
                <a:buSzTx/>
                <a:buFontTx/>
                <a:buNone/>
              </a:pPr>
              <a:t>8</a:t>
            </a:fld>
            <a:endParaRPr lang="en-US" altLang="en-US" sz="1400">
              <a:latin typeface="Times New Roman" panose="02020603050405020304" pitchFamily="18" charset="0"/>
            </a:endParaRPr>
          </a:p>
        </p:txBody>
      </p:sp>
      <p:sp>
        <p:nvSpPr>
          <p:cNvPr id="21509" name="Rectangle 2">
            <a:extLst>
              <a:ext uri="{FF2B5EF4-FFF2-40B4-BE49-F238E27FC236}">
                <a16:creationId xmlns:a16="http://schemas.microsoft.com/office/drawing/2014/main" id="{D8206C64-193F-E7B2-0A57-1F19E8A1B6D7}"/>
              </a:ext>
            </a:extLst>
          </p:cNvPr>
          <p:cNvSpPr>
            <a:spLocks noGrp="1" noChangeArrowheads="1"/>
          </p:cNvSpPr>
          <p:nvPr>
            <p:ph type="title"/>
          </p:nvPr>
        </p:nvSpPr>
        <p:spPr>
          <a:xfrm>
            <a:off x="685800" y="404664"/>
            <a:ext cx="7772400" cy="1143000"/>
          </a:xfrm>
        </p:spPr>
        <p:txBody>
          <a:bodyPr/>
          <a:lstStyle/>
          <a:p>
            <a:pPr algn="ctr" eaLnBrk="1" hangingPunct="1"/>
            <a:r>
              <a:rPr lang="en-US" altLang="en-US" dirty="0"/>
              <a:t>Forms of politics</a:t>
            </a:r>
          </a:p>
        </p:txBody>
      </p:sp>
      <p:sp>
        <p:nvSpPr>
          <p:cNvPr id="180227" name="Rectangle 3">
            <a:extLst>
              <a:ext uri="{FF2B5EF4-FFF2-40B4-BE49-F238E27FC236}">
                <a16:creationId xmlns:a16="http://schemas.microsoft.com/office/drawing/2014/main" id="{F0E0D473-A72E-6D59-81BB-C9D3CA7421BB}"/>
              </a:ext>
            </a:extLst>
          </p:cNvPr>
          <p:cNvSpPr>
            <a:spLocks noGrp="1" noChangeArrowheads="1"/>
          </p:cNvSpPr>
          <p:nvPr>
            <p:ph type="body" idx="1"/>
          </p:nvPr>
        </p:nvSpPr>
        <p:spPr/>
        <p:txBody>
          <a:bodyPr/>
          <a:lstStyle/>
          <a:p>
            <a:pPr eaLnBrk="1" hangingPunct="1">
              <a:lnSpc>
                <a:spcPct val="90000"/>
              </a:lnSpc>
            </a:pPr>
            <a:r>
              <a:rPr lang="en-US" altLang="en-US" dirty="0"/>
              <a:t>Pad budgets to get more resources</a:t>
            </a:r>
          </a:p>
          <a:p>
            <a:pPr eaLnBrk="1" hangingPunct="1">
              <a:lnSpc>
                <a:spcPct val="90000"/>
              </a:lnSpc>
            </a:pPr>
            <a:r>
              <a:rPr lang="en-US" altLang="en-US" dirty="0"/>
              <a:t>Pick easy tasks and build them into mountains</a:t>
            </a:r>
          </a:p>
          <a:p>
            <a:pPr eaLnBrk="1" hangingPunct="1">
              <a:lnSpc>
                <a:spcPct val="90000"/>
              </a:lnSpc>
            </a:pPr>
            <a:r>
              <a:rPr lang="en-US" altLang="en-US" dirty="0"/>
              <a:t> Image management</a:t>
            </a:r>
          </a:p>
          <a:p>
            <a:pPr eaLnBrk="1" hangingPunct="1">
              <a:lnSpc>
                <a:spcPct val="90000"/>
              </a:lnSpc>
            </a:pPr>
            <a:r>
              <a:rPr lang="en-US" altLang="en-US" dirty="0"/>
              <a:t> Appear busy </a:t>
            </a:r>
          </a:p>
          <a:p>
            <a:pPr eaLnBrk="1" hangingPunct="1">
              <a:lnSpc>
                <a:spcPct val="90000"/>
              </a:lnSpc>
            </a:pPr>
            <a:r>
              <a:rPr lang="en-US" altLang="en-US" dirty="0"/>
              <a:t>Manage to stay until after the "boss" leaves, so you appear to be hard working.</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right)">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wipe(right)">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wipe(right)">
                                      <p:cBhvr>
                                        <p:cTn id="17" dur="500"/>
                                        <p:tgtEl>
                                          <p:spTgt spid="180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wipe(right)">
                                      <p:cBhvr>
                                        <p:cTn id="22" dur="500"/>
                                        <p:tgtEl>
                                          <p:spTgt spid="1802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animEffect transition="in" filter="wipe(right)">
                                      <p:cBhvr>
                                        <p:cTn id="27" dur="500"/>
                                        <p:tgtEl>
                                          <p:spTgt spid="180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a:extLst>
              <a:ext uri="{FF2B5EF4-FFF2-40B4-BE49-F238E27FC236}">
                <a16:creationId xmlns:a16="http://schemas.microsoft.com/office/drawing/2014/main" id="{67676C22-7693-F530-4467-5A43B4519C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90000"/>
              <a:buBlip>
                <a:blip r:embed="rId2"/>
              </a:buBlip>
              <a:defRPr sz="3200">
                <a:solidFill>
                  <a:schemeClr val="tx1"/>
                </a:solidFill>
                <a:latin typeface="Tahoma" panose="020B0604030504040204" pitchFamily="34" charset="0"/>
              </a:defRPr>
            </a:lvl1pPr>
            <a:lvl2pPr marL="742950" indent="-285750">
              <a:spcBef>
                <a:spcPct val="20000"/>
              </a:spcBef>
              <a:buSzPct val="80000"/>
              <a:buBlip>
                <a:blip r:embed="rId3"/>
              </a:buBlip>
              <a:defRPr sz="2800">
                <a:solidFill>
                  <a:schemeClr val="tx1"/>
                </a:solidFill>
                <a:latin typeface="Tahoma" panose="020B0604030504040204" pitchFamily="34" charset="0"/>
              </a:defRPr>
            </a:lvl2pPr>
            <a:lvl3pPr marL="1143000" indent="-228600">
              <a:spcBef>
                <a:spcPct val="20000"/>
              </a:spcBef>
              <a:buSzPct val="70000"/>
              <a:buBlip>
                <a:blip r:embed="rId4"/>
              </a:buBlip>
              <a:defRPr sz="2400">
                <a:solidFill>
                  <a:schemeClr val="tx1"/>
                </a:solidFill>
                <a:latin typeface="Tahoma" panose="020B0604030504040204" pitchFamily="34" charset="0"/>
              </a:defRPr>
            </a:lvl3pPr>
            <a:lvl4pPr marL="1600200" indent="-228600">
              <a:spcBef>
                <a:spcPct val="20000"/>
              </a:spcBef>
              <a:buSzPct val="70000"/>
              <a:buBlip>
                <a:blip r:embed="rId5"/>
              </a:buBlip>
              <a:defRPr sz="2000">
                <a:solidFill>
                  <a:schemeClr val="tx1"/>
                </a:solidFill>
                <a:latin typeface="Tahoma" panose="020B0604030504040204" pitchFamily="34" charset="0"/>
              </a:defRPr>
            </a:lvl4pPr>
            <a:lvl5pPr marL="2057400" indent="-228600">
              <a:spcBef>
                <a:spcPct val="20000"/>
              </a:spcBef>
              <a:buSzPct val="70000"/>
              <a:buBlip>
                <a:blip r:embed="rId6"/>
              </a:buBlip>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SzPct val="70000"/>
              <a:buBlip>
                <a:blip r:embed="rId6"/>
              </a:buBlip>
              <a:defRPr sz="2000">
                <a:solidFill>
                  <a:schemeClr val="tx1"/>
                </a:solidFill>
                <a:latin typeface="Tahoma" panose="020B0604030504040204" pitchFamily="34" charset="0"/>
              </a:defRPr>
            </a:lvl9pPr>
          </a:lstStyle>
          <a:p>
            <a:pPr>
              <a:spcBef>
                <a:spcPct val="0"/>
              </a:spcBef>
              <a:buSzTx/>
              <a:buFontTx/>
              <a:buNone/>
            </a:pPr>
            <a:fld id="{2A5E246F-99D2-4CC5-A858-C6F78D2EC083}" type="slidenum">
              <a:rPr lang="en-US" altLang="en-US" sz="1400" smtClean="0">
                <a:latin typeface="Times New Roman" panose="02020603050405020304" pitchFamily="18" charset="0"/>
              </a:rPr>
              <a:pPr>
                <a:spcBef>
                  <a:spcPct val="0"/>
                </a:spcBef>
                <a:buSzTx/>
                <a:buFontTx/>
                <a:buNone/>
              </a:pPr>
              <a:t>9</a:t>
            </a:fld>
            <a:endParaRPr lang="en-US" altLang="en-US" sz="1400">
              <a:latin typeface="Times New Roman" panose="02020603050405020304" pitchFamily="18" charset="0"/>
            </a:endParaRPr>
          </a:p>
        </p:txBody>
      </p:sp>
      <p:sp>
        <p:nvSpPr>
          <p:cNvPr id="29701" name="Rectangle 2">
            <a:extLst>
              <a:ext uri="{FF2B5EF4-FFF2-40B4-BE49-F238E27FC236}">
                <a16:creationId xmlns:a16="http://schemas.microsoft.com/office/drawing/2014/main" id="{276CF7A6-E90F-FF38-356B-6E399B49EF99}"/>
              </a:ext>
            </a:extLst>
          </p:cNvPr>
          <p:cNvSpPr>
            <a:spLocks noGrp="1" noChangeArrowheads="1"/>
          </p:cNvSpPr>
          <p:nvPr>
            <p:ph type="title"/>
          </p:nvPr>
        </p:nvSpPr>
        <p:spPr/>
        <p:txBody>
          <a:bodyPr/>
          <a:lstStyle/>
          <a:p>
            <a:pPr eaLnBrk="1" hangingPunct="1"/>
            <a:r>
              <a:rPr lang="en-US" altLang="en-US"/>
              <a:t>Kritek: Masks of Manipulation</a:t>
            </a:r>
          </a:p>
        </p:txBody>
      </p:sp>
      <p:sp>
        <p:nvSpPr>
          <p:cNvPr id="29702" name="Rectangle 3">
            <a:extLst>
              <a:ext uri="{FF2B5EF4-FFF2-40B4-BE49-F238E27FC236}">
                <a16:creationId xmlns:a16="http://schemas.microsoft.com/office/drawing/2014/main" id="{5D8ED095-D4FC-3F33-BC25-21E99E36937D}"/>
              </a:ext>
            </a:extLst>
          </p:cNvPr>
          <p:cNvSpPr>
            <a:spLocks noGrp="1" noChangeArrowheads="1"/>
          </p:cNvSpPr>
          <p:nvPr>
            <p:ph type="body" idx="1"/>
          </p:nvPr>
        </p:nvSpPr>
        <p:spPr/>
        <p:txBody>
          <a:bodyPr/>
          <a:lstStyle/>
          <a:p>
            <a:pPr eaLnBrk="1" hangingPunct="1"/>
            <a:r>
              <a:rPr lang="en-US" altLang="en-US" b="1"/>
              <a:t>Praise and Flattery</a:t>
            </a:r>
          </a:p>
          <a:p>
            <a:pPr eaLnBrk="1" hangingPunct="1"/>
            <a:r>
              <a:rPr lang="en-US" altLang="en-US" b="1"/>
              <a:t>Lying and Deception</a:t>
            </a:r>
          </a:p>
          <a:p>
            <a:pPr eaLnBrk="1" hangingPunct="1"/>
            <a:r>
              <a:rPr lang="en-US" altLang="en-US" b="1"/>
              <a:t>Helpfulness and Generosity</a:t>
            </a:r>
          </a:p>
          <a:p>
            <a:pPr eaLnBrk="1" hangingPunct="1"/>
            <a:r>
              <a:rPr lang="en-US" altLang="en-US" b="1"/>
              <a:t>Trickery and Secret Deals</a:t>
            </a:r>
          </a:p>
          <a:p>
            <a:pPr eaLnBrk="1" hangingPunct="1"/>
            <a:r>
              <a:rPr lang="en-US" altLang="en-US" b="1"/>
              <a:t>Attacking and Threatening</a:t>
            </a:r>
          </a:p>
        </p:txBody>
      </p:sp>
      <p:pic>
        <p:nvPicPr>
          <p:cNvPr id="29703" name="Picture 4">
            <a:extLst>
              <a:ext uri="{FF2B5EF4-FFF2-40B4-BE49-F238E27FC236}">
                <a16:creationId xmlns:a16="http://schemas.microsoft.com/office/drawing/2014/main" id="{427EB230-32D1-CB55-8331-F3B139F3A7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838700"/>
            <a:ext cx="21336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687</Words>
  <Application>Microsoft Office PowerPoint</Application>
  <PresentationFormat>On-screen Show (4:3)</PresentationFormat>
  <Paragraphs>115</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Office Theme</vt:lpstr>
      <vt:lpstr>Clip</vt:lpstr>
      <vt:lpstr>Power, politics, and Conflict </vt:lpstr>
      <vt:lpstr>Power Paradigm Assumptions</vt:lpstr>
      <vt:lpstr>Power Assumptions</vt:lpstr>
      <vt:lpstr>Human Side of Power</vt:lpstr>
      <vt:lpstr>Human Side of Power</vt:lpstr>
      <vt:lpstr>Powerlessness</vt:lpstr>
      <vt:lpstr>More malignant forms</vt:lpstr>
      <vt:lpstr>Forms of politics</vt:lpstr>
      <vt:lpstr>Kritek: Masks of Manipulation</vt:lpstr>
      <vt:lpstr>Masks of Manipulation</vt:lpstr>
      <vt:lpstr>Covey:  Personal Influence</vt:lpstr>
      <vt:lpstr>Covey:  Personal Influence</vt:lpstr>
      <vt:lpstr>Sources of Power</vt:lpstr>
      <vt:lpstr>Twelve Lessons for Leaders of Culture Transformations</vt:lpstr>
      <vt:lpstr>Twelve Lessons for Leaders of Culture Transformations</vt:lpstr>
      <vt:lpstr>Twelve Lessons for Leaders of Culture Transformations</vt:lpstr>
      <vt:lpstr>Q &amp;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politics, and Conflict </dc:title>
  <dc:creator>Vijay Pratap Singh</dc:creator>
  <cp:lastModifiedBy>Vijay Pratap Singh</cp:lastModifiedBy>
  <cp:revision>2</cp:revision>
  <dcterms:created xsi:type="dcterms:W3CDTF">2022-08-02T14:00:42Z</dcterms:created>
  <dcterms:modified xsi:type="dcterms:W3CDTF">2023-08-24T06:09:45Z</dcterms:modified>
</cp:coreProperties>
</file>