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media/image3.jpg" ContentType="image/jpg"/>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9" r:id="rId32"/>
    <p:sldId id="290" r:id="rId33"/>
    <p:sldId id="291" r:id="rId34"/>
    <p:sldId id="298" r:id="rId35"/>
    <p:sldId id="299" r:id="rId36"/>
    <p:sldId id="292" r:id="rId37"/>
    <p:sldId id="293" r:id="rId38"/>
    <p:sldId id="294" r:id="rId39"/>
    <p:sldId id="295" r:id="rId40"/>
    <p:sldId id="296" r:id="rId41"/>
    <p:sldId id="297" r:id="rId42"/>
  </p:sldIdLst>
  <p:sldSz cx="9144000" cy="5143500" type="screen16x9"/>
  <p:notesSz cx="6858000" cy="9144000"/>
  <p:embeddedFontLst>
    <p:embeddedFont>
      <p:font typeface="Raleway"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Roboto Condensed" panose="02000000000000000000" pitchFamily="2" charset="0"/>
      <p:regular r:id="rId52"/>
      <p:bold r:id="rId53"/>
      <p:italic r:id="rId54"/>
      <p:boldItalic r:id="rId55"/>
    </p:embeddedFont>
    <p:embeddedFont>
      <p:font typeface="Roboto Condensed Light" panose="02000000000000000000" pitchFamily="2" charset="0"/>
      <p:regular r:id="rId56"/>
      <p:italic r:id="rId57"/>
    </p:embeddedFont>
    <p:embeddedFont>
      <p:font typeface="Roboto Mono" panose="00000009000000000000" pitchFamily="49"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0A9811-284C-437D-9F8E-6CB80D0FAA69}">
  <a:tblStyle styleId="{D90A9811-284C-437D-9F8E-6CB80D0FAA69}"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128" y="40"/>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0682604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9" name="Shape 4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0" name="Shape 2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 name="Shape 14"/>
          <p:cNvGrpSpPr/>
          <p:nvPr/>
        </p:nvGrpSpPr>
        <p:grpSpPr>
          <a:xfrm rot="10800000" flipH="1">
            <a:off x="1" y="1090763"/>
            <a:ext cx="8847502" cy="2961974"/>
            <a:chOff x="-8178042" y="-4493254"/>
            <a:chExt cx="19483597" cy="6522736"/>
          </a:xfrm>
        </p:grpSpPr>
        <p:sp>
          <p:nvSpPr>
            <p:cNvPr id="15" name="Shape 15"/>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 name="Shape 17"/>
          <p:cNvGrpSpPr/>
          <p:nvPr/>
        </p:nvGrpSpPr>
        <p:grpSpPr>
          <a:xfrm>
            <a:off x="3677236" y="4278349"/>
            <a:ext cx="5480828" cy="432996"/>
            <a:chOff x="5582265" y="4646738"/>
            <a:chExt cx="5480828"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Shape 22"/>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lvl="1"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2pPr>
            <a:lvl3pPr lvl="2"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3pPr>
            <a:lvl4pPr lvl="3"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4pPr>
            <a:lvl5pPr lvl="4"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5pPr>
            <a:lvl6pPr lvl="5"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6pPr>
            <a:lvl7pPr lvl="6"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7pPr>
            <a:lvl8pPr lvl="7"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8pPr>
            <a:lvl9pPr lvl="8" algn="ctr" rtl="0">
              <a:spcBef>
                <a:spcPts val="0"/>
              </a:spcBef>
              <a:spcAft>
                <a:spcPts val="0"/>
              </a:spcAft>
              <a:buClr>
                <a:srgbClr val="FFFFFF"/>
              </a:buClr>
              <a:buSzPts val="4800"/>
              <a:buFont typeface="Roboto Condensed"/>
              <a:buNone/>
              <a:defRPr sz="4800" b="1">
                <a:solidFill>
                  <a:srgbClr val="FFFFFF"/>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_1">
    <p:spTree>
      <p:nvGrpSpPr>
        <p:cNvPr id="1" name="Shape 180"/>
        <p:cNvGrpSpPr/>
        <p:nvPr/>
      </p:nvGrpSpPr>
      <p:grpSpPr>
        <a:xfrm>
          <a:off x="0" y="0"/>
          <a:ext cx="0" cy="0"/>
          <a:chOff x="0" y="0"/>
          <a:chExt cx="0" cy="0"/>
        </a:xfrm>
      </p:grpSpPr>
      <p:sp>
        <p:nvSpPr>
          <p:cNvPr id="181" name="Shape 18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2" name="Shape 18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ctr" anchorCtr="0"/>
          <a:lstStyle>
            <a:lvl1pPr lvl="0" algn="ctr" rtl="0">
              <a:lnSpc>
                <a:spcPct val="100000"/>
              </a:lnSpc>
              <a:spcBef>
                <a:spcPts val="600"/>
              </a:spcBef>
              <a:spcAft>
                <a:spcPts val="0"/>
              </a:spcAft>
              <a:buSzPts val="2800"/>
              <a:buNone/>
              <a:defRPr sz="2800"/>
            </a:lvl1pPr>
            <a:lvl2pPr lvl="1" algn="ctr" rtl="0">
              <a:lnSpc>
                <a:spcPct val="100000"/>
              </a:lnSpc>
              <a:spcBef>
                <a:spcPts val="1000"/>
              </a:spcBef>
              <a:spcAft>
                <a:spcPts val="0"/>
              </a:spcAft>
              <a:buSzPts val="2800"/>
              <a:buNone/>
              <a:defRPr sz="2800"/>
            </a:lvl2pPr>
            <a:lvl3pPr lvl="2" algn="ctr" rtl="0">
              <a:lnSpc>
                <a:spcPct val="100000"/>
              </a:lnSpc>
              <a:spcBef>
                <a:spcPts val="1000"/>
              </a:spcBef>
              <a:spcAft>
                <a:spcPts val="0"/>
              </a:spcAft>
              <a:buSzPts val="2800"/>
              <a:buNone/>
              <a:defRPr sz="2800"/>
            </a:lvl3pPr>
            <a:lvl4pPr lvl="3" algn="ctr" rtl="0">
              <a:lnSpc>
                <a:spcPct val="100000"/>
              </a:lnSpc>
              <a:spcBef>
                <a:spcPts val="1000"/>
              </a:spcBef>
              <a:spcAft>
                <a:spcPts val="0"/>
              </a:spcAft>
              <a:buSzPts val="2800"/>
              <a:buNone/>
              <a:defRPr sz="2800"/>
            </a:lvl4pPr>
            <a:lvl5pPr lvl="4" algn="ctr" rtl="0">
              <a:lnSpc>
                <a:spcPct val="100000"/>
              </a:lnSpc>
              <a:spcBef>
                <a:spcPts val="1000"/>
              </a:spcBef>
              <a:spcAft>
                <a:spcPts val="0"/>
              </a:spcAft>
              <a:buSzPts val="2800"/>
              <a:buNone/>
              <a:defRPr sz="2800"/>
            </a:lvl5pPr>
            <a:lvl6pPr lvl="5" algn="ctr" rtl="0">
              <a:lnSpc>
                <a:spcPct val="100000"/>
              </a:lnSpc>
              <a:spcBef>
                <a:spcPts val="1000"/>
              </a:spcBef>
              <a:spcAft>
                <a:spcPts val="0"/>
              </a:spcAft>
              <a:buSzPts val="2800"/>
              <a:buNone/>
              <a:defRPr sz="2800"/>
            </a:lvl6pPr>
            <a:lvl7pPr lvl="6" algn="ctr" rtl="0">
              <a:lnSpc>
                <a:spcPct val="100000"/>
              </a:lnSpc>
              <a:spcBef>
                <a:spcPts val="1000"/>
              </a:spcBef>
              <a:spcAft>
                <a:spcPts val="0"/>
              </a:spcAft>
              <a:buSzPts val="2800"/>
              <a:buNone/>
              <a:defRPr sz="2800"/>
            </a:lvl7pPr>
            <a:lvl8pPr lvl="7" algn="ctr" rtl="0">
              <a:lnSpc>
                <a:spcPct val="100000"/>
              </a:lnSpc>
              <a:spcBef>
                <a:spcPts val="1000"/>
              </a:spcBef>
              <a:spcAft>
                <a:spcPts val="0"/>
              </a:spcAft>
              <a:buSzPts val="2800"/>
              <a:buNone/>
              <a:defRPr sz="2800"/>
            </a:lvl8pPr>
            <a:lvl9pPr lvl="8" algn="ctr" rtl="0">
              <a:lnSpc>
                <a:spcPct val="100000"/>
              </a:lnSpc>
              <a:spcBef>
                <a:spcPts val="1000"/>
              </a:spcBef>
              <a:spcAft>
                <a:spcPts val="0"/>
              </a:spcAft>
              <a:buSzPts val="2800"/>
              <a:buNone/>
              <a:defRPr sz="2800"/>
            </a:lvl9pPr>
          </a:lstStyle>
          <a:p>
            <a:endParaRPr/>
          </a:p>
        </p:txBody>
      </p:sp>
      <p:sp>
        <p:nvSpPr>
          <p:cNvPr id="183" name="Shape 1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1">
    <p:bg>
      <p:bgPr>
        <a:solidFill>
          <a:srgbClr val="FFFFFF"/>
        </a:solidFill>
        <a:effectLst/>
      </p:bgPr>
    </p:bg>
    <p:spTree>
      <p:nvGrpSpPr>
        <p:cNvPr id="1" name="Shape 184"/>
        <p:cNvGrpSpPr/>
        <p:nvPr/>
      </p:nvGrpSpPr>
      <p:grpSpPr>
        <a:xfrm>
          <a:off x="0" y="0"/>
          <a:ext cx="0" cy="0"/>
          <a:chOff x="0" y="0"/>
          <a:chExt cx="0" cy="0"/>
        </a:xfrm>
      </p:grpSpPr>
      <p:sp>
        <p:nvSpPr>
          <p:cNvPr id="185" name="Shape 185"/>
          <p:cNvSpPr/>
          <p:nvPr/>
        </p:nvSpPr>
        <p:spPr>
          <a:xfrm>
            <a:off x="0" y="0"/>
            <a:ext cx="9144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86" name="Shape 186"/>
          <p:cNvCxnSpPr/>
          <p:nvPr/>
        </p:nvCxnSpPr>
        <p:spPr>
          <a:xfrm rot="10800000">
            <a:off x="2152475" y="2633250"/>
            <a:ext cx="4819800" cy="0"/>
          </a:xfrm>
          <a:prstGeom prst="straightConnector1">
            <a:avLst/>
          </a:prstGeom>
          <a:noFill/>
          <a:ln w="9525" cap="flat" cmpd="sng">
            <a:solidFill>
              <a:srgbClr val="FFFFFF"/>
            </a:solidFill>
            <a:prstDash val="solid"/>
            <a:round/>
            <a:headEnd type="none" w="med" len="med"/>
            <a:tailEnd type="none" w="med" len="med"/>
          </a:ln>
        </p:spPr>
      </p:cxnSp>
      <p:sp>
        <p:nvSpPr>
          <p:cNvPr id="187" name="Shape 187"/>
          <p:cNvSpPr txBox="1">
            <a:spLocks noGrp="1"/>
          </p:cNvSpPr>
          <p:nvPr>
            <p:ph type="title"/>
          </p:nvPr>
        </p:nvSpPr>
        <p:spPr>
          <a:xfrm>
            <a:off x="2093075" y="584425"/>
            <a:ext cx="4948200" cy="18858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Clr>
                <a:srgbClr val="FFFFFF"/>
              </a:buClr>
              <a:buSzPts val="4000"/>
              <a:buNone/>
              <a:defRPr sz="4000" b="1">
                <a:solidFill>
                  <a:srgbClr val="FFFFFF"/>
                </a:solidFill>
              </a:defRPr>
            </a:lvl1pPr>
            <a:lvl2pPr lvl="1" algn="l" rtl="0">
              <a:lnSpc>
                <a:spcPct val="100000"/>
              </a:lnSpc>
              <a:spcBef>
                <a:spcPts val="0"/>
              </a:spcBef>
              <a:spcAft>
                <a:spcPts val="0"/>
              </a:spcAft>
              <a:buClr>
                <a:srgbClr val="FFFFFF"/>
              </a:buClr>
              <a:buSzPts val="4000"/>
              <a:buNone/>
              <a:defRPr sz="4000" b="1">
                <a:solidFill>
                  <a:srgbClr val="FFFFFF"/>
                </a:solidFill>
              </a:defRPr>
            </a:lvl2pPr>
            <a:lvl3pPr lvl="2" algn="l" rtl="0">
              <a:lnSpc>
                <a:spcPct val="100000"/>
              </a:lnSpc>
              <a:spcBef>
                <a:spcPts val="0"/>
              </a:spcBef>
              <a:spcAft>
                <a:spcPts val="0"/>
              </a:spcAft>
              <a:buClr>
                <a:srgbClr val="FFFFFF"/>
              </a:buClr>
              <a:buSzPts val="4000"/>
              <a:buNone/>
              <a:defRPr sz="4000" b="1">
                <a:solidFill>
                  <a:srgbClr val="FFFFFF"/>
                </a:solidFill>
              </a:defRPr>
            </a:lvl3pPr>
            <a:lvl4pPr lvl="3" algn="l" rtl="0">
              <a:lnSpc>
                <a:spcPct val="100000"/>
              </a:lnSpc>
              <a:spcBef>
                <a:spcPts val="0"/>
              </a:spcBef>
              <a:spcAft>
                <a:spcPts val="0"/>
              </a:spcAft>
              <a:buClr>
                <a:srgbClr val="FFFFFF"/>
              </a:buClr>
              <a:buSzPts val="4000"/>
              <a:buNone/>
              <a:defRPr sz="4000" b="1">
                <a:solidFill>
                  <a:srgbClr val="FFFFFF"/>
                </a:solidFill>
              </a:defRPr>
            </a:lvl4pPr>
            <a:lvl5pPr lvl="4" algn="l" rtl="0">
              <a:lnSpc>
                <a:spcPct val="100000"/>
              </a:lnSpc>
              <a:spcBef>
                <a:spcPts val="0"/>
              </a:spcBef>
              <a:spcAft>
                <a:spcPts val="0"/>
              </a:spcAft>
              <a:buClr>
                <a:srgbClr val="FFFFFF"/>
              </a:buClr>
              <a:buSzPts val="4000"/>
              <a:buNone/>
              <a:defRPr sz="4000" b="1">
                <a:solidFill>
                  <a:srgbClr val="FFFFFF"/>
                </a:solidFill>
              </a:defRPr>
            </a:lvl5pPr>
            <a:lvl6pPr lvl="5" algn="l" rtl="0">
              <a:lnSpc>
                <a:spcPct val="100000"/>
              </a:lnSpc>
              <a:spcBef>
                <a:spcPts val="0"/>
              </a:spcBef>
              <a:spcAft>
                <a:spcPts val="0"/>
              </a:spcAft>
              <a:buClr>
                <a:srgbClr val="FFFFFF"/>
              </a:buClr>
              <a:buSzPts val="4000"/>
              <a:buNone/>
              <a:defRPr sz="4000" b="1">
                <a:solidFill>
                  <a:srgbClr val="FFFFFF"/>
                </a:solidFill>
              </a:defRPr>
            </a:lvl6pPr>
            <a:lvl7pPr lvl="6" algn="l" rtl="0">
              <a:lnSpc>
                <a:spcPct val="100000"/>
              </a:lnSpc>
              <a:spcBef>
                <a:spcPts val="0"/>
              </a:spcBef>
              <a:spcAft>
                <a:spcPts val="0"/>
              </a:spcAft>
              <a:buClr>
                <a:srgbClr val="FFFFFF"/>
              </a:buClr>
              <a:buSzPts val="4000"/>
              <a:buNone/>
              <a:defRPr sz="4000" b="1">
                <a:solidFill>
                  <a:srgbClr val="FFFFFF"/>
                </a:solidFill>
              </a:defRPr>
            </a:lvl7pPr>
            <a:lvl8pPr lvl="7" algn="l" rtl="0">
              <a:lnSpc>
                <a:spcPct val="100000"/>
              </a:lnSpc>
              <a:spcBef>
                <a:spcPts val="0"/>
              </a:spcBef>
              <a:spcAft>
                <a:spcPts val="0"/>
              </a:spcAft>
              <a:buClr>
                <a:srgbClr val="FFFFFF"/>
              </a:buClr>
              <a:buSzPts val="4000"/>
              <a:buNone/>
              <a:defRPr sz="4000" b="1">
                <a:solidFill>
                  <a:srgbClr val="FFFFFF"/>
                </a:solidFill>
              </a:defRPr>
            </a:lvl8pPr>
            <a:lvl9pPr lvl="8" algn="l" rtl="0">
              <a:lnSpc>
                <a:spcPct val="100000"/>
              </a:lnSpc>
              <a:spcBef>
                <a:spcPts val="0"/>
              </a:spcBef>
              <a:spcAft>
                <a:spcPts val="0"/>
              </a:spcAft>
              <a:buClr>
                <a:srgbClr val="FFFFFF"/>
              </a:buClr>
              <a:buSzPts val="4000"/>
              <a:buNone/>
              <a:defRPr sz="4000" b="1">
                <a:solidFill>
                  <a:srgbClr val="FFFFFF"/>
                </a:solidFill>
              </a:defRPr>
            </a:lvl9pPr>
          </a:lstStyle>
          <a:p>
            <a:endParaRPr/>
          </a:p>
        </p:txBody>
      </p:sp>
      <p:sp>
        <p:nvSpPr>
          <p:cNvPr id="188" name="Shape 188"/>
          <p:cNvSpPr txBox="1">
            <a:spLocks noGrp="1"/>
          </p:cNvSpPr>
          <p:nvPr>
            <p:ph type="body" idx="1"/>
          </p:nvPr>
        </p:nvSpPr>
        <p:spPr>
          <a:xfrm>
            <a:off x="2093075" y="2834825"/>
            <a:ext cx="4938600" cy="1553100"/>
          </a:xfrm>
          <a:prstGeom prst="rect">
            <a:avLst/>
          </a:prstGeom>
          <a:noFill/>
        </p:spPr>
        <p:txBody>
          <a:bodyPr spcFirstLastPara="1" wrap="square" lIns="91425" tIns="91425" rIns="91425" bIns="91425" anchor="t" anchorCtr="0"/>
          <a:lstStyle>
            <a:lvl1pPr marL="457200" lvl="0" indent="-317500" algn="l" rtl="0">
              <a:lnSpc>
                <a:spcPct val="115000"/>
              </a:lnSpc>
              <a:spcBef>
                <a:spcPts val="600"/>
              </a:spcBef>
              <a:spcAft>
                <a:spcPts val="0"/>
              </a:spcAft>
              <a:buClr>
                <a:srgbClr val="FFFFFF"/>
              </a:buClr>
              <a:buSzPts val="1400"/>
              <a:buChar char="▰"/>
              <a:defRPr sz="1400">
                <a:solidFill>
                  <a:srgbClr val="FFFFFF"/>
                </a:solidFill>
              </a:defRPr>
            </a:lvl1pPr>
            <a:lvl2pPr marL="914400" lvl="1" indent="-304800" algn="l" rtl="0">
              <a:lnSpc>
                <a:spcPct val="115000"/>
              </a:lnSpc>
              <a:spcBef>
                <a:spcPts val="1600"/>
              </a:spcBef>
              <a:spcAft>
                <a:spcPts val="0"/>
              </a:spcAft>
              <a:buClr>
                <a:srgbClr val="FFFFFF"/>
              </a:buClr>
              <a:buSzPts val="1200"/>
              <a:buChar char="▻"/>
              <a:defRPr sz="1200">
                <a:solidFill>
                  <a:srgbClr val="FFFFFF"/>
                </a:solidFill>
              </a:defRPr>
            </a:lvl2pPr>
            <a:lvl3pPr marL="1371600" lvl="2" indent="-304800" algn="l" rtl="0">
              <a:lnSpc>
                <a:spcPct val="115000"/>
              </a:lnSpc>
              <a:spcBef>
                <a:spcPts val="1600"/>
              </a:spcBef>
              <a:spcAft>
                <a:spcPts val="0"/>
              </a:spcAft>
              <a:buClr>
                <a:srgbClr val="FFFFFF"/>
              </a:buClr>
              <a:buSzPts val="1200"/>
              <a:buChar char="▻"/>
              <a:defRPr sz="1200">
                <a:solidFill>
                  <a:srgbClr val="FFFFFF"/>
                </a:solidFill>
              </a:defRPr>
            </a:lvl3pPr>
            <a:lvl4pPr marL="1828800" lvl="3" indent="-304800" algn="l" rtl="0">
              <a:lnSpc>
                <a:spcPct val="115000"/>
              </a:lnSpc>
              <a:spcBef>
                <a:spcPts val="1600"/>
              </a:spcBef>
              <a:spcAft>
                <a:spcPts val="0"/>
              </a:spcAft>
              <a:buClr>
                <a:srgbClr val="FFFFFF"/>
              </a:buClr>
              <a:buSzPts val="1200"/>
              <a:buChar char="▻"/>
              <a:defRPr sz="1200">
                <a:solidFill>
                  <a:srgbClr val="FFFFFF"/>
                </a:solidFill>
              </a:defRPr>
            </a:lvl4pPr>
            <a:lvl5pPr marL="2286000" lvl="4" indent="-304800" algn="l" rtl="0">
              <a:lnSpc>
                <a:spcPct val="115000"/>
              </a:lnSpc>
              <a:spcBef>
                <a:spcPts val="1600"/>
              </a:spcBef>
              <a:spcAft>
                <a:spcPts val="0"/>
              </a:spcAft>
              <a:buClr>
                <a:srgbClr val="FFFFFF"/>
              </a:buClr>
              <a:buSzPts val="1200"/>
              <a:buChar char="▻"/>
              <a:defRPr sz="1200">
                <a:solidFill>
                  <a:srgbClr val="FFFFFF"/>
                </a:solidFill>
              </a:defRPr>
            </a:lvl5pPr>
            <a:lvl6pPr marL="2743200" lvl="5" indent="-304800" algn="l" rtl="0">
              <a:lnSpc>
                <a:spcPct val="115000"/>
              </a:lnSpc>
              <a:spcBef>
                <a:spcPts val="1600"/>
              </a:spcBef>
              <a:spcAft>
                <a:spcPts val="0"/>
              </a:spcAft>
              <a:buClr>
                <a:srgbClr val="FFFFFF"/>
              </a:buClr>
              <a:buSzPts val="1200"/>
              <a:buChar char="▻"/>
              <a:defRPr sz="1200">
                <a:solidFill>
                  <a:srgbClr val="FFFFFF"/>
                </a:solidFill>
              </a:defRPr>
            </a:lvl6pPr>
            <a:lvl7pPr marL="3200400" lvl="6" indent="-304800" algn="l" rtl="0">
              <a:lnSpc>
                <a:spcPct val="115000"/>
              </a:lnSpc>
              <a:spcBef>
                <a:spcPts val="1600"/>
              </a:spcBef>
              <a:spcAft>
                <a:spcPts val="0"/>
              </a:spcAft>
              <a:buClr>
                <a:srgbClr val="FFFFFF"/>
              </a:buClr>
              <a:buSzPts val="1200"/>
              <a:buChar char="▻"/>
              <a:defRPr sz="1200">
                <a:solidFill>
                  <a:srgbClr val="FFFFFF"/>
                </a:solidFill>
              </a:defRPr>
            </a:lvl7pPr>
            <a:lvl8pPr marL="3657600" lvl="7" indent="-304800" algn="l" rtl="0">
              <a:lnSpc>
                <a:spcPct val="115000"/>
              </a:lnSpc>
              <a:spcBef>
                <a:spcPts val="1600"/>
              </a:spcBef>
              <a:spcAft>
                <a:spcPts val="0"/>
              </a:spcAft>
              <a:buClr>
                <a:srgbClr val="FFFFFF"/>
              </a:buClr>
              <a:buSzPts val="1200"/>
              <a:buChar char="▻"/>
              <a:defRPr sz="1200">
                <a:solidFill>
                  <a:srgbClr val="FFFFFF"/>
                </a:solidFill>
              </a:defRPr>
            </a:lvl8pPr>
            <a:lvl9pPr marL="4114800" lvl="8" indent="-304800" algn="l" rtl="0">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89" name="Shape 189"/>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000">
                <a:solidFill>
                  <a:srgbClr val="FFFFFF"/>
                </a:solidFill>
              </a:defRPr>
            </a:lvl1pPr>
            <a:lvl2pPr lvl="1" algn="r" rtl="0">
              <a:lnSpc>
                <a:spcPct val="100000"/>
              </a:lnSpc>
              <a:spcBef>
                <a:spcPts val="0"/>
              </a:spcBef>
              <a:spcAft>
                <a:spcPts val="0"/>
              </a:spcAft>
              <a:buNone/>
              <a:defRPr sz="1000">
                <a:solidFill>
                  <a:srgbClr val="FFFFFF"/>
                </a:solidFill>
              </a:defRPr>
            </a:lvl2pPr>
            <a:lvl3pPr lvl="2" algn="r" rtl="0">
              <a:lnSpc>
                <a:spcPct val="100000"/>
              </a:lnSpc>
              <a:spcBef>
                <a:spcPts val="0"/>
              </a:spcBef>
              <a:spcAft>
                <a:spcPts val="0"/>
              </a:spcAft>
              <a:buNone/>
              <a:defRPr sz="1000">
                <a:solidFill>
                  <a:srgbClr val="FFFFFF"/>
                </a:solidFill>
              </a:defRPr>
            </a:lvl3pPr>
            <a:lvl4pPr lvl="3" algn="r" rtl="0">
              <a:lnSpc>
                <a:spcPct val="100000"/>
              </a:lnSpc>
              <a:spcBef>
                <a:spcPts val="0"/>
              </a:spcBef>
              <a:spcAft>
                <a:spcPts val="0"/>
              </a:spcAft>
              <a:buNone/>
              <a:defRPr sz="1000">
                <a:solidFill>
                  <a:srgbClr val="FFFFFF"/>
                </a:solidFill>
              </a:defRPr>
            </a:lvl4pPr>
            <a:lvl5pPr lvl="4" algn="r" rtl="0">
              <a:lnSpc>
                <a:spcPct val="100000"/>
              </a:lnSpc>
              <a:spcBef>
                <a:spcPts val="0"/>
              </a:spcBef>
              <a:spcAft>
                <a:spcPts val="0"/>
              </a:spcAft>
              <a:buNone/>
              <a:defRPr sz="1000">
                <a:solidFill>
                  <a:srgbClr val="FFFFFF"/>
                </a:solidFill>
              </a:defRPr>
            </a:lvl5pPr>
            <a:lvl6pPr lvl="5" algn="r" rtl="0">
              <a:lnSpc>
                <a:spcPct val="100000"/>
              </a:lnSpc>
              <a:spcBef>
                <a:spcPts val="0"/>
              </a:spcBef>
              <a:spcAft>
                <a:spcPts val="0"/>
              </a:spcAft>
              <a:buNone/>
              <a:defRPr sz="1000">
                <a:solidFill>
                  <a:srgbClr val="FFFFFF"/>
                </a:solidFill>
              </a:defRPr>
            </a:lvl6pPr>
            <a:lvl7pPr lvl="6" algn="r" rtl="0">
              <a:lnSpc>
                <a:spcPct val="100000"/>
              </a:lnSpc>
              <a:spcBef>
                <a:spcPts val="0"/>
              </a:spcBef>
              <a:spcAft>
                <a:spcPts val="0"/>
              </a:spcAft>
              <a:buNone/>
              <a:defRPr sz="1000">
                <a:solidFill>
                  <a:srgbClr val="FFFFFF"/>
                </a:solidFill>
              </a:defRPr>
            </a:lvl7pPr>
            <a:lvl8pPr lvl="7" algn="r" rtl="0">
              <a:lnSpc>
                <a:spcPct val="100000"/>
              </a:lnSpc>
              <a:spcBef>
                <a:spcPts val="0"/>
              </a:spcBef>
              <a:spcAft>
                <a:spcPts val="0"/>
              </a:spcAft>
              <a:buNone/>
              <a:defRPr sz="1000">
                <a:solidFill>
                  <a:srgbClr val="FFFFFF"/>
                </a:solidFill>
              </a:defRPr>
            </a:lvl8pPr>
            <a:lvl9pPr lvl="8" algn="r" rtl="0">
              <a:lnSpc>
                <a:spcPct val="100000"/>
              </a:lnSpc>
              <a:spcBef>
                <a:spcPts val="0"/>
              </a:spcBef>
              <a:spcAft>
                <a:spcPts val="0"/>
              </a:spcAft>
              <a:buNone/>
              <a:defRPr sz="1000">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4D3CF33-EA7B-4E93-AB22-5E1FB932C63A}" type="datetimeFigureOut">
              <a:rPr lang="en-US" smtClean="0"/>
              <a:t>9/7/2023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00A68BE-99DD-4973-BEEC-28D9EA15615F}" type="slidenum">
              <a:rPr lang="en-US" smtClean="0"/>
              <a:t>‹#›</a:t>
            </a:fld>
            <a:endParaRPr lang="en-US"/>
          </a:p>
        </p:txBody>
      </p:sp>
    </p:spTree>
    <p:extLst>
      <p:ext uri="{BB962C8B-B14F-4D97-AF65-F5344CB8AC3E}">
        <p14:creationId xmlns:p14="http://schemas.microsoft.com/office/powerpoint/2010/main" val="314425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4D3CF33-EA7B-4E93-AB22-5E1FB932C63A}" type="datetimeFigureOut">
              <a:rPr lang="en-US" smtClean="0"/>
              <a:t>9/7/2023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00A68BE-99DD-4973-BEEC-28D9EA15615F}" type="slidenum">
              <a:rPr lang="en-US" smtClean="0"/>
              <a:t>‹#›</a:t>
            </a:fld>
            <a:endParaRPr lang="en-US"/>
          </a:p>
        </p:txBody>
      </p:sp>
    </p:spTree>
    <p:extLst>
      <p:ext uri="{BB962C8B-B14F-4D97-AF65-F5344CB8AC3E}">
        <p14:creationId xmlns:p14="http://schemas.microsoft.com/office/powerpoint/2010/main" val="58574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3"/>
        <p:cNvGrpSpPr/>
        <p:nvPr/>
      </p:nvGrpSpPr>
      <p:grpSpPr>
        <a:xfrm>
          <a:off x="0" y="0"/>
          <a:ext cx="0" cy="0"/>
          <a:chOff x="0" y="0"/>
          <a:chExt cx="0" cy="0"/>
        </a:xfrm>
      </p:grpSpPr>
      <p:grpSp>
        <p:nvGrpSpPr>
          <p:cNvPr id="24" name="Shape 24"/>
          <p:cNvGrpSpPr/>
          <p:nvPr/>
        </p:nvGrpSpPr>
        <p:grpSpPr>
          <a:xfrm>
            <a:off x="-4" y="41"/>
            <a:ext cx="7072430" cy="1327314"/>
            <a:chOff x="-4" y="41"/>
            <a:chExt cx="7072430" cy="1327314"/>
          </a:xfrm>
        </p:grpSpPr>
        <p:sp>
          <p:nvSpPr>
            <p:cNvPr id="25" name="Shape 2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6" name="Shape 26"/>
            <p:cNvGrpSpPr/>
            <p:nvPr/>
          </p:nvGrpSpPr>
          <p:grpSpPr>
            <a:xfrm rot="10800000" flipH="1">
              <a:off x="3" y="41"/>
              <a:ext cx="6756168" cy="1327314"/>
              <a:chOff x="-2168138" y="330075"/>
              <a:chExt cx="8650663" cy="1699506"/>
            </a:xfrm>
          </p:grpSpPr>
          <p:sp>
            <p:nvSpPr>
              <p:cNvPr id="27" name="Shape 2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8" name="Shape 2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9" name="Shape 29"/>
            <p:cNvGrpSpPr/>
            <p:nvPr/>
          </p:nvGrpSpPr>
          <p:grpSpPr>
            <a:xfrm rot="10800000" flipH="1">
              <a:off x="-4" y="381008"/>
              <a:ext cx="7072430" cy="771743"/>
              <a:chOff x="-9092084" y="330075"/>
              <a:chExt cx="15574609" cy="1699501"/>
            </a:xfrm>
          </p:grpSpPr>
          <p:sp>
            <p:nvSpPr>
              <p:cNvPr id="30" name="Shape 30"/>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 name="Shape 31"/>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32" name="Shape 32"/>
          <p:cNvGrpSpPr/>
          <p:nvPr/>
        </p:nvGrpSpPr>
        <p:grpSpPr>
          <a:xfrm>
            <a:off x="6946842" y="4472723"/>
            <a:ext cx="2202830" cy="670795"/>
            <a:chOff x="5575242" y="4472723"/>
            <a:chExt cx="2202830" cy="670795"/>
          </a:xfrm>
        </p:grpSpPr>
        <p:sp>
          <p:nvSpPr>
            <p:cNvPr id="33" name="Shape 3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Shape 34"/>
            <p:cNvGrpSpPr/>
            <p:nvPr/>
          </p:nvGrpSpPr>
          <p:grpSpPr>
            <a:xfrm flipH="1">
              <a:off x="5734850" y="4472723"/>
              <a:ext cx="2040837" cy="670795"/>
              <a:chOff x="1297954" y="330075"/>
              <a:chExt cx="5169293" cy="1699506"/>
            </a:xfrm>
          </p:grpSpPr>
          <p:sp>
            <p:nvSpPr>
              <p:cNvPr id="35" name="Shape 3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 name="Shape 37"/>
            <p:cNvGrpSpPr/>
            <p:nvPr/>
          </p:nvGrpSpPr>
          <p:grpSpPr>
            <a:xfrm flipH="1">
              <a:off x="5578209" y="4646738"/>
              <a:ext cx="2199863" cy="304563"/>
              <a:chOff x="-5827153" y="330075"/>
              <a:chExt cx="12276019" cy="1699569"/>
            </a:xfrm>
          </p:grpSpPr>
          <p:sp>
            <p:nvSpPr>
              <p:cNvPr id="38" name="Shape 3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 name="Shape 4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41" name="Shape 41"/>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42" name="Shape 42"/>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43" name="Shape 4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4"/>
        <p:cNvGrpSpPr/>
        <p:nvPr/>
      </p:nvGrpSpPr>
      <p:grpSpPr>
        <a:xfrm>
          <a:off x="0" y="0"/>
          <a:ext cx="0" cy="0"/>
          <a:chOff x="0" y="0"/>
          <a:chExt cx="0" cy="0"/>
        </a:xfrm>
      </p:grpSpPr>
      <p:sp>
        <p:nvSpPr>
          <p:cNvPr id="45" name="Shape 4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grpSp>
        <p:nvGrpSpPr>
          <p:cNvPr id="46" name="Shape 46"/>
          <p:cNvGrpSpPr/>
          <p:nvPr/>
        </p:nvGrpSpPr>
        <p:grpSpPr>
          <a:xfrm>
            <a:off x="6946842" y="4472723"/>
            <a:ext cx="2202830" cy="670795"/>
            <a:chOff x="5575242" y="4472723"/>
            <a:chExt cx="2202830" cy="670795"/>
          </a:xfrm>
        </p:grpSpPr>
        <p:sp>
          <p:nvSpPr>
            <p:cNvPr id="47" name="Shape 4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Shape 48"/>
            <p:cNvGrpSpPr/>
            <p:nvPr/>
          </p:nvGrpSpPr>
          <p:grpSpPr>
            <a:xfrm flipH="1">
              <a:off x="5734850" y="4472723"/>
              <a:ext cx="2040837" cy="670795"/>
              <a:chOff x="1297954" y="330075"/>
              <a:chExt cx="5169293" cy="1699506"/>
            </a:xfrm>
          </p:grpSpPr>
          <p:sp>
            <p:nvSpPr>
              <p:cNvPr id="49" name="Shape 4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Shape 5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 name="Shape 51"/>
            <p:cNvGrpSpPr/>
            <p:nvPr/>
          </p:nvGrpSpPr>
          <p:grpSpPr>
            <a:xfrm flipH="1">
              <a:off x="5578209" y="4646738"/>
              <a:ext cx="2199863" cy="304563"/>
              <a:chOff x="-5827153" y="330075"/>
              <a:chExt cx="12276019" cy="1699569"/>
            </a:xfrm>
          </p:grpSpPr>
          <p:sp>
            <p:nvSpPr>
              <p:cNvPr id="52" name="Shape 52"/>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Shape 5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4" name="Shape 54"/>
          <p:cNvGrpSpPr/>
          <p:nvPr/>
        </p:nvGrpSpPr>
        <p:grpSpPr>
          <a:xfrm rot="10800000">
            <a:off x="-8" y="-2"/>
            <a:ext cx="2202830" cy="670795"/>
            <a:chOff x="5575242" y="4472723"/>
            <a:chExt cx="2202830" cy="670795"/>
          </a:xfrm>
        </p:grpSpPr>
        <p:sp>
          <p:nvSpPr>
            <p:cNvPr id="55" name="Shape 55"/>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Shape 56"/>
            <p:cNvGrpSpPr/>
            <p:nvPr/>
          </p:nvGrpSpPr>
          <p:grpSpPr>
            <a:xfrm flipH="1">
              <a:off x="5734850" y="4472723"/>
              <a:ext cx="2040837" cy="670795"/>
              <a:chOff x="1297954" y="330075"/>
              <a:chExt cx="5169293" cy="1699506"/>
            </a:xfrm>
          </p:grpSpPr>
          <p:sp>
            <p:nvSpPr>
              <p:cNvPr id="57" name="Shape 5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Shape 59"/>
            <p:cNvGrpSpPr/>
            <p:nvPr/>
          </p:nvGrpSpPr>
          <p:grpSpPr>
            <a:xfrm flipH="1">
              <a:off x="5578209" y="4646738"/>
              <a:ext cx="2199863" cy="304563"/>
              <a:chOff x="-5827153" y="330075"/>
              <a:chExt cx="12276019" cy="1699569"/>
            </a:xfrm>
          </p:grpSpPr>
          <p:sp>
            <p:nvSpPr>
              <p:cNvPr id="60" name="Shape 6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ubtitle">
    <p:spTree>
      <p:nvGrpSpPr>
        <p:cNvPr id="1" name="Shape 62"/>
        <p:cNvGrpSpPr/>
        <p:nvPr/>
      </p:nvGrpSpPr>
      <p:grpSpPr>
        <a:xfrm>
          <a:off x="0" y="0"/>
          <a:ext cx="0" cy="0"/>
          <a:chOff x="0" y="0"/>
          <a:chExt cx="0" cy="0"/>
        </a:xfrm>
      </p:grpSpPr>
      <p:sp>
        <p:nvSpPr>
          <p:cNvPr id="63" name="Shape 6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64" name="Shape 64"/>
          <p:cNvGrpSpPr/>
          <p:nvPr/>
        </p:nvGrpSpPr>
        <p:grpSpPr>
          <a:xfrm>
            <a:off x="0" y="-7088"/>
            <a:ext cx="8661398" cy="5150588"/>
            <a:chOff x="0" y="-7088"/>
            <a:chExt cx="8661398" cy="5150588"/>
          </a:xfrm>
        </p:grpSpPr>
        <p:sp>
          <p:nvSpPr>
            <p:cNvPr id="65" name="Shape 65"/>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Shape 66"/>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7" name="Shape 67"/>
          <p:cNvGrpSpPr/>
          <p:nvPr/>
        </p:nvGrpSpPr>
        <p:grpSpPr>
          <a:xfrm rot="10800000" flipH="1">
            <a:off x="-2" y="2924826"/>
            <a:ext cx="6589087" cy="2027268"/>
            <a:chOff x="-9894852" y="-4493254"/>
            <a:chExt cx="21200407" cy="6522740"/>
          </a:xfrm>
        </p:grpSpPr>
        <p:sp>
          <p:nvSpPr>
            <p:cNvPr id="68" name="Shape 68"/>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9" name="Shape 69"/>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Shape 7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 name="Shape 78"/>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FFFFF"/>
              </a:buClr>
              <a:buSzPts val="3000"/>
              <a:buFont typeface="Roboto Condensed"/>
              <a:buNone/>
              <a:defRPr sz="3000" b="1" i="0" u="none" strike="noStrike" cap="non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3000"/>
              <a:buFont typeface="Roboto Condensed"/>
              <a:buNone/>
              <a:defRPr sz="3000" b="1">
                <a:solidFill>
                  <a:srgbClr val="FFFFFF"/>
                </a:solidFill>
                <a:latin typeface="Roboto Condensed"/>
                <a:ea typeface="Roboto Condensed"/>
                <a:cs typeface="Roboto Condensed"/>
                <a:sym typeface="Roboto Condensed"/>
              </a:defRPr>
            </a:lvl9pPr>
          </a:lstStyle>
          <a:p>
            <a:endParaRPr/>
          </a:p>
        </p:txBody>
      </p:sp>
      <p:sp>
        <p:nvSpPr>
          <p:cNvPr id="79" name="Shape 79"/>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1pPr>
            <a:lvl2pPr marR="0" lvl="1"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2pPr>
            <a:lvl3pPr marR="0" lvl="2"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3pPr>
            <a:lvl4pPr marR="0" lvl="3"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4pPr>
            <a:lvl5pPr marR="0" lvl="4"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5pPr>
            <a:lvl6pPr marR="0" lvl="5"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6pPr>
            <a:lvl7pPr marR="0" lvl="6"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7pPr>
            <a:lvl8pPr marR="0" lvl="7" algn="l" rtl="0">
              <a:lnSpc>
                <a:spcPct val="100000"/>
              </a:lnSpc>
              <a:spcBef>
                <a:spcPts val="1000"/>
              </a:spcBef>
              <a:spcAft>
                <a:spcPts val="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8pPr>
            <a:lvl9pPr marR="0" lvl="8" algn="l" rtl="0">
              <a:lnSpc>
                <a:spcPct val="100000"/>
              </a:lnSpc>
              <a:spcBef>
                <a:spcPts val="1000"/>
              </a:spcBef>
              <a:spcAft>
                <a:spcPts val="1000"/>
              </a:spcAft>
              <a:buClr>
                <a:srgbClr val="FF9800"/>
              </a:buClr>
              <a:buSzPts val="2000"/>
              <a:buFont typeface="Roboto Condensed Light"/>
              <a:buNone/>
              <a:defRPr sz="2000" b="0" i="0" u="none" strike="noStrike" cap="none">
                <a:solidFill>
                  <a:srgbClr val="FF9800"/>
                </a:solidFill>
                <a:latin typeface="Roboto Condensed Light"/>
                <a:ea typeface="Roboto Condensed Light"/>
                <a:cs typeface="Roboto Condensed Light"/>
                <a:sym typeface="Roboto Condensed Light"/>
              </a:defRPr>
            </a:lvl9pPr>
          </a:lstStyle>
          <a:p>
            <a:endParaRPr/>
          </a:p>
        </p:txBody>
      </p:sp>
      <p:sp>
        <p:nvSpPr>
          <p:cNvPr id="80" name="Shape 8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p:spTree>
      <p:nvGrpSpPr>
        <p:cNvPr id="1" name="Shape 81"/>
        <p:cNvGrpSpPr/>
        <p:nvPr/>
      </p:nvGrpSpPr>
      <p:grpSpPr>
        <a:xfrm>
          <a:off x="0" y="0"/>
          <a:ext cx="0" cy="0"/>
          <a:chOff x="0" y="0"/>
          <a:chExt cx="0" cy="0"/>
        </a:xfrm>
      </p:grpSpPr>
      <p:sp>
        <p:nvSpPr>
          <p:cNvPr id="82" name="Shape 8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83" name="Shape 83"/>
          <p:cNvGrpSpPr/>
          <p:nvPr/>
        </p:nvGrpSpPr>
        <p:grpSpPr>
          <a:xfrm>
            <a:off x="0" y="-7088"/>
            <a:ext cx="8661398" cy="5150588"/>
            <a:chOff x="0" y="-7088"/>
            <a:chExt cx="8661398" cy="5150588"/>
          </a:xfrm>
        </p:grpSpPr>
        <p:sp>
          <p:nvSpPr>
            <p:cNvPr id="84" name="Shape 8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Shape 85"/>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86" name="Shape 86"/>
          <p:cNvGrpSpPr/>
          <p:nvPr/>
        </p:nvGrpSpPr>
        <p:grpSpPr>
          <a:xfrm rot="10800000" flipH="1">
            <a:off x="1" y="1090763"/>
            <a:ext cx="8847502" cy="2961974"/>
            <a:chOff x="-8178042" y="-4493254"/>
            <a:chExt cx="19483597" cy="6522736"/>
          </a:xfrm>
        </p:grpSpPr>
        <p:sp>
          <p:nvSpPr>
            <p:cNvPr id="87" name="Shape 87"/>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88" name="Shape 88"/>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89" name="Shape 89"/>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1pPr>
            <a:lvl2pPr marL="914400" marR="0" lvl="1"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2pPr>
            <a:lvl3pPr marL="1371600" marR="0" lvl="2"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3pPr>
            <a:lvl4pPr marL="1828800" marR="0" lvl="3"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4pPr>
            <a:lvl5pPr marL="2286000" marR="0" lvl="4"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5pPr>
            <a:lvl6pPr marL="2743200" marR="0" lvl="5"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6pPr>
            <a:lvl7pPr marL="3200400" marR="0" lvl="6"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7pPr>
            <a:lvl8pPr marL="3657600" marR="0" lvl="7"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8pPr>
            <a:lvl9pPr marL="4114800" marR="0" lvl="8"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9pPr>
          </a:lstStyle>
          <a:p>
            <a:endParaRPr/>
          </a:p>
        </p:txBody>
      </p:sp>
      <p:sp>
        <p:nvSpPr>
          <p:cNvPr id="90" name="Shape 90"/>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9800"/>
              </a:buClr>
              <a:buSzPts val="7200"/>
              <a:buFont typeface="Arial"/>
              <a:buNone/>
            </a:pPr>
            <a:r>
              <a:rPr lang="en" sz="7200" b="1" i="0" u="none" strike="noStrike" cap="none">
                <a:solidFill>
                  <a:srgbClr val="FF9800"/>
                </a:solidFill>
                <a:latin typeface="Arial"/>
                <a:ea typeface="Arial"/>
                <a:cs typeface="Arial"/>
                <a:sym typeface="Arial"/>
              </a:rPr>
              <a:t>“</a:t>
            </a:r>
            <a:endParaRPr sz="7200" b="1" i="0" u="none" strike="noStrike" cap="none">
              <a:solidFill>
                <a:srgbClr val="FF9800"/>
              </a:solidFill>
              <a:latin typeface="Arial"/>
              <a:ea typeface="Arial"/>
              <a:cs typeface="Arial"/>
              <a:sym typeface="Arial"/>
            </a:endParaRPr>
          </a:p>
        </p:txBody>
      </p:sp>
      <p:grpSp>
        <p:nvGrpSpPr>
          <p:cNvPr id="91" name="Shape 91"/>
          <p:cNvGrpSpPr/>
          <p:nvPr/>
        </p:nvGrpSpPr>
        <p:grpSpPr>
          <a:xfrm>
            <a:off x="6946842" y="4472723"/>
            <a:ext cx="2202830" cy="670795"/>
            <a:chOff x="5575242" y="4472723"/>
            <a:chExt cx="2202830" cy="670795"/>
          </a:xfrm>
        </p:grpSpPr>
        <p:sp>
          <p:nvSpPr>
            <p:cNvPr id="92" name="Shape 9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 name="Shape 93"/>
            <p:cNvGrpSpPr/>
            <p:nvPr/>
          </p:nvGrpSpPr>
          <p:grpSpPr>
            <a:xfrm flipH="1">
              <a:off x="5734850" y="4472723"/>
              <a:ext cx="2040837" cy="670795"/>
              <a:chOff x="1297954" y="330075"/>
              <a:chExt cx="5169293" cy="1699506"/>
            </a:xfrm>
          </p:grpSpPr>
          <p:sp>
            <p:nvSpPr>
              <p:cNvPr id="94" name="Shape 9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Shape 96"/>
            <p:cNvGrpSpPr/>
            <p:nvPr/>
          </p:nvGrpSpPr>
          <p:grpSpPr>
            <a:xfrm flipH="1">
              <a:off x="5578209" y="4646738"/>
              <a:ext cx="2199863" cy="304563"/>
              <a:chOff x="-5827153" y="330075"/>
              <a:chExt cx="12276019" cy="1699569"/>
            </a:xfrm>
          </p:grpSpPr>
          <p:sp>
            <p:nvSpPr>
              <p:cNvPr id="97" name="Shape 9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9" name="Shape 9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00"/>
        <p:cNvGrpSpPr/>
        <p:nvPr/>
      </p:nvGrpSpPr>
      <p:grpSpPr>
        <a:xfrm>
          <a:off x="0" y="0"/>
          <a:ext cx="0" cy="0"/>
          <a:chOff x="0" y="0"/>
          <a:chExt cx="0" cy="0"/>
        </a:xfrm>
      </p:grpSpPr>
      <p:grpSp>
        <p:nvGrpSpPr>
          <p:cNvPr id="101" name="Shape 101"/>
          <p:cNvGrpSpPr/>
          <p:nvPr/>
        </p:nvGrpSpPr>
        <p:grpSpPr>
          <a:xfrm>
            <a:off x="-4" y="41"/>
            <a:ext cx="7072430" cy="1327314"/>
            <a:chOff x="-4" y="41"/>
            <a:chExt cx="7072430" cy="1327314"/>
          </a:xfrm>
        </p:grpSpPr>
        <p:sp>
          <p:nvSpPr>
            <p:cNvPr id="102" name="Shape 102"/>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03" name="Shape 103"/>
            <p:cNvGrpSpPr/>
            <p:nvPr/>
          </p:nvGrpSpPr>
          <p:grpSpPr>
            <a:xfrm rot="10800000" flipH="1">
              <a:off x="3" y="41"/>
              <a:ext cx="6756168" cy="1327314"/>
              <a:chOff x="-2168138" y="330075"/>
              <a:chExt cx="8650663" cy="1699506"/>
            </a:xfrm>
          </p:grpSpPr>
          <p:sp>
            <p:nvSpPr>
              <p:cNvPr id="104" name="Shape 104"/>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5" name="Shape 10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06" name="Shape 106"/>
            <p:cNvGrpSpPr/>
            <p:nvPr/>
          </p:nvGrpSpPr>
          <p:grpSpPr>
            <a:xfrm rot="10800000" flipH="1">
              <a:off x="-4" y="381008"/>
              <a:ext cx="7072430" cy="771743"/>
              <a:chOff x="-9092084" y="330075"/>
              <a:chExt cx="15574609" cy="1699501"/>
            </a:xfrm>
          </p:grpSpPr>
          <p:sp>
            <p:nvSpPr>
              <p:cNvPr id="107" name="Shape 10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08" name="Shape 10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09" name="Shape 109"/>
          <p:cNvGrpSpPr/>
          <p:nvPr/>
        </p:nvGrpSpPr>
        <p:grpSpPr>
          <a:xfrm>
            <a:off x="6946842" y="4472723"/>
            <a:ext cx="2202830" cy="670795"/>
            <a:chOff x="5575242" y="4472723"/>
            <a:chExt cx="2202830" cy="670795"/>
          </a:xfrm>
        </p:grpSpPr>
        <p:sp>
          <p:nvSpPr>
            <p:cNvPr id="110" name="Shape 1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Shape 111"/>
            <p:cNvGrpSpPr/>
            <p:nvPr/>
          </p:nvGrpSpPr>
          <p:grpSpPr>
            <a:xfrm flipH="1">
              <a:off x="5734850" y="4472723"/>
              <a:ext cx="2040837" cy="670795"/>
              <a:chOff x="1297954" y="330075"/>
              <a:chExt cx="5169293" cy="1699506"/>
            </a:xfrm>
          </p:grpSpPr>
          <p:sp>
            <p:nvSpPr>
              <p:cNvPr id="112" name="Shape 112"/>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 name="Shape 114"/>
            <p:cNvGrpSpPr/>
            <p:nvPr/>
          </p:nvGrpSpPr>
          <p:grpSpPr>
            <a:xfrm flipH="1">
              <a:off x="5578209" y="4646738"/>
              <a:ext cx="2199863" cy="304563"/>
              <a:chOff x="-5827153" y="330075"/>
              <a:chExt cx="12276019" cy="1699569"/>
            </a:xfrm>
          </p:grpSpPr>
          <p:sp>
            <p:nvSpPr>
              <p:cNvPr id="115" name="Shape 11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 name="Shape 117"/>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118" name="Shape 118"/>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119" name="Shape 1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20"/>
        <p:cNvGrpSpPr/>
        <p:nvPr/>
      </p:nvGrpSpPr>
      <p:grpSpPr>
        <a:xfrm>
          <a:off x="0" y="0"/>
          <a:ext cx="0" cy="0"/>
          <a:chOff x="0" y="0"/>
          <a:chExt cx="0" cy="0"/>
        </a:xfrm>
      </p:grpSpPr>
      <p:grpSp>
        <p:nvGrpSpPr>
          <p:cNvPr id="121" name="Shape 121"/>
          <p:cNvGrpSpPr/>
          <p:nvPr/>
        </p:nvGrpSpPr>
        <p:grpSpPr>
          <a:xfrm>
            <a:off x="-4" y="41"/>
            <a:ext cx="7072430" cy="1327314"/>
            <a:chOff x="-4" y="41"/>
            <a:chExt cx="7072430" cy="1327314"/>
          </a:xfrm>
        </p:grpSpPr>
        <p:sp>
          <p:nvSpPr>
            <p:cNvPr id="122" name="Shape 122"/>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23" name="Shape 123"/>
            <p:cNvGrpSpPr/>
            <p:nvPr/>
          </p:nvGrpSpPr>
          <p:grpSpPr>
            <a:xfrm rot="10800000" flipH="1">
              <a:off x="3" y="41"/>
              <a:ext cx="6756168" cy="1327314"/>
              <a:chOff x="-2168138" y="330075"/>
              <a:chExt cx="8650663" cy="1699506"/>
            </a:xfrm>
          </p:grpSpPr>
          <p:sp>
            <p:nvSpPr>
              <p:cNvPr id="124" name="Shape 124"/>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5" name="Shape 12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26" name="Shape 126"/>
            <p:cNvGrpSpPr/>
            <p:nvPr/>
          </p:nvGrpSpPr>
          <p:grpSpPr>
            <a:xfrm rot="10800000" flipH="1">
              <a:off x="-4" y="381008"/>
              <a:ext cx="7072430" cy="771743"/>
              <a:chOff x="-9092084" y="330075"/>
              <a:chExt cx="15574609" cy="1699501"/>
            </a:xfrm>
          </p:grpSpPr>
          <p:sp>
            <p:nvSpPr>
              <p:cNvPr id="127" name="Shape 12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28" name="Shape 12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29" name="Shape 129"/>
          <p:cNvGrpSpPr/>
          <p:nvPr/>
        </p:nvGrpSpPr>
        <p:grpSpPr>
          <a:xfrm>
            <a:off x="6946842" y="4472723"/>
            <a:ext cx="2202830" cy="670795"/>
            <a:chOff x="5575242" y="4472723"/>
            <a:chExt cx="2202830" cy="670795"/>
          </a:xfrm>
        </p:grpSpPr>
        <p:sp>
          <p:nvSpPr>
            <p:cNvPr id="130" name="Shape 13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 name="Shape 131"/>
            <p:cNvGrpSpPr/>
            <p:nvPr/>
          </p:nvGrpSpPr>
          <p:grpSpPr>
            <a:xfrm flipH="1">
              <a:off x="5734850" y="4472723"/>
              <a:ext cx="2040837" cy="670795"/>
              <a:chOff x="1297954" y="330075"/>
              <a:chExt cx="5169293" cy="1699506"/>
            </a:xfrm>
          </p:grpSpPr>
          <p:sp>
            <p:nvSpPr>
              <p:cNvPr id="132" name="Shape 132"/>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Shape 13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Shape 134"/>
            <p:cNvGrpSpPr/>
            <p:nvPr/>
          </p:nvGrpSpPr>
          <p:grpSpPr>
            <a:xfrm flipH="1">
              <a:off x="5578209" y="4646738"/>
              <a:ext cx="2199863" cy="304563"/>
              <a:chOff x="-5827153" y="330075"/>
              <a:chExt cx="12276019" cy="1699569"/>
            </a:xfrm>
          </p:grpSpPr>
          <p:sp>
            <p:nvSpPr>
              <p:cNvPr id="135" name="Shape 13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Shape 13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Shape 137"/>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138" name="Shape 138"/>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139" name="Shape 139"/>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140" name="Shape 140"/>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1pPr>
            <a:lvl2pPr marL="914400" marR="0" lvl="1"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2pPr>
            <a:lvl3pPr marL="1371600" marR="0" lvl="2"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3pPr>
            <a:lvl4pPr marL="1828800" marR="0" lvl="3"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4pPr>
            <a:lvl5pPr marL="2286000" marR="0" lvl="4"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5pPr>
            <a:lvl6pPr marL="2743200" marR="0" lvl="5"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6pPr>
            <a:lvl7pPr marL="3200400" marR="0" lvl="6"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7pPr>
            <a:lvl8pPr marL="3657600" marR="0" lvl="7" indent="-342900" algn="l" rtl="0">
              <a:lnSpc>
                <a:spcPct val="100000"/>
              </a:lnSpc>
              <a:spcBef>
                <a:spcPts val="1000"/>
              </a:spcBef>
              <a:spcAft>
                <a:spcPts val="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8pPr>
            <a:lvl9pPr marL="4114800" marR="0" lvl="8" indent="-342900" algn="l" rtl="0">
              <a:lnSpc>
                <a:spcPct val="100000"/>
              </a:lnSpc>
              <a:spcBef>
                <a:spcPts val="1000"/>
              </a:spcBef>
              <a:spcAft>
                <a:spcPts val="1000"/>
              </a:spcAft>
              <a:buClr>
                <a:srgbClr val="C7D3E6"/>
              </a:buClr>
              <a:buSzPts val="1800"/>
              <a:buFont typeface="Roboto Condensed Light"/>
              <a:buChar char="▻"/>
              <a:defRPr sz="18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141" name="Shape 14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2"/>
        <p:cNvGrpSpPr/>
        <p:nvPr/>
      </p:nvGrpSpPr>
      <p:grpSpPr>
        <a:xfrm>
          <a:off x="0" y="0"/>
          <a:ext cx="0" cy="0"/>
          <a:chOff x="0" y="0"/>
          <a:chExt cx="0" cy="0"/>
        </a:xfrm>
      </p:grpSpPr>
      <p:grpSp>
        <p:nvGrpSpPr>
          <p:cNvPr id="143" name="Shape 143"/>
          <p:cNvGrpSpPr/>
          <p:nvPr/>
        </p:nvGrpSpPr>
        <p:grpSpPr>
          <a:xfrm>
            <a:off x="-4" y="41"/>
            <a:ext cx="7072430" cy="1327314"/>
            <a:chOff x="-4" y="41"/>
            <a:chExt cx="7072430" cy="1327314"/>
          </a:xfrm>
        </p:grpSpPr>
        <p:sp>
          <p:nvSpPr>
            <p:cNvPr id="144" name="Shape 144"/>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45" name="Shape 145"/>
            <p:cNvGrpSpPr/>
            <p:nvPr/>
          </p:nvGrpSpPr>
          <p:grpSpPr>
            <a:xfrm rot="10800000" flipH="1">
              <a:off x="3" y="41"/>
              <a:ext cx="6756168" cy="1327314"/>
              <a:chOff x="-2168138" y="330075"/>
              <a:chExt cx="8650663" cy="1699506"/>
            </a:xfrm>
          </p:grpSpPr>
          <p:sp>
            <p:nvSpPr>
              <p:cNvPr id="146" name="Shape 14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47" name="Shape 14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48" name="Shape 148"/>
            <p:cNvGrpSpPr/>
            <p:nvPr/>
          </p:nvGrpSpPr>
          <p:grpSpPr>
            <a:xfrm rot="10800000" flipH="1">
              <a:off x="-4" y="381008"/>
              <a:ext cx="7072430" cy="771743"/>
              <a:chOff x="-9092084" y="330075"/>
              <a:chExt cx="15574609" cy="1699501"/>
            </a:xfrm>
          </p:grpSpPr>
          <p:sp>
            <p:nvSpPr>
              <p:cNvPr id="149" name="Shape 149"/>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50" name="Shape 150"/>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51" name="Shape 151"/>
          <p:cNvGrpSpPr/>
          <p:nvPr/>
        </p:nvGrpSpPr>
        <p:grpSpPr>
          <a:xfrm>
            <a:off x="6946842" y="4472723"/>
            <a:ext cx="2202830" cy="670795"/>
            <a:chOff x="5575242" y="4472723"/>
            <a:chExt cx="2202830" cy="670795"/>
          </a:xfrm>
        </p:grpSpPr>
        <p:sp>
          <p:nvSpPr>
            <p:cNvPr id="152" name="Shape 152"/>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Shape 153"/>
            <p:cNvGrpSpPr/>
            <p:nvPr/>
          </p:nvGrpSpPr>
          <p:grpSpPr>
            <a:xfrm flipH="1">
              <a:off x="5734850" y="4472723"/>
              <a:ext cx="2040837" cy="670795"/>
              <a:chOff x="1297954" y="330075"/>
              <a:chExt cx="5169293" cy="1699506"/>
            </a:xfrm>
          </p:grpSpPr>
          <p:sp>
            <p:nvSpPr>
              <p:cNvPr id="154" name="Shape 15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Shape 15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Shape 156"/>
            <p:cNvGrpSpPr/>
            <p:nvPr/>
          </p:nvGrpSpPr>
          <p:grpSpPr>
            <a:xfrm flipH="1">
              <a:off x="5578209" y="4646738"/>
              <a:ext cx="2199863" cy="304563"/>
              <a:chOff x="-5827153" y="330075"/>
              <a:chExt cx="12276019" cy="1699569"/>
            </a:xfrm>
          </p:grpSpPr>
          <p:sp>
            <p:nvSpPr>
              <p:cNvPr id="157" name="Shape 15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Shape 15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9" name="Shape 15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160" name="Shape 16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161"/>
        <p:cNvGrpSpPr/>
        <p:nvPr/>
      </p:nvGrpSpPr>
      <p:grpSpPr>
        <a:xfrm>
          <a:off x="0" y="0"/>
          <a:ext cx="0" cy="0"/>
          <a:chOff x="0" y="0"/>
          <a:chExt cx="0" cy="0"/>
        </a:xfrm>
      </p:grpSpPr>
      <p:grpSp>
        <p:nvGrpSpPr>
          <p:cNvPr id="162" name="Shape 162"/>
          <p:cNvGrpSpPr/>
          <p:nvPr/>
        </p:nvGrpSpPr>
        <p:grpSpPr>
          <a:xfrm>
            <a:off x="2466138" y="4472723"/>
            <a:ext cx="6686825" cy="670795"/>
            <a:chOff x="5589288" y="4472723"/>
            <a:chExt cx="6686825" cy="670795"/>
          </a:xfrm>
        </p:grpSpPr>
        <p:sp>
          <p:nvSpPr>
            <p:cNvPr id="163" name="Shape 163"/>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4" name="Shape 164"/>
            <p:cNvGrpSpPr/>
            <p:nvPr/>
          </p:nvGrpSpPr>
          <p:grpSpPr>
            <a:xfrm flipH="1">
              <a:off x="5748896" y="4472723"/>
              <a:ext cx="6527217" cy="670795"/>
              <a:chOff x="-10101302" y="330075"/>
              <a:chExt cx="16532971" cy="1699506"/>
            </a:xfrm>
          </p:grpSpPr>
          <p:sp>
            <p:nvSpPr>
              <p:cNvPr id="165" name="Shape 165"/>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Shape 166"/>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Shape 167"/>
            <p:cNvGrpSpPr/>
            <p:nvPr/>
          </p:nvGrpSpPr>
          <p:grpSpPr>
            <a:xfrm flipH="1">
              <a:off x="5592255" y="4646738"/>
              <a:ext cx="6682918" cy="304563"/>
              <a:chOff x="-30922587" y="330075"/>
              <a:chExt cx="37293071" cy="1699569"/>
            </a:xfrm>
          </p:grpSpPr>
          <p:sp>
            <p:nvSpPr>
              <p:cNvPr id="168" name="Shape 168"/>
              <p:cNvSpPr/>
              <p:nvPr/>
            </p:nvSpPr>
            <p:spPr>
              <a:xfrm>
                <a:off x="-30922587"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Shape 16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0" name="Shape 170"/>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rgbClr val="C7D3E6"/>
              </a:buClr>
              <a:buSzPts val="1300"/>
              <a:buFont typeface="Roboto Condensed Light"/>
              <a:buNone/>
              <a:defRPr sz="13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171" name="Shape 17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Shape 17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Shape 17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FFFFFF"/>
              </a:buClr>
              <a:buSzPts val="1200"/>
              <a:buFont typeface="Roboto Condensed"/>
              <a:buNone/>
              <a:defRPr sz="1200" b="1" i="0" u="none" strike="noStrike" cap="none">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Shape 200"/>
          <p:cNvPicPr preferRelativeResize="0"/>
          <p:nvPr/>
        </p:nvPicPr>
        <p:blipFill rotWithShape="1">
          <a:blip r:embed="rId3">
            <a:alphaModFix/>
          </a:blip>
          <a:srcRect l="35625"/>
          <a:stretch/>
        </p:blipFill>
        <p:spPr>
          <a:xfrm>
            <a:off x="2159413" y="918286"/>
            <a:ext cx="5320924" cy="2765350"/>
          </a:xfrm>
          <a:prstGeom prst="rect">
            <a:avLst/>
          </a:prstGeom>
          <a:noFill/>
          <a:ln>
            <a:noFill/>
          </a:ln>
        </p:spPr>
      </p:pic>
      <p:sp>
        <p:nvSpPr>
          <p:cNvPr id="4" name="TextBox 3">
            <a:extLst>
              <a:ext uri="{FF2B5EF4-FFF2-40B4-BE49-F238E27FC236}">
                <a16:creationId xmlns:a16="http://schemas.microsoft.com/office/drawing/2014/main" id="{21285AA0-BE14-4497-B60F-F5F13748BC95}"/>
              </a:ext>
            </a:extLst>
          </p:cNvPr>
          <p:cNvSpPr txBox="1"/>
          <p:nvPr/>
        </p:nvSpPr>
        <p:spPr>
          <a:xfrm>
            <a:off x="2928445" y="4100708"/>
            <a:ext cx="3287110" cy="707886"/>
          </a:xfrm>
          <a:prstGeom prst="rect">
            <a:avLst/>
          </a:prstGeom>
          <a:noFill/>
        </p:spPr>
        <p:txBody>
          <a:bodyPr wrap="square" rtlCol="0">
            <a:spAutoFit/>
          </a:bodyPr>
          <a:lstStyle/>
          <a:p>
            <a:r>
              <a:rPr lang="en-IN" sz="2000" b="1" dirty="0">
                <a:solidFill>
                  <a:srgbClr val="FF0000"/>
                </a:solidFill>
              </a:rPr>
              <a:t>Cdr Vijay Pratap Singh</a:t>
            </a:r>
          </a:p>
          <a:p>
            <a:r>
              <a:rPr lang="en-IN" sz="2000" b="1" dirty="0">
                <a:solidFill>
                  <a:srgbClr val="FF0000"/>
                </a:solidFill>
              </a:rPr>
              <a:t>Adjunct Professor, E&amp;TC</a:t>
            </a:r>
          </a:p>
        </p:txBody>
      </p:sp>
      <p:sp>
        <p:nvSpPr>
          <p:cNvPr id="5" name="Shape 194">
            <a:extLst>
              <a:ext uri="{FF2B5EF4-FFF2-40B4-BE49-F238E27FC236}">
                <a16:creationId xmlns:a16="http://schemas.microsoft.com/office/drawing/2014/main" id="{76A68710-AD5E-4459-8185-3DCB713BC3B0}"/>
              </a:ext>
            </a:extLst>
          </p:cNvPr>
          <p:cNvSpPr txBox="1">
            <a:spLocks/>
          </p:cNvSpPr>
          <p:nvPr/>
        </p:nvSpPr>
        <p:spPr>
          <a:xfrm>
            <a:off x="1986519" y="334906"/>
            <a:ext cx="6266730" cy="58338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IN" sz="2800" b="1" dirty="0">
                <a:effectLst>
                  <a:outerShdw blurRad="38100" dist="38100" dir="2700000" algn="tl">
                    <a:srgbClr val="000000">
                      <a:alpha val="43137"/>
                    </a:srgbClr>
                  </a:outerShdw>
                </a:effectLst>
              </a:rPr>
              <a:t>Business Process Re-engineering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Japanese Paradigm</a:t>
            </a:r>
            <a:endParaRPr/>
          </a:p>
        </p:txBody>
      </p:sp>
      <p:sp>
        <p:nvSpPr>
          <p:cNvPr id="258" name="Shape 258"/>
          <p:cNvSpPr txBox="1">
            <a:spLocks noGrp="1"/>
          </p:cNvSpPr>
          <p:nvPr>
            <p:ph type="body" idx="1"/>
          </p:nvPr>
        </p:nvSpPr>
        <p:spPr>
          <a:xfrm>
            <a:off x="0" y="1308184"/>
            <a:ext cx="4236300" cy="3411300"/>
          </a:xfrm>
          <a:prstGeom prst="rect">
            <a:avLst/>
          </a:prstGeom>
        </p:spPr>
        <p:txBody>
          <a:bodyPr spcFirstLastPara="1" wrap="square" lIns="91425" tIns="91425" rIns="91425" bIns="91425" anchor="t" anchorCtr="0">
            <a:noAutofit/>
          </a:bodyPr>
          <a:lstStyle/>
          <a:p>
            <a:pPr marL="457200" lvl="0" indent="-355600">
              <a:spcBef>
                <a:spcPts val="600"/>
              </a:spcBef>
              <a:spcAft>
                <a:spcPts val="0"/>
              </a:spcAft>
              <a:buSzPts val="2000"/>
              <a:buChar char="▰"/>
            </a:pPr>
            <a:r>
              <a:rPr lang="en"/>
              <a:t>After II world war Japanese organisations entered US market.</a:t>
            </a:r>
            <a:endParaRPr/>
          </a:p>
          <a:p>
            <a:pPr marL="457200" lvl="0" indent="-355600">
              <a:spcBef>
                <a:spcPts val="0"/>
              </a:spcBef>
              <a:spcAft>
                <a:spcPts val="0"/>
              </a:spcAft>
              <a:buSzPts val="2000"/>
              <a:buChar char="▰"/>
            </a:pPr>
            <a:r>
              <a:rPr lang="en"/>
              <a:t>Being too smart, they move small markets into world markets with extraordinary quality &amp; manufacturing philosophy. They cut out unnecessary wastes such as </a:t>
            </a:r>
            <a:endParaRPr/>
          </a:p>
          <a:p>
            <a:pPr marL="457200" lvl="0" indent="-355600">
              <a:spcBef>
                <a:spcPts val="0"/>
              </a:spcBef>
              <a:spcAft>
                <a:spcPts val="0"/>
              </a:spcAft>
              <a:buSzPts val="2000"/>
              <a:buChar char="▰"/>
            </a:pPr>
            <a:r>
              <a:rPr lang="en"/>
              <a:t>Multiple suppliers</a:t>
            </a:r>
            <a:endParaRPr/>
          </a:p>
          <a:p>
            <a:pPr marL="457200" lvl="0" indent="-355600">
              <a:spcBef>
                <a:spcPts val="0"/>
              </a:spcBef>
              <a:spcAft>
                <a:spcPts val="0"/>
              </a:spcAft>
              <a:buSzPts val="2000"/>
              <a:buChar char="▰"/>
            </a:pPr>
            <a:r>
              <a:rPr lang="en"/>
              <a:t>External inspections </a:t>
            </a:r>
            <a:endParaRPr/>
          </a:p>
          <a:p>
            <a:pPr marL="457200" lvl="0" indent="-355600">
              <a:spcBef>
                <a:spcPts val="0"/>
              </a:spcBef>
              <a:spcAft>
                <a:spcPts val="0"/>
              </a:spcAft>
              <a:buSzPts val="2000"/>
              <a:buChar char="▰"/>
            </a:pPr>
            <a:r>
              <a:rPr lang="en"/>
              <a:t>Low cost in regular basis</a:t>
            </a:r>
            <a:endParaRPr/>
          </a:p>
        </p:txBody>
      </p:sp>
      <p:sp>
        <p:nvSpPr>
          <p:cNvPr id="259" name="Shape 259"/>
          <p:cNvSpPr txBox="1">
            <a:spLocks noGrp="1"/>
          </p:cNvSpPr>
          <p:nvPr>
            <p:ph type="body" idx="2"/>
          </p:nvPr>
        </p:nvSpPr>
        <p:spPr>
          <a:xfrm>
            <a:off x="4236300" y="1308175"/>
            <a:ext cx="4907700" cy="36741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US adopted Japanese paradigm because</a:t>
            </a:r>
            <a:endParaRPr/>
          </a:p>
          <a:p>
            <a:pPr marL="457200" lvl="0" indent="-355600" rtl="0">
              <a:spcBef>
                <a:spcPts val="600"/>
              </a:spcBef>
              <a:spcAft>
                <a:spcPts val="0"/>
              </a:spcAft>
              <a:buSzPts val="2000"/>
              <a:buAutoNum type="arabicPeriod"/>
            </a:pPr>
            <a:r>
              <a:rPr lang="en"/>
              <a:t>They recognised that </a:t>
            </a:r>
            <a:r>
              <a:rPr lang="en" b="1">
                <a:latin typeface="Roboto Condensed"/>
                <a:ea typeface="Roboto Condensed"/>
                <a:cs typeface="Roboto Condensed"/>
                <a:sym typeface="Roboto Condensed"/>
              </a:rPr>
              <a:t>scale of economy is as important as scale of time.</a:t>
            </a:r>
            <a:r>
              <a:rPr lang="en"/>
              <a:t> So the entire approach was to be flexible and respond quickly to the changing consumer needs.</a:t>
            </a:r>
            <a:endParaRPr/>
          </a:p>
          <a:p>
            <a:pPr marL="457200" lvl="0" indent="-355600" rtl="0">
              <a:spcBef>
                <a:spcPts val="0"/>
              </a:spcBef>
              <a:spcAft>
                <a:spcPts val="0"/>
              </a:spcAft>
              <a:buSzPts val="2000"/>
              <a:buAutoNum type="arabicPeriod"/>
            </a:pPr>
            <a:r>
              <a:rPr lang="en"/>
              <a:t>They opted for </a:t>
            </a:r>
            <a:r>
              <a:rPr lang="en" b="1">
                <a:latin typeface="Roboto Condensed"/>
                <a:ea typeface="Roboto Condensed"/>
                <a:cs typeface="Roboto Condensed"/>
                <a:sym typeface="Roboto Condensed"/>
              </a:rPr>
              <a:t>flexibility and multi skilled techniques </a:t>
            </a:r>
            <a:r>
              <a:rPr lang="en"/>
              <a:t>in work culture and this created the ability to respond.</a:t>
            </a:r>
            <a:endParaRPr/>
          </a:p>
          <a:p>
            <a:pPr marL="457200" lvl="0" indent="-355600">
              <a:spcBef>
                <a:spcPts val="0"/>
              </a:spcBef>
              <a:spcAft>
                <a:spcPts val="0"/>
              </a:spcAft>
              <a:buSzPts val="2000"/>
              <a:buAutoNum type="arabicPeriod"/>
            </a:pPr>
            <a:r>
              <a:rPr lang="en" b="1">
                <a:latin typeface="Roboto Condensed"/>
                <a:ea typeface="Roboto Condensed"/>
                <a:cs typeface="Roboto Condensed"/>
                <a:sym typeface="Roboto Condensed"/>
              </a:rPr>
              <a:t>Customer’s response becomes primary objective</a:t>
            </a:r>
            <a:r>
              <a:rPr lang="en"/>
              <a:t> rather than growth alone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solidFill>
                  <a:schemeClr val="lt1"/>
                </a:solidFill>
                <a:latin typeface="Arial"/>
                <a:ea typeface="Arial"/>
                <a:cs typeface="Arial"/>
                <a:sym typeface="Arial"/>
              </a:rPr>
              <a:t>BUSINESS PROCESS REENGINEERING IMPERATIVE IN  EUROPE</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616200" y="1102425"/>
            <a:ext cx="4043100" cy="3054000"/>
          </a:xfrm>
          <a:prstGeom prst="trapezoid">
            <a:avLst>
              <a:gd name="adj" fmla="val 25000"/>
            </a:avLst>
          </a:prstGeom>
          <a:solidFill>
            <a:srgbClr val="3F5378"/>
          </a:solidFill>
          <a:ln w="9525" cap="flat" cmpd="sng">
            <a:solidFill>
              <a:srgbClr val="FFFFFF"/>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sz="2400">
                <a:solidFill>
                  <a:srgbClr val="FFFFFF"/>
                </a:solidFill>
              </a:rPr>
              <a:t>In Europe, a </a:t>
            </a:r>
            <a:r>
              <a:rPr lang="en" sz="2400" b="1" i="1">
                <a:solidFill>
                  <a:srgbClr val="FFFFFF"/>
                </a:solidFill>
              </a:rPr>
              <a:t>Quiet Transformation</a:t>
            </a:r>
            <a:r>
              <a:rPr lang="en" sz="2400">
                <a:solidFill>
                  <a:srgbClr val="FFFFFF"/>
                </a:solidFill>
              </a:rPr>
              <a:t> took place in a number of organizations.</a:t>
            </a:r>
            <a:endParaRPr sz="2400">
              <a:solidFill>
                <a:srgbClr val="FFFFFF"/>
              </a:solidFill>
            </a:endParaRPr>
          </a:p>
        </p:txBody>
      </p:sp>
      <p:sp>
        <p:nvSpPr>
          <p:cNvPr id="270" name="Shape 270"/>
          <p:cNvSpPr/>
          <p:nvPr/>
        </p:nvSpPr>
        <p:spPr>
          <a:xfrm>
            <a:off x="4556251" y="1102382"/>
            <a:ext cx="4043100" cy="3054000"/>
          </a:xfrm>
          <a:prstGeom prst="trapezoid">
            <a:avLst>
              <a:gd name="adj" fmla="val 25000"/>
            </a:avLst>
          </a:prstGeom>
          <a:solidFill>
            <a:srgbClr val="FF9800"/>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sz="2400">
                <a:solidFill>
                  <a:srgbClr val="F3F3F3"/>
                </a:solidFill>
              </a:rPr>
              <a:t>Big Organizations did well with the need to enable themselves to compete in the varied cultures of the European Countries</a:t>
            </a:r>
            <a:endParaRPr sz="2400">
              <a:solidFill>
                <a:srgbClr val="F3F3F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p:nvPr/>
        </p:nvSpPr>
        <p:spPr>
          <a:xfrm>
            <a:off x="494575" y="408025"/>
            <a:ext cx="8172725" cy="4327450"/>
          </a:xfrm>
          <a:prstGeom prst="flowChartPunchedTape">
            <a:avLst/>
          </a:prstGeom>
          <a:solidFill>
            <a:srgbClr val="3F5378"/>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 sz="1800" b="1">
                <a:solidFill>
                  <a:srgbClr val="F3F3F3"/>
                </a:solidFill>
              </a:rPr>
              <a:t>EXAMPLE 1:</a:t>
            </a:r>
            <a:endParaRPr sz="1800" b="1">
              <a:solidFill>
                <a:srgbClr val="F3F3F3"/>
              </a:solidFill>
            </a:endParaRPr>
          </a:p>
          <a:p>
            <a:pPr marL="0" lvl="0" indent="0">
              <a:spcBef>
                <a:spcPts val="0"/>
              </a:spcBef>
              <a:spcAft>
                <a:spcPts val="0"/>
              </a:spcAft>
              <a:buNone/>
            </a:pPr>
            <a:endParaRPr sz="1600">
              <a:solidFill>
                <a:srgbClr val="F3F3F3"/>
              </a:solidFill>
            </a:endParaRPr>
          </a:p>
          <a:p>
            <a:pPr marL="457200" lvl="0" indent="-330200" rtl="0">
              <a:spcBef>
                <a:spcPts val="0"/>
              </a:spcBef>
              <a:spcAft>
                <a:spcPts val="0"/>
              </a:spcAft>
              <a:buClr>
                <a:srgbClr val="F3F3F3"/>
              </a:buClr>
              <a:buSzPts val="1600"/>
              <a:buChar char="●"/>
            </a:pPr>
            <a:r>
              <a:rPr lang="en" sz="1600">
                <a:solidFill>
                  <a:srgbClr val="F3F3F3"/>
                </a:solidFill>
              </a:rPr>
              <a:t>The Lubricant division of a large Oil Company has cut its order time delivery by nearly 40%.</a:t>
            </a:r>
            <a:endParaRPr sz="1600">
              <a:solidFill>
                <a:srgbClr val="F3F3F3"/>
              </a:solidFill>
            </a:endParaRPr>
          </a:p>
          <a:p>
            <a:pPr marL="0" lvl="0" indent="0" rtl="0">
              <a:spcBef>
                <a:spcPts val="0"/>
              </a:spcBef>
              <a:spcAft>
                <a:spcPts val="0"/>
              </a:spcAft>
              <a:buNone/>
            </a:pPr>
            <a:endParaRPr sz="1600">
              <a:solidFill>
                <a:srgbClr val="F3F3F3"/>
              </a:solidFill>
            </a:endParaRPr>
          </a:p>
          <a:p>
            <a:pPr marL="457200" lvl="0" indent="-330200" rtl="0">
              <a:spcBef>
                <a:spcPts val="0"/>
              </a:spcBef>
              <a:spcAft>
                <a:spcPts val="0"/>
              </a:spcAft>
              <a:buClr>
                <a:srgbClr val="F3F3F3"/>
              </a:buClr>
              <a:buSzPts val="1600"/>
              <a:buChar char="●"/>
            </a:pPr>
            <a:r>
              <a:rPr lang="en" sz="1600">
                <a:solidFill>
                  <a:srgbClr val="F3F3F3"/>
                </a:solidFill>
              </a:rPr>
              <a:t>Eliminated $200 millions in inventory and has doubled its profits.</a:t>
            </a:r>
            <a:endParaRPr sz="1600">
              <a:solidFill>
                <a:srgbClr val="F3F3F3"/>
              </a:solidFill>
            </a:endParaRPr>
          </a:p>
          <a:p>
            <a:pPr marL="0" lvl="0" indent="0" rtl="0">
              <a:spcBef>
                <a:spcPts val="0"/>
              </a:spcBef>
              <a:spcAft>
                <a:spcPts val="0"/>
              </a:spcAft>
              <a:buNone/>
            </a:pPr>
            <a:endParaRPr sz="1600">
              <a:solidFill>
                <a:srgbClr val="F3F3F3"/>
              </a:solidFill>
            </a:endParaRPr>
          </a:p>
          <a:p>
            <a:pPr marL="457200" lvl="0" indent="-330200" rtl="0">
              <a:spcBef>
                <a:spcPts val="0"/>
              </a:spcBef>
              <a:spcAft>
                <a:spcPts val="0"/>
              </a:spcAft>
              <a:buClr>
                <a:srgbClr val="F3F3F3"/>
              </a:buClr>
              <a:buSzPts val="1600"/>
              <a:buChar char="●"/>
            </a:pPr>
            <a:r>
              <a:rPr lang="en" sz="1600">
                <a:solidFill>
                  <a:srgbClr val="F3F3F3"/>
                </a:solidFill>
              </a:rPr>
              <a:t>It aims to achieve an overall reduction in operating expenses by 35%</a:t>
            </a:r>
            <a:endParaRPr sz="1600">
              <a:solidFill>
                <a:srgbClr val="F3F3F3"/>
              </a:solidFill>
            </a:endParaRPr>
          </a:p>
          <a:p>
            <a:pPr marL="0" lvl="0" indent="0" rtl="0">
              <a:spcBef>
                <a:spcPts val="0"/>
              </a:spcBef>
              <a:spcAft>
                <a:spcPts val="0"/>
              </a:spcAft>
              <a:buNone/>
            </a:pPr>
            <a:endParaRPr sz="1600">
              <a:solidFill>
                <a:srgbClr val="F3F3F3"/>
              </a:solidFill>
            </a:endParaRPr>
          </a:p>
          <a:p>
            <a:pPr marL="457200" lvl="0" indent="-330200">
              <a:spcBef>
                <a:spcPts val="0"/>
              </a:spcBef>
              <a:spcAft>
                <a:spcPts val="0"/>
              </a:spcAft>
              <a:buClr>
                <a:srgbClr val="F3F3F3"/>
              </a:buClr>
              <a:buSzPts val="1600"/>
              <a:buChar char="●"/>
            </a:pPr>
            <a:r>
              <a:rPr lang="en" sz="1600">
                <a:solidFill>
                  <a:srgbClr val="F3F3F3"/>
                </a:solidFill>
              </a:rPr>
              <a:t>Drastic work on technology upgradation to match with the industry standards.</a:t>
            </a:r>
            <a:endParaRPr sz="1600">
              <a:solidFill>
                <a:srgbClr val="F3F3F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p:nvPr/>
        </p:nvSpPr>
        <p:spPr>
          <a:xfrm>
            <a:off x="544025" y="828400"/>
            <a:ext cx="8024346" cy="3832920"/>
          </a:xfrm>
          <a:prstGeom prst="flowChartMultidocument">
            <a:avLst/>
          </a:prstGeom>
          <a:solidFill>
            <a:srgbClr val="FF9800"/>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r>
              <a:rPr lang="en" sz="1800" b="1">
                <a:solidFill>
                  <a:srgbClr val="FFFFFF"/>
                </a:solidFill>
              </a:rPr>
              <a:t>Example 2:</a:t>
            </a:r>
            <a:endParaRPr sz="1800" b="1">
              <a:solidFill>
                <a:srgbClr val="FFFFFF"/>
              </a:solidFill>
            </a:endParaRPr>
          </a:p>
          <a:p>
            <a:pPr marL="0" lvl="0" indent="0">
              <a:spcBef>
                <a:spcPts val="0"/>
              </a:spcBef>
              <a:spcAft>
                <a:spcPts val="0"/>
              </a:spcAft>
              <a:buNone/>
            </a:pPr>
            <a:endParaRPr sz="1700">
              <a:solidFill>
                <a:srgbClr val="FFFFFF"/>
              </a:solidFill>
            </a:endParaRPr>
          </a:p>
          <a:p>
            <a:pPr marL="457200" lvl="0" indent="-336550" rtl="0">
              <a:spcBef>
                <a:spcPts val="0"/>
              </a:spcBef>
              <a:spcAft>
                <a:spcPts val="0"/>
              </a:spcAft>
              <a:buClr>
                <a:srgbClr val="FFFFFF"/>
              </a:buClr>
              <a:buSzPts val="1700"/>
              <a:buChar char="●"/>
            </a:pPr>
            <a:r>
              <a:rPr lang="en" sz="1700">
                <a:solidFill>
                  <a:srgbClr val="FFFFFF"/>
                </a:solidFill>
              </a:rPr>
              <a:t>Rover (The Car Company), aims to fulfill 90% of customer orders with in two weeks by aligning itself around nine key business processes.</a:t>
            </a:r>
            <a:endParaRPr sz="1700">
              <a:solidFill>
                <a:srgbClr val="FFFFFF"/>
              </a:solidFill>
            </a:endParaRPr>
          </a:p>
          <a:p>
            <a:pPr marL="0" lvl="0" indent="0" rtl="0">
              <a:spcBef>
                <a:spcPts val="0"/>
              </a:spcBef>
              <a:spcAft>
                <a:spcPts val="0"/>
              </a:spcAft>
              <a:buNone/>
            </a:pPr>
            <a:endParaRPr sz="1700">
              <a:solidFill>
                <a:srgbClr val="FFFFFF"/>
              </a:solidFill>
            </a:endParaRPr>
          </a:p>
          <a:p>
            <a:pPr marL="457200" lvl="0" indent="-336550" rtl="0">
              <a:spcBef>
                <a:spcPts val="0"/>
              </a:spcBef>
              <a:spcAft>
                <a:spcPts val="0"/>
              </a:spcAft>
              <a:buClr>
                <a:srgbClr val="FFFFFF"/>
              </a:buClr>
              <a:buSzPts val="1700"/>
              <a:buChar char="●"/>
            </a:pPr>
            <a:r>
              <a:rPr lang="en" sz="1700">
                <a:solidFill>
                  <a:srgbClr val="FFFFFF"/>
                </a:solidFill>
              </a:rPr>
              <a:t>Rover emerged as the Eropean Car-maker to reverse the Falling output and sales trends.</a:t>
            </a:r>
            <a:endParaRPr sz="1700">
              <a:solidFill>
                <a:srgbClr val="FFFFFF"/>
              </a:solidFill>
            </a:endParaRPr>
          </a:p>
          <a:p>
            <a:pPr marL="0" lvl="0" indent="0" rtl="0">
              <a:spcBef>
                <a:spcPts val="0"/>
              </a:spcBef>
              <a:spcAft>
                <a:spcPts val="0"/>
              </a:spcAft>
              <a:buNone/>
            </a:pPr>
            <a:endParaRPr sz="1700">
              <a:solidFill>
                <a:srgbClr val="FFFFFF"/>
              </a:solidFill>
            </a:endParaRPr>
          </a:p>
          <a:p>
            <a:pPr marL="0" lvl="0" indent="0" rtl="0">
              <a:spcBef>
                <a:spcPts val="0"/>
              </a:spcBef>
              <a:spcAft>
                <a:spcPts val="0"/>
              </a:spcAft>
              <a:buNone/>
            </a:pPr>
            <a:endParaRPr sz="17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solidFill>
                  <a:schemeClr val="lt1"/>
                </a:solidFill>
                <a:latin typeface="Roboto Mono"/>
                <a:ea typeface="Roboto Mono"/>
                <a:cs typeface="Roboto Mono"/>
                <a:sym typeface="Roboto Mono"/>
              </a:rPr>
              <a:t>BUSINESS PROCESS REENGINEERING (BPR) AT MAHINDRA &amp; MAHINDRA</a:t>
            </a:r>
            <a:endParaRPr sz="3000">
              <a:solidFill>
                <a:schemeClr val="lt1"/>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title"/>
          </p:nvPr>
        </p:nvSpPr>
        <p:spPr>
          <a:xfrm>
            <a:off x="813816" y="411479"/>
            <a:ext cx="5492859" cy="747295"/>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dirty="0">
                <a:solidFill>
                  <a:schemeClr val="lt1"/>
                </a:solidFill>
                <a:latin typeface="Arial"/>
                <a:ea typeface="Arial"/>
                <a:cs typeface="Arial"/>
                <a:sym typeface="Arial"/>
              </a:rPr>
              <a:t>WHY BPR WAS NEEDED</a:t>
            </a:r>
            <a:endParaRPr dirty="0">
              <a:solidFill>
                <a:schemeClr val="lt1"/>
              </a:solidFill>
            </a:endParaRPr>
          </a:p>
        </p:txBody>
      </p:sp>
      <p:sp>
        <p:nvSpPr>
          <p:cNvPr id="291" name="Shape 291"/>
          <p:cNvSpPr txBox="1">
            <a:spLocks noGrp="1"/>
          </p:cNvSpPr>
          <p:nvPr>
            <p:ph type="body" idx="1"/>
          </p:nvPr>
        </p:nvSpPr>
        <p:spPr>
          <a:xfrm>
            <a:off x="814274" y="1056412"/>
            <a:ext cx="7821725" cy="3926221"/>
          </a:xfrm>
          <a:prstGeom prst="rect">
            <a:avLst/>
          </a:prstGeom>
        </p:spPr>
        <p:txBody>
          <a:bodyPr spcFirstLastPara="1" wrap="square" lIns="91425" tIns="91425" rIns="91425" bIns="91425" anchor="ctr" anchorCtr="0">
            <a:noAutofit/>
          </a:bodyPr>
          <a:lstStyle/>
          <a:p>
            <a:pPr marL="0" lvl="0" indent="0" rtl="0">
              <a:lnSpc>
                <a:spcPct val="115000"/>
              </a:lnSpc>
              <a:spcBef>
                <a:spcPts val="800"/>
              </a:spcBef>
              <a:spcAft>
                <a:spcPts val="0"/>
              </a:spcAft>
              <a:buClr>
                <a:schemeClr val="dk1"/>
              </a:buClr>
              <a:buSzPts val="1100"/>
              <a:buFont typeface="Arial"/>
              <a:buNone/>
            </a:pPr>
            <a:r>
              <a:rPr lang="en" sz="1800" b="1" dirty="0">
                <a:solidFill>
                  <a:schemeClr val="dk1"/>
                </a:solidFill>
                <a:latin typeface="Arial"/>
                <a:ea typeface="Arial"/>
                <a:cs typeface="Arial"/>
                <a:sym typeface="Arial"/>
              </a:rPr>
              <a:t>Factors</a:t>
            </a:r>
            <a:endParaRPr sz="1800" b="1"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Manufacturing Inefficiencies.</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Poor productivity.</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Long production cycle.</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Sub-optimal output.</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Unhealthy work culture.</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Corruption was widespread.</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Decision to focus on enhancing productivity and delivering world-class quality at the least possible cost.</a:t>
            </a:r>
            <a:endParaRPr sz="18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Ambition to become the largest tractor manufacturer in the world.</a:t>
            </a:r>
          </a:p>
          <a:p>
            <a:pPr marL="285750" lvl="0" indent="-285750" rtl="0">
              <a:lnSpc>
                <a:spcPct val="115000"/>
              </a:lnSpc>
              <a:spcBef>
                <a:spcPts val="300"/>
              </a:spcBef>
              <a:spcAft>
                <a:spcPts val="0"/>
              </a:spcAft>
              <a:buClr>
                <a:schemeClr val="dk1"/>
              </a:buClr>
              <a:buSzPct val="112000"/>
              <a:buFont typeface="Wingdings" panose="05000000000000000000" pitchFamily="2" charset="2"/>
              <a:buChar char="v"/>
            </a:pPr>
            <a:r>
              <a:rPr lang="en" sz="1800" dirty="0">
                <a:solidFill>
                  <a:schemeClr val="dk1"/>
                </a:solidFill>
                <a:latin typeface="Arial"/>
                <a:ea typeface="Arial"/>
                <a:cs typeface="Arial"/>
                <a:sym typeface="Arial"/>
              </a:rPr>
              <a:t>The three C’s (customers, competition, change).</a:t>
            </a: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74075" y="392575"/>
            <a:ext cx="61326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dirty="0">
                <a:solidFill>
                  <a:schemeClr val="lt1"/>
                </a:solidFill>
                <a:latin typeface="Arial"/>
                <a:ea typeface="Arial"/>
                <a:cs typeface="Arial"/>
                <a:sym typeface="Arial"/>
              </a:rPr>
              <a:t>BARRIERS WHILE IMPLEMENTING BPR</a:t>
            </a:r>
            <a:endParaRPr sz="2400" dirty="0">
              <a:solidFill>
                <a:schemeClr val="lt1"/>
              </a:solidFill>
            </a:endParaRPr>
          </a:p>
        </p:txBody>
      </p:sp>
      <p:sp>
        <p:nvSpPr>
          <p:cNvPr id="297" name="Shape 297"/>
          <p:cNvSpPr txBox="1">
            <a:spLocks noGrp="1"/>
          </p:cNvSpPr>
          <p:nvPr>
            <p:ph type="body" idx="1"/>
          </p:nvPr>
        </p:nvSpPr>
        <p:spPr>
          <a:xfrm>
            <a:off x="877885" y="1565889"/>
            <a:ext cx="6954149" cy="2850300"/>
          </a:xfrm>
          <a:prstGeom prst="rect">
            <a:avLst/>
          </a:prstGeom>
        </p:spPr>
        <p:txBody>
          <a:bodyPr spcFirstLastPara="1" wrap="square" lIns="91425" tIns="91425" rIns="91425" bIns="91425" anchor="ctr" anchorCtr="0">
            <a:noAutofit/>
          </a:bodyPr>
          <a:lstStyle/>
          <a:p>
            <a:pPr marL="285750" lvl="0" indent="-285750" rtl="0">
              <a:lnSpc>
                <a:spcPct val="115000"/>
              </a:lnSpc>
              <a:spcBef>
                <a:spcPts val="300"/>
              </a:spcBef>
              <a:spcAft>
                <a:spcPts val="0"/>
              </a:spcAft>
              <a:buClr>
                <a:schemeClr val="dk1"/>
              </a:buClr>
              <a:buSzPct val="110000"/>
              <a:buFont typeface="Wingdings" panose="05000000000000000000" pitchFamily="2" charset="2"/>
              <a:buChar char="v"/>
            </a:pPr>
            <a:r>
              <a:rPr lang="en" sz="2000" dirty="0">
                <a:solidFill>
                  <a:schemeClr val="dk1"/>
                </a:solidFill>
                <a:latin typeface="Arial"/>
                <a:ea typeface="Arial"/>
                <a:cs typeface="Arial"/>
                <a:sym typeface="Arial"/>
              </a:rPr>
              <a:t>Fear of Downsizing.</a:t>
            </a:r>
            <a:endParaRPr sz="20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0000"/>
              <a:buFont typeface="Wingdings" panose="05000000000000000000" pitchFamily="2" charset="2"/>
              <a:buChar char="v"/>
            </a:pPr>
            <a:r>
              <a:rPr lang="en" sz="2000" dirty="0">
                <a:solidFill>
                  <a:schemeClr val="dk1"/>
                </a:solidFill>
                <a:latin typeface="Arial"/>
                <a:ea typeface="Arial"/>
                <a:cs typeface="Arial"/>
                <a:sym typeface="Arial"/>
              </a:rPr>
              <a:t>Several jobs were combined into one.</a:t>
            </a:r>
            <a:endParaRPr sz="20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0000"/>
              <a:buFont typeface="Wingdings" panose="05000000000000000000" pitchFamily="2" charset="2"/>
              <a:buChar char="v"/>
            </a:pPr>
            <a:r>
              <a:rPr lang="en" sz="2000" dirty="0">
                <a:solidFill>
                  <a:schemeClr val="dk1"/>
                </a:solidFill>
                <a:latin typeface="Arial"/>
                <a:ea typeface="Arial"/>
                <a:cs typeface="Arial"/>
                <a:sym typeface="Arial"/>
              </a:rPr>
              <a:t>Management accepting the Union demands every time.</a:t>
            </a:r>
            <a:endParaRPr sz="20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0000"/>
              <a:buFont typeface="Wingdings" panose="05000000000000000000" pitchFamily="2" charset="2"/>
              <a:buChar char="v"/>
            </a:pPr>
            <a:r>
              <a:rPr lang="en" sz="2000" dirty="0">
                <a:solidFill>
                  <a:schemeClr val="dk1"/>
                </a:solidFill>
                <a:latin typeface="Arial"/>
                <a:ea typeface="Arial"/>
                <a:cs typeface="Arial"/>
                <a:sym typeface="Arial"/>
              </a:rPr>
              <a:t>Lenient approach of management towards running the plant.</a:t>
            </a:r>
            <a:endParaRPr sz="2000" dirty="0">
              <a:solidFill>
                <a:schemeClr val="dk1"/>
              </a:solidFill>
              <a:latin typeface="Arial"/>
              <a:ea typeface="Arial"/>
              <a:cs typeface="Arial"/>
              <a:sym typeface="Arial"/>
            </a:endParaRPr>
          </a:p>
          <a:p>
            <a:pPr marL="285750" lvl="0" indent="-285750" rtl="0">
              <a:lnSpc>
                <a:spcPct val="115000"/>
              </a:lnSpc>
              <a:spcBef>
                <a:spcPts val="300"/>
              </a:spcBef>
              <a:spcAft>
                <a:spcPts val="0"/>
              </a:spcAft>
              <a:buClr>
                <a:schemeClr val="dk1"/>
              </a:buClr>
              <a:buSzPct val="110000"/>
              <a:buFont typeface="Wingdings" panose="05000000000000000000" pitchFamily="2" charset="2"/>
              <a:buChar char="v"/>
            </a:pPr>
            <a:r>
              <a:rPr lang="en" sz="2000" dirty="0">
                <a:solidFill>
                  <a:schemeClr val="dk1"/>
                </a:solidFill>
                <a:latin typeface="Arial"/>
                <a:ea typeface="Arial"/>
                <a:cs typeface="Arial"/>
                <a:sym typeface="Arial"/>
              </a:rPr>
              <a:t>Inflexibility of the workers. Idle time available to workers due to unorganized processes.</a:t>
            </a:r>
          </a:p>
          <a:p>
            <a:pPr marL="285750" lvl="0" indent="-285750" rtl="0">
              <a:lnSpc>
                <a:spcPct val="115000"/>
              </a:lnSpc>
              <a:spcBef>
                <a:spcPts val="300"/>
              </a:spcBef>
              <a:spcAft>
                <a:spcPts val="0"/>
              </a:spcAft>
              <a:buClr>
                <a:schemeClr val="dk1"/>
              </a:buClr>
              <a:buSzPct val="110000"/>
              <a:buFont typeface="Wingdings" panose="05000000000000000000" pitchFamily="2" charset="2"/>
              <a:buChar char="v"/>
            </a:pPr>
            <a:r>
              <a:rPr lang="en" sz="2000" dirty="0">
                <a:solidFill>
                  <a:schemeClr val="dk1"/>
                </a:solidFill>
                <a:latin typeface="Arial"/>
                <a:ea typeface="Arial"/>
                <a:cs typeface="Arial"/>
                <a:sym typeface="Arial"/>
              </a:rPr>
              <a:t>Censorship of disclosure.</a:t>
            </a: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724200" y="362550"/>
            <a:ext cx="5492400" cy="766200"/>
          </a:xfrm>
          <a:prstGeom prst="rect">
            <a:avLst/>
          </a:prstGeom>
        </p:spPr>
        <p:txBody>
          <a:bodyPr spcFirstLastPara="1" wrap="square" lIns="91425" tIns="91425" rIns="91425" bIns="91425" anchor="ctr" anchorCtr="0">
            <a:noAutofit/>
          </a:bodyPr>
          <a:lstStyle/>
          <a:p>
            <a:pPr marL="0" lvl="0" indent="0" rtl="0">
              <a:lnSpc>
                <a:spcPct val="115000"/>
              </a:lnSpc>
              <a:spcBef>
                <a:spcPts val="800"/>
              </a:spcBef>
              <a:spcAft>
                <a:spcPts val="0"/>
              </a:spcAft>
              <a:buNone/>
            </a:pPr>
            <a:r>
              <a:rPr lang="en" sz="2400" b="0">
                <a:solidFill>
                  <a:schemeClr val="lt1"/>
                </a:solidFill>
                <a:latin typeface="Arial"/>
                <a:ea typeface="Arial"/>
                <a:cs typeface="Arial"/>
                <a:sym typeface="Arial"/>
              </a:rPr>
              <a:t>BPR IMPLEMENTATION EXERCISE</a:t>
            </a:r>
            <a:endParaRPr sz="2400" b="0">
              <a:solidFill>
                <a:schemeClr val="lt1"/>
              </a:solidFill>
            </a:endParaRPr>
          </a:p>
        </p:txBody>
      </p:sp>
      <p:sp>
        <p:nvSpPr>
          <p:cNvPr id="303" name="Shape 303"/>
          <p:cNvSpPr txBox="1">
            <a:spLocks noGrp="1"/>
          </p:cNvSpPr>
          <p:nvPr>
            <p:ph type="body" idx="1"/>
          </p:nvPr>
        </p:nvSpPr>
        <p:spPr>
          <a:xfrm>
            <a:off x="814275" y="1327350"/>
            <a:ext cx="6132600" cy="3173088"/>
          </a:xfrm>
          <a:prstGeom prst="rect">
            <a:avLst/>
          </a:prstGeom>
        </p:spPr>
        <p:txBody>
          <a:bodyPr spcFirstLastPara="1" wrap="square" lIns="91425" tIns="91425" rIns="91425" bIns="91425" anchor="ctr" anchorCtr="0">
            <a:noAutofit/>
          </a:bodyPr>
          <a:lstStyle/>
          <a:p>
            <a:pPr marL="342900" lvl="0" indent="-342900" rtl="0">
              <a:lnSpc>
                <a:spcPct val="115000"/>
              </a:lnSpc>
              <a:spcBef>
                <a:spcPts val="300"/>
              </a:spcBef>
              <a:spcAft>
                <a:spcPts val="0"/>
              </a:spcAft>
              <a:buClr>
                <a:schemeClr val="dk1"/>
              </a:buClr>
              <a:buSzPts val="1100"/>
              <a:buFont typeface="Wingdings" panose="05000000000000000000" pitchFamily="2" charset="2"/>
              <a:buChar char="v"/>
            </a:pPr>
            <a:r>
              <a:rPr lang="en" sz="2000" dirty="0">
                <a:solidFill>
                  <a:schemeClr val="dk1"/>
                </a:solidFill>
                <a:latin typeface="Arial"/>
                <a:ea typeface="Arial"/>
                <a:cs typeface="Arial"/>
                <a:sym typeface="Arial"/>
              </a:rPr>
              <a:t>Implementation started in mid 1990s.</a:t>
            </a:r>
            <a:endParaRPr sz="2000" dirty="0">
              <a:solidFill>
                <a:schemeClr val="dk1"/>
              </a:solidFill>
              <a:latin typeface="Arial"/>
              <a:ea typeface="Arial"/>
              <a:cs typeface="Arial"/>
              <a:sym typeface="Arial"/>
            </a:endParaRPr>
          </a:p>
          <a:p>
            <a:pPr marL="342900" lvl="0" indent="-342900" rtl="0">
              <a:lnSpc>
                <a:spcPct val="115000"/>
              </a:lnSpc>
              <a:spcBef>
                <a:spcPts val="300"/>
              </a:spcBef>
              <a:spcAft>
                <a:spcPts val="0"/>
              </a:spcAft>
              <a:buClr>
                <a:schemeClr val="dk1"/>
              </a:buClr>
              <a:buSzPts val="1100"/>
              <a:buFont typeface="Wingdings" panose="05000000000000000000" pitchFamily="2" charset="2"/>
              <a:buChar char="v"/>
            </a:pPr>
            <a:r>
              <a:rPr lang="en" sz="2000" dirty="0">
                <a:solidFill>
                  <a:schemeClr val="dk1"/>
                </a:solidFill>
                <a:latin typeface="Arial"/>
                <a:ea typeface="Arial"/>
                <a:cs typeface="Arial"/>
                <a:sym typeface="Arial"/>
              </a:rPr>
              <a:t>Resistance from the unions.</a:t>
            </a:r>
            <a:endParaRPr sz="2000" dirty="0">
              <a:solidFill>
                <a:schemeClr val="dk1"/>
              </a:solidFill>
              <a:latin typeface="Arial"/>
              <a:ea typeface="Arial"/>
              <a:cs typeface="Arial"/>
              <a:sym typeface="Arial"/>
            </a:endParaRPr>
          </a:p>
          <a:p>
            <a:pPr marL="342900" lvl="0" indent="-342900" rtl="0">
              <a:lnSpc>
                <a:spcPct val="115000"/>
              </a:lnSpc>
              <a:spcBef>
                <a:spcPts val="300"/>
              </a:spcBef>
              <a:spcAft>
                <a:spcPts val="0"/>
              </a:spcAft>
              <a:buClr>
                <a:schemeClr val="dk1"/>
              </a:buClr>
              <a:buSzPts val="1100"/>
              <a:buFont typeface="Wingdings" panose="05000000000000000000" pitchFamily="2" charset="2"/>
              <a:buChar char="v"/>
            </a:pPr>
            <a:r>
              <a:rPr lang="en" sz="2000" dirty="0">
                <a:solidFill>
                  <a:schemeClr val="dk1"/>
                </a:solidFill>
                <a:latin typeface="Arial"/>
                <a:ea typeface="Arial"/>
                <a:cs typeface="Arial"/>
                <a:sym typeface="Arial"/>
              </a:rPr>
              <a:t>Re-engineering the layout and method of working.</a:t>
            </a:r>
            <a:endParaRPr sz="2000" dirty="0">
              <a:solidFill>
                <a:schemeClr val="dk1"/>
              </a:solidFill>
              <a:latin typeface="Arial"/>
              <a:ea typeface="Arial"/>
              <a:cs typeface="Arial"/>
              <a:sym typeface="Arial"/>
            </a:endParaRPr>
          </a:p>
          <a:p>
            <a:pPr marL="342900" lvl="0" indent="-342900" rtl="0">
              <a:lnSpc>
                <a:spcPct val="115000"/>
              </a:lnSpc>
              <a:spcBef>
                <a:spcPts val="300"/>
              </a:spcBef>
              <a:spcAft>
                <a:spcPts val="0"/>
              </a:spcAft>
              <a:buClr>
                <a:schemeClr val="dk1"/>
              </a:buClr>
              <a:buSzPts val="1100"/>
              <a:buFont typeface="Wingdings" panose="05000000000000000000" pitchFamily="2" charset="2"/>
              <a:buChar char="v"/>
            </a:pPr>
            <a:r>
              <a:rPr lang="en" sz="2000" dirty="0">
                <a:solidFill>
                  <a:schemeClr val="dk1"/>
                </a:solidFill>
                <a:latin typeface="Arial"/>
                <a:ea typeface="Arial"/>
                <a:cs typeface="Arial"/>
                <a:sym typeface="Arial"/>
              </a:rPr>
              <a:t>Cellular Manufacturing -</a:t>
            </a:r>
            <a:endParaRPr sz="2000" dirty="0">
              <a:solidFill>
                <a:schemeClr val="dk1"/>
              </a:solidFill>
              <a:latin typeface="Arial"/>
              <a:ea typeface="Arial"/>
              <a:cs typeface="Arial"/>
              <a:sym typeface="Arial"/>
            </a:endParaRPr>
          </a:p>
          <a:p>
            <a:pPr marL="342900" lvl="0" indent="-342900" rtl="0">
              <a:lnSpc>
                <a:spcPct val="115000"/>
              </a:lnSpc>
              <a:spcBef>
                <a:spcPts val="300"/>
              </a:spcBef>
              <a:spcAft>
                <a:spcPts val="0"/>
              </a:spcAft>
              <a:buClr>
                <a:schemeClr val="dk1"/>
              </a:buClr>
              <a:buSzPts val="1100"/>
              <a:buFont typeface="Wingdings" panose="05000000000000000000" pitchFamily="2" charset="2"/>
              <a:buChar char="v"/>
            </a:pPr>
            <a:r>
              <a:rPr lang="en" sz="2000" dirty="0">
                <a:solidFill>
                  <a:schemeClr val="dk1"/>
                </a:solidFill>
                <a:latin typeface="Arial"/>
                <a:ea typeface="Arial"/>
                <a:cs typeface="Arial"/>
                <a:sym typeface="Arial"/>
              </a:rPr>
              <a:t>Multi-tasking through multi-machine manning.</a:t>
            </a:r>
            <a:endParaRPr sz="2000" dirty="0">
              <a:solidFill>
                <a:schemeClr val="dk1"/>
              </a:solidFill>
              <a:latin typeface="Arial"/>
              <a:ea typeface="Arial"/>
              <a:cs typeface="Arial"/>
              <a:sym typeface="Arial"/>
            </a:endParaRPr>
          </a:p>
          <a:p>
            <a:pPr marL="342900" lvl="0" indent="-342900" rtl="0">
              <a:lnSpc>
                <a:spcPct val="115000"/>
              </a:lnSpc>
              <a:spcBef>
                <a:spcPts val="300"/>
              </a:spcBef>
              <a:spcAft>
                <a:spcPts val="0"/>
              </a:spcAft>
              <a:buClr>
                <a:schemeClr val="dk1"/>
              </a:buClr>
              <a:buSzPts val="1100"/>
              <a:buFont typeface="Wingdings" panose="05000000000000000000" pitchFamily="2" charset="2"/>
              <a:buChar char="v"/>
            </a:pPr>
            <a:r>
              <a:rPr lang="en" sz="2000" dirty="0">
                <a:solidFill>
                  <a:schemeClr val="dk1"/>
                </a:solidFill>
                <a:latin typeface="Arial"/>
                <a:ea typeface="Arial"/>
                <a:cs typeface="Arial"/>
                <a:sym typeface="Arial"/>
              </a:rPr>
              <a:t>Reduction in non-productive activities.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b="0">
                <a:solidFill>
                  <a:schemeClr val="lt1"/>
                </a:solidFill>
                <a:latin typeface="Arial"/>
                <a:ea typeface="Arial"/>
                <a:cs typeface="Arial"/>
                <a:sym typeface="Arial"/>
              </a:rPr>
              <a:t>BENEFITS OF BPR PROGRAM</a:t>
            </a:r>
            <a:endParaRPr b="0">
              <a:solidFill>
                <a:schemeClr val="lt1"/>
              </a:solidFill>
            </a:endParaRPr>
          </a:p>
        </p:txBody>
      </p:sp>
      <p:sp>
        <p:nvSpPr>
          <p:cNvPr id="309" name="Shape 309"/>
          <p:cNvSpPr txBox="1">
            <a:spLocks noGrp="1"/>
          </p:cNvSpPr>
          <p:nvPr>
            <p:ph type="body" idx="1"/>
          </p:nvPr>
        </p:nvSpPr>
        <p:spPr>
          <a:xfrm>
            <a:off x="814275" y="1405825"/>
            <a:ext cx="7581600" cy="2856600"/>
          </a:xfrm>
          <a:prstGeom prst="rect">
            <a:avLst/>
          </a:prstGeom>
        </p:spPr>
        <p:txBody>
          <a:bodyPr spcFirstLastPara="1" wrap="square" lIns="91425" tIns="91425" rIns="91425" bIns="91425" anchor="t" anchorCtr="0">
            <a:noAutofit/>
          </a:bodyPr>
          <a:lstStyle/>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Around a 100 officers produced 35 engines a day as compared to the 1200 employees producing 70 engines in the pre-BPR days.</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Igatpuri Plant: Employees declined by 400 but productivity went up by 125 engines per day.</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Nasik Plant:125% improvement in productivity.</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Reduction in employee costs – 1994: 12.4% – 1996: 10.1%.</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Value added per employee increased from 0.3 million to 0.46 million.</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“BPR was a way of reengineering our plants and making them viable in a competitive environment” – Anand Mahindra, Chairman, Mahindra Group.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0" y="487167"/>
            <a:ext cx="6306675" cy="435115"/>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800" dirty="0">
                <a:solidFill>
                  <a:srgbClr val="FFFF00"/>
                </a:solidFill>
              </a:rPr>
              <a:t>Tools for managing Transformation</a:t>
            </a:r>
            <a:endParaRPr sz="2800" dirty="0">
              <a:solidFill>
                <a:srgbClr val="FFFF00"/>
              </a:solidFill>
            </a:endParaRPr>
          </a:p>
        </p:txBody>
      </p:sp>
      <p:sp>
        <p:nvSpPr>
          <p:cNvPr id="206" name="Shape 206"/>
          <p:cNvSpPr txBox="1">
            <a:spLocks noGrp="1"/>
          </p:cNvSpPr>
          <p:nvPr>
            <p:ph type="body" idx="1"/>
          </p:nvPr>
        </p:nvSpPr>
        <p:spPr>
          <a:xfrm>
            <a:off x="109013" y="1474076"/>
            <a:ext cx="8741700" cy="366942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800" b="1" u="sng" dirty="0">
                <a:solidFill>
                  <a:srgbClr val="222222"/>
                </a:solidFill>
                <a:highlight>
                  <a:srgbClr val="FFFFFF"/>
                </a:highlight>
                <a:latin typeface="Arial"/>
                <a:ea typeface="Arial"/>
                <a:cs typeface="Arial"/>
                <a:sym typeface="Arial"/>
              </a:rPr>
              <a:t>Business process re-engineering</a:t>
            </a:r>
            <a:r>
              <a:rPr lang="en" sz="1800" dirty="0">
                <a:solidFill>
                  <a:srgbClr val="222222"/>
                </a:solidFill>
                <a:highlight>
                  <a:srgbClr val="FFFFFF"/>
                </a:highlight>
                <a:latin typeface="Arial"/>
                <a:ea typeface="Arial"/>
                <a:cs typeface="Arial"/>
                <a:sym typeface="Arial"/>
              </a:rPr>
              <a:t>: Rethinking || Redesigning || Current Processes || organization's mission || reduce costs.</a:t>
            </a:r>
            <a:endParaRPr sz="1800" dirty="0">
              <a:solidFill>
                <a:srgbClr val="222222"/>
              </a:solidFill>
              <a:highlight>
                <a:schemeClr val="lt1"/>
              </a:highlight>
              <a:latin typeface="Arial"/>
              <a:ea typeface="Arial"/>
              <a:cs typeface="Arial"/>
              <a:sym typeface="Arial"/>
            </a:endParaRPr>
          </a:p>
          <a:p>
            <a:pPr marL="0" lvl="0" indent="0" algn="just" rtl="0">
              <a:spcBef>
                <a:spcPts val="0"/>
              </a:spcBef>
              <a:spcAft>
                <a:spcPts val="0"/>
              </a:spcAft>
              <a:buNone/>
            </a:pPr>
            <a:endParaRPr lang="en" sz="1800" dirty="0">
              <a:solidFill>
                <a:srgbClr val="222222"/>
              </a:solidFill>
              <a:highlight>
                <a:schemeClr val="lt1"/>
              </a:highlight>
              <a:latin typeface="Arial"/>
              <a:ea typeface="Arial"/>
              <a:cs typeface="Arial"/>
              <a:sym typeface="Arial"/>
            </a:endParaRPr>
          </a:p>
          <a:p>
            <a:pPr marL="0" lvl="0" indent="0" algn="just" rtl="0">
              <a:spcBef>
                <a:spcPts val="0"/>
              </a:spcBef>
              <a:spcAft>
                <a:spcPts val="0"/>
              </a:spcAft>
              <a:buNone/>
            </a:pPr>
            <a:r>
              <a:rPr lang="en" sz="1800" dirty="0">
                <a:solidFill>
                  <a:srgbClr val="222222"/>
                </a:solidFill>
                <a:highlight>
                  <a:schemeClr val="lt1"/>
                </a:highlight>
                <a:latin typeface="Arial"/>
                <a:ea typeface="Arial"/>
                <a:cs typeface="Arial"/>
                <a:sym typeface="Arial"/>
              </a:rPr>
              <a:t>Optimizing the performance of sub-processes can result in some benefits, but cannot yield drastic improvements if the process itself is fundamentally inefficient and outdated.</a:t>
            </a:r>
          </a:p>
          <a:p>
            <a:pPr marL="0" lvl="0" indent="0" algn="just" rtl="0">
              <a:spcBef>
                <a:spcPts val="0"/>
              </a:spcBef>
              <a:spcAft>
                <a:spcPts val="0"/>
              </a:spcAft>
              <a:buNone/>
            </a:pPr>
            <a:endParaRPr sz="1800" dirty="0">
              <a:solidFill>
                <a:srgbClr val="131313"/>
              </a:solidFill>
              <a:highlight>
                <a:schemeClr val="lt1"/>
              </a:highlight>
              <a:latin typeface="Arial"/>
              <a:ea typeface="Arial"/>
              <a:cs typeface="Arial"/>
              <a:sym typeface="Arial"/>
            </a:endParaRPr>
          </a:p>
          <a:p>
            <a:pPr marL="0" lvl="0" indent="-317500" algn="just" rtl="0">
              <a:spcBef>
                <a:spcPts val="0"/>
              </a:spcBef>
              <a:spcAft>
                <a:spcPts val="0"/>
              </a:spcAft>
              <a:buClr>
                <a:srgbClr val="131313"/>
              </a:buClr>
              <a:buSzPts val="1400"/>
              <a:buFont typeface="Arial"/>
              <a:buChar char="●"/>
            </a:pPr>
            <a:r>
              <a:rPr lang="en" sz="1800" dirty="0">
                <a:solidFill>
                  <a:srgbClr val="131313"/>
                </a:solidFill>
                <a:highlight>
                  <a:srgbClr val="FFFFFF"/>
                </a:highlight>
                <a:latin typeface="Arial"/>
                <a:ea typeface="Arial"/>
                <a:cs typeface="Arial"/>
                <a:sym typeface="Arial"/>
              </a:rPr>
              <a:t>Re-focus company values on customer needs</a:t>
            </a:r>
            <a:endParaRPr sz="1800" dirty="0">
              <a:solidFill>
                <a:srgbClr val="131313"/>
              </a:solidFill>
              <a:highlight>
                <a:srgbClr val="FFFFFF"/>
              </a:highlight>
              <a:latin typeface="Arial"/>
              <a:ea typeface="Arial"/>
              <a:cs typeface="Arial"/>
              <a:sym typeface="Arial"/>
            </a:endParaRPr>
          </a:p>
          <a:p>
            <a:pPr marL="0" lvl="0" indent="-317500" algn="just" rtl="0">
              <a:spcBef>
                <a:spcPts val="0"/>
              </a:spcBef>
              <a:spcAft>
                <a:spcPts val="0"/>
              </a:spcAft>
              <a:buClr>
                <a:srgbClr val="131313"/>
              </a:buClr>
              <a:buSzPts val="1400"/>
              <a:buFont typeface="Arial"/>
              <a:buChar char="●"/>
            </a:pPr>
            <a:r>
              <a:rPr lang="en" sz="1800" dirty="0">
                <a:solidFill>
                  <a:srgbClr val="131313"/>
                </a:solidFill>
                <a:highlight>
                  <a:srgbClr val="FFFFFF"/>
                </a:highlight>
                <a:latin typeface="Arial"/>
                <a:ea typeface="Arial"/>
                <a:cs typeface="Arial"/>
                <a:sym typeface="Arial"/>
              </a:rPr>
              <a:t>Re-design core processes, often using information technology to enable improvements</a:t>
            </a:r>
            <a:endParaRPr sz="1800" dirty="0">
              <a:solidFill>
                <a:srgbClr val="131313"/>
              </a:solidFill>
              <a:highlight>
                <a:srgbClr val="FFFFFF"/>
              </a:highlight>
              <a:latin typeface="Arial"/>
              <a:ea typeface="Arial"/>
              <a:cs typeface="Arial"/>
              <a:sym typeface="Arial"/>
            </a:endParaRPr>
          </a:p>
          <a:p>
            <a:pPr marL="0" lvl="0" indent="-317500" algn="just" rtl="0">
              <a:spcBef>
                <a:spcPts val="0"/>
              </a:spcBef>
              <a:spcAft>
                <a:spcPts val="0"/>
              </a:spcAft>
              <a:buClr>
                <a:srgbClr val="131313"/>
              </a:buClr>
              <a:buSzPts val="1400"/>
              <a:buFont typeface="Arial"/>
              <a:buChar char="●"/>
            </a:pPr>
            <a:r>
              <a:rPr lang="en" sz="1800" dirty="0">
                <a:solidFill>
                  <a:srgbClr val="131313"/>
                </a:solidFill>
                <a:highlight>
                  <a:srgbClr val="FFFFFF"/>
                </a:highlight>
                <a:latin typeface="Arial"/>
                <a:ea typeface="Arial"/>
                <a:cs typeface="Arial"/>
                <a:sym typeface="Arial"/>
              </a:rPr>
              <a:t>Re-organize a business into cross-functional teams with end-to-end responsibility for a process</a:t>
            </a:r>
            <a:endParaRPr sz="1800" dirty="0">
              <a:solidFill>
                <a:srgbClr val="131313"/>
              </a:solidFill>
              <a:highlight>
                <a:srgbClr val="FFFFFF"/>
              </a:highlight>
              <a:latin typeface="Arial"/>
              <a:ea typeface="Arial"/>
              <a:cs typeface="Arial"/>
              <a:sym typeface="Arial"/>
            </a:endParaRPr>
          </a:p>
          <a:p>
            <a:pPr marL="0" lvl="0" indent="-317500" algn="just" rtl="0">
              <a:spcBef>
                <a:spcPts val="0"/>
              </a:spcBef>
              <a:spcAft>
                <a:spcPts val="0"/>
              </a:spcAft>
              <a:buClr>
                <a:srgbClr val="131313"/>
              </a:buClr>
              <a:buSzPts val="1400"/>
              <a:buFont typeface="Arial"/>
              <a:buChar char="●"/>
            </a:pPr>
            <a:r>
              <a:rPr lang="en" sz="1800" dirty="0">
                <a:solidFill>
                  <a:srgbClr val="131313"/>
                </a:solidFill>
                <a:highlight>
                  <a:srgbClr val="FFFFFF"/>
                </a:highlight>
                <a:latin typeface="Arial"/>
                <a:ea typeface="Arial"/>
                <a:cs typeface="Arial"/>
                <a:sym typeface="Arial"/>
              </a:rPr>
              <a:t>Re-think basic organizational and people issues</a:t>
            </a:r>
            <a:endParaRPr sz="1800" dirty="0">
              <a:solidFill>
                <a:srgbClr val="131313"/>
              </a:solidFill>
              <a:highlight>
                <a:srgbClr val="FFFFFF"/>
              </a:highlight>
              <a:latin typeface="Arial"/>
              <a:ea typeface="Arial"/>
              <a:cs typeface="Arial"/>
              <a:sym typeface="Arial"/>
            </a:endParaRPr>
          </a:p>
          <a:p>
            <a:pPr marL="0" lvl="0" indent="-317500" algn="just" rtl="0">
              <a:spcBef>
                <a:spcPts val="0"/>
              </a:spcBef>
              <a:spcAft>
                <a:spcPts val="0"/>
              </a:spcAft>
              <a:buClr>
                <a:srgbClr val="131313"/>
              </a:buClr>
              <a:buSzPts val="1400"/>
              <a:buFont typeface="Arial"/>
              <a:buChar char="●"/>
            </a:pPr>
            <a:r>
              <a:rPr lang="en" sz="1800" dirty="0">
                <a:solidFill>
                  <a:srgbClr val="131313"/>
                </a:solidFill>
                <a:highlight>
                  <a:srgbClr val="FFFFFF"/>
                </a:highlight>
                <a:latin typeface="Arial"/>
                <a:ea typeface="Arial"/>
                <a:cs typeface="Arial"/>
                <a:sym typeface="Arial"/>
              </a:rPr>
              <a:t>Improve business processes across the organization</a:t>
            </a:r>
            <a:endParaRPr sz="1800" dirty="0">
              <a:solidFill>
                <a:srgbClr val="131313"/>
              </a:solidFill>
              <a:highlight>
                <a:srgbClr val="FFFFFF"/>
              </a:highlight>
              <a:latin typeface="Arial"/>
              <a:ea typeface="Arial"/>
              <a:cs typeface="Arial"/>
              <a:sym typeface="Arial"/>
            </a:endParaRPr>
          </a:p>
          <a:p>
            <a:pPr marL="0" lvl="0" indent="0" algn="just">
              <a:spcBef>
                <a:spcPts val="2300"/>
              </a:spcBef>
              <a:spcAft>
                <a:spcPts val="0"/>
              </a:spcAft>
              <a:buNone/>
            </a:pPr>
            <a:endParaRPr sz="16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6">
                                            <p:txEl>
                                              <p:pRg st="4" end="4"/>
                                            </p:txEl>
                                          </p:spTgt>
                                        </p:tgtEl>
                                        <p:attrNameLst>
                                          <p:attrName>style.visibility</p:attrName>
                                        </p:attrNameLst>
                                      </p:cBhvr>
                                      <p:to>
                                        <p:strVal val="visible"/>
                                      </p:to>
                                    </p:set>
                                    <p:animEffect transition="in" filter="fade">
                                      <p:cBhvr>
                                        <p:cTn id="7" dur="1000"/>
                                        <p:tgtEl>
                                          <p:spTgt spid="206">
                                            <p:txEl>
                                              <p:pRg st="4" end="4"/>
                                            </p:txEl>
                                          </p:spTgt>
                                        </p:tgtEl>
                                      </p:cBhvr>
                                    </p:animEffect>
                                    <p:anim calcmode="lin" valueType="num">
                                      <p:cBhvr>
                                        <p:cTn id="8" dur="1000" fill="hold"/>
                                        <p:tgtEl>
                                          <p:spTgt spid="20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0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6">
                                            <p:txEl>
                                              <p:pRg st="5" end="5"/>
                                            </p:txEl>
                                          </p:spTgt>
                                        </p:tgtEl>
                                        <p:attrNameLst>
                                          <p:attrName>style.visibility</p:attrName>
                                        </p:attrNameLst>
                                      </p:cBhvr>
                                      <p:to>
                                        <p:strVal val="visible"/>
                                      </p:to>
                                    </p:set>
                                    <p:animEffect transition="in" filter="fade">
                                      <p:cBhvr>
                                        <p:cTn id="14" dur="1000"/>
                                        <p:tgtEl>
                                          <p:spTgt spid="206">
                                            <p:txEl>
                                              <p:pRg st="5" end="5"/>
                                            </p:txEl>
                                          </p:spTgt>
                                        </p:tgtEl>
                                      </p:cBhvr>
                                    </p:animEffect>
                                    <p:anim calcmode="lin" valueType="num">
                                      <p:cBhvr>
                                        <p:cTn id="15" dur="1000" fill="hold"/>
                                        <p:tgtEl>
                                          <p:spTgt spid="20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20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6">
                                            <p:txEl>
                                              <p:pRg st="6" end="6"/>
                                            </p:txEl>
                                          </p:spTgt>
                                        </p:tgtEl>
                                        <p:attrNameLst>
                                          <p:attrName>style.visibility</p:attrName>
                                        </p:attrNameLst>
                                      </p:cBhvr>
                                      <p:to>
                                        <p:strVal val="visible"/>
                                      </p:to>
                                    </p:set>
                                    <p:animEffect transition="in" filter="fade">
                                      <p:cBhvr>
                                        <p:cTn id="21" dur="1000"/>
                                        <p:tgtEl>
                                          <p:spTgt spid="206">
                                            <p:txEl>
                                              <p:pRg st="6" end="6"/>
                                            </p:txEl>
                                          </p:spTgt>
                                        </p:tgtEl>
                                      </p:cBhvr>
                                    </p:animEffect>
                                    <p:anim calcmode="lin" valueType="num">
                                      <p:cBhvr>
                                        <p:cTn id="22" dur="1000" fill="hold"/>
                                        <p:tgtEl>
                                          <p:spTgt spid="206">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20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6">
                                            <p:txEl>
                                              <p:pRg st="7" end="7"/>
                                            </p:txEl>
                                          </p:spTgt>
                                        </p:tgtEl>
                                        <p:attrNameLst>
                                          <p:attrName>style.visibility</p:attrName>
                                        </p:attrNameLst>
                                      </p:cBhvr>
                                      <p:to>
                                        <p:strVal val="visible"/>
                                      </p:to>
                                    </p:set>
                                    <p:animEffect transition="in" filter="fade">
                                      <p:cBhvr>
                                        <p:cTn id="28" dur="1000"/>
                                        <p:tgtEl>
                                          <p:spTgt spid="206">
                                            <p:txEl>
                                              <p:pRg st="7" end="7"/>
                                            </p:txEl>
                                          </p:spTgt>
                                        </p:tgtEl>
                                      </p:cBhvr>
                                    </p:animEffect>
                                    <p:anim calcmode="lin" valueType="num">
                                      <p:cBhvr>
                                        <p:cTn id="29" dur="1000" fill="hold"/>
                                        <p:tgtEl>
                                          <p:spTgt spid="206">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20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6">
                                            <p:txEl>
                                              <p:pRg st="8" end="8"/>
                                            </p:txEl>
                                          </p:spTgt>
                                        </p:tgtEl>
                                        <p:attrNameLst>
                                          <p:attrName>style.visibility</p:attrName>
                                        </p:attrNameLst>
                                      </p:cBhvr>
                                      <p:to>
                                        <p:strVal val="visible"/>
                                      </p:to>
                                    </p:set>
                                    <p:animEffect transition="in" filter="fade">
                                      <p:cBhvr>
                                        <p:cTn id="35" dur="1000"/>
                                        <p:tgtEl>
                                          <p:spTgt spid="206">
                                            <p:txEl>
                                              <p:pRg st="8" end="8"/>
                                            </p:txEl>
                                          </p:spTgt>
                                        </p:tgtEl>
                                      </p:cBhvr>
                                    </p:animEffect>
                                    <p:anim calcmode="lin" valueType="num">
                                      <p:cBhvr>
                                        <p:cTn id="36" dur="1000" fill="hold"/>
                                        <p:tgtEl>
                                          <p:spTgt spid="20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0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b="0">
                <a:latin typeface="Arial"/>
                <a:ea typeface="Arial"/>
                <a:cs typeface="Arial"/>
                <a:sym typeface="Arial"/>
              </a:rPr>
              <a:t>CONTD...</a:t>
            </a:r>
            <a:endParaRPr sz="2400" b="0">
              <a:latin typeface="Arial"/>
              <a:ea typeface="Arial"/>
              <a:cs typeface="Arial"/>
              <a:sym typeface="Arial"/>
            </a:endParaRPr>
          </a:p>
        </p:txBody>
      </p:sp>
      <p:sp>
        <p:nvSpPr>
          <p:cNvPr id="315" name="Shape 31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Better inventory control.</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Better sourcing.</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Better order distribution across plants.</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Online availability of data.</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Transparent access to data.</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Process transparency.</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Integrated sales and supply chain.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a:solidFill>
                  <a:schemeClr val="lt1"/>
                </a:solidFill>
                <a:latin typeface="Arial"/>
                <a:ea typeface="Arial"/>
                <a:cs typeface="Arial"/>
                <a:sym typeface="Arial"/>
              </a:rPr>
              <a:t>MEASURES TAKEN AT A SHOP FLOOR TO ENSURE BPR SUCCESS</a:t>
            </a:r>
            <a:endParaRPr>
              <a:solidFill>
                <a:schemeClr val="lt1"/>
              </a:solidFill>
            </a:endParaRPr>
          </a:p>
        </p:txBody>
      </p:sp>
      <p:sp>
        <p:nvSpPr>
          <p:cNvPr id="321" name="Shape 321"/>
          <p:cNvSpPr txBox="1">
            <a:spLocks noGrp="1"/>
          </p:cNvSpPr>
          <p:nvPr>
            <p:ph type="body" idx="1"/>
          </p:nvPr>
        </p:nvSpPr>
        <p:spPr>
          <a:xfrm>
            <a:off x="814275" y="1327350"/>
            <a:ext cx="6132600" cy="2089800"/>
          </a:xfrm>
          <a:prstGeom prst="rect">
            <a:avLst/>
          </a:prstGeom>
        </p:spPr>
        <p:txBody>
          <a:bodyPr spcFirstLastPara="1" wrap="square" lIns="91425" tIns="91425" rIns="91425" bIns="91425" anchor="ctr" anchorCtr="0">
            <a:noAutofit/>
          </a:bodyPr>
          <a:lstStyle/>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Training and Motivating workforce.</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Identifying leaders.</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Creating a conducive environment and changing work culture.</a:t>
            </a:r>
            <a:endParaRPr sz="1800">
              <a:solidFill>
                <a:schemeClr val="dk1"/>
              </a:solidFill>
              <a:latin typeface="Arial"/>
              <a:ea typeface="Arial"/>
              <a:cs typeface="Arial"/>
              <a:sym typeface="Arial"/>
            </a:endParaRPr>
          </a:p>
          <a:p>
            <a:pPr marL="0" lvl="0" indent="0">
              <a:spcBef>
                <a:spcPts val="6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b="0">
                <a:solidFill>
                  <a:schemeClr val="lt1"/>
                </a:solidFill>
                <a:latin typeface="Arial"/>
                <a:ea typeface="Arial"/>
                <a:cs typeface="Arial"/>
                <a:sym typeface="Arial"/>
              </a:rPr>
              <a:t>KEY HIGHLIGHTS</a:t>
            </a:r>
            <a:endParaRPr b="0">
              <a:solidFill>
                <a:schemeClr val="lt1"/>
              </a:solidFill>
              <a:latin typeface="Arial"/>
              <a:ea typeface="Arial"/>
              <a:cs typeface="Arial"/>
              <a:sym typeface="Arial"/>
            </a:endParaRPr>
          </a:p>
        </p:txBody>
      </p:sp>
      <p:sp>
        <p:nvSpPr>
          <p:cNvPr id="327" name="Shape 327"/>
          <p:cNvSpPr txBox="1">
            <a:spLocks noGrp="1"/>
          </p:cNvSpPr>
          <p:nvPr>
            <p:ph type="body" idx="1"/>
          </p:nvPr>
        </p:nvSpPr>
        <p:spPr>
          <a:xfrm>
            <a:off x="814275" y="1327350"/>
            <a:ext cx="7501500" cy="3630900"/>
          </a:xfrm>
          <a:prstGeom prst="rect">
            <a:avLst/>
          </a:prstGeom>
        </p:spPr>
        <p:txBody>
          <a:bodyPr spcFirstLastPara="1" wrap="square" lIns="91425" tIns="91425" rIns="91425" bIns="91425" anchor="ctr" anchorCtr="0">
            <a:noAutofit/>
          </a:bodyPr>
          <a:lstStyle/>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Improve PTL’s capacity utilization from 45% to 55%.</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With the launch of Ingenio, 10-12% growth in the UV industry.</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6-8% growth in the tractor segment FY09.</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Margins to reduce – increase in steel, fuel and raw material prices, to improve in FY10.</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Net sales increased for the quarter Q1 increased YoY 26.1% to Rs. 32.9 billion.</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Sales volume grew 18.9% YoY to 90160 units.</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Clr>
                <a:schemeClr val="dk1"/>
              </a:buClr>
              <a:buSzPts val="1100"/>
              <a:buFont typeface="Arial"/>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Automotive – 23.7% increase YoY to 60,054 units.</a:t>
            </a:r>
            <a:endParaRPr sz="1800">
              <a:solidFill>
                <a:schemeClr val="dk1"/>
              </a:solidFill>
              <a:latin typeface="Arial"/>
              <a:ea typeface="Arial"/>
              <a:cs typeface="Arial"/>
              <a:sym typeface="Arial"/>
            </a:endParaRPr>
          </a:p>
          <a:p>
            <a:pPr marL="0" lvl="0" indent="0" rtl="0">
              <a:lnSpc>
                <a:spcPct val="115000"/>
              </a:lnSpc>
              <a:spcBef>
                <a:spcPts val="300"/>
              </a:spcBef>
              <a:spcAft>
                <a:spcPts val="0"/>
              </a:spcAft>
              <a:buNone/>
            </a:pPr>
            <a:r>
              <a:rPr lang="en" sz="1800">
                <a:solidFill>
                  <a:srgbClr val="F96A1B"/>
                </a:solidFill>
                <a:latin typeface="Arial"/>
                <a:ea typeface="Arial"/>
                <a:cs typeface="Arial"/>
                <a:sym typeface="Arial"/>
              </a:rPr>
              <a:t>§</a:t>
            </a:r>
            <a:r>
              <a:rPr lang="en" sz="1800">
                <a:solidFill>
                  <a:schemeClr val="dk1"/>
                </a:solidFill>
                <a:latin typeface="Arial"/>
                <a:ea typeface="Arial"/>
                <a:cs typeface="Arial"/>
                <a:sym typeface="Arial"/>
              </a:rPr>
              <a:t>FES – Revenues up by 27.5% to 13.2billion.</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814275" y="1425825"/>
            <a:ext cx="6132600" cy="3402300"/>
          </a:xfrm>
          <a:prstGeom prst="rect">
            <a:avLst/>
          </a:prstGeom>
        </p:spPr>
        <p:txBody>
          <a:bodyPr spcFirstLastPara="1" wrap="square" lIns="91425" tIns="91425" rIns="91425" bIns="91425" anchor="ctr" anchorCtr="0">
            <a:noAutofit/>
          </a:bodyPr>
          <a:lstStyle/>
          <a:p>
            <a:pPr marL="0" lvl="0" indent="0" rtl="0">
              <a:lnSpc>
                <a:spcPct val="115000"/>
              </a:lnSpc>
              <a:spcBef>
                <a:spcPts val="800"/>
              </a:spcBef>
              <a:spcAft>
                <a:spcPts val="0"/>
              </a:spcAft>
              <a:buClr>
                <a:schemeClr val="dk1"/>
              </a:buClr>
              <a:buSzPts val="1100"/>
              <a:buFont typeface="Arial"/>
              <a:buNone/>
            </a:pPr>
            <a:r>
              <a:rPr lang="en" sz="1800" i="0">
                <a:solidFill>
                  <a:schemeClr val="dk1"/>
                </a:solidFill>
                <a:latin typeface="Arial"/>
                <a:ea typeface="Arial"/>
                <a:cs typeface="Arial"/>
                <a:sym typeface="Arial"/>
              </a:rPr>
              <a:t>BPR implementation in Mahindra &amp; Mahindra had seen radical change for the better not only in its functions but also in its results. This can be summed up with the statement of Anand Mahindra, Chairman, Mahindra Group. “Today the atmosphere is so different that every morning all the workers recite the company oath, which is a sea change from the situation 10 years ago when workers used to play cards on shop floor during working hours.”</a:t>
            </a:r>
            <a:endParaRPr sz="1800" i="0">
              <a:solidFill>
                <a:schemeClr val="dk1"/>
              </a:solidFill>
              <a:latin typeface="Arial"/>
              <a:ea typeface="Arial"/>
              <a:cs typeface="Arial"/>
              <a:sym typeface="Arial"/>
            </a:endParaRPr>
          </a:p>
          <a:p>
            <a:pPr marL="0" lvl="0" indent="0">
              <a:spcBef>
                <a:spcPts val="600"/>
              </a:spcBef>
              <a:spcAft>
                <a:spcPts val="0"/>
              </a:spcAft>
              <a:buNone/>
            </a:pPr>
            <a:endParaRPr/>
          </a:p>
        </p:txBody>
      </p:sp>
      <p:sp>
        <p:nvSpPr>
          <p:cNvPr id="333" name="Shape 333"/>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b="0">
                <a:latin typeface="Arial"/>
                <a:ea typeface="Arial"/>
                <a:cs typeface="Arial"/>
                <a:sym typeface="Arial"/>
              </a:rPr>
              <a:t>CONCLUSION</a:t>
            </a:r>
            <a:endParaRPr sz="2400" b="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2268004" y="340922"/>
            <a:ext cx="4948200" cy="719589"/>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dirty="0">
                <a:solidFill>
                  <a:schemeClr val="dk2"/>
                </a:solidFill>
              </a:rPr>
              <a:t>State bank of India</a:t>
            </a:r>
            <a:endParaRPr dirty="0">
              <a:solidFill>
                <a:schemeClr val="dk2"/>
              </a:solidFill>
            </a:endParaRPr>
          </a:p>
        </p:txBody>
      </p:sp>
      <p:sp>
        <p:nvSpPr>
          <p:cNvPr id="339" name="Shape 339"/>
          <p:cNvSpPr txBox="1">
            <a:spLocks noGrp="1"/>
          </p:cNvSpPr>
          <p:nvPr>
            <p:ph type="body" idx="1"/>
          </p:nvPr>
        </p:nvSpPr>
        <p:spPr>
          <a:xfrm>
            <a:off x="1001864" y="1642129"/>
            <a:ext cx="7339053" cy="2858309"/>
          </a:xfrm>
          <a:prstGeom prst="rect">
            <a:avLst/>
          </a:prstGeom>
        </p:spPr>
        <p:txBody>
          <a:bodyPr spcFirstLastPara="1" wrap="square" lIns="91425" tIns="91425" rIns="91425" bIns="91425" anchor="t" anchorCtr="0">
            <a:noAutofit/>
          </a:bodyPr>
          <a:lstStyle/>
          <a:p>
            <a:pPr marL="0" lvl="0" indent="0" algn="just">
              <a:spcBef>
                <a:spcPts val="600"/>
              </a:spcBef>
              <a:spcAft>
                <a:spcPts val="1600"/>
              </a:spcAft>
              <a:buNone/>
            </a:pPr>
            <a:r>
              <a:rPr lang="en" sz="2400" b="1" dirty="0">
                <a:solidFill>
                  <a:schemeClr val="dk2"/>
                </a:solidFill>
                <a:latin typeface="Roboto Condensed"/>
                <a:ea typeface="Roboto Condensed"/>
                <a:cs typeface="Roboto Condensed"/>
                <a:sym typeface="Roboto Condensed"/>
              </a:rPr>
              <a:t>State Bank of India (SBI) appointed US-based consultant McKinsey &amp; Co to undertake a business process re-engineering (BPR) exercise for the bank. McKinsey has also been asked to identify core banking solutions for SBI.</a:t>
            </a:r>
            <a:endParaRPr sz="2400" b="1" dirty="0">
              <a:solidFill>
                <a:schemeClr val="dk2"/>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b="0">
                <a:solidFill>
                  <a:srgbClr val="FFFFFF"/>
                </a:solidFill>
                <a:latin typeface="Roboto Condensed Light"/>
                <a:ea typeface="Roboto Condensed Light"/>
                <a:cs typeface="Roboto Condensed Light"/>
                <a:sym typeface="Roboto Condensed Light"/>
              </a:rPr>
              <a:t>OBJECTIVE</a:t>
            </a:r>
            <a:endParaRPr>
              <a:solidFill>
                <a:srgbClr val="FFFFFF"/>
              </a:solidFill>
            </a:endParaRPr>
          </a:p>
        </p:txBody>
      </p:sp>
      <p:sp>
        <p:nvSpPr>
          <p:cNvPr id="345" name="Shape 345"/>
          <p:cNvSpPr txBox="1">
            <a:spLocks noGrp="1"/>
          </p:cNvSpPr>
          <p:nvPr>
            <p:ph type="body" idx="1"/>
          </p:nvPr>
        </p:nvSpPr>
        <p:spPr>
          <a:xfrm>
            <a:off x="234925" y="2176100"/>
            <a:ext cx="8741400" cy="2296800"/>
          </a:xfrm>
          <a:prstGeom prst="rect">
            <a:avLst/>
          </a:prstGeom>
        </p:spPr>
        <p:txBody>
          <a:bodyPr spcFirstLastPara="1" wrap="square" lIns="91425" tIns="91425" rIns="91425" bIns="91425" anchor="ctr" anchorCtr="0">
            <a:noAutofit/>
          </a:bodyPr>
          <a:lstStyle/>
          <a:p>
            <a:pPr marL="0" lvl="0" indent="0">
              <a:spcBef>
                <a:spcPts val="600"/>
              </a:spcBef>
              <a:spcAft>
                <a:spcPts val="0"/>
              </a:spcAft>
              <a:buClr>
                <a:schemeClr val="dk1"/>
              </a:buClr>
              <a:buSzPts val="1100"/>
              <a:buFont typeface="Arial"/>
              <a:buNone/>
            </a:pPr>
            <a:endParaRPr/>
          </a:p>
          <a:p>
            <a:pPr marL="457200" lvl="0" indent="-355600" rtl="0">
              <a:spcBef>
                <a:spcPts val="600"/>
              </a:spcBef>
              <a:spcAft>
                <a:spcPts val="0"/>
              </a:spcAft>
              <a:buSzPts val="2000"/>
              <a:buChar char="▰"/>
            </a:pPr>
            <a:r>
              <a:rPr lang="en" sz="2000"/>
              <a:t>Enhance customer service experience by simplifying processes and offering multiple delivery channels</a:t>
            </a:r>
            <a:endParaRPr sz="2000"/>
          </a:p>
          <a:p>
            <a:pPr marL="0" lvl="0" indent="0">
              <a:spcBef>
                <a:spcPts val="600"/>
              </a:spcBef>
              <a:spcAft>
                <a:spcPts val="0"/>
              </a:spcAft>
              <a:buNone/>
            </a:pPr>
            <a:endParaRPr sz="2000"/>
          </a:p>
          <a:p>
            <a:pPr marL="457200" lvl="0" indent="-355600" rtl="0">
              <a:spcBef>
                <a:spcPts val="600"/>
              </a:spcBef>
              <a:spcAft>
                <a:spcPts val="0"/>
              </a:spcAft>
              <a:buSzPts val="2000"/>
              <a:buChar char="▰"/>
            </a:pPr>
            <a:r>
              <a:rPr lang="en" sz="2000"/>
              <a:t>Build deep and lasting relationship with customers</a:t>
            </a:r>
            <a:endParaRPr sz="2000"/>
          </a:p>
          <a:p>
            <a:pPr marL="0" lvl="0" indent="0">
              <a:spcBef>
                <a:spcPts val="600"/>
              </a:spcBef>
              <a:spcAft>
                <a:spcPts val="0"/>
              </a:spcAft>
              <a:buNone/>
            </a:pPr>
            <a:endParaRPr sz="2000"/>
          </a:p>
          <a:p>
            <a:pPr marL="457200" lvl="0" indent="-355600" rtl="0">
              <a:spcBef>
                <a:spcPts val="600"/>
              </a:spcBef>
              <a:spcAft>
                <a:spcPts val="0"/>
              </a:spcAft>
              <a:buSzPts val="2000"/>
              <a:buChar char="▰"/>
            </a:pPr>
            <a:r>
              <a:rPr lang="en" sz="2000"/>
              <a:t>Improve productivity through increase of business and profit per employee</a:t>
            </a:r>
            <a:endParaRPr sz="2000"/>
          </a:p>
          <a:p>
            <a:pPr marL="0" lvl="0" indent="0">
              <a:spcBef>
                <a:spcPts val="600"/>
              </a:spcBef>
              <a:spcAft>
                <a:spcPts val="0"/>
              </a:spcAft>
              <a:buNone/>
            </a:pPr>
            <a:endParaRPr sz="2000"/>
          </a:p>
          <a:p>
            <a:pPr marL="457200" lvl="0" indent="-355600">
              <a:spcBef>
                <a:spcPts val="600"/>
              </a:spcBef>
              <a:spcAft>
                <a:spcPts val="0"/>
              </a:spcAft>
              <a:buSzPts val="2000"/>
              <a:buChar char="▰"/>
            </a:pPr>
            <a:r>
              <a:rPr lang="en" sz="2000"/>
              <a:t>Acquire new quality customers</a:t>
            </a:r>
            <a:endParaRPr sz="2000"/>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800" dirty="0"/>
              <a:t>Pillars of BPR</a:t>
            </a:r>
            <a:endParaRPr sz="2800" dirty="0"/>
          </a:p>
        </p:txBody>
      </p:sp>
      <p:sp>
        <p:nvSpPr>
          <p:cNvPr id="351" name="Shape 351"/>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spcBef>
                <a:spcPts val="600"/>
              </a:spcBef>
              <a:spcAft>
                <a:spcPts val="0"/>
              </a:spcAft>
              <a:buClr>
                <a:schemeClr val="dk1"/>
              </a:buClr>
              <a:buSzPts val="1100"/>
              <a:buFont typeface="Arial"/>
              <a:buNone/>
            </a:pP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Clr>
                <a:schemeClr val="dk1"/>
              </a:buClr>
              <a:buSzPts val="1100"/>
              <a:buFont typeface="Arial"/>
              <a:buNone/>
            </a:pPr>
            <a:r>
              <a:rPr lang="en"/>
              <a:t>i) Branch Re-design</a:t>
            </a:r>
            <a:endParaRPr/>
          </a:p>
          <a:p>
            <a:pPr marL="0" lvl="0" indent="0">
              <a:spcBef>
                <a:spcPts val="600"/>
              </a:spcBef>
              <a:spcAft>
                <a:spcPts val="0"/>
              </a:spcAft>
              <a:buClr>
                <a:schemeClr val="dk1"/>
              </a:buClr>
              <a:buSzPts val="1100"/>
              <a:buFont typeface="Arial"/>
              <a:buNone/>
            </a:pPr>
            <a:r>
              <a:rPr lang="en"/>
              <a:t>ii) Alternate Delivery Channels</a:t>
            </a:r>
            <a:endParaRPr/>
          </a:p>
          <a:p>
            <a:pPr marL="0" lvl="0" indent="0">
              <a:spcBef>
                <a:spcPts val="600"/>
              </a:spcBef>
              <a:spcAft>
                <a:spcPts val="0"/>
              </a:spcAft>
              <a:buClr>
                <a:schemeClr val="dk1"/>
              </a:buClr>
              <a:buSzPts val="1100"/>
              <a:buFont typeface="Arial"/>
              <a:buNone/>
            </a:pPr>
            <a:r>
              <a:rPr lang="en"/>
              <a:t>iii) Customized products</a:t>
            </a: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800" dirty="0"/>
              <a:t>i) Branch Re-design:</a:t>
            </a:r>
            <a:endParaRPr sz="2800" dirty="0"/>
          </a:p>
        </p:txBody>
      </p:sp>
      <p:sp>
        <p:nvSpPr>
          <p:cNvPr id="357" name="Shape 357"/>
          <p:cNvSpPr txBox="1">
            <a:spLocks noGrp="1"/>
          </p:cNvSpPr>
          <p:nvPr>
            <p:ph type="body" idx="1"/>
          </p:nvPr>
        </p:nvSpPr>
        <p:spPr>
          <a:xfrm>
            <a:off x="356800" y="1537988"/>
            <a:ext cx="3378300" cy="2724300"/>
          </a:xfrm>
          <a:prstGeom prst="rect">
            <a:avLst/>
          </a:prstGeom>
        </p:spPr>
        <p:txBody>
          <a:bodyPr spcFirstLastPara="1" wrap="square" lIns="91425" tIns="91425" rIns="91425" bIns="91425" anchor="t" anchorCtr="0">
            <a:noAutofit/>
          </a:bodyPr>
          <a:lstStyle/>
          <a:p>
            <a:pPr marL="0" lvl="0" indent="0">
              <a:spcBef>
                <a:spcPts val="600"/>
              </a:spcBef>
              <a:spcAft>
                <a:spcPts val="0"/>
              </a:spcAft>
              <a:buClr>
                <a:schemeClr val="dk1"/>
              </a:buClr>
              <a:buSzPts val="1100"/>
              <a:buFont typeface="Arial"/>
              <a:buNone/>
            </a:pPr>
            <a:r>
              <a:rPr lang="en" sz="2000" b="1">
                <a:latin typeface="Roboto Condensed"/>
                <a:ea typeface="Roboto Condensed"/>
                <a:cs typeface="Roboto Condensed"/>
                <a:sym typeface="Roboto Condensed"/>
              </a:rPr>
              <a:t>Types of Branches after Redesign</a:t>
            </a:r>
            <a:endParaRPr sz="2000" b="1">
              <a:latin typeface="Roboto Condensed"/>
              <a:ea typeface="Roboto Condensed"/>
              <a:cs typeface="Roboto Condensed"/>
              <a:sym typeface="Roboto Condensed"/>
            </a:endParaRPr>
          </a:p>
          <a:p>
            <a:pPr marL="457200" lvl="0" indent="-355600" rtl="0">
              <a:spcBef>
                <a:spcPts val="600"/>
              </a:spcBef>
              <a:spcAft>
                <a:spcPts val="0"/>
              </a:spcAft>
              <a:buSzPts val="2000"/>
              <a:buChar char="▰"/>
            </a:pPr>
            <a:r>
              <a:rPr lang="en" sz="2000"/>
              <a:t>Sales focused outlet located in high traffic areas</a:t>
            </a:r>
            <a:endParaRPr sz="2000"/>
          </a:p>
          <a:p>
            <a:pPr marL="0" lvl="0" indent="0">
              <a:spcBef>
                <a:spcPts val="600"/>
              </a:spcBef>
              <a:spcAft>
                <a:spcPts val="0"/>
              </a:spcAft>
              <a:buNone/>
            </a:pPr>
            <a:endParaRPr/>
          </a:p>
          <a:p>
            <a:pPr marL="457200" lvl="0" indent="-355600">
              <a:spcBef>
                <a:spcPts val="600"/>
              </a:spcBef>
              <a:spcAft>
                <a:spcPts val="0"/>
              </a:spcAft>
              <a:buSzPts val="2000"/>
              <a:buChar char="▰"/>
            </a:pPr>
            <a:r>
              <a:rPr lang="en" sz="2000"/>
              <a:t>Product specific outlet such as home loan center, locker center</a:t>
            </a:r>
            <a:endParaRPr sz="2000"/>
          </a:p>
          <a:p>
            <a:pPr marL="0" lvl="0" indent="0">
              <a:spcBef>
                <a:spcPts val="600"/>
              </a:spcBef>
              <a:spcAft>
                <a:spcPts val="0"/>
              </a:spcAft>
              <a:buNone/>
            </a:pPr>
            <a:endParaRPr sz="2000"/>
          </a:p>
          <a:p>
            <a:pPr marL="0" lvl="0" indent="0">
              <a:spcBef>
                <a:spcPts val="600"/>
              </a:spcBef>
              <a:spcAft>
                <a:spcPts val="0"/>
              </a:spcAft>
              <a:buNone/>
            </a:pPr>
            <a:endParaRPr/>
          </a:p>
        </p:txBody>
      </p:sp>
      <p:sp>
        <p:nvSpPr>
          <p:cNvPr id="358" name="Shape 358"/>
          <p:cNvSpPr txBox="1">
            <a:spLocks noGrp="1"/>
          </p:cNvSpPr>
          <p:nvPr>
            <p:ph type="body" idx="2"/>
          </p:nvPr>
        </p:nvSpPr>
        <p:spPr>
          <a:xfrm>
            <a:off x="5335823" y="1537988"/>
            <a:ext cx="3378300" cy="27243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b="1">
                <a:latin typeface="Roboto Condensed"/>
                <a:ea typeface="Roboto Condensed"/>
                <a:cs typeface="Roboto Condensed"/>
                <a:sym typeface="Roboto Condensed"/>
              </a:rPr>
              <a:t>Role of Branch Manager</a:t>
            </a:r>
            <a:endParaRPr b="1">
              <a:latin typeface="Roboto Condensed"/>
              <a:ea typeface="Roboto Condensed"/>
              <a:cs typeface="Roboto Condensed"/>
              <a:sym typeface="Roboto Condensed"/>
            </a:endParaRPr>
          </a:p>
          <a:p>
            <a:pPr marL="0" lvl="0" indent="0">
              <a:spcBef>
                <a:spcPts val="600"/>
              </a:spcBef>
              <a:spcAft>
                <a:spcPts val="0"/>
              </a:spcAft>
              <a:buClr>
                <a:schemeClr val="dk1"/>
              </a:buClr>
              <a:buSzPts val="1100"/>
              <a:buFont typeface="Arial"/>
              <a:buNone/>
            </a:pPr>
            <a:endParaRPr/>
          </a:p>
          <a:p>
            <a:pPr marL="457200" lvl="0" indent="-355600">
              <a:spcBef>
                <a:spcPts val="600"/>
              </a:spcBef>
              <a:spcAft>
                <a:spcPts val="0"/>
              </a:spcAft>
              <a:buSzPts val="2000"/>
              <a:buChar char="▰"/>
            </a:pPr>
            <a:r>
              <a:rPr lang="en"/>
              <a:t> Spend 60% of his time in acquiring valuable customers and up-selling/cross selling to top customers of the branch</a:t>
            </a:r>
            <a:endParaRPr/>
          </a:p>
          <a:p>
            <a:pPr marL="0" lvl="0" indent="0">
              <a:spcBef>
                <a:spcPts val="600"/>
              </a:spcBef>
              <a:spcAft>
                <a:spcPts val="0"/>
              </a:spcAft>
              <a:buClr>
                <a:schemeClr val="dk1"/>
              </a:buClr>
              <a:buSzPts val="1100"/>
              <a:buFont typeface="Arial"/>
              <a:buNone/>
            </a:pPr>
            <a:endParaRPr/>
          </a:p>
          <a:p>
            <a:pPr marL="0" lvl="0" indent="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dirty="0"/>
              <a:t>ii) Alternate Delivery Channels:</a:t>
            </a:r>
            <a:endParaRPr sz="2400" dirty="0"/>
          </a:p>
        </p:txBody>
      </p:sp>
      <p:sp>
        <p:nvSpPr>
          <p:cNvPr id="364" name="Shape 364"/>
          <p:cNvSpPr txBox="1">
            <a:spLocks noGrp="1"/>
          </p:cNvSpPr>
          <p:nvPr>
            <p:ph type="body" idx="1"/>
          </p:nvPr>
        </p:nvSpPr>
        <p:spPr>
          <a:xfrm>
            <a:off x="508882" y="2361536"/>
            <a:ext cx="3779163" cy="2241482"/>
          </a:xfrm>
          <a:prstGeom prst="rect">
            <a:avLst/>
          </a:prstGeom>
        </p:spPr>
        <p:txBody>
          <a:bodyPr spcFirstLastPara="1" wrap="square" lIns="91425" tIns="91425" rIns="91425" bIns="91425" anchor="t" anchorCtr="0">
            <a:noAutofit/>
          </a:bodyPr>
          <a:lstStyle/>
          <a:p>
            <a:pPr marL="171450" lvl="0" indent="-171450" algn="just" rtl="0">
              <a:lnSpc>
                <a:spcPct val="115000"/>
              </a:lnSpc>
              <a:spcBef>
                <a:spcPts val="0"/>
              </a:spcBef>
              <a:spcAft>
                <a:spcPts val="0"/>
              </a:spcAft>
              <a:buClrTx/>
              <a:buFont typeface="Wingdings" panose="05000000000000000000" pitchFamily="2" charset="2"/>
              <a:buChar char="v"/>
            </a:pPr>
            <a:endParaRPr sz="1200" b="1" dirty="0">
              <a:solidFill>
                <a:schemeClr val="dk1"/>
              </a:solidFill>
              <a:latin typeface="Times New Roman"/>
              <a:ea typeface="Times New Roman"/>
              <a:cs typeface="Times New Roman"/>
              <a:sym typeface="Times New Roman"/>
            </a:endParaRPr>
          </a:p>
          <a:p>
            <a:pPr lvl="0" algn="just" rtl="0">
              <a:lnSpc>
                <a:spcPct val="115000"/>
              </a:lnSpc>
              <a:spcBef>
                <a:spcPts val="0"/>
              </a:spcBef>
              <a:spcAft>
                <a:spcPts val="0"/>
              </a:spcAft>
              <a:buClrTx/>
              <a:buSzPts val="2000"/>
              <a:buFont typeface="Wingdings" panose="05000000000000000000" pitchFamily="2" charset="2"/>
              <a:buChar char="v"/>
            </a:pPr>
            <a:r>
              <a:rPr lang="en" dirty="0"/>
              <a:t>Traditionally  banking branch is the only delivery channel</a:t>
            </a:r>
            <a:endParaRPr dirty="0"/>
          </a:p>
          <a:p>
            <a:pPr marL="342900" lvl="0" indent="-342900" algn="just" rtl="0">
              <a:lnSpc>
                <a:spcPct val="115000"/>
              </a:lnSpc>
              <a:spcBef>
                <a:spcPts val="0"/>
              </a:spcBef>
              <a:spcAft>
                <a:spcPts val="0"/>
              </a:spcAft>
              <a:buClrTx/>
              <a:buFont typeface="Wingdings" panose="05000000000000000000" pitchFamily="2" charset="2"/>
              <a:buChar char="v"/>
            </a:pPr>
            <a:endParaRPr dirty="0"/>
          </a:p>
        </p:txBody>
      </p:sp>
      <p:sp>
        <p:nvSpPr>
          <p:cNvPr id="365" name="Shape 365"/>
          <p:cNvSpPr txBox="1">
            <a:spLocks noGrp="1"/>
          </p:cNvSpPr>
          <p:nvPr>
            <p:ph type="body" idx="2"/>
          </p:nvPr>
        </p:nvSpPr>
        <p:spPr>
          <a:xfrm>
            <a:off x="4387216" y="2516093"/>
            <a:ext cx="4197000" cy="2222100"/>
          </a:xfrm>
          <a:prstGeom prst="rect">
            <a:avLst/>
          </a:prstGeom>
        </p:spPr>
        <p:txBody>
          <a:bodyPr spcFirstLastPara="1" wrap="square" lIns="91425" tIns="91425" rIns="91425" bIns="91425" anchor="t" anchorCtr="0">
            <a:noAutofit/>
          </a:bodyPr>
          <a:lstStyle/>
          <a:p>
            <a:pPr lvl="0" algn="just">
              <a:spcBef>
                <a:spcPts val="600"/>
              </a:spcBef>
              <a:spcAft>
                <a:spcPts val="0"/>
              </a:spcAft>
              <a:buClrTx/>
              <a:buSzPts val="2000"/>
              <a:buFont typeface="Wingdings" panose="05000000000000000000" pitchFamily="2" charset="2"/>
              <a:buChar char="v"/>
            </a:pPr>
            <a:r>
              <a:rPr lang="en" dirty="0"/>
              <a:t>New channels called alternate channels emerged which includes ATMs, internet banking, Mobile banking, POS (Point Of Service), call center and social media banking.</a:t>
            </a:r>
            <a:endParaRPr dirty="0"/>
          </a:p>
          <a:p>
            <a:pPr marL="342900" lvl="0" indent="-342900" algn="just">
              <a:spcBef>
                <a:spcPts val="600"/>
              </a:spcBef>
              <a:spcAft>
                <a:spcPts val="0"/>
              </a:spcAft>
              <a:buClrTx/>
              <a:buFont typeface="Wingdings" panose="05000000000000000000" pitchFamily="2" charset="2"/>
              <a:buChar char="v"/>
            </a:pPr>
            <a:endParaRPr dirty="0"/>
          </a:p>
          <a:p>
            <a:pPr marL="342900" lvl="0" indent="-342900" algn="just">
              <a:spcBef>
                <a:spcPts val="600"/>
              </a:spcBef>
              <a:spcAft>
                <a:spcPts val="0"/>
              </a:spcAft>
              <a:buClrTx/>
              <a:buFont typeface="Wingdings" panose="05000000000000000000" pitchFamily="2" charset="2"/>
              <a:buChar char="v"/>
            </a:pPr>
            <a:endParaRPr dirty="0"/>
          </a:p>
        </p:txBody>
      </p:sp>
      <p:sp>
        <p:nvSpPr>
          <p:cNvPr id="366" name="Shape 366"/>
          <p:cNvSpPr txBox="1"/>
          <p:nvPr/>
        </p:nvSpPr>
        <p:spPr>
          <a:xfrm>
            <a:off x="416737" y="1348412"/>
            <a:ext cx="8310525" cy="933611"/>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2000" dirty="0">
                <a:solidFill>
                  <a:schemeClr val="dk1"/>
                </a:solidFill>
                <a:latin typeface="Raleway"/>
                <a:ea typeface="Raleway"/>
                <a:cs typeface="Raleway"/>
                <a:sym typeface="Raleway"/>
              </a:rPr>
              <a:t>Delivery channel is where a customer gets the service from the bank, where he can perform a banking operation.</a:t>
            </a:r>
            <a:endParaRPr sz="2000" dirty="0">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iii) Customized Products:</a:t>
            </a:r>
            <a:endParaRPr/>
          </a:p>
        </p:txBody>
      </p:sp>
      <p:sp>
        <p:nvSpPr>
          <p:cNvPr id="372" name="Shape 372"/>
          <p:cNvSpPr txBox="1">
            <a:spLocks noGrp="1"/>
          </p:cNvSpPr>
          <p:nvPr>
            <p:ph type="body" idx="1"/>
          </p:nvPr>
        </p:nvSpPr>
        <p:spPr>
          <a:xfrm>
            <a:off x="602496" y="1538000"/>
            <a:ext cx="3549600" cy="27243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b="1" dirty="0">
              <a:solidFill>
                <a:schemeClr val="dk1"/>
              </a:solidFill>
              <a:latin typeface="Roboto Condensed"/>
              <a:ea typeface="Roboto Condensed"/>
              <a:cs typeface="Roboto Condensed"/>
              <a:sym typeface="Roboto Condensed"/>
            </a:endParaRPr>
          </a:p>
          <a:p>
            <a:pPr marL="457200" lvl="0" indent="-355600" rtl="0">
              <a:lnSpc>
                <a:spcPct val="115000"/>
              </a:lnSpc>
              <a:spcBef>
                <a:spcPts val="0"/>
              </a:spcBef>
              <a:spcAft>
                <a:spcPts val="0"/>
              </a:spcAft>
              <a:buSzPts val="2000"/>
              <a:buFont typeface="Roboto Condensed"/>
              <a:buChar char="▰"/>
            </a:pPr>
            <a:r>
              <a:rPr lang="en" b="1" dirty="0">
                <a:solidFill>
                  <a:srgbClr val="999999"/>
                </a:solidFill>
                <a:latin typeface="Roboto Condensed"/>
                <a:ea typeface="Roboto Condensed"/>
                <a:cs typeface="Roboto Condensed"/>
                <a:sym typeface="Roboto Condensed"/>
              </a:rPr>
              <a:t>I</a:t>
            </a:r>
            <a:r>
              <a:rPr lang="en" dirty="0">
                <a:solidFill>
                  <a:schemeClr val="dk2"/>
                </a:solidFill>
                <a:latin typeface="Roboto Condensed"/>
                <a:ea typeface="Roboto Condensed"/>
                <a:cs typeface="Roboto Condensed"/>
                <a:sym typeface="Roboto Condensed"/>
              </a:rPr>
              <a:t>nitially traditional</a:t>
            </a:r>
            <a:endParaRPr dirty="0">
              <a:solidFill>
                <a:schemeClr val="dk2"/>
              </a:solidFill>
              <a:latin typeface="Roboto Condensed"/>
              <a:ea typeface="Roboto Condensed"/>
              <a:cs typeface="Roboto Condensed"/>
              <a:sym typeface="Roboto Condensed"/>
            </a:endParaRPr>
          </a:p>
          <a:p>
            <a:pPr marL="0" lvl="0" indent="0" rtl="0">
              <a:lnSpc>
                <a:spcPct val="115000"/>
              </a:lnSpc>
              <a:spcBef>
                <a:spcPts val="0"/>
              </a:spcBef>
              <a:spcAft>
                <a:spcPts val="0"/>
              </a:spcAft>
              <a:buNone/>
            </a:pPr>
            <a:r>
              <a:rPr lang="en" dirty="0">
                <a:solidFill>
                  <a:schemeClr val="dk2"/>
                </a:solidFill>
                <a:latin typeface="Roboto Condensed"/>
                <a:ea typeface="Roboto Condensed"/>
                <a:cs typeface="Roboto Condensed"/>
                <a:sym typeface="Roboto Condensed"/>
              </a:rPr>
              <a:t>banking products like Savings Account, Current Account and other products were available to the customers.</a:t>
            </a:r>
            <a:endParaRPr dirty="0">
              <a:solidFill>
                <a:schemeClr val="dk2"/>
              </a:solidFill>
              <a:latin typeface="Roboto Condensed"/>
              <a:ea typeface="Roboto Condensed"/>
              <a:cs typeface="Roboto Condensed"/>
              <a:sym typeface="Roboto Condensed"/>
            </a:endParaRPr>
          </a:p>
          <a:p>
            <a:pPr marL="0" lvl="0" indent="0" rtl="0">
              <a:lnSpc>
                <a:spcPct val="115000"/>
              </a:lnSpc>
              <a:spcBef>
                <a:spcPts val="0"/>
              </a:spcBef>
              <a:spcAft>
                <a:spcPts val="0"/>
              </a:spcAft>
              <a:buNone/>
            </a:pPr>
            <a:endParaRPr dirty="0">
              <a:solidFill>
                <a:schemeClr val="dk1"/>
              </a:solidFill>
              <a:latin typeface="Roboto Condensed"/>
              <a:ea typeface="Roboto Condensed"/>
              <a:cs typeface="Roboto Condensed"/>
              <a:sym typeface="Roboto Condensed"/>
            </a:endParaRPr>
          </a:p>
          <a:p>
            <a:pPr marL="0" lvl="0" indent="0" rtl="0">
              <a:lnSpc>
                <a:spcPct val="115000"/>
              </a:lnSpc>
              <a:spcBef>
                <a:spcPts val="0"/>
              </a:spcBef>
              <a:spcAft>
                <a:spcPts val="0"/>
              </a:spcAft>
              <a:buNone/>
            </a:pPr>
            <a:endParaRPr dirty="0">
              <a:solidFill>
                <a:schemeClr val="dk1"/>
              </a:solidFill>
              <a:latin typeface="Roboto Condensed"/>
              <a:ea typeface="Roboto Condensed"/>
              <a:cs typeface="Roboto Condensed"/>
              <a:sym typeface="Roboto Condensed"/>
            </a:endParaRPr>
          </a:p>
          <a:p>
            <a:pPr marL="0" lvl="0" indent="0">
              <a:spcBef>
                <a:spcPts val="600"/>
              </a:spcBef>
              <a:spcAft>
                <a:spcPts val="0"/>
              </a:spcAft>
              <a:buNone/>
            </a:pPr>
            <a:endParaRPr dirty="0"/>
          </a:p>
        </p:txBody>
      </p:sp>
      <p:sp>
        <p:nvSpPr>
          <p:cNvPr id="373" name="Shape 373"/>
          <p:cNvSpPr txBox="1">
            <a:spLocks noGrp="1"/>
          </p:cNvSpPr>
          <p:nvPr>
            <p:ph type="body" idx="2"/>
          </p:nvPr>
        </p:nvSpPr>
        <p:spPr>
          <a:xfrm>
            <a:off x="4433200" y="1760575"/>
            <a:ext cx="4135200" cy="2724300"/>
          </a:xfrm>
          <a:prstGeom prst="rect">
            <a:avLst/>
          </a:prstGeom>
        </p:spPr>
        <p:txBody>
          <a:bodyPr spcFirstLastPara="1" wrap="square" lIns="91425" tIns="91425" rIns="91425" bIns="91425" anchor="t" anchorCtr="0">
            <a:noAutofit/>
          </a:bodyPr>
          <a:lstStyle/>
          <a:p>
            <a:pPr marL="457200" lvl="0" indent="-355600" rtl="0">
              <a:spcBef>
                <a:spcPts val="600"/>
              </a:spcBef>
              <a:spcAft>
                <a:spcPts val="0"/>
              </a:spcAft>
              <a:buClr>
                <a:srgbClr val="666666"/>
              </a:buClr>
              <a:buSzPts val="2000"/>
              <a:buChar char="▰"/>
            </a:pPr>
            <a:r>
              <a:rPr lang="en">
                <a:solidFill>
                  <a:srgbClr val="666666"/>
                </a:solidFill>
              </a:rPr>
              <a:t>BPR initiated banks to provide different products like credit card, insurance products, mutual funds and DeMAT accounts to customers made available.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idx="4294967295"/>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Connect between Mission and Technology </a:t>
            </a:r>
            <a:endParaRPr/>
          </a:p>
        </p:txBody>
      </p:sp>
      <p:pic>
        <p:nvPicPr>
          <p:cNvPr id="212" name="Shape 212"/>
          <p:cNvPicPr preferRelativeResize="0"/>
          <p:nvPr/>
        </p:nvPicPr>
        <p:blipFill>
          <a:blip r:embed="rId3">
            <a:alphaModFix/>
          </a:blip>
          <a:stretch>
            <a:fillRect/>
          </a:stretch>
        </p:blipFill>
        <p:spPr>
          <a:xfrm>
            <a:off x="2368912" y="775675"/>
            <a:ext cx="4784925" cy="4367825"/>
          </a:xfrm>
          <a:prstGeom prst="rect">
            <a:avLst/>
          </a:prstGeom>
          <a:noFill/>
          <a:ln>
            <a:noFill/>
          </a:ln>
        </p:spPr>
      </p:pic>
      <p:sp>
        <p:nvSpPr>
          <p:cNvPr id="213" name="Shape 213"/>
          <p:cNvSpPr txBox="1"/>
          <p:nvPr/>
        </p:nvSpPr>
        <p:spPr>
          <a:xfrm>
            <a:off x="1990163" y="268675"/>
            <a:ext cx="5951885" cy="507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800" b="1" dirty="0">
                <a:solidFill>
                  <a:srgbClr val="C00000"/>
                </a:solidFill>
              </a:rPr>
              <a:t>Mission and Technology Connect</a:t>
            </a:r>
            <a:endParaRPr sz="2800" b="1" dirty="0">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Re-engineering in India</a:t>
            </a:r>
            <a:endParaRPr/>
          </a:p>
        </p:txBody>
      </p:sp>
      <p:sp>
        <p:nvSpPr>
          <p:cNvPr id="384" name="Shape 384"/>
          <p:cNvSpPr txBox="1">
            <a:spLocks noGrp="1"/>
          </p:cNvSpPr>
          <p:nvPr>
            <p:ph type="body" idx="1"/>
          </p:nvPr>
        </p:nvSpPr>
        <p:spPr>
          <a:xfrm>
            <a:off x="534875" y="1427932"/>
            <a:ext cx="8465191" cy="3652068"/>
          </a:xfrm>
          <a:prstGeom prst="rect">
            <a:avLst/>
          </a:prstGeom>
        </p:spPr>
        <p:txBody>
          <a:bodyPr spcFirstLastPara="1" wrap="square" lIns="91425" tIns="91425" rIns="91425" bIns="91425" anchor="t" anchorCtr="0">
            <a:noAutofit/>
          </a:bodyPr>
          <a:lstStyle/>
          <a:p>
            <a:pPr marL="457200" lvl="0" indent="-330200">
              <a:spcBef>
                <a:spcPts val="600"/>
              </a:spcBef>
              <a:spcAft>
                <a:spcPts val="0"/>
              </a:spcAft>
              <a:buClrTx/>
              <a:buSzPts val="1600"/>
              <a:buFont typeface="Wingdings" panose="05000000000000000000" pitchFamily="2" charset="2"/>
              <a:buChar char="q"/>
            </a:pPr>
            <a:r>
              <a:rPr lang="en" sz="1800" dirty="0">
                <a:latin typeface="Arial"/>
                <a:ea typeface="Arial"/>
                <a:cs typeface="Arial"/>
                <a:sym typeface="Arial"/>
              </a:rPr>
              <a:t>The first country realized the value of destruction and destroyer </a:t>
            </a:r>
            <a:endParaRPr sz="1800" dirty="0">
              <a:latin typeface="Arial"/>
              <a:ea typeface="Arial"/>
              <a:cs typeface="Arial"/>
              <a:sym typeface="Arial"/>
            </a:endParaRPr>
          </a:p>
          <a:p>
            <a:pPr marL="457200" lvl="0" indent="-330200">
              <a:spcBef>
                <a:spcPts val="0"/>
              </a:spcBef>
              <a:spcAft>
                <a:spcPts val="0"/>
              </a:spcAft>
              <a:buClrTx/>
              <a:buSzPts val="1600"/>
              <a:buFont typeface="Wingdings" panose="05000000000000000000" pitchFamily="2" charset="2"/>
              <a:buChar char="q"/>
            </a:pPr>
            <a:r>
              <a:rPr lang="en" sz="1800" dirty="0">
                <a:latin typeface="Arial"/>
                <a:ea typeface="Arial"/>
                <a:cs typeface="Arial"/>
                <a:sym typeface="Arial"/>
              </a:rPr>
              <a:t>Quality competitions by  ISO 9000 &amp; TQM Computerization of processes  </a:t>
            </a:r>
            <a:endParaRPr sz="1800" dirty="0">
              <a:latin typeface="Arial"/>
              <a:ea typeface="Arial"/>
              <a:cs typeface="Arial"/>
              <a:sym typeface="Arial"/>
            </a:endParaRPr>
          </a:p>
          <a:p>
            <a:pPr marL="457200" lvl="0" indent="-330200">
              <a:spcBef>
                <a:spcPts val="0"/>
              </a:spcBef>
              <a:spcAft>
                <a:spcPts val="0"/>
              </a:spcAft>
              <a:buClrTx/>
              <a:buSzPts val="1600"/>
              <a:buFont typeface="Wingdings" panose="05000000000000000000" pitchFamily="2" charset="2"/>
              <a:buChar char="q"/>
            </a:pPr>
            <a:r>
              <a:rPr lang="en" sz="1800" dirty="0">
                <a:latin typeface="Arial"/>
                <a:ea typeface="Arial"/>
                <a:cs typeface="Arial"/>
                <a:sym typeface="Arial"/>
              </a:rPr>
              <a:t>Many reasons for lacking:  </a:t>
            </a:r>
            <a:endParaRPr sz="18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Blaming technology by system professionals </a:t>
            </a:r>
            <a:endParaRPr sz="16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Users blame technology and system professionals  </a:t>
            </a:r>
            <a:endParaRPr sz="16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Top management blames both users and system professionals</a:t>
            </a:r>
            <a:endParaRPr sz="16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Consultants blame all others</a:t>
            </a:r>
            <a:endParaRPr sz="1600" dirty="0">
              <a:latin typeface="Arial"/>
              <a:ea typeface="Arial"/>
              <a:cs typeface="Arial"/>
              <a:sym typeface="Arial"/>
            </a:endParaRPr>
          </a:p>
          <a:p>
            <a:pPr marL="457200" lvl="0" indent="-330200" rtl="0">
              <a:spcBef>
                <a:spcPts val="0"/>
              </a:spcBef>
              <a:spcAft>
                <a:spcPts val="0"/>
              </a:spcAft>
              <a:buClrTx/>
              <a:buSzPts val="1600"/>
              <a:buFont typeface="Wingdings" panose="05000000000000000000" pitchFamily="2" charset="2"/>
              <a:buChar char="q"/>
            </a:pPr>
            <a:r>
              <a:rPr lang="en" sz="1800" dirty="0">
                <a:latin typeface="Arial"/>
                <a:ea typeface="Arial"/>
                <a:cs typeface="Arial"/>
                <a:sym typeface="Arial"/>
              </a:rPr>
              <a:t>Global environment is pulling Indian organizations into - </a:t>
            </a:r>
            <a:endParaRPr sz="18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Customer orientation</a:t>
            </a:r>
            <a:endParaRPr sz="16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quick response time</a:t>
            </a:r>
            <a:endParaRPr sz="1600" dirty="0">
              <a:latin typeface="Arial"/>
              <a:ea typeface="Arial"/>
              <a:cs typeface="Arial"/>
              <a:sym typeface="Arial"/>
            </a:endParaRPr>
          </a:p>
          <a:p>
            <a:pPr lvl="1" indent="-311150">
              <a:spcBef>
                <a:spcPts val="0"/>
              </a:spcBef>
              <a:buClrTx/>
              <a:buSzPts val="1300"/>
              <a:buFont typeface="Wingdings" panose="05000000000000000000" pitchFamily="2" charset="2"/>
              <a:buChar char="§"/>
            </a:pPr>
            <a:r>
              <a:rPr lang="en" sz="1600" dirty="0">
                <a:latin typeface="Arial"/>
                <a:ea typeface="Arial"/>
                <a:cs typeface="Arial"/>
                <a:sym typeface="Arial"/>
              </a:rPr>
              <a:t>quality imperatives</a:t>
            </a:r>
            <a:endParaRPr sz="1600" dirty="0">
              <a:latin typeface="Arial"/>
              <a:ea typeface="Arial"/>
              <a:cs typeface="Arial"/>
              <a:sym typeface="Arial"/>
            </a:endParaRPr>
          </a:p>
          <a:p>
            <a:pPr lvl="1" indent="-330200">
              <a:spcBef>
                <a:spcPts val="0"/>
              </a:spcBef>
              <a:buClrTx/>
              <a:buSzPts val="1600"/>
              <a:buFont typeface="Wingdings" panose="05000000000000000000" pitchFamily="2" charset="2"/>
              <a:buChar char="§"/>
            </a:pPr>
            <a:r>
              <a:rPr lang="en" sz="1600" dirty="0">
                <a:latin typeface="Arial"/>
                <a:ea typeface="Arial"/>
                <a:cs typeface="Arial"/>
                <a:sym typeface="Arial"/>
              </a:rPr>
              <a:t>cost minimization </a:t>
            </a:r>
            <a:endParaRPr sz="1600"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243450" y="392575"/>
            <a:ext cx="6614549"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2400" dirty="0"/>
              <a:t>Examples of Re-engineering in India- </a:t>
            </a:r>
            <a:br>
              <a:rPr lang="en" sz="2400" dirty="0"/>
            </a:br>
            <a:r>
              <a:rPr lang="en" sz="2400" dirty="0"/>
              <a:t>Bank of India</a:t>
            </a:r>
            <a:endParaRPr sz="2400" dirty="0"/>
          </a:p>
        </p:txBody>
      </p:sp>
      <p:sp>
        <p:nvSpPr>
          <p:cNvPr id="396" name="Shape 396"/>
          <p:cNvSpPr txBox="1">
            <a:spLocks noGrp="1"/>
          </p:cNvSpPr>
          <p:nvPr>
            <p:ph type="body" idx="1"/>
          </p:nvPr>
        </p:nvSpPr>
        <p:spPr>
          <a:xfrm>
            <a:off x="243450" y="1538000"/>
            <a:ext cx="8498400" cy="2869800"/>
          </a:xfrm>
          <a:prstGeom prst="rect">
            <a:avLst/>
          </a:prstGeom>
        </p:spPr>
        <p:txBody>
          <a:bodyPr spcFirstLastPara="1" wrap="square" lIns="91425" tIns="91425" rIns="91425" bIns="91425" anchor="t" anchorCtr="0">
            <a:noAutofit/>
          </a:bodyPr>
          <a:lstStyle/>
          <a:p>
            <a:pPr marL="457200" lvl="0" indent="-330200" rtl="0">
              <a:spcBef>
                <a:spcPts val="600"/>
              </a:spcBef>
              <a:spcAft>
                <a:spcPts val="0"/>
              </a:spcAft>
              <a:buSzPts val="1600"/>
              <a:buFont typeface="Arial"/>
              <a:buChar char="●"/>
            </a:pPr>
            <a:r>
              <a:rPr lang="en" dirty="0">
                <a:latin typeface="Arial"/>
                <a:ea typeface="Arial"/>
                <a:cs typeface="Arial"/>
                <a:sym typeface="Arial"/>
              </a:rPr>
              <a:t>Indian state-owned commercial bank founded on 7th September, 1906  </a:t>
            </a:r>
            <a:endParaRPr dirty="0">
              <a:latin typeface="Arial"/>
              <a:ea typeface="Arial"/>
              <a:cs typeface="Arial"/>
              <a:sym typeface="Arial"/>
            </a:endParaRPr>
          </a:p>
          <a:p>
            <a:pPr marL="457200" lvl="0" indent="-330200" rtl="0">
              <a:spcBef>
                <a:spcPts val="0"/>
              </a:spcBef>
              <a:spcAft>
                <a:spcPts val="0"/>
              </a:spcAft>
              <a:buSzPts val="1600"/>
              <a:buFont typeface="Arial"/>
              <a:buChar char="●"/>
            </a:pPr>
            <a:r>
              <a:rPr lang="en" dirty="0">
                <a:latin typeface="Arial"/>
                <a:ea typeface="Arial"/>
                <a:cs typeface="Arial"/>
                <a:sym typeface="Arial"/>
              </a:rPr>
              <a:t>HQ - Mumbai, Maharashtra </a:t>
            </a:r>
            <a:endParaRPr dirty="0">
              <a:latin typeface="Arial"/>
              <a:ea typeface="Arial"/>
              <a:cs typeface="Arial"/>
              <a:sym typeface="Arial"/>
            </a:endParaRPr>
          </a:p>
          <a:p>
            <a:pPr marL="457200" lvl="0" indent="-330200" rtl="0">
              <a:spcBef>
                <a:spcPts val="0"/>
              </a:spcBef>
              <a:spcAft>
                <a:spcPts val="0"/>
              </a:spcAft>
              <a:buSzPts val="1600"/>
              <a:buFont typeface="Arial"/>
              <a:buChar char="●"/>
            </a:pPr>
            <a:r>
              <a:rPr lang="en" dirty="0">
                <a:latin typeface="Arial"/>
                <a:ea typeface="Arial"/>
                <a:cs typeface="Arial"/>
                <a:sym typeface="Arial"/>
              </a:rPr>
              <a:t>First among the nationalised banks to establish a fully computerised branch and ATM facility at the Mahalaxmi Branch at Mumbai in 1989 </a:t>
            </a:r>
            <a:endParaRPr dirty="0">
              <a:latin typeface="Arial"/>
              <a:ea typeface="Arial"/>
              <a:cs typeface="Arial"/>
              <a:sym typeface="Arial"/>
            </a:endParaRPr>
          </a:p>
          <a:p>
            <a:pPr marL="457200" lvl="0" indent="-330200" rtl="0">
              <a:spcBef>
                <a:spcPts val="0"/>
              </a:spcBef>
              <a:spcAft>
                <a:spcPts val="0"/>
              </a:spcAft>
              <a:buSzPts val="1600"/>
              <a:buFont typeface="Arial"/>
              <a:buChar char="●"/>
            </a:pPr>
            <a:r>
              <a:rPr lang="en" dirty="0">
                <a:latin typeface="Arial"/>
                <a:ea typeface="Arial"/>
                <a:cs typeface="Arial"/>
                <a:sym typeface="Arial"/>
              </a:rPr>
              <a:t>Founder member of SWIFT (Society For Worldwide Inter Bank Financial Telecommunications)  </a:t>
            </a:r>
            <a:endParaRPr dirty="0">
              <a:latin typeface="Arial"/>
              <a:ea typeface="Arial"/>
              <a:cs typeface="Arial"/>
              <a:sym typeface="Arial"/>
            </a:endParaRPr>
          </a:p>
          <a:p>
            <a:pPr marL="457200" lvl="0" indent="-330200">
              <a:spcBef>
                <a:spcPts val="0"/>
              </a:spcBef>
              <a:spcAft>
                <a:spcPts val="0"/>
              </a:spcAft>
              <a:buSzPts val="1600"/>
              <a:buFont typeface="Arial"/>
              <a:buChar char="●"/>
            </a:pPr>
            <a:r>
              <a:rPr lang="en" dirty="0">
                <a:latin typeface="Arial"/>
                <a:ea typeface="Arial"/>
                <a:cs typeface="Arial"/>
                <a:sym typeface="Arial"/>
              </a:rPr>
              <a:t>One of the top five banks in India</a:t>
            </a:r>
            <a:endParaRPr dirty="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REASON FOR BPR INITIATIVE</a:t>
            </a:r>
            <a:endParaRPr/>
          </a:p>
        </p:txBody>
      </p:sp>
      <p:sp>
        <p:nvSpPr>
          <p:cNvPr id="402" name="Shape 402"/>
          <p:cNvSpPr txBox="1">
            <a:spLocks noGrp="1"/>
          </p:cNvSpPr>
          <p:nvPr>
            <p:ph type="body" idx="1"/>
          </p:nvPr>
        </p:nvSpPr>
        <p:spPr>
          <a:xfrm>
            <a:off x="-1" y="1158775"/>
            <a:ext cx="9008533" cy="3592150"/>
          </a:xfrm>
          <a:prstGeom prst="rect">
            <a:avLst/>
          </a:prstGeom>
        </p:spPr>
        <p:txBody>
          <a:bodyPr spcFirstLastPara="1" wrap="square" lIns="91425" tIns="91425" rIns="91425" bIns="91425" anchor="t" anchorCtr="0">
            <a:noAutofit/>
          </a:bodyPr>
          <a:lstStyle/>
          <a:p>
            <a:pPr marL="425450" lvl="0" indent="-285750" rtl="0">
              <a:spcBef>
                <a:spcPts val="600"/>
              </a:spcBef>
              <a:spcAft>
                <a:spcPts val="0"/>
              </a:spcAft>
              <a:buClrTx/>
              <a:buSzPts val="1400"/>
              <a:buFont typeface="Wingdings" panose="05000000000000000000" pitchFamily="2" charset="2"/>
              <a:buChar char="v"/>
            </a:pPr>
            <a:r>
              <a:rPr lang="en" sz="1800" dirty="0">
                <a:latin typeface="Arial"/>
                <a:ea typeface="Arial"/>
                <a:cs typeface="Arial"/>
                <a:sym typeface="Arial"/>
              </a:rPr>
              <a:t>For faster work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To face competition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For secure data transfer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For making banking very easy for a retail as well as corporate customer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Core banking system and centralized data system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Automate all its branches across the country</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Increasing branch network of 3159 to about 5000- 7000 over the next five years.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To meet the credit need of the corporate sector and help in faster decision making on the loans, the bank would set up one corporate branch in every state.  </a:t>
            </a:r>
            <a:endParaRPr sz="1800" dirty="0">
              <a:latin typeface="Arial"/>
              <a:ea typeface="Arial"/>
              <a:cs typeface="Arial"/>
              <a:sym typeface="Arial"/>
            </a:endParaRPr>
          </a:p>
          <a:p>
            <a:pPr marL="425450" lvl="0" indent="-28575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The bank would recruit 3295 employees which would include 2250 officers in various departments like agriculture, statistics, and marketing among others.</a:t>
            </a:r>
            <a:endParaRPr sz="1800" dirty="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BPR at BOI</a:t>
            </a:r>
            <a:endParaRPr/>
          </a:p>
        </p:txBody>
      </p:sp>
      <p:sp>
        <p:nvSpPr>
          <p:cNvPr id="408" name="Shape 408"/>
          <p:cNvSpPr txBox="1">
            <a:spLocks noGrp="1"/>
          </p:cNvSpPr>
          <p:nvPr>
            <p:ph type="body" idx="1"/>
          </p:nvPr>
        </p:nvSpPr>
        <p:spPr>
          <a:xfrm>
            <a:off x="76199" y="1505866"/>
            <a:ext cx="8830733" cy="2710533"/>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ClrTx/>
              <a:buSzPts val="1400"/>
              <a:buFont typeface="Wingdings" panose="05000000000000000000" pitchFamily="2" charset="2"/>
              <a:buChar char="v"/>
            </a:pPr>
            <a:r>
              <a:rPr lang="en" sz="1800" dirty="0">
                <a:latin typeface="Arial"/>
                <a:ea typeface="Arial"/>
                <a:cs typeface="Arial"/>
                <a:sym typeface="Arial"/>
              </a:rPr>
              <a:t>CORE "Centralized Online Real-time Exchange" - this software was installed at different branches of bank and then interconnected by means of communication lines like telephones, satellite, internet etc.</a:t>
            </a:r>
            <a:endParaRPr sz="1800" dirty="0">
              <a:latin typeface="Arial"/>
              <a:ea typeface="Arial"/>
              <a:cs typeface="Arial"/>
              <a:sym typeface="Arial"/>
            </a:endParaRPr>
          </a:p>
          <a:p>
            <a:pPr marL="457200" lvl="0" indent="-31750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Every new process is scanned for its risks and vulnerabilities and various other security clearance aspects</a:t>
            </a:r>
            <a:endParaRPr sz="1800" dirty="0">
              <a:latin typeface="Arial"/>
              <a:ea typeface="Arial"/>
              <a:cs typeface="Arial"/>
              <a:sym typeface="Arial"/>
            </a:endParaRPr>
          </a:p>
          <a:p>
            <a:pPr marL="457200" lvl="0" indent="-31750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At present, the operations at about 2,433 branches across the country are computerized out of which 108 operate in a partially-computerized mode. </a:t>
            </a:r>
            <a:endParaRPr sz="1800" dirty="0">
              <a:latin typeface="Arial"/>
              <a:ea typeface="Arial"/>
              <a:cs typeface="Arial"/>
              <a:sym typeface="Arial"/>
            </a:endParaRPr>
          </a:p>
          <a:p>
            <a:pPr marL="457200" lvl="0" indent="-317500" rtl="0">
              <a:spcBef>
                <a:spcPts val="0"/>
              </a:spcBef>
              <a:spcAft>
                <a:spcPts val="0"/>
              </a:spcAft>
              <a:buClrTx/>
              <a:buSzPts val="1400"/>
              <a:buFont typeface="Wingdings" panose="05000000000000000000" pitchFamily="2" charset="2"/>
              <a:buChar char="v"/>
            </a:pPr>
            <a:r>
              <a:rPr lang="en" sz="1800" dirty="0">
                <a:latin typeface="Arial"/>
                <a:ea typeface="Arial"/>
                <a:cs typeface="Arial"/>
                <a:sym typeface="Arial"/>
              </a:rPr>
              <a:t>To fulfil its deployment objectives BoI chose HP as consultants and network integrators for the project</a:t>
            </a:r>
            <a:endParaRPr sz="1800" dirty="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835379" y="4978974"/>
            <a:ext cx="55079" cy="112424"/>
          </a:xfrm>
          <a:prstGeom prst="rect">
            <a:avLst/>
          </a:prstGeom>
        </p:spPr>
        <p:txBody>
          <a:bodyPr vert="horz" wrap="square" lIns="0" tIns="0" rIns="0" bIns="0" rtlCol="0">
            <a:spAutoFit/>
          </a:bodyPr>
          <a:lstStyle/>
          <a:p>
            <a:pPr>
              <a:lnSpc>
                <a:spcPts val="860"/>
              </a:lnSpc>
            </a:pPr>
            <a:r>
              <a:rPr sz="800" dirty="0">
                <a:latin typeface="Arial"/>
                <a:cs typeface="Arial"/>
              </a:rPr>
              <a:t>2</a:t>
            </a:r>
            <a:endParaRPr sz="800">
              <a:latin typeface="Arial"/>
              <a:cs typeface="Arial"/>
            </a:endParaRPr>
          </a:p>
        </p:txBody>
      </p:sp>
      <p:sp>
        <p:nvSpPr>
          <p:cNvPr id="4" name="object 4"/>
          <p:cNvSpPr/>
          <p:nvPr/>
        </p:nvSpPr>
        <p:spPr>
          <a:xfrm>
            <a:off x="3923770" y="511192"/>
            <a:ext cx="20598" cy="3296409"/>
          </a:xfrm>
          <a:custGeom>
            <a:avLst/>
            <a:gdLst/>
            <a:ahLst/>
            <a:cxnLst/>
            <a:rect l="l" t="t" r="r" b="b"/>
            <a:pathLst>
              <a:path w="29210" h="6230620">
                <a:moveTo>
                  <a:pt x="28828" y="0"/>
                </a:moveTo>
                <a:lnTo>
                  <a:pt x="0" y="6230238"/>
                </a:lnTo>
              </a:path>
            </a:pathLst>
          </a:custGeom>
          <a:ln w="9144">
            <a:solidFill>
              <a:srgbClr val="000000"/>
            </a:solidFill>
          </a:ln>
        </p:spPr>
        <p:txBody>
          <a:bodyPr wrap="square" lIns="0" tIns="0" rIns="0" bIns="0" rtlCol="0"/>
          <a:lstStyle/>
          <a:p>
            <a:endParaRPr/>
          </a:p>
        </p:txBody>
      </p:sp>
      <p:sp>
        <p:nvSpPr>
          <p:cNvPr id="5" name="object 5"/>
          <p:cNvSpPr/>
          <p:nvPr/>
        </p:nvSpPr>
        <p:spPr>
          <a:xfrm>
            <a:off x="1" y="0"/>
            <a:ext cx="2931811" cy="5142558"/>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4191642" y="1577989"/>
            <a:ext cx="3795521" cy="1893405"/>
          </a:xfrm>
          <a:prstGeom prst="rect">
            <a:avLst/>
          </a:prstGeom>
        </p:spPr>
        <p:txBody>
          <a:bodyPr vert="horz" wrap="square" lIns="0" tIns="8956" rIns="0" bIns="0" rtlCol="0">
            <a:spAutoFit/>
          </a:bodyPr>
          <a:lstStyle/>
          <a:p>
            <a:pPr marL="210915" indent="-201959">
              <a:spcBef>
                <a:spcPts val="71"/>
              </a:spcBef>
              <a:buClr>
                <a:srgbClr val="EC5041"/>
              </a:buClr>
              <a:buSzPct val="80555"/>
              <a:buFont typeface="Arial"/>
              <a:buChar char="•"/>
              <a:tabLst>
                <a:tab pos="210915" algn="l"/>
                <a:tab pos="211363" algn="l"/>
              </a:tabLst>
            </a:pPr>
            <a:r>
              <a:rPr lang="en-US" sz="1300" b="1" spc="-4" dirty="0">
                <a:latin typeface="Arial"/>
                <a:cs typeface="Arial"/>
              </a:rPr>
              <a:t>BPR as a tool of managing transformation</a:t>
            </a:r>
            <a:endParaRPr sz="1300" dirty="0">
              <a:latin typeface="Arial"/>
              <a:cs typeface="Arial"/>
            </a:endParaRPr>
          </a:p>
          <a:p>
            <a:pPr marL="210915" indent="-201959">
              <a:spcBef>
                <a:spcPts val="1065"/>
              </a:spcBef>
              <a:buClr>
                <a:srgbClr val="EC5041"/>
              </a:buClr>
              <a:buSzPct val="80555"/>
              <a:buFont typeface="Arial"/>
              <a:buChar char="•"/>
              <a:tabLst>
                <a:tab pos="210915" algn="l"/>
                <a:tab pos="211363" algn="l"/>
              </a:tabLst>
            </a:pPr>
            <a:r>
              <a:rPr lang="en-US" sz="1300" b="1" spc="-7" dirty="0">
                <a:latin typeface="Arial"/>
                <a:cs typeface="Arial"/>
              </a:rPr>
              <a:t>BPR for survival</a:t>
            </a:r>
            <a:endParaRPr sz="1300" dirty="0">
              <a:latin typeface="Arial"/>
              <a:cs typeface="Arial"/>
            </a:endParaRPr>
          </a:p>
          <a:p>
            <a:pPr marL="210915" indent="-201959">
              <a:spcBef>
                <a:spcPts val="1068"/>
              </a:spcBef>
              <a:buClr>
                <a:srgbClr val="EC5041"/>
              </a:buClr>
              <a:buSzPct val="80555"/>
              <a:buFont typeface="Arial"/>
              <a:buChar char="•"/>
              <a:tabLst>
                <a:tab pos="210915" algn="l"/>
                <a:tab pos="211363" algn="l"/>
              </a:tabLst>
            </a:pPr>
            <a:r>
              <a:rPr lang="en-US" sz="1300" b="1" spc="-4" dirty="0">
                <a:latin typeface="Arial"/>
                <a:cs typeface="Arial"/>
              </a:rPr>
              <a:t>Global re-engineering imperatives</a:t>
            </a:r>
            <a:endParaRPr sz="1300" dirty="0">
              <a:latin typeface="Arial"/>
              <a:cs typeface="Arial"/>
            </a:endParaRPr>
          </a:p>
          <a:p>
            <a:pPr marL="210915" indent="-201959">
              <a:spcBef>
                <a:spcPts val="1065"/>
              </a:spcBef>
              <a:buClr>
                <a:srgbClr val="EC5041"/>
              </a:buClr>
              <a:buSzPct val="80555"/>
              <a:buFont typeface="Arial"/>
              <a:buChar char="•"/>
              <a:tabLst>
                <a:tab pos="210915" algn="l"/>
                <a:tab pos="211363" algn="l"/>
              </a:tabLst>
            </a:pPr>
            <a:r>
              <a:rPr lang="en-US" sz="1300" b="1" dirty="0">
                <a:latin typeface="Arial"/>
                <a:cs typeface="Arial"/>
              </a:rPr>
              <a:t>Re-engineering in India</a:t>
            </a:r>
            <a:endParaRPr sz="1300" dirty="0">
              <a:latin typeface="Arial"/>
              <a:cs typeface="Arial"/>
            </a:endParaRPr>
          </a:p>
          <a:p>
            <a:pPr marL="210915" indent="-201959">
              <a:spcBef>
                <a:spcPts val="1068"/>
              </a:spcBef>
              <a:buClr>
                <a:srgbClr val="EC5041"/>
              </a:buClr>
              <a:buSzPct val="80555"/>
              <a:buFont typeface="Arial"/>
              <a:buChar char="•"/>
              <a:tabLst>
                <a:tab pos="210915" algn="l"/>
                <a:tab pos="211363" algn="l"/>
              </a:tabLst>
            </a:pPr>
            <a:r>
              <a:rPr lang="en-US" sz="1300" b="1" spc="-4" dirty="0">
                <a:latin typeface="Arial"/>
                <a:cs typeface="Arial"/>
              </a:rPr>
              <a:t>Steps of BPR</a:t>
            </a:r>
          </a:p>
          <a:p>
            <a:pPr marL="210915" indent="-201959">
              <a:spcBef>
                <a:spcPts val="1068"/>
              </a:spcBef>
              <a:buClr>
                <a:srgbClr val="EC5041"/>
              </a:buClr>
              <a:buSzPct val="80555"/>
              <a:buFont typeface="Arial"/>
              <a:buChar char="•"/>
              <a:tabLst>
                <a:tab pos="210915" algn="l"/>
                <a:tab pos="211363" algn="l"/>
              </a:tabLst>
            </a:pPr>
            <a:r>
              <a:rPr lang="en-US" sz="1300" b="1" spc="-4" dirty="0">
                <a:latin typeface="Arial"/>
                <a:cs typeface="Arial"/>
              </a:rPr>
              <a:t>Potential HR Interventions </a:t>
            </a:r>
            <a:endParaRPr sz="1300" dirty="0">
              <a:latin typeface="Arial"/>
              <a:cs typeface="Arial"/>
            </a:endParaRPr>
          </a:p>
        </p:txBody>
      </p:sp>
      <p:sp>
        <p:nvSpPr>
          <p:cNvPr id="7" name="object 7"/>
          <p:cNvSpPr/>
          <p:nvPr/>
        </p:nvSpPr>
        <p:spPr>
          <a:xfrm>
            <a:off x="3226283" y="495065"/>
            <a:ext cx="1431605" cy="913803"/>
          </a:xfrm>
          <a:custGeom>
            <a:avLst/>
            <a:gdLst/>
            <a:ahLst/>
            <a:cxnLst/>
            <a:rect l="l" t="t" r="r" b="b"/>
            <a:pathLst>
              <a:path w="2030095" h="1727200">
                <a:moveTo>
                  <a:pt x="1014984" y="0"/>
                </a:moveTo>
                <a:lnTo>
                  <a:pt x="962751" y="1123"/>
                </a:lnTo>
                <a:lnTo>
                  <a:pt x="911204" y="4457"/>
                </a:lnTo>
                <a:lnTo>
                  <a:pt x="860407" y="9948"/>
                </a:lnTo>
                <a:lnTo>
                  <a:pt x="810424" y="17542"/>
                </a:lnTo>
                <a:lnTo>
                  <a:pt x="761317" y="27183"/>
                </a:lnTo>
                <a:lnTo>
                  <a:pt x="713152" y="38819"/>
                </a:lnTo>
                <a:lnTo>
                  <a:pt x="665991" y="52393"/>
                </a:lnTo>
                <a:lnTo>
                  <a:pt x="619898" y="67853"/>
                </a:lnTo>
                <a:lnTo>
                  <a:pt x="574938" y="85144"/>
                </a:lnTo>
                <a:lnTo>
                  <a:pt x="531174" y="104212"/>
                </a:lnTo>
                <a:lnTo>
                  <a:pt x="488669" y="125002"/>
                </a:lnTo>
                <a:lnTo>
                  <a:pt x="447488" y="147460"/>
                </a:lnTo>
                <a:lnTo>
                  <a:pt x="407695" y="171532"/>
                </a:lnTo>
                <a:lnTo>
                  <a:pt x="369352" y="197163"/>
                </a:lnTo>
                <a:lnTo>
                  <a:pt x="332524" y="224300"/>
                </a:lnTo>
                <a:lnTo>
                  <a:pt x="297275" y="252888"/>
                </a:lnTo>
                <a:lnTo>
                  <a:pt x="263668" y="282873"/>
                </a:lnTo>
                <a:lnTo>
                  <a:pt x="231767" y="314200"/>
                </a:lnTo>
                <a:lnTo>
                  <a:pt x="201636" y="346815"/>
                </a:lnTo>
                <a:lnTo>
                  <a:pt x="173338" y="380665"/>
                </a:lnTo>
                <a:lnTo>
                  <a:pt x="146938" y="415694"/>
                </a:lnTo>
                <a:lnTo>
                  <a:pt x="122499" y="451848"/>
                </a:lnTo>
                <a:lnTo>
                  <a:pt x="100085" y="489073"/>
                </a:lnTo>
                <a:lnTo>
                  <a:pt x="79759" y="527315"/>
                </a:lnTo>
                <a:lnTo>
                  <a:pt x="61586" y="566520"/>
                </a:lnTo>
                <a:lnTo>
                  <a:pt x="45630" y="606633"/>
                </a:lnTo>
                <a:lnTo>
                  <a:pt x="31953" y="647600"/>
                </a:lnTo>
                <a:lnTo>
                  <a:pt x="20620" y="689367"/>
                </a:lnTo>
                <a:lnTo>
                  <a:pt x="11694" y="731879"/>
                </a:lnTo>
                <a:lnTo>
                  <a:pt x="5240" y="775082"/>
                </a:lnTo>
                <a:lnTo>
                  <a:pt x="1320" y="818923"/>
                </a:lnTo>
                <a:lnTo>
                  <a:pt x="0" y="863345"/>
                </a:lnTo>
                <a:lnTo>
                  <a:pt x="1320" y="907768"/>
                </a:lnTo>
                <a:lnTo>
                  <a:pt x="5240" y="951609"/>
                </a:lnTo>
                <a:lnTo>
                  <a:pt x="11694" y="994812"/>
                </a:lnTo>
                <a:lnTo>
                  <a:pt x="20620" y="1037324"/>
                </a:lnTo>
                <a:lnTo>
                  <a:pt x="31953" y="1079091"/>
                </a:lnTo>
                <a:lnTo>
                  <a:pt x="45630" y="1120058"/>
                </a:lnTo>
                <a:lnTo>
                  <a:pt x="61586" y="1160171"/>
                </a:lnTo>
                <a:lnTo>
                  <a:pt x="79759" y="1199376"/>
                </a:lnTo>
                <a:lnTo>
                  <a:pt x="100085" y="1237618"/>
                </a:lnTo>
                <a:lnTo>
                  <a:pt x="122499" y="1274843"/>
                </a:lnTo>
                <a:lnTo>
                  <a:pt x="146938" y="1310997"/>
                </a:lnTo>
                <a:lnTo>
                  <a:pt x="173338" y="1346026"/>
                </a:lnTo>
                <a:lnTo>
                  <a:pt x="201636" y="1379876"/>
                </a:lnTo>
                <a:lnTo>
                  <a:pt x="231767" y="1412491"/>
                </a:lnTo>
                <a:lnTo>
                  <a:pt x="263668" y="1443818"/>
                </a:lnTo>
                <a:lnTo>
                  <a:pt x="297275" y="1473803"/>
                </a:lnTo>
                <a:lnTo>
                  <a:pt x="332524" y="1502391"/>
                </a:lnTo>
                <a:lnTo>
                  <a:pt x="369352" y="1529528"/>
                </a:lnTo>
                <a:lnTo>
                  <a:pt x="407695" y="1555159"/>
                </a:lnTo>
                <a:lnTo>
                  <a:pt x="447488" y="1579231"/>
                </a:lnTo>
                <a:lnTo>
                  <a:pt x="488669" y="1601689"/>
                </a:lnTo>
                <a:lnTo>
                  <a:pt x="531174" y="1622479"/>
                </a:lnTo>
                <a:lnTo>
                  <a:pt x="574938" y="1641547"/>
                </a:lnTo>
                <a:lnTo>
                  <a:pt x="619898" y="1658838"/>
                </a:lnTo>
                <a:lnTo>
                  <a:pt x="665991" y="1674298"/>
                </a:lnTo>
                <a:lnTo>
                  <a:pt x="713152" y="1687872"/>
                </a:lnTo>
                <a:lnTo>
                  <a:pt x="761317" y="1699508"/>
                </a:lnTo>
                <a:lnTo>
                  <a:pt x="810424" y="1709149"/>
                </a:lnTo>
                <a:lnTo>
                  <a:pt x="860407" y="1716743"/>
                </a:lnTo>
                <a:lnTo>
                  <a:pt x="911204" y="1722234"/>
                </a:lnTo>
                <a:lnTo>
                  <a:pt x="962751" y="1725568"/>
                </a:lnTo>
                <a:lnTo>
                  <a:pt x="1014984" y="1726691"/>
                </a:lnTo>
                <a:lnTo>
                  <a:pt x="1067216" y="1725568"/>
                </a:lnTo>
                <a:lnTo>
                  <a:pt x="1118763" y="1722234"/>
                </a:lnTo>
                <a:lnTo>
                  <a:pt x="1169560" y="1716743"/>
                </a:lnTo>
                <a:lnTo>
                  <a:pt x="1219543" y="1709149"/>
                </a:lnTo>
                <a:lnTo>
                  <a:pt x="1268650" y="1699508"/>
                </a:lnTo>
                <a:lnTo>
                  <a:pt x="1316815" y="1687872"/>
                </a:lnTo>
                <a:lnTo>
                  <a:pt x="1363976" y="1674298"/>
                </a:lnTo>
                <a:lnTo>
                  <a:pt x="1410069" y="1658838"/>
                </a:lnTo>
                <a:lnTo>
                  <a:pt x="1455029" y="1641547"/>
                </a:lnTo>
                <a:lnTo>
                  <a:pt x="1498793" y="1622479"/>
                </a:lnTo>
                <a:lnTo>
                  <a:pt x="1541298" y="1601689"/>
                </a:lnTo>
                <a:lnTo>
                  <a:pt x="1582479" y="1579231"/>
                </a:lnTo>
                <a:lnTo>
                  <a:pt x="1622272" y="1555159"/>
                </a:lnTo>
                <a:lnTo>
                  <a:pt x="1660615" y="1529528"/>
                </a:lnTo>
                <a:lnTo>
                  <a:pt x="1697443" y="1502391"/>
                </a:lnTo>
                <a:lnTo>
                  <a:pt x="1732692" y="1473803"/>
                </a:lnTo>
                <a:lnTo>
                  <a:pt x="1766299" y="1443818"/>
                </a:lnTo>
                <a:lnTo>
                  <a:pt x="1798200" y="1412491"/>
                </a:lnTo>
                <a:lnTo>
                  <a:pt x="1828331" y="1379876"/>
                </a:lnTo>
                <a:lnTo>
                  <a:pt x="1856629" y="1346026"/>
                </a:lnTo>
                <a:lnTo>
                  <a:pt x="1883029" y="1310997"/>
                </a:lnTo>
                <a:lnTo>
                  <a:pt x="1907468" y="1274843"/>
                </a:lnTo>
                <a:lnTo>
                  <a:pt x="1929882" y="1237618"/>
                </a:lnTo>
                <a:lnTo>
                  <a:pt x="1950208" y="1199376"/>
                </a:lnTo>
                <a:lnTo>
                  <a:pt x="1968381" y="1160171"/>
                </a:lnTo>
                <a:lnTo>
                  <a:pt x="1984337" y="1120058"/>
                </a:lnTo>
                <a:lnTo>
                  <a:pt x="1998014" y="1079091"/>
                </a:lnTo>
                <a:lnTo>
                  <a:pt x="2009347" y="1037324"/>
                </a:lnTo>
                <a:lnTo>
                  <a:pt x="2018273" y="994812"/>
                </a:lnTo>
                <a:lnTo>
                  <a:pt x="2024727" y="951609"/>
                </a:lnTo>
                <a:lnTo>
                  <a:pt x="2028647" y="907768"/>
                </a:lnTo>
                <a:lnTo>
                  <a:pt x="2029968" y="863345"/>
                </a:lnTo>
                <a:lnTo>
                  <a:pt x="2028647" y="818923"/>
                </a:lnTo>
                <a:lnTo>
                  <a:pt x="2024727" y="775082"/>
                </a:lnTo>
                <a:lnTo>
                  <a:pt x="2018273" y="731879"/>
                </a:lnTo>
                <a:lnTo>
                  <a:pt x="2009347" y="689367"/>
                </a:lnTo>
                <a:lnTo>
                  <a:pt x="1998014" y="647600"/>
                </a:lnTo>
                <a:lnTo>
                  <a:pt x="1984337" y="606633"/>
                </a:lnTo>
                <a:lnTo>
                  <a:pt x="1968381" y="566520"/>
                </a:lnTo>
                <a:lnTo>
                  <a:pt x="1950208" y="527315"/>
                </a:lnTo>
                <a:lnTo>
                  <a:pt x="1929882" y="489073"/>
                </a:lnTo>
                <a:lnTo>
                  <a:pt x="1907468" y="451848"/>
                </a:lnTo>
                <a:lnTo>
                  <a:pt x="1883029" y="415694"/>
                </a:lnTo>
                <a:lnTo>
                  <a:pt x="1856629" y="380665"/>
                </a:lnTo>
                <a:lnTo>
                  <a:pt x="1828331" y="346815"/>
                </a:lnTo>
                <a:lnTo>
                  <a:pt x="1798200" y="314200"/>
                </a:lnTo>
                <a:lnTo>
                  <a:pt x="1766299" y="282873"/>
                </a:lnTo>
                <a:lnTo>
                  <a:pt x="1732692" y="252888"/>
                </a:lnTo>
                <a:lnTo>
                  <a:pt x="1697443" y="224300"/>
                </a:lnTo>
                <a:lnTo>
                  <a:pt x="1660615" y="197163"/>
                </a:lnTo>
                <a:lnTo>
                  <a:pt x="1622272" y="171532"/>
                </a:lnTo>
                <a:lnTo>
                  <a:pt x="1582479" y="147460"/>
                </a:lnTo>
                <a:lnTo>
                  <a:pt x="1541298" y="125002"/>
                </a:lnTo>
                <a:lnTo>
                  <a:pt x="1498793" y="104212"/>
                </a:lnTo>
                <a:lnTo>
                  <a:pt x="1455029" y="85144"/>
                </a:lnTo>
                <a:lnTo>
                  <a:pt x="1410069" y="67853"/>
                </a:lnTo>
                <a:lnTo>
                  <a:pt x="1363976" y="52393"/>
                </a:lnTo>
                <a:lnTo>
                  <a:pt x="1316815" y="38819"/>
                </a:lnTo>
                <a:lnTo>
                  <a:pt x="1268650" y="27183"/>
                </a:lnTo>
                <a:lnTo>
                  <a:pt x="1219543" y="17542"/>
                </a:lnTo>
                <a:lnTo>
                  <a:pt x="1169560" y="9948"/>
                </a:lnTo>
                <a:lnTo>
                  <a:pt x="1118763" y="4457"/>
                </a:lnTo>
                <a:lnTo>
                  <a:pt x="1067216" y="1123"/>
                </a:lnTo>
                <a:lnTo>
                  <a:pt x="1014984" y="0"/>
                </a:lnTo>
                <a:close/>
              </a:path>
            </a:pathLst>
          </a:custGeom>
          <a:solidFill>
            <a:srgbClr val="EC5041"/>
          </a:solidFill>
        </p:spPr>
        <p:txBody>
          <a:bodyPr wrap="square" lIns="0" tIns="0" rIns="0" bIns="0" rtlCol="0"/>
          <a:lstStyle/>
          <a:p>
            <a:endParaRPr/>
          </a:p>
        </p:txBody>
      </p:sp>
      <p:sp>
        <p:nvSpPr>
          <p:cNvPr id="8" name="object 8"/>
          <p:cNvSpPr/>
          <p:nvPr/>
        </p:nvSpPr>
        <p:spPr>
          <a:xfrm>
            <a:off x="3226283" y="495065"/>
            <a:ext cx="1431605" cy="913803"/>
          </a:xfrm>
          <a:custGeom>
            <a:avLst/>
            <a:gdLst/>
            <a:ahLst/>
            <a:cxnLst/>
            <a:rect l="l" t="t" r="r" b="b"/>
            <a:pathLst>
              <a:path w="2030095" h="1727200">
                <a:moveTo>
                  <a:pt x="0" y="863345"/>
                </a:moveTo>
                <a:lnTo>
                  <a:pt x="1320" y="818923"/>
                </a:lnTo>
                <a:lnTo>
                  <a:pt x="5240" y="775082"/>
                </a:lnTo>
                <a:lnTo>
                  <a:pt x="11694" y="731879"/>
                </a:lnTo>
                <a:lnTo>
                  <a:pt x="20620" y="689367"/>
                </a:lnTo>
                <a:lnTo>
                  <a:pt x="31953" y="647600"/>
                </a:lnTo>
                <a:lnTo>
                  <a:pt x="45630" y="606633"/>
                </a:lnTo>
                <a:lnTo>
                  <a:pt x="61586" y="566520"/>
                </a:lnTo>
                <a:lnTo>
                  <a:pt x="79759" y="527315"/>
                </a:lnTo>
                <a:lnTo>
                  <a:pt x="100085" y="489073"/>
                </a:lnTo>
                <a:lnTo>
                  <a:pt x="122499" y="451848"/>
                </a:lnTo>
                <a:lnTo>
                  <a:pt x="146938" y="415694"/>
                </a:lnTo>
                <a:lnTo>
                  <a:pt x="173338" y="380665"/>
                </a:lnTo>
                <a:lnTo>
                  <a:pt x="201636" y="346815"/>
                </a:lnTo>
                <a:lnTo>
                  <a:pt x="231767" y="314200"/>
                </a:lnTo>
                <a:lnTo>
                  <a:pt x="263668" y="282873"/>
                </a:lnTo>
                <a:lnTo>
                  <a:pt x="297275" y="252888"/>
                </a:lnTo>
                <a:lnTo>
                  <a:pt x="332524" y="224300"/>
                </a:lnTo>
                <a:lnTo>
                  <a:pt x="369352" y="197163"/>
                </a:lnTo>
                <a:lnTo>
                  <a:pt x="407695" y="171532"/>
                </a:lnTo>
                <a:lnTo>
                  <a:pt x="447488" y="147460"/>
                </a:lnTo>
                <a:lnTo>
                  <a:pt x="488669" y="125002"/>
                </a:lnTo>
                <a:lnTo>
                  <a:pt x="531174" y="104212"/>
                </a:lnTo>
                <a:lnTo>
                  <a:pt x="574938" y="85144"/>
                </a:lnTo>
                <a:lnTo>
                  <a:pt x="619898" y="67853"/>
                </a:lnTo>
                <a:lnTo>
                  <a:pt x="665991" y="52393"/>
                </a:lnTo>
                <a:lnTo>
                  <a:pt x="713152" y="38819"/>
                </a:lnTo>
                <a:lnTo>
                  <a:pt x="761317" y="27183"/>
                </a:lnTo>
                <a:lnTo>
                  <a:pt x="810424" y="17542"/>
                </a:lnTo>
                <a:lnTo>
                  <a:pt x="860407" y="9948"/>
                </a:lnTo>
                <a:lnTo>
                  <a:pt x="911204" y="4457"/>
                </a:lnTo>
                <a:lnTo>
                  <a:pt x="962751" y="1123"/>
                </a:lnTo>
                <a:lnTo>
                  <a:pt x="1014984" y="0"/>
                </a:lnTo>
                <a:lnTo>
                  <a:pt x="1067216" y="1123"/>
                </a:lnTo>
                <a:lnTo>
                  <a:pt x="1118763" y="4457"/>
                </a:lnTo>
                <a:lnTo>
                  <a:pt x="1169560" y="9948"/>
                </a:lnTo>
                <a:lnTo>
                  <a:pt x="1219543" y="17542"/>
                </a:lnTo>
                <a:lnTo>
                  <a:pt x="1268650" y="27183"/>
                </a:lnTo>
                <a:lnTo>
                  <a:pt x="1316815" y="38819"/>
                </a:lnTo>
                <a:lnTo>
                  <a:pt x="1363976" y="52393"/>
                </a:lnTo>
                <a:lnTo>
                  <a:pt x="1410069" y="67853"/>
                </a:lnTo>
                <a:lnTo>
                  <a:pt x="1455029" y="85144"/>
                </a:lnTo>
                <a:lnTo>
                  <a:pt x="1498793" y="104212"/>
                </a:lnTo>
                <a:lnTo>
                  <a:pt x="1541298" y="125002"/>
                </a:lnTo>
                <a:lnTo>
                  <a:pt x="1582479" y="147460"/>
                </a:lnTo>
                <a:lnTo>
                  <a:pt x="1622272" y="171532"/>
                </a:lnTo>
                <a:lnTo>
                  <a:pt x="1660615" y="197163"/>
                </a:lnTo>
                <a:lnTo>
                  <a:pt x="1697443" y="224300"/>
                </a:lnTo>
                <a:lnTo>
                  <a:pt x="1732692" y="252888"/>
                </a:lnTo>
                <a:lnTo>
                  <a:pt x="1766299" y="282873"/>
                </a:lnTo>
                <a:lnTo>
                  <a:pt x="1798200" y="314200"/>
                </a:lnTo>
                <a:lnTo>
                  <a:pt x="1828331" y="346815"/>
                </a:lnTo>
                <a:lnTo>
                  <a:pt x="1856629" y="380665"/>
                </a:lnTo>
                <a:lnTo>
                  <a:pt x="1883029" y="415694"/>
                </a:lnTo>
                <a:lnTo>
                  <a:pt x="1907468" y="451848"/>
                </a:lnTo>
                <a:lnTo>
                  <a:pt x="1929882" y="489073"/>
                </a:lnTo>
                <a:lnTo>
                  <a:pt x="1950208" y="527315"/>
                </a:lnTo>
                <a:lnTo>
                  <a:pt x="1968381" y="566520"/>
                </a:lnTo>
                <a:lnTo>
                  <a:pt x="1984337" y="606633"/>
                </a:lnTo>
                <a:lnTo>
                  <a:pt x="1998014" y="647600"/>
                </a:lnTo>
                <a:lnTo>
                  <a:pt x="2009347" y="689367"/>
                </a:lnTo>
                <a:lnTo>
                  <a:pt x="2018273" y="731879"/>
                </a:lnTo>
                <a:lnTo>
                  <a:pt x="2024727" y="775082"/>
                </a:lnTo>
                <a:lnTo>
                  <a:pt x="2028647" y="818923"/>
                </a:lnTo>
                <a:lnTo>
                  <a:pt x="2029968" y="863345"/>
                </a:lnTo>
                <a:lnTo>
                  <a:pt x="2028647" y="907768"/>
                </a:lnTo>
                <a:lnTo>
                  <a:pt x="2024727" y="951609"/>
                </a:lnTo>
                <a:lnTo>
                  <a:pt x="2018273" y="994812"/>
                </a:lnTo>
                <a:lnTo>
                  <a:pt x="2009347" y="1037324"/>
                </a:lnTo>
                <a:lnTo>
                  <a:pt x="1998014" y="1079091"/>
                </a:lnTo>
                <a:lnTo>
                  <a:pt x="1984337" y="1120058"/>
                </a:lnTo>
                <a:lnTo>
                  <a:pt x="1968381" y="1160171"/>
                </a:lnTo>
                <a:lnTo>
                  <a:pt x="1950208" y="1199376"/>
                </a:lnTo>
                <a:lnTo>
                  <a:pt x="1929882" y="1237618"/>
                </a:lnTo>
                <a:lnTo>
                  <a:pt x="1907468" y="1274843"/>
                </a:lnTo>
                <a:lnTo>
                  <a:pt x="1883029" y="1310997"/>
                </a:lnTo>
                <a:lnTo>
                  <a:pt x="1856629" y="1346026"/>
                </a:lnTo>
                <a:lnTo>
                  <a:pt x="1828331" y="1379876"/>
                </a:lnTo>
                <a:lnTo>
                  <a:pt x="1798200" y="1412491"/>
                </a:lnTo>
                <a:lnTo>
                  <a:pt x="1766299" y="1443818"/>
                </a:lnTo>
                <a:lnTo>
                  <a:pt x="1732692" y="1473803"/>
                </a:lnTo>
                <a:lnTo>
                  <a:pt x="1697443" y="1502391"/>
                </a:lnTo>
                <a:lnTo>
                  <a:pt x="1660615" y="1529528"/>
                </a:lnTo>
                <a:lnTo>
                  <a:pt x="1622272" y="1555159"/>
                </a:lnTo>
                <a:lnTo>
                  <a:pt x="1582479" y="1579231"/>
                </a:lnTo>
                <a:lnTo>
                  <a:pt x="1541298" y="1601689"/>
                </a:lnTo>
                <a:lnTo>
                  <a:pt x="1498793" y="1622479"/>
                </a:lnTo>
                <a:lnTo>
                  <a:pt x="1455029" y="1641547"/>
                </a:lnTo>
                <a:lnTo>
                  <a:pt x="1410069" y="1658838"/>
                </a:lnTo>
                <a:lnTo>
                  <a:pt x="1363976" y="1674298"/>
                </a:lnTo>
                <a:lnTo>
                  <a:pt x="1316815" y="1687872"/>
                </a:lnTo>
                <a:lnTo>
                  <a:pt x="1268650" y="1699508"/>
                </a:lnTo>
                <a:lnTo>
                  <a:pt x="1219543" y="1709149"/>
                </a:lnTo>
                <a:lnTo>
                  <a:pt x="1169560" y="1716743"/>
                </a:lnTo>
                <a:lnTo>
                  <a:pt x="1118763" y="1722234"/>
                </a:lnTo>
                <a:lnTo>
                  <a:pt x="1067216" y="1725568"/>
                </a:lnTo>
                <a:lnTo>
                  <a:pt x="1014984" y="1726691"/>
                </a:lnTo>
                <a:lnTo>
                  <a:pt x="962751" y="1725568"/>
                </a:lnTo>
                <a:lnTo>
                  <a:pt x="911204" y="1722234"/>
                </a:lnTo>
                <a:lnTo>
                  <a:pt x="860407" y="1716743"/>
                </a:lnTo>
                <a:lnTo>
                  <a:pt x="810424" y="1709149"/>
                </a:lnTo>
                <a:lnTo>
                  <a:pt x="761317" y="1699508"/>
                </a:lnTo>
                <a:lnTo>
                  <a:pt x="713152" y="1687872"/>
                </a:lnTo>
                <a:lnTo>
                  <a:pt x="665991" y="1674298"/>
                </a:lnTo>
                <a:lnTo>
                  <a:pt x="619898" y="1658838"/>
                </a:lnTo>
                <a:lnTo>
                  <a:pt x="574938" y="1641547"/>
                </a:lnTo>
                <a:lnTo>
                  <a:pt x="531174" y="1622479"/>
                </a:lnTo>
                <a:lnTo>
                  <a:pt x="488669" y="1601689"/>
                </a:lnTo>
                <a:lnTo>
                  <a:pt x="447488" y="1579231"/>
                </a:lnTo>
                <a:lnTo>
                  <a:pt x="407695" y="1555159"/>
                </a:lnTo>
                <a:lnTo>
                  <a:pt x="369352" y="1529528"/>
                </a:lnTo>
                <a:lnTo>
                  <a:pt x="332524" y="1502391"/>
                </a:lnTo>
                <a:lnTo>
                  <a:pt x="297275" y="1473803"/>
                </a:lnTo>
                <a:lnTo>
                  <a:pt x="263668" y="1443818"/>
                </a:lnTo>
                <a:lnTo>
                  <a:pt x="231767" y="1412491"/>
                </a:lnTo>
                <a:lnTo>
                  <a:pt x="201636" y="1379876"/>
                </a:lnTo>
                <a:lnTo>
                  <a:pt x="173338" y="1346026"/>
                </a:lnTo>
                <a:lnTo>
                  <a:pt x="146938" y="1310997"/>
                </a:lnTo>
                <a:lnTo>
                  <a:pt x="122499" y="1274843"/>
                </a:lnTo>
                <a:lnTo>
                  <a:pt x="100085" y="1237618"/>
                </a:lnTo>
                <a:lnTo>
                  <a:pt x="79759" y="1199376"/>
                </a:lnTo>
                <a:lnTo>
                  <a:pt x="61586" y="1160171"/>
                </a:lnTo>
                <a:lnTo>
                  <a:pt x="45630" y="1120058"/>
                </a:lnTo>
                <a:lnTo>
                  <a:pt x="31953" y="1079091"/>
                </a:lnTo>
                <a:lnTo>
                  <a:pt x="20620" y="1037324"/>
                </a:lnTo>
                <a:lnTo>
                  <a:pt x="11694" y="994812"/>
                </a:lnTo>
                <a:lnTo>
                  <a:pt x="5240" y="951609"/>
                </a:lnTo>
                <a:lnTo>
                  <a:pt x="1320" y="907768"/>
                </a:lnTo>
                <a:lnTo>
                  <a:pt x="0" y="863345"/>
                </a:lnTo>
                <a:close/>
              </a:path>
            </a:pathLst>
          </a:custGeom>
          <a:ln w="12192">
            <a:solidFill>
              <a:srgbClr val="EC5041"/>
            </a:solidFill>
          </a:ln>
        </p:spPr>
        <p:txBody>
          <a:bodyPr wrap="square" lIns="0" tIns="0" rIns="0" bIns="0" rtlCol="0"/>
          <a:lstStyle/>
          <a:p>
            <a:endParaRPr/>
          </a:p>
        </p:txBody>
      </p:sp>
      <p:sp>
        <p:nvSpPr>
          <p:cNvPr id="9" name="object 9"/>
          <p:cNvSpPr txBox="1">
            <a:spLocks noGrp="1"/>
          </p:cNvSpPr>
          <p:nvPr>
            <p:ph type="title"/>
          </p:nvPr>
        </p:nvSpPr>
        <p:spPr>
          <a:xfrm>
            <a:off x="3365234" y="685835"/>
            <a:ext cx="1117073" cy="532264"/>
          </a:xfrm>
          <a:prstGeom prst="rect">
            <a:avLst/>
          </a:prstGeom>
        </p:spPr>
        <p:txBody>
          <a:bodyPr vert="horz" wrap="square" lIns="0" tIns="8956" rIns="0" bIns="0" rtlCol="0">
            <a:spAutoFit/>
          </a:bodyPr>
          <a:lstStyle/>
          <a:p>
            <a:pPr marL="8956">
              <a:spcBef>
                <a:spcPts val="71"/>
              </a:spcBef>
            </a:pPr>
            <a:r>
              <a:rPr lang="en-US" sz="1700" spc="-4" dirty="0">
                <a:solidFill>
                  <a:srgbClr val="FFFFFF"/>
                </a:solidFill>
              </a:rPr>
              <a:t>Learning Outcomes</a:t>
            </a:r>
            <a:endParaRPr sz="1700" dirty="0"/>
          </a:p>
        </p:txBody>
      </p:sp>
      <p:sp>
        <p:nvSpPr>
          <p:cNvPr id="10" name="object 10"/>
          <p:cNvSpPr/>
          <p:nvPr/>
        </p:nvSpPr>
        <p:spPr>
          <a:xfrm>
            <a:off x="8596615" y="4849066"/>
            <a:ext cx="547207" cy="244577"/>
          </a:xfrm>
          <a:custGeom>
            <a:avLst/>
            <a:gdLst/>
            <a:ahLst/>
            <a:cxnLst/>
            <a:rect l="l" t="t" r="r" b="b"/>
            <a:pathLst>
              <a:path w="775970" h="462279">
                <a:moveTo>
                  <a:pt x="0" y="461772"/>
                </a:moveTo>
                <a:lnTo>
                  <a:pt x="775716" y="461772"/>
                </a:lnTo>
                <a:lnTo>
                  <a:pt x="775716" y="0"/>
                </a:lnTo>
                <a:lnTo>
                  <a:pt x="0" y="0"/>
                </a:lnTo>
                <a:lnTo>
                  <a:pt x="0" y="461772"/>
                </a:lnTo>
                <a:close/>
              </a:path>
            </a:pathLst>
          </a:custGeom>
          <a:solidFill>
            <a:srgbClr val="FFFFFF"/>
          </a:solidFill>
        </p:spPr>
        <p:txBody>
          <a:bodyPr wrap="square" lIns="0" tIns="0" rIns="0" bIns="0" rtlCol="0"/>
          <a:lstStyle/>
          <a:p>
            <a:endParaRPr/>
          </a:p>
        </p:txBody>
      </p:sp>
      <p:sp>
        <p:nvSpPr>
          <p:cNvPr id="11" name="object 11"/>
          <p:cNvSpPr txBox="1"/>
          <p:nvPr/>
        </p:nvSpPr>
        <p:spPr>
          <a:xfrm>
            <a:off x="8653842" y="4864924"/>
            <a:ext cx="97620" cy="177868"/>
          </a:xfrm>
          <a:prstGeom prst="rect">
            <a:avLst/>
          </a:prstGeom>
        </p:spPr>
        <p:txBody>
          <a:bodyPr vert="horz" wrap="square" lIns="0" tIns="8508" rIns="0" bIns="0" rtlCol="0">
            <a:spAutoFit/>
          </a:bodyPr>
          <a:lstStyle/>
          <a:p>
            <a:pPr marL="8956">
              <a:spcBef>
                <a:spcPts val="67"/>
              </a:spcBef>
            </a:pPr>
            <a:r>
              <a:rPr sz="1100" spc="-4" dirty="0">
                <a:latin typeface="Arial"/>
                <a:cs typeface="Arial"/>
              </a:rPr>
              <a:t>2</a:t>
            </a:r>
            <a:endParaRPr sz="1100">
              <a:latin typeface="Arial"/>
              <a:cs typeface="Arial"/>
            </a:endParaRPr>
          </a:p>
        </p:txBody>
      </p:sp>
      <p:sp>
        <p:nvSpPr>
          <p:cNvPr id="12" name="object 12"/>
          <p:cNvSpPr/>
          <p:nvPr/>
        </p:nvSpPr>
        <p:spPr>
          <a:xfrm>
            <a:off x="3800179" y="3704127"/>
            <a:ext cx="283903" cy="120272"/>
          </a:xfrm>
          <a:custGeom>
            <a:avLst/>
            <a:gdLst/>
            <a:ahLst/>
            <a:cxnLst/>
            <a:rect l="l" t="t" r="r" b="b"/>
            <a:pathLst>
              <a:path w="402589" h="227329">
                <a:moveTo>
                  <a:pt x="201168" y="0"/>
                </a:moveTo>
                <a:lnTo>
                  <a:pt x="137574" y="5785"/>
                </a:lnTo>
                <a:lnTo>
                  <a:pt x="82350" y="21896"/>
                </a:lnTo>
                <a:lnTo>
                  <a:pt x="38807" y="46469"/>
                </a:lnTo>
                <a:lnTo>
                  <a:pt x="10253" y="77638"/>
                </a:lnTo>
                <a:lnTo>
                  <a:pt x="0" y="113538"/>
                </a:lnTo>
                <a:lnTo>
                  <a:pt x="10253" y="149437"/>
                </a:lnTo>
                <a:lnTo>
                  <a:pt x="38807" y="180606"/>
                </a:lnTo>
                <a:lnTo>
                  <a:pt x="82350" y="205179"/>
                </a:lnTo>
                <a:lnTo>
                  <a:pt x="137574" y="221290"/>
                </a:lnTo>
                <a:lnTo>
                  <a:pt x="201168" y="227076"/>
                </a:lnTo>
                <a:lnTo>
                  <a:pt x="264761" y="221290"/>
                </a:lnTo>
                <a:lnTo>
                  <a:pt x="319985" y="205179"/>
                </a:lnTo>
                <a:lnTo>
                  <a:pt x="363528" y="180606"/>
                </a:lnTo>
                <a:lnTo>
                  <a:pt x="392082" y="149437"/>
                </a:lnTo>
                <a:lnTo>
                  <a:pt x="402336" y="113538"/>
                </a:lnTo>
                <a:lnTo>
                  <a:pt x="392082" y="77638"/>
                </a:lnTo>
                <a:lnTo>
                  <a:pt x="363528" y="46469"/>
                </a:lnTo>
                <a:lnTo>
                  <a:pt x="319985" y="21896"/>
                </a:lnTo>
                <a:lnTo>
                  <a:pt x="264761" y="5785"/>
                </a:lnTo>
                <a:lnTo>
                  <a:pt x="201168" y="0"/>
                </a:lnTo>
                <a:close/>
              </a:path>
            </a:pathLst>
          </a:custGeom>
          <a:solidFill>
            <a:srgbClr val="EC5041"/>
          </a:solidFill>
        </p:spPr>
        <p:txBody>
          <a:bodyPr wrap="square" lIns="0" tIns="0" rIns="0" bIns="0" rtlCol="0"/>
          <a:lstStyle/>
          <a:p>
            <a:endParaRPr/>
          </a:p>
        </p:txBody>
      </p:sp>
      <p:sp>
        <p:nvSpPr>
          <p:cNvPr id="13" name="object 13"/>
          <p:cNvSpPr/>
          <p:nvPr/>
        </p:nvSpPr>
        <p:spPr>
          <a:xfrm>
            <a:off x="3800179" y="3704127"/>
            <a:ext cx="283903" cy="120272"/>
          </a:xfrm>
          <a:custGeom>
            <a:avLst/>
            <a:gdLst/>
            <a:ahLst/>
            <a:cxnLst/>
            <a:rect l="l" t="t" r="r" b="b"/>
            <a:pathLst>
              <a:path w="402589" h="227329">
                <a:moveTo>
                  <a:pt x="0" y="113538"/>
                </a:moveTo>
                <a:lnTo>
                  <a:pt x="38807" y="46469"/>
                </a:lnTo>
                <a:lnTo>
                  <a:pt x="82350" y="21896"/>
                </a:lnTo>
                <a:lnTo>
                  <a:pt x="137574" y="5785"/>
                </a:lnTo>
                <a:lnTo>
                  <a:pt x="201168" y="0"/>
                </a:lnTo>
                <a:lnTo>
                  <a:pt x="264761" y="5785"/>
                </a:lnTo>
                <a:lnTo>
                  <a:pt x="319985" y="21896"/>
                </a:lnTo>
                <a:lnTo>
                  <a:pt x="363528" y="46469"/>
                </a:lnTo>
                <a:lnTo>
                  <a:pt x="392082" y="77638"/>
                </a:lnTo>
                <a:lnTo>
                  <a:pt x="402336" y="113538"/>
                </a:lnTo>
                <a:lnTo>
                  <a:pt x="392082" y="149437"/>
                </a:lnTo>
                <a:lnTo>
                  <a:pt x="363528" y="180606"/>
                </a:lnTo>
                <a:lnTo>
                  <a:pt x="319985" y="205179"/>
                </a:lnTo>
                <a:lnTo>
                  <a:pt x="264761" y="221290"/>
                </a:lnTo>
                <a:lnTo>
                  <a:pt x="201168" y="227076"/>
                </a:lnTo>
                <a:lnTo>
                  <a:pt x="137574" y="221290"/>
                </a:lnTo>
                <a:lnTo>
                  <a:pt x="82350" y="205179"/>
                </a:lnTo>
                <a:lnTo>
                  <a:pt x="38807" y="180606"/>
                </a:lnTo>
                <a:lnTo>
                  <a:pt x="10253" y="149437"/>
                </a:lnTo>
                <a:lnTo>
                  <a:pt x="0" y="113538"/>
                </a:lnTo>
                <a:close/>
              </a:path>
            </a:pathLst>
          </a:custGeom>
          <a:ln w="12192">
            <a:solidFill>
              <a:srgbClr val="EC5041"/>
            </a:solidFill>
          </a:ln>
        </p:spPr>
        <p:txBody>
          <a:bodyPr wrap="square" lIns="0" tIns="0" rIns="0" bIns="0" rtlCol="0"/>
          <a:lstStyle/>
          <a:p>
            <a:endParaRPr/>
          </a:p>
        </p:txBody>
      </p:sp>
    </p:spTree>
    <p:extLst>
      <p:ext uri="{BB962C8B-B14F-4D97-AF65-F5344CB8AC3E}">
        <p14:creationId xmlns:p14="http://schemas.microsoft.com/office/powerpoint/2010/main" val="1389455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76200" y="1028701"/>
            <a:ext cx="9208440" cy="3612245"/>
            <a:chOff x="1977824" y="2291910"/>
            <a:chExt cx="10121569" cy="6053710"/>
          </a:xfrm>
        </p:grpSpPr>
        <p:sp>
          <p:nvSpPr>
            <p:cNvPr id="39" name="Pie 16"/>
            <p:cNvSpPr/>
            <p:nvPr/>
          </p:nvSpPr>
          <p:spPr>
            <a:xfrm rot="10800000">
              <a:off x="5478050" y="2432970"/>
              <a:ext cx="1867847" cy="2243096"/>
            </a:xfrm>
            <a:prstGeom prst="pie">
              <a:avLst>
                <a:gd name="adj1" fmla="val 0"/>
                <a:gd name="adj2" fmla="val 5454365"/>
              </a:avLst>
            </a:prstGeom>
            <a:solidFill>
              <a:srgbClr val="02A5B7"/>
            </a:solidFill>
            <a:ln w="12700">
              <a:miter lim="400000"/>
            </a:ln>
            <a:extLst>
              <a:ext uri="{C572A759-6A51-4108-AA02-DFA0A04FC94B}">
                <ma14:wrappingTextBoxFlag xmlns:ma14="http://schemas.microsoft.com/office/mac/drawingml/2011/main" xmlns="" val="1"/>
              </a:ext>
            </a:extLst>
          </p:spPr>
          <p:txBody>
            <a:bodyPr lIns="0" tIns="0" rIns="0" bIns="0" rtlCol="0" anchor="ctr">
              <a:normAutofit/>
            </a:bodyPr>
            <a:lstStyle/>
            <a:p>
              <a:pPr algn="ctr" defTabSz="644926">
                <a:defRPr/>
              </a:pPr>
              <a:endParaRPr lang="en-US" sz="1100" b="1" kern="0" cap="all" dirty="0">
                <a:solidFill>
                  <a:srgbClr val="FFFFFF"/>
                </a:solidFill>
                <a:latin typeface="Arial" pitchFamily="34" charset="0"/>
                <a:cs typeface="Arial" pitchFamily="34" charset="0"/>
              </a:endParaRPr>
            </a:p>
          </p:txBody>
        </p:sp>
        <p:sp>
          <p:nvSpPr>
            <p:cNvPr id="41" name="Pie 20"/>
            <p:cNvSpPr/>
            <p:nvPr/>
          </p:nvSpPr>
          <p:spPr>
            <a:xfrm rot="10800000">
              <a:off x="5478048" y="4894162"/>
              <a:ext cx="1867847" cy="2243096"/>
            </a:xfrm>
            <a:prstGeom prst="pie">
              <a:avLst>
                <a:gd name="adj1" fmla="val 0"/>
                <a:gd name="adj2" fmla="val 5454365"/>
              </a:avLst>
            </a:prstGeom>
            <a:solidFill>
              <a:srgbClr val="F1781C"/>
            </a:solidFill>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defTabSz="644926">
                <a:defRPr/>
              </a:pPr>
              <a:endParaRPr lang="en-US" sz="1100" b="1" kern="0" cap="all" dirty="0">
                <a:solidFill>
                  <a:srgbClr val="FFFFFF"/>
                </a:solidFill>
                <a:latin typeface="Arial" pitchFamily="34" charset="0"/>
                <a:cs typeface="Arial" pitchFamily="34" charset="0"/>
              </a:endParaRPr>
            </a:p>
          </p:txBody>
        </p:sp>
        <p:sp>
          <p:nvSpPr>
            <p:cNvPr id="42" name="Pie 22"/>
            <p:cNvSpPr/>
            <p:nvPr/>
          </p:nvSpPr>
          <p:spPr>
            <a:xfrm rot="16200000">
              <a:off x="5240569" y="3880479"/>
              <a:ext cx="2237412" cy="1787299"/>
            </a:xfrm>
            <a:prstGeom prst="pie">
              <a:avLst>
                <a:gd name="adj1" fmla="val 0"/>
                <a:gd name="adj2" fmla="val 5454365"/>
              </a:avLst>
            </a:prstGeom>
            <a:solidFill>
              <a:schemeClr val="accent3">
                <a:lumMod val="75000"/>
              </a:schemeClr>
            </a:solidFill>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defTabSz="644926">
                <a:defRPr/>
              </a:pPr>
              <a:endParaRPr lang="en-US" sz="1100" b="1" kern="0" cap="all" dirty="0">
                <a:solidFill>
                  <a:srgbClr val="FFFFFF"/>
                </a:solidFill>
                <a:latin typeface="Arial" pitchFamily="34" charset="0"/>
                <a:cs typeface="Arial" pitchFamily="34" charset="0"/>
              </a:endParaRPr>
            </a:p>
          </p:txBody>
        </p:sp>
        <p:sp>
          <p:nvSpPr>
            <p:cNvPr id="44" name="Pie 25"/>
            <p:cNvSpPr/>
            <p:nvPr/>
          </p:nvSpPr>
          <p:spPr>
            <a:xfrm rot="16200000">
              <a:off x="5313173" y="6290619"/>
              <a:ext cx="2237411" cy="1872592"/>
            </a:xfrm>
            <a:prstGeom prst="pie">
              <a:avLst>
                <a:gd name="adj1" fmla="val 0"/>
                <a:gd name="adj2" fmla="val 5454365"/>
              </a:avLst>
            </a:prstGeom>
            <a:solidFill>
              <a:srgbClr val="F90B05"/>
            </a:solidFill>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defTabSz="644926">
                <a:defRPr/>
              </a:pPr>
              <a:endParaRPr lang="en-US" sz="1100" b="1" kern="0" cap="all" dirty="0">
                <a:solidFill>
                  <a:srgbClr val="FFFFFF"/>
                </a:solidFill>
                <a:latin typeface="Arial" pitchFamily="34" charset="0"/>
                <a:cs typeface="Arial" pitchFamily="34" charset="0"/>
              </a:endParaRPr>
            </a:p>
          </p:txBody>
        </p:sp>
        <p:sp>
          <p:nvSpPr>
            <p:cNvPr id="46" name="TextBox 45"/>
            <p:cNvSpPr txBox="1"/>
            <p:nvPr/>
          </p:nvSpPr>
          <p:spPr>
            <a:xfrm>
              <a:off x="5781232" y="2852511"/>
              <a:ext cx="653220" cy="593168"/>
            </a:xfrm>
            <a:prstGeom prst="rect">
              <a:avLst/>
            </a:prstGeom>
            <a:ln>
              <a:noFill/>
            </a:ln>
          </p:spPr>
          <p:txBody>
            <a:bodyPr wrap="square" rtlCol="0" anchor="ctr">
              <a:spAutoFit/>
            </a:bodyPr>
            <a:lstStyle/>
            <a:p>
              <a:pPr algn="ctr" defTabSz="644926">
                <a:defRPr/>
              </a:pPr>
              <a:r>
                <a:rPr lang="en-US" sz="1700" kern="0" dirty="0">
                  <a:solidFill>
                    <a:prstClr val="white"/>
                  </a:solidFill>
                  <a:latin typeface="Arial" pitchFamily="34" charset="0"/>
                  <a:ea typeface="BentonSans"/>
                  <a:cs typeface="Arial" pitchFamily="34" charset="0"/>
                  <a:sym typeface="BentonSans"/>
                </a:rPr>
                <a:t>01</a:t>
              </a:r>
              <a:endParaRPr lang="en-US" sz="1300" kern="0" dirty="0">
                <a:solidFill>
                  <a:prstClr val="white"/>
                </a:solidFill>
                <a:latin typeface="Arial" pitchFamily="34" charset="0"/>
                <a:ea typeface="BentonSans"/>
                <a:cs typeface="Arial" pitchFamily="34" charset="0"/>
                <a:sym typeface="BentonSans"/>
              </a:endParaRPr>
            </a:p>
          </p:txBody>
        </p:sp>
        <p:sp>
          <p:nvSpPr>
            <p:cNvPr id="48" name="TextBox 47"/>
            <p:cNvSpPr txBox="1"/>
            <p:nvPr/>
          </p:nvSpPr>
          <p:spPr>
            <a:xfrm>
              <a:off x="5777516" y="5302061"/>
              <a:ext cx="653220" cy="593168"/>
            </a:xfrm>
            <a:prstGeom prst="rect">
              <a:avLst/>
            </a:prstGeom>
            <a:ln>
              <a:noFill/>
            </a:ln>
          </p:spPr>
          <p:txBody>
            <a:bodyPr wrap="square" rtlCol="0" anchor="ctr">
              <a:spAutoFit/>
            </a:bodyPr>
            <a:lstStyle/>
            <a:p>
              <a:pPr algn="ctr" defTabSz="644926">
                <a:defRPr/>
              </a:pPr>
              <a:r>
                <a:rPr lang="en-US" sz="1700" kern="0" dirty="0">
                  <a:solidFill>
                    <a:prstClr val="white"/>
                  </a:solidFill>
                  <a:latin typeface="Arial" pitchFamily="34" charset="0"/>
                  <a:ea typeface="BentonSans"/>
                  <a:cs typeface="Arial" pitchFamily="34" charset="0"/>
                  <a:sym typeface="BentonSans"/>
                </a:rPr>
                <a:t>03</a:t>
              </a:r>
              <a:endParaRPr lang="en-US" sz="1300" kern="0" dirty="0">
                <a:solidFill>
                  <a:prstClr val="white"/>
                </a:solidFill>
                <a:latin typeface="Arial" pitchFamily="34" charset="0"/>
                <a:ea typeface="BentonSans"/>
                <a:cs typeface="Arial" pitchFamily="34" charset="0"/>
                <a:sym typeface="BentonSans"/>
              </a:endParaRPr>
            </a:p>
          </p:txBody>
        </p:sp>
        <p:sp>
          <p:nvSpPr>
            <p:cNvPr id="50" name="TextBox 49"/>
            <p:cNvSpPr txBox="1"/>
            <p:nvPr/>
          </p:nvSpPr>
          <p:spPr>
            <a:xfrm>
              <a:off x="6523129" y="4039358"/>
              <a:ext cx="653220" cy="593168"/>
            </a:xfrm>
            <a:prstGeom prst="rect">
              <a:avLst/>
            </a:prstGeom>
            <a:ln>
              <a:noFill/>
            </a:ln>
          </p:spPr>
          <p:txBody>
            <a:bodyPr wrap="square" rtlCol="0" anchor="ctr">
              <a:spAutoFit/>
            </a:bodyPr>
            <a:lstStyle/>
            <a:p>
              <a:pPr algn="ctr" defTabSz="644926">
                <a:defRPr/>
              </a:pPr>
              <a:r>
                <a:rPr lang="en-US" sz="1700" kern="0" dirty="0">
                  <a:solidFill>
                    <a:prstClr val="white"/>
                  </a:solidFill>
                  <a:latin typeface="Arial" pitchFamily="34" charset="0"/>
                  <a:ea typeface="BentonSans"/>
                  <a:cs typeface="Arial" pitchFamily="34" charset="0"/>
                  <a:sym typeface="BentonSans"/>
                </a:rPr>
                <a:t>02</a:t>
              </a:r>
              <a:endParaRPr lang="en-US" sz="1300" kern="0" dirty="0">
                <a:solidFill>
                  <a:prstClr val="white"/>
                </a:solidFill>
                <a:latin typeface="Arial" pitchFamily="34" charset="0"/>
                <a:ea typeface="BentonSans"/>
                <a:cs typeface="Arial" pitchFamily="34" charset="0"/>
                <a:sym typeface="BentonSans"/>
              </a:endParaRPr>
            </a:p>
          </p:txBody>
        </p:sp>
        <p:sp>
          <p:nvSpPr>
            <p:cNvPr id="52" name="TextBox 51"/>
            <p:cNvSpPr txBox="1"/>
            <p:nvPr/>
          </p:nvSpPr>
          <p:spPr>
            <a:xfrm>
              <a:off x="6518937" y="6547378"/>
              <a:ext cx="653220" cy="593168"/>
            </a:xfrm>
            <a:prstGeom prst="rect">
              <a:avLst/>
            </a:prstGeom>
            <a:ln>
              <a:noFill/>
            </a:ln>
          </p:spPr>
          <p:txBody>
            <a:bodyPr wrap="square" rtlCol="0" anchor="ctr">
              <a:spAutoFit/>
            </a:bodyPr>
            <a:lstStyle/>
            <a:p>
              <a:pPr algn="ctr" defTabSz="644926">
                <a:defRPr/>
              </a:pPr>
              <a:r>
                <a:rPr lang="en-US" sz="1700" kern="0" dirty="0">
                  <a:solidFill>
                    <a:prstClr val="white"/>
                  </a:solidFill>
                  <a:latin typeface="Arial" pitchFamily="34" charset="0"/>
                  <a:ea typeface="BentonSans"/>
                  <a:cs typeface="Arial" pitchFamily="34" charset="0"/>
                  <a:sym typeface="BentonSans"/>
                </a:rPr>
                <a:t>04</a:t>
              </a:r>
              <a:endParaRPr lang="en-US" sz="1300" kern="0" dirty="0">
                <a:solidFill>
                  <a:prstClr val="white"/>
                </a:solidFill>
                <a:latin typeface="Arial" pitchFamily="34" charset="0"/>
                <a:ea typeface="BentonSans"/>
                <a:cs typeface="Arial" pitchFamily="34" charset="0"/>
                <a:sym typeface="BentonSans"/>
              </a:endParaRPr>
            </a:p>
          </p:txBody>
        </p:sp>
        <p:sp>
          <p:nvSpPr>
            <p:cNvPr id="53" name="Rectangle 52"/>
            <p:cNvSpPr/>
            <p:nvPr/>
          </p:nvSpPr>
          <p:spPr>
            <a:xfrm>
              <a:off x="1977824" y="2291910"/>
              <a:ext cx="4431778" cy="1248556"/>
            </a:xfrm>
            <a:prstGeom prst="rect">
              <a:avLst/>
            </a:prstGeom>
            <a:ln w="6350">
              <a:noFill/>
              <a:miter lim="400000"/>
            </a:ln>
            <a:extLst>
              <a:ext uri="{C572A759-6A51-4108-AA02-DFA0A04FC94B}">
                <ma14:wrappingTextBoxFlag xmlns:ma14="http://schemas.microsoft.com/office/mac/drawingml/2011/main" xmlns="" val="1"/>
              </a:ext>
            </a:extLst>
          </p:spPr>
          <p:txBody>
            <a:bodyPr lIns="0" tIns="0" rIns="0" bIns="0" rtlCol="0" anchor="ctr">
              <a:normAutofit fontScale="92500" lnSpcReduction="20000"/>
            </a:bodyPr>
            <a:lstStyle/>
            <a:p>
              <a:r>
                <a:rPr lang="en-US" sz="1600" b="1" dirty="0">
                  <a:solidFill>
                    <a:schemeClr val="accent5">
                      <a:lumMod val="50000"/>
                    </a:schemeClr>
                  </a:solidFill>
                  <a:latin typeface="Arial" pitchFamily="34" charset="0"/>
                  <a:cs typeface="Arial" pitchFamily="34" charset="0"/>
                </a:rPr>
                <a:t>Define Objectives and Framework</a:t>
              </a:r>
            </a:p>
            <a:p>
              <a:pPr marL="171450" indent="-171450">
                <a:buFont typeface="Arial" pitchFamily="34" charset="0"/>
                <a:buChar char="•"/>
              </a:pPr>
              <a:r>
                <a:rPr lang="en-US" sz="1200" b="1" dirty="0">
                  <a:latin typeface="Arial" pitchFamily="34" charset="0"/>
                  <a:cs typeface="Arial" pitchFamily="34" charset="0"/>
                </a:rPr>
                <a:t>Qualitative and Quantitative terms</a:t>
              </a:r>
            </a:p>
            <a:p>
              <a:pPr marL="171450" indent="-171450">
                <a:buFont typeface="Arial" pitchFamily="34" charset="0"/>
                <a:buChar char="•"/>
              </a:pPr>
              <a:r>
                <a:rPr lang="en-US" sz="1200" b="1" dirty="0">
                  <a:latin typeface="Arial" pitchFamily="34" charset="0"/>
                  <a:cs typeface="Arial" pitchFamily="34" charset="0"/>
                </a:rPr>
                <a:t>Align with  Company Vision and Mission</a:t>
              </a:r>
            </a:p>
            <a:p>
              <a:pPr marL="171450" indent="-171450">
                <a:buFont typeface="Arial" pitchFamily="34" charset="0"/>
                <a:buChar char="•"/>
              </a:pPr>
              <a:r>
                <a:rPr lang="en-US" sz="1200" b="1" dirty="0">
                  <a:latin typeface="Arial" pitchFamily="34" charset="0"/>
                  <a:cs typeface="Arial" pitchFamily="34" charset="0"/>
                </a:rPr>
                <a:t>Proper communication to employees</a:t>
              </a:r>
            </a:p>
            <a:p>
              <a:pPr marL="171450" indent="-171450">
                <a:buFont typeface="Arial" pitchFamily="34" charset="0"/>
                <a:buChar char="•"/>
              </a:pPr>
              <a:r>
                <a:rPr lang="en-US" sz="1200" b="1" dirty="0">
                  <a:latin typeface="Arial" pitchFamily="34" charset="0"/>
                  <a:cs typeface="Arial" pitchFamily="34" charset="0"/>
                </a:rPr>
                <a:t>Creating employees’ readiness</a:t>
              </a:r>
              <a:endParaRPr lang="en-US" sz="1200" dirty="0">
                <a:latin typeface="Arial" pitchFamily="34" charset="0"/>
                <a:cs typeface="Arial" pitchFamily="34" charset="0"/>
              </a:endParaRPr>
            </a:p>
          </p:txBody>
        </p:sp>
        <p:sp>
          <p:nvSpPr>
            <p:cNvPr id="55" name="Rectangle 54"/>
            <p:cNvSpPr/>
            <p:nvPr/>
          </p:nvSpPr>
          <p:spPr>
            <a:xfrm>
              <a:off x="1987807" y="4907748"/>
              <a:ext cx="4431778" cy="1101810"/>
            </a:xfrm>
            <a:prstGeom prst="rect">
              <a:avLst/>
            </a:prstGeom>
            <a:ln w="6350">
              <a:noFill/>
              <a:miter lim="400000"/>
            </a:ln>
            <a:extLst>
              <a:ext uri="{C572A759-6A51-4108-AA02-DFA0A04FC94B}">
                <ma14:wrappingTextBoxFlag xmlns:ma14="http://schemas.microsoft.com/office/mac/drawingml/2011/main" xmlns="" val="1"/>
              </a:ext>
            </a:extLst>
          </p:spPr>
          <p:txBody>
            <a:bodyPr lIns="0" tIns="0" rIns="0" bIns="0" rtlCol="0" anchor="ctr">
              <a:normAutofit fontScale="92500" lnSpcReduction="20000"/>
            </a:bodyPr>
            <a:lstStyle/>
            <a:p>
              <a:pPr marL="40308" defTabSz="644926">
                <a:defRPr/>
              </a:pPr>
              <a:r>
                <a:rPr lang="en-US" sz="1600" b="1" kern="0" dirty="0">
                  <a:solidFill>
                    <a:schemeClr val="accent6">
                      <a:lumMod val="50000"/>
                    </a:schemeClr>
                  </a:solidFill>
                  <a:latin typeface="Arial" pitchFamily="34" charset="0"/>
                  <a:cs typeface="Arial" pitchFamily="34" charset="0"/>
                </a:rPr>
                <a:t>Study the existing Process</a:t>
              </a:r>
            </a:p>
            <a:p>
              <a:pPr marL="211758" indent="-171450" defTabSz="644926">
                <a:buFont typeface="Arial" pitchFamily="34" charset="0"/>
                <a:buChar char="•"/>
                <a:defRPr/>
              </a:pPr>
              <a:r>
                <a:rPr lang="en-US" sz="1200" b="1" kern="0" dirty="0" err="1">
                  <a:latin typeface="Arial" pitchFamily="34" charset="0"/>
                  <a:cs typeface="Arial" pitchFamily="34" charset="0"/>
                </a:rPr>
                <a:t>Analyse</a:t>
              </a:r>
              <a:r>
                <a:rPr lang="en-US" sz="1200" b="1" kern="0" dirty="0">
                  <a:latin typeface="Arial" pitchFamily="34" charset="0"/>
                  <a:cs typeface="Arial" pitchFamily="34" charset="0"/>
                </a:rPr>
                <a:t> current position</a:t>
              </a:r>
            </a:p>
            <a:p>
              <a:pPr marL="211758" indent="-171450" defTabSz="644926">
                <a:buFont typeface="Arial" pitchFamily="34" charset="0"/>
                <a:buChar char="•"/>
                <a:defRPr/>
              </a:pPr>
              <a:r>
                <a:rPr lang="en-US" sz="1200" b="1" kern="0" dirty="0">
                  <a:latin typeface="Arial" pitchFamily="34" charset="0"/>
                  <a:cs typeface="Arial" pitchFamily="34" charset="0"/>
                </a:rPr>
                <a:t>Find the ‘what’ and ‘why’</a:t>
              </a:r>
            </a:p>
            <a:p>
              <a:pPr marL="211758" indent="-171450" defTabSz="644926">
                <a:buFont typeface="Arial" pitchFamily="34" charset="0"/>
                <a:buChar char="•"/>
                <a:defRPr/>
              </a:pPr>
              <a:r>
                <a:rPr lang="en-US" sz="1200" b="1" kern="0" dirty="0">
                  <a:latin typeface="Arial" pitchFamily="34" charset="0"/>
                  <a:cs typeface="Arial" pitchFamily="34" charset="0"/>
                </a:rPr>
                <a:t>Environmental Analysis</a:t>
              </a:r>
            </a:p>
          </p:txBody>
        </p:sp>
        <p:sp>
          <p:nvSpPr>
            <p:cNvPr id="57" name="Rectangle 56"/>
            <p:cNvSpPr/>
            <p:nvPr/>
          </p:nvSpPr>
          <p:spPr>
            <a:xfrm>
              <a:off x="7254462" y="3554520"/>
              <a:ext cx="4844931" cy="1308277"/>
            </a:xfrm>
            <a:prstGeom prst="rect">
              <a:avLst/>
            </a:prstGeom>
            <a:ln w="6350">
              <a:noFill/>
              <a:miter lim="400000"/>
            </a:ln>
            <a:extLst>
              <a:ext uri="{C572A759-6A51-4108-AA02-DFA0A04FC94B}">
                <ma14:wrappingTextBoxFlag xmlns:ma14="http://schemas.microsoft.com/office/mac/drawingml/2011/main" xmlns="" val="1"/>
              </a:ext>
            </a:extLst>
          </p:spPr>
          <p:txBody>
            <a:bodyPr lIns="0" tIns="0" rIns="0" bIns="0" rtlCol="0" anchor="ctr">
              <a:noAutofit/>
            </a:bodyPr>
            <a:lstStyle/>
            <a:p>
              <a:pPr marL="40308" defTabSz="644926">
                <a:defRPr/>
              </a:pPr>
              <a:r>
                <a:rPr lang="en-US" sz="1600" b="1" kern="0" dirty="0">
                  <a:solidFill>
                    <a:schemeClr val="accent3">
                      <a:lumMod val="50000"/>
                    </a:schemeClr>
                  </a:solidFill>
                  <a:latin typeface="Arial" pitchFamily="34" charset="0"/>
                  <a:cs typeface="Arial" pitchFamily="34" charset="0"/>
                </a:rPr>
                <a:t>Identify Customer Needs</a:t>
              </a:r>
            </a:p>
            <a:p>
              <a:pPr marL="171450" indent="-171450">
                <a:buFont typeface="Arial" pitchFamily="34" charset="0"/>
                <a:buChar char="•"/>
              </a:pPr>
              <a:r>
                <a:rPr lang="en-US" sz="1200" b="1" dirty="0">
                  <a:latin typeface="Arial" pitchFamily="34" charset="0"/>
                  <a:cs typeface="Arial" pitchFamily="34" charset="0"/>
                </a:rPr>
                <a:t>Type of Customer and customer groups.</a:t>
              </a:r>
            </a:p>
            <a:p>
              <a:pPr marL="171450" indent="-171450">
                <a:buFont typeface="Arial" pitchFamily="34" charset="0"/>
                <a:buChar char="•"/>
              </a:pPr>
              <a:r>
                <a:rPr lang="en-US" sz="1200" b="1" dirty="0">
                  <a:latin typeface="Arial" pitchFamily="34" charset="0"/>
                  <a:cs typeface="Arial" pitchFamily="34" charset="0"/>
                </a:rPr>
                <a:t>Customer’s expected utilities in product and services</a:t>
              </a:r>
            </a:p>
            <a:p>
              <a:pPr marL="171450" indent="-171450">
                <a:buFont typeface="Arial" pitchFamily="34" charset="0"/>
                <a:buChar char="•"/>
              </a:pPr>
              <a:r>
                <a:rPr lang="en-US" sz="1200" b="1" dirty="0">
                  <a:latin typeface="Arial" pitchFamily="34" charset="0"/>
                  <a:cs typeface="Arial" pitchFamily="34" charset="0"/>
                </a:rPr>
                <a:t>Customer requirements, buying habits and consuming tendencies.</a:t>
              </a:r>
            </a:p>
            <a:p>
              <a:pPr marL="171450" indent="-171450">
                <a:buFont typeface="Arial" pitchFamily="34" charset="0"/>
                <a:buChar char="•"/>
              </a:pPr>
              <a:r>
                <a:rPr lang="en-US" sz="1200" b="1" dirty="0">
                  <a:latin typeface="Arial" pitchFamily="34" charset="0"/>
                  <a:cs typeface="Arial" pitchFamily="34" charset="0"/>
                </a:rPr>
                <a:t>Customer problems/expectations about product/service</a:t>
              </a:r>
            </a:p>
            <a:p>
              <a:pPr marL="40308" defTabSz="644926">
                <a:defRPr/>
              </a:pPr>
              <a:endParaRPr lang="en-US" sz="1200" b="1" kern="0" dirty="0">
                <a:solidFill>
                  <a:srgbClr val="868BA1"/>
                </a:solidFill>
                <a:latin typeface="Arial" pitchFamily="34" charset="0"/>
                <a:cs typeface="Arial" pitchFamily="34" charset="0"/>
              </a:endParaRPr>
            </a:p>
          </p:txBody>
        </p:sp>
        <p:sp>
          <p:nvSpPr>
            <p:cNvPr id="59" name="Rectangle 58"/>
            <p:cNvSpPr/>
            <p:nvPr/>
          </p:nvSpPr>
          <p:spPr>
            <a:xfrm>
              <a:off x="7421974" y="6116141"/>
              <a:ext cx="3861983" cy="1101810"/>
            </a:xfrm>
            <a:prstGeom prst="rect">
              <a:avLst/>
            </a:prstGeom>
            <a:ln w="6350">
              <a:noFill/>
              <a:miter lim="400000"/>
            </a:ln>
            <a:extLst>
              <a:ext uri="{C572A759-6A51-4108-AA02-DFA0A04FC94B}">
                <ma14:wrappingTextBoxFlag xmlns:ma14="http://schemas.microsoft.com/office/mac/drawingml/2011/main" xmlns="" val="1"/>
              </a:ext>
            </a:extLst>
          </p:spPr>
          <p:txBody>
            <a:bodyPr lIns="0" tIns="0" rIns="0" bIns="0" rtlCol="0" anchor="ctr">
              <a:normAutofit fontScale="92500" lnSpcReduction="20000"/>
            </a:bodyPr>
            <a:lstStyle/>
            <a:p>
              <a:pPr marL="40308" defTabSz="644926">
                <a:defRPr/>
              </a:pPr>
              <a:r>
                <a:rPr lang="en-US" sz="1600" b="1" kern="0" dirty="0">
                  <a:solidFill>
                    <a:srgbClr val="FF0000"/>
                  </a:solidFill>
                  <a:latin typeface="Arial" pitchFamily="34" charset="0"/>
                  <a:cs typeface="Arial" pitchFamily="34" charset="0"/>
                </a:rPr>
                <a:t>Formulate a redesign prototype</a:t>
              </a:r>
              <a:endParaRPr lang="en-US" sz="1300" b="1" kern="0" dirty="0">
                <a:latin typeface="Arial" pitchFamily="34" charset="0"/>
                <a:cs typeface="Arial" pitchFamily="34" charset="0"/>
              </a:endParaRPr>
            </a:p>
            <a:p>
              <a:pPr marL="211758" indent="-171450" defTabSz="644926">
                <a:buFont typeface="Arial" pitchFamily="34" charset="0"/>
                <a:buChar char="•"/>
                <a:defRPr/>
              </a:pPr>
              <a:r>
                <a:rPr lang="en-US" sz="1300" b="1" kern="0" dirty="0">
                  <a:latin typeface="Arial" pitchFamily="34" charset="0"/>
                  <a:cs typeface="Arial" pitchFamily="34" charset="0"/>
                </a:rPr>
                <a:t>Note down the required changes</a:t>
              </a:r>
            </a:p>
            <a:p>
              <a:pPr marL="211758" indent="-171450" defTabSz="644926">
                <a:buFont typeface="Arial" pitchFamily="34" charset="0"/>
                <a:buChar char="•"/>
                <a:defRPr/>
              </a:pPr>
              <a:r>
                <a:rPr lang="en-US" sz="1300" b="1" kern="0" dirty="0">
                  <a:latin typeface="Arial" pitchFamily="34" charset="0"/>
                  <a:cs typeface="Arial" pitchFamily="34" charset="0"/>
                </a:rPr>
                <a:t>Create an ideal process</a:t>
              </a:r>
            </a:p>
            <a:p>
              <a:pPr marL="211758" indent="-171450" defTabSz="644926">
                <a:buFont typeface="Arial" pitchFamily="34" charset="0"/>
                <a:buChar char="•"/>
                <a:defRPr/>
              </a:pPr>
              <a:r>
                <a:rPr lang="en-US" sz="1300" b="1" kern="0" dirty="0">
                  <a:latin typeface="Arial" pitchFamily="34" charset="0"/>
                  <a:cs typeface="Arial" pitchFamily="34" charset="0"/>
                </a:rPr>
                <a:t>Evaluate the alternatives</a:t>
              </a:r>
            </a:p>
          </p:txBody>
        </p:sp>
        <p:cxnSp>
          <p:nvCxnSpPr>
            <p:cNvPr id="62" name="Straight Connector 61"/>
            <p:cNvCxnSpPr/>
            <p:nvPr/>
          </p:nvCxnSpPr>
          <p:spPr>
            <a:xfrm flipH="1" flipV="1">
              <a:off x="1987807" y="3546561"/>
              <a:ext cx="3490243" cy="0"/>
            </a:xfrm>
            <a:prstGeom prst="line">
              <a:avLst/>
            </a:prstGeom>
            <a:noFill/>
            <a:ln w="3175" cap="flat" cmpd="sng" algn="ctr">
              <a:solidFill>
                <a:srgbClr val="02A5B7"/>
              </a:solidFill>
              <a:prstDash val="solid"/>
            </a:ln>
            <a:effectLst/>
          </p:spPr>
        </p:cxnSp>
        <p:cxnSp>
          <p:nvCxnSpPr>
            <p:cNvPr id="64" name="Straight Connector 63"/>
            <p:cNvCxnSpPr/>
            <p:nvPr/>
          </p:nvCxnSpPr>
          <p:spPr>
            <a:xfrm flipH="1" flipV="1">
              <a:off x="1987807" y="5999493"/>
              <a:ext cx="3490243" cy="0"/>
            </a:xfrm>
            <a:prstGeom prst="line">
              <a:avLst/>
            </a:prstGeom>
            <a:noFill/>
            <a:ln w="3175" cap="flat" cmpd="sng" algn="ctr">
              <a:solidFill>
                <a:srgbClr val="F1781C"/>
              </a:solidFill>
              <a:prstDash val="solid"/>
            </a:ln>
            <a:effectLst/>
          </p:spPr>
        </p:cxnSp>
        <p:cxnSp>
          <p:nvCxnSpPr>
            <p:cNvPr id="66" name="Straight Connector 65"/>
            <p:cNvCxnSpPr/>
            <p:nvPr/>
          </p:nvCxnSpPr>
          <p:spPr>
            <a:xfrm flipH="1">
              <a:off x="7170707" y="4782107"/>
              <a:ext cx="4586187" cy="0"/>
            </a:xfrm>
            <a:prstGeom prst="line">
              <a:avLst/>
            </a:prstGeom>
            <a:noFill/>
            <a:ln w="3175" cap="flat" cmpd="sng" algn="ctr">
              <a:solidFill>
                <a:srgbClr val="868BA1"/>
              </a:solidFill>
              <a:prstDash val="solid"/>
            </a:ln>
            <a:effectLst/>
          </p:spPr>
        </p:cxnSp>
        <p:cxnSp>
          <p:nvCxnSpPr>
            <p:cNvPr id="68" name="Straight Connector 67"/>
            <p:cNvCxnSpPr/>
            <p:nvPr/>
          </p:nvCxnSpPr>
          <p:spPr>
            <a:xfrm flipH="1">
              <a:off x="7338218" y="7217950"/>
              <a:ext cx="4418676" cy="8964"/>
            </a:xfrm>
            <a:prstGeom prst="line">
              <a:avLst/>
            </a:prstGeom>
            <a:noFill/>
            <a:ln w="3175" cap="flat" cmpd="sng" algn="ctr">
              <a:solidFill>
                <a:srgbClr val="FF0000"/>
              </a:solidFill>
              <a:prstDash val="solid"/>
            </a:ln>
            <a:effectLst/>
          </p:spPr>
        </p:cxnSp>
      </p:grpSp>
      <p:sp>
        <p:nvSpPr>
          <p:cNvPr id="70" name="Pie 20"/>
          <p:cNvSpPr/>
          <p:nvPr/>
        </p:nvSpPr>
        <p:spPr>
          <a:xfrm rot="10800000">
            <a:off x="3352800" y="4085389"/>
            <a:ext cx="1627453" cy="1330348"/>
          </a:xfrm>
          <a:prstGeom prst="pie">
            <a:avLst>
              <a:gd name="adj1" fmla="val 21539991"/>
              <a:gd name="adj2" fmla="val 5454365"/>
            </a:avLst>
          </a:prstGeom>
          <a:solidFill>
            <a:schemeClr val="tx2">
              <a:lumMod val="75000"/>
            </a:schemeClr>
          </a:solidFill>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defTabSz="644926">
              <a:defRPr/>
            </a:pPr>
            <a:endParaRPr lang="en-US" sz="1100" b="1" kern="0" cap="all" dirty="0">
              <a:solidFill>
                <a:srgbClr val="FFFFFF"/>
              </a:solidFill>
              <a:latin typeface="Arial" pitchFamily="34" charset="0"/>
              <a:cs typeface="Arial" pitchFamily="34" charset="0"/>
            </a:endParaRPr>
          </a:p>
        </p:txBody>
      </p:sp>
      <p:sp>
        <p:nvSpPr>
          <p:cNvPr id="71" name="TextBox 70"/>
          <p:cNvSpPr txBox="1"/>
          <p:nvPr/>
        </p:nvSpPr>
        <p:spPr>
          <a:xfrm>
            <a:off x="3616458" y="4310738"/>
            <a:ext cx="505832" cy="353943"/>
          </a:xfrm>
          <a:prstGeom prst="rect">
            <a:avLst/>
          </a:prstGeom>
          <a:ln>
            <a:noFill/>
          </a:ln>
        </p:spPr>
        <p:txBody>
          <a:bodyPr wrap="square" rtlCol="0" anchor="ctr">
            <a:spAutoFit/>
          </a:bodyPr>
          <a:lstStyle/>
          <a:p>
            <a:pPr algn="ctr" defTabSz="644926">
              <a:defRPr/>
            </a:pPr>
            <a:r>
              <a:rPr lang="en-US" sz="1700" b="1" kern="0" dirty="0">
                <a:solidFill>
                  <a:prstClr val="white"/>
                </a:solidFill>
                <a:latin typeface="Arial" pitchFamily="34" charset="0"/>
                <a:ea typeface="BentonSans"/>
                <a:cs typeface="Arial" pitchFamily="34" charset="0"/>
                <a:sym typeface="BentonSans"/>
              </a:rPr>
              <a:t>05</a:t>
            </a:r>
            <a:endParaRPr lang="en-US" sz="1300" b="1" kern="0" dirty="0">
              <a:solidFill>
                <a:prstClr val="white"/>
              </a:solidFill>
              <a:latin typeface="Arial" pitchFamily="34" charset="0"/>
              <a:ea typeface="BentonSans"/>
              <a:cs typeface="Arial" pitchFamily="34" charset="0"/>
              <a:sym typeface="BentonSans"/>
            </a:endParaRPr>
          </a:p>
        </p:txBody>
      </p:sp>
      <p:sp>
        <p:nvSpPr>
          <p:cNvPr id="72" name="Rectangle 71"/>
          <p:cNvSpPr/>
          <p:nvPr/>
        </p:nvSpPr>
        <p:spPr>
          <a:xfrm>
            <a:off x="-12852" y="3943350"/>
            <a:ext cx="4037757" cy="884334"/>
          </a:xfrm>
          <a:prstGeom prst="rect">
            <a:avLst/>
          </a:prstGeom>
          <a:ln w="6350">
            <a:noFill/>
            <a:miter lim="400000"/>
          </a:ln>
          <a:extLst>
            <a:ext uri="{C572A759-6A51-4108-AA02-DFA0A04FC94B}">
              <ma14:wrappingTextBoxFlag xmlns:ma14="http://schemas.microsoft.com/office/mac/drawingml/2011/main" xmlns="" val="1"/>
            </a:ext>
          </a:extLst>
        </p:spPr>
        <p:txBody>
          <a:bodyPr lIns="0" tIns="0" rIns="0" bIns="0" rtlCol="0" anchor="ctr">
            <a:normAutofit lnSpcReduction="10000"/>
          </a:bodyPr>
          <a:lstStyle/>
          <a:p>
            <a:pPr marL="40308" defTabSz="644926">
              <a:defRPr/>
            </a:pPr>
            <a:r>
              <a:rPr lang="en-US" sz="1600" b="1" kern="0" dirty="0">
                <a:solidFill>
                  <a:srgbClr val="002060"/>
                </a:solidFill>
                <a:latin typeface="Arial" pitchFamily="34" charset="0"/>
                <a:cs typeface="Arial" pitchFamily="34" charset="0"/>
              </a:rPr>
              <a:t>Implement the Redesign Plan</a:t>
            </a:r>
          </a:p>
          <a:p>
            <a:pPr marL="211758" indent="-171450" defTabSz="644926">
              <a:buFont typeface="Arial" pitchFamily="34" charset="0"/>
              <a:buChar char="•"/>
              <a:defRPr/>
            </a:pPr>
            <a:r>
              <a:rPr lang="en-US" sz="1200" b="1" kern="0" dirty="0">
                <a:latin typeface="Arial" pitchFamily="34" charset="0"/>
                <a:cs typeface="Arial" pitchFamily="34" charset="0"/>
              </a:rPr>
              <a:t>Responsibility of both Management &amp; Designer</a:t>
            </a:r>
          </a:p>
          <a:p>
            <a:pPr marL="211758" indent="-171450" defTabSz="644926">
              <a:buFont typeface="Arial" pitchFamily="34" charset="0"/>
              <a:buChar char="•"/>
              <a:defRPr/>
            </a:pPr>
            <a:r>
              <a:rPr lang="en-US" sz="1200" b="1" kern="0" dirty="0" err="1">
                <a:latin typeface="Arial" pitchFamily="34" charset="0"/>
                <a:cs typeface="Arial" pitchFamily="34" charset="0"/>
              </a:rPr>
              <a:t>Operationalise</a:t>
            </a:r>
            <a:r>
              <a:rPr lang="en-US" sz="1200" b="1" kern="0" dirty="0">
                <a:latin typeface="Arial" pitchFamily="34" charset="0"/>
                <a:cs typeface="Arial" pitchFamily="34" charset="0"/>
              </a:rPr>
              <a:t> the new process</a:t>
            </a:r>
          </a:p>
          <a:p>
            <a:pPr marL="211758" indent="-171450" defTabSz="644926">
              <a:buFont typeface="Arial" pitchFamily="34" charset="0"/>
              <a:buChar char="•"/>
              <a:defRPr/>
            </a:pPr>
            <a:r>
              <a:rPr lang="en-US" sz="1200" b="1" kern="0" dirty="0">
                <a:latin typeface="Arial" pitchFamily="34" charset="0"/>
                <a:cs typeface="Arial" pitchFamily="34" charset="0"/>
              </a:rPr>
              <a:t>Assess employees’ outlook towards the </a:t>
            </a:r>
          </a:p>
          <a:p>
            <a:pPr marL="40308" defTabSz="644926">
              <a:defRPr/>
            </a:pPr>
            <a:r>
              <a:rPr lang="en-US" sz="1200" b="1" kern="0" dirty="0">
                <a:latin typeface="Arial" pitchFamily="34" charset="0"/>
                <a:cs typeface="Arial" pitchFamily="34" charset="0"/>
              </a:rPr>
              <a:t>    change</a:t>
            </a:r>
          </a:p>
        </p:txBody>
      </p:sp>
      <p:cxnSp>
        <p:nvCxnSpPr>
          <p:cNvPr id="73" name="Straight Connector 72"/>
          <p:cNvCxnSpPr/>
          <p:nvPr/>
        </p:nvCxnSpPr>
        <p:spPr>
          <a:xfrm flipH="1">
            <a:off x="85283" y="4736835"/>
            <a:ext cx="3267519" cy="9677"/>
          </a:xfrm>
          <a:prstGeom prst="line">
            <a:avLst/>
          </a:prstGeom>
          <a:noFill/>
          <a:ln w="3175" cap="flat" cmpd="sng" algn="ctr">
            <a:solidFill>
              <a:srgbClr val="002060"/>
            </a:solidFill>
            <a:prstDash val="solid"/>
          </a:ln>
          <a:effectLst/>
        </p:spPr>
      </p:cxnSp>
    </p:spTree>
    <p:extLst>
      <p:ext uri="{BB962C8B-B14F-4D97-AF65-F5344CB8AC3E}">
        <p14:creationId xmlns:p14="http://schemas.microsoft.com/office/powerpoint/2010/main" val="577069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solidFill>
                  <a:schemeClr val="lt1"/>
                </a:solidFill>
                <a:latin typeface="Arial"/>
                <a:ea typeface="Arial"/>
                <a:cs typeface="Arial"/>
                <a:sym typeface="Arial"/>
              </a:rPr>
              <a:t>POTENTIAL HR INTERVENTIONS FOR DOWNSIZING, MERGERS AND ACQUISITION</a:t>
            </a:r>
            <a:endParaRPr>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DOWNSIZING, MERGERS AND ACQUISITION</a:t>
            </a:r>
            <a:endParaRPr/>
          </a:p>
        </p:txBody>
      </p:sp>
      <p:sp>
        <p:nvSpPr>
          <p:cNvPr id="419" name="Shape 419"/>
          <p:cNvSpPr/>
          <p:nvPr/>
        </p:nvSpPr>
        <p:spPr>
          <a:xfrm>
            <a:off x="379350" y="2263125"/>
            <a:ext cx="2027700" cy="18444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600"/>
              </a:spcBef>
              <a:spcAft>
                <a:spcPts val="0"/>
              </a:spcAft>
              <a:buClr>
                <a:schemeClr val="dk1"/>
              </a:buClr>
              <a:buSzPts val="1100"/>
              <a:buFont typeface="Arial"/>
              <a:buNone/>
            </a:pPr>
            <a:r>
              <a:rPr lang="en">
                <a:solidFill>
                  <a:srgbClr val="263248"/>
                </a:solidFill>
              </a:rPr>
              <a:t>A downsizing strategy reduces the scale (size) and scope of business to improve its financial performance.</a:t>
            </a:r>
            <a:endParaRPr/>
          </a:p>
        </p:txBody>
      </p:sp>
      <p:sp>
        <p:nvSpPr>
          <p:cNvPr id="420" name="Shape 420"/>
          <p:cNvSpPr/>
          <p:nvPr/>
        </p:nvSpPr>
        <p:spPr>
          <a:xfrm>
            <a:off x="379350" y="1866225"/>
            <a:ext cx="2027700" cy="3969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sz="1800" b="1"/>
              <a:t>  DOWNSIZING 	</a:t>
            </a:r>
            <a:endParaRPr sz="1800" b="1"/>
          </a:p>
        </p:txBody>
      </p:sp>
      <p:sp>
        <p:nvSpPr>
          <p:cNvPr id="421" name="Shape 421"/>
          <p:cNvSpPr/>
          <p:nvPr/>
        </p:nvSpPr>
        <p:spPr>
          <a:xfrm>
            <a:off x="3302213" y="2263125"/>
            <a:ext cx="2027700" cy="18444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600"/>
              </a:spcBef>
              <a:spcAft>
                <a:spcPts val="0"/>
              </a:spcAft>
              <a:buClr>
                <a:schemeClr val="dk1"/>
              </a:buClr>
              <a:buSzPts val="1100"/>
              <a:buFont typeface="Arial"/>
              <a:buNone/>
            </a:pPr>
            <a:r>
              <a:rPr lang="en">
                <a:solidFill>
                  <a:srgbClr val="263248"/>
                </a:solidFill>
              </a:rPr>
              <a:t>When we use term “merger”, we are referring to the merging of two companies where one new company will continue to exist.</a:t>
            </a:r>
            <a:endParaRPr/>
          </a:p>
        </p:txBody>
      </p:sp>
      <p:sp>
        <p:nvSpPr>
          <p:cNvPr id="422" name="Shape 422"/>
          <p:cNvSpPr/>
          <p:nvPr/>
        </p:nvSpPr>
        <p:spPr>
          <a:xfrm>
            <a:off x="3302225" y="1866225"/>
            <a:ext cx="2027700" cy="3969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sz="1800" b="1"/>
              <a:t>MERGER</a:t>
            </a:r>
            <a:r>
              <a:rPr lang="en"/>
              <a:t> </a:t>
            </a:r>
            <a:endParaRPr/>
          </a:p>
        </p:txBody>
      </p:sp>
      <p:sp>
        <p:nvSpPr>
          <p:cNvPr id="423" name="Shape 423"/>
          <p:cNvSpPr/>
          <p:nvPr/>
        </p:nvSpPr>
        <p:spPr>
          <a:xfrm>
            <a:off x="6072675" y="2263125"/>
            <a:ext cx="2027700" cy="18444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600"/>
              </a:spcBef>
              <a:spcAft>
                <a:spcPts val="0"/>
              </a:spcAft>
              <a:buClr>
                <a:schemeClr val="dk1"/>
              </a:buClr>
              <a:buSzPts val="1100"/>
              <a:buFont typeface="Arial"/>
              <a:buNone/>
            </a:pPr>
            <a:r>
              <a:rPr lang="en">
                <a:solidFill>
                  <a:srgbClr val="263248"/>
                </a:solidFill>
              </a:rPr>
              <a:t>The term “acquisition” refers to the acquisition of assets by one company from another company. </a:t>
            </a:r>
            <a:endParaRPr>
              <a:solidFill>
                <a:srgbClr val="263248"/>
              </a:solidFill>
            </a:endParaRPr>
          </a:p>
        </p:txBody>
      </p:sp>
      <p:sp>
        <p:nvSpPr>
          <p:cNvPr id="424" name="Shape 424"/>
          <p:cNvSpPr/>
          <p:nvPr/>
        </p:nvSpPr>
        <p:spPr>
          <a:xfrm>
            <a:off x="6072675" y="1866225"/>
            <a:ext cx="2027700" cy="3969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lgn="ctr">
              <a:spcBef>
                <a:spcPts val="0"/>
              </a:spcBef>
              <a:spcAft>
                <a:spcPts val="0"/>
              </a:spcAft>
              <a:buNone/>
            </a:pPr>
            <a:r>
              <a:rPr lang="en" sz="1800" b="1"/>
              <a:t>ACQUISITION</a:t>
            </a:r>
            <a:endParaRPr sz="1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300875" y="392575"/>
            <a:ext cx="59679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HR INTERVENTIONS FOR DOWNSIZING   </a:t>
            </a:r>
            <a:endParaRPr/>
          </a:p>
        </p:txBody>
      </p:sp>
      <p:sp>
        <p:nvSpPr>
          <p:cNvPr id="430" name="Shape 430"/>
          <p:cNvSpPr txBox="1">
            <a:spLocks noGrp="1"/>
          </p:cNvSpPr>
          <p:nvPr>
            <p:ph type="body" idx="1"/>
          </p:nvPr>
        </p:nvSpPr>
        <p:spPr>
          <a:xfrm>
            <a:off x="0" y="1370400"/>
            <a:ext cx="8307900" cy="3037500"/>
          </a:xfrm>
          <a:prstGeom prst="rect">
            <a:avLst/>
          </a:prstGeom>
        </p:spPr>
        <p:txBody>
          <a:bodyPr spcFirstLastPara="1" wrap="square" lIns="91425" tIns="91425" rIns="91425" bIns="91425" anchor="t" anchorCtr="0">
            <a:noAutofit/>
          </a:bodyPr>
          <a:lstStyle/>
          <a:p>
            <a:pPr marL="457200" lvl="0" indent="-317500" rtl="0">
              <a:spcBef>
                <a:spcPts val="600"/>
              </a:spcBef>
              <a:spcAft>
                <a:spcPts val="0"/>
              </a:spcAft>
              <a:buSzPts val="1400"/>
              <a:buFont typeface="Arial"/>
              <a:buChar char="●"/>
            </a:pPr>
            <a:r>
              <a:rPr lang="en" sz="1400">
                <a:latin typeface="Arial"/>
                <a:ea typeface="Arial"/>
                <a:cs typeface="Arial"/>
                <a:sym typeface="Arial"/>
              </a:rPr>
              <a:t>Communicate more to reduce uncertainty </a:t>
            </a:r>
            <a:endParaRPr sz="1400">
              <a:latin typeface="Arial"/>
              <a:ea typeface="Arial"/>
              <a:cs typeface="Arial"/>
              <a:sym typeface="Arial"/>
            </a:endParaRPr>
          </a:p>
          <a:p>
            <a:pPr marL="457200" lvl="0" indent="-317500" rtl="0">
              <a:spcBef>
                <a:spcPts val="0"/>
              </a:spcBef>
              <a:spcAft>
                <a:spcPts val="0"/>
              </a:spcAft>
              <a:buSzPts val="1400"/>
              <a:buFont typeface="Arial"/>
              <a:buChar char="●"/>
            </a:pPr>
            <a:r>
              <a:rPr lang="en" sz="1400">
                <a:latin typeface="Arial"/>
                <a:ea typeface="Arial"/>
                <a:cs typeface="Arial"/>
                <a:sym typeface="Arial"/>
              </a:rPr>
              <a:t>Conduct downsizing all at once </a:t>
            </a:r>
            <a:endParaRPr sz="1400">
              <a:latin typeface="Arial"/>
              <a:ea typeface="Arial"/>
              <a:cs typeface="Arial"/>
              <a:sym typeface="Arial"/>
            </a:endParaRPr>
          </a:p>
          <a:p>
            <a:pPr marL="457200" lvl="0" indent="-317500" rtl="0">
              <a:spcBef>
                <a:spcPts val="0"/>
              </a:spcBef>
              <a:spcAft>
                <a:spcPts val="0"/>
              </a:spcAft>
              <a:buSzPts val="1400"/>
              <a:buFont typeface="Arial"/>
              <a:buChar char="●"/>
            </a:pPr>
            <a:r>
              <a:rPr lang="en" sz="1400">
                <a:latin typeface="Arial"/>
                <a:ea typeface="Arial"/>
                <a:cs typeface="Arial"/>
                <a:sym typeface="Arial"/>
              </a:rPr>
              <a:t>Strive for process fairness </a:t>
            </a:r>
            <a:endParaRPr sz="1400">
              <a:latin typeface="Arial"/>
              <a:ea typeface="Arial"/>
              <a:cs typeface="Arial"/>
              <a:sym typeface="Arial"/>
            </a:endParaRPr>
          </a:p>
          <a:p>
            <a:pPr marL="457200" lvl="0" indent="-317500" rtl="0">
              <a:spcBef>
                <a:spcPts val="0"/>
              </a:spcBef>
              <a:spcAft>
                <a:spcPts val="0"/>
              </a:spcAft>
              <a:buSzPts val="1400"/>
              <a:buFont typeface="Arial"/>
              <a:buChar char="●"/>
            </a:pPr>
            <a:r>
              <a:rPr lang="en" sz="1400">
                <a:latin typeface="Arial"/>
                <a:ea typeface="Arial"/>
                <a:cs typeface="Arial"/>
                <a:sym typeface="Arial"/>
              </a:rPr>
              <a:t>Treat employees with dignity </a:t>
            </a:r>
            <a:endParaRPr sz="1400">
              <a:latin typeface="Arial"/>
              <a:ea typeface="Arial"/>
              <a:cs typeface="Arial"/>
              <a:sym typeface="Arial"/>
            </a:endParaRPr>
          </a:p>
          <a:p>
            <a:pPr marL="457200" lvl="0" indent="-317500" rtl="0">
              <a:spcBef>
                <a:spcPts val="0"/>
              </a:spcBef>
              <a:spcAft>
                <a:spcPts val="0"/>
              </a:spcAft>
              <a:buSzPts val="1400"/>
              <a:buFont typeface="Arial"/>
              <a:buChar char="●"/>
            </a:pPr>
            <a:r>
              <a:rPr lang="en" sz="1400">
                <a:latin typeface="Arial"/>
                <a:ea typeface="Arial"/>
                <a:cs typeface="Arial"/>
                <a:sym typeface="Arial"/>
              </a:rPr>
              <a:t>Offer resources </a:t>
            </a:r>
            <a:br>
              <a:rPr lang="en" sz="1400">
                <a:latin typeface="Arial"/>
                <a:ea typeface="Arial"/>
                <a:cs typeface="Arial"/>
                <a:sym typeface="Arial"/>
              </a:rPr>
            </a:br>
            <a:r>
              <a:rPr lang="en" sz="1400">
                <a:latin typeface="Arial"/>
                <a:ea typeface="Arial"/>
                <a:cs typeface="Arial"/>
                <a:sym typeface="Arial"/>
              </a:rPr>
              <a:t>- Financial education</a:t>
            </a:r>
            <a:br>
              <a:rPr lang="en" sz="1400">
                <a:latin typeface="Arial"/>
                <a:ea typeface="Arial"/>
                <a:cs typeface="Arial"/>
                <a:sym typeface="Arial"/>
              </a:rPr>
            </a:br>
            <a:r>
              <a:rPr lang="en" sz="1400">
                <a:latin typeface="Arial"/>
                <a:ea typeface="Arial"/>
                <a:cs typeface="Arial"/>
                <a:sym typeface="Arial"/>
              </a:rPr>
              <a:t>- Online employee support and counselling </a:t>
            </a:r>
            <a:br>
              <a:rPr lang="en" sz="1400">
                <a:latin typeface="Arial"/>
                <a:ea typeface="Arial"/>
                <a:cs typeface="Arial"/>
                <a:sym typeface="Arial"/>
              </a:rPr>
            </a:br>
            <a:r>
              <a:rPr lang="en" sz="1400">
                <a:latin typeface="Arial"/>
                <a:ea typeface="Arial"/>
                <a:cs typeface="Arial"/>
                <a:sym typeface="Arial"/>
              </a:rPr>
              <a:t>- Outplacement counselling </a:t>
            </a:r>
            <a:br>
              <a:rPr lang="en" sz="1400">
                <a:latin typeface="Arial"/>
                <a:ea typeface="Arial"/>
                <a:cs typeface="Arial"/>
                <a:sym typeface="Arial"/>
              </a:rPr>
            </a:br>
            <a:r>
              <a:rPr lang="en" sz="1400">
                <a:latin typeface="Arial"/>
                <a:ea typeface="Arial"/>
                <a:cs typeface="Arial"/>
                <a:sym typeface="Arial"/>
              </a:rPr>
              <a:t>- Retraining </a:t>
            </a:r>
            <a:br>
              <a:rPr lang="en" sz="1400">
                <a:latin typeface="Arial"/>
                <a:ea typeface="Arial"/>
                <a:cs typeface="Arial"/>
                <a:sym typeface="Arial"/>
              </a:rPr>
            </a:br>
            <a:r>
              <a:rPr lang="en" sz="1400">
                <a:latin typeface="Arial"/>
                <a:ea typeface="Arial"/>
                <a:cs typeface="Arial"/>
                <a:sym typeface="Arial"/>
              </a:rPr>
              <a:t>- Paid insurance benefits </a:t>
            </a:r>
            <a:endParaRPr sz="1400">
              <a:latin typeface="Arial"/>
              <a:ea typeface="Arial"/>
              <a:cs typeface="Arial"/>
              <a:sym typeface="Arial"/>
            </a:endParaRPr>
          </a:p>
          <a:p>
            <a:pPr marL="457200" lvl="0" indent="-317500" rtl="0">
              <a:spcBef>
                <a:spcPts val="0"/>
              </a:spcBef>
              <a:spcAft>
                <a:spcPts val="0"/>
              </a:spcAft>
              <a:buSzPts val="1400"/>
              <a:buFont typeface="Arial"/>
              <a:buChar char="●"/>
            </a:pPr>
            <a:r>
              <a:rPr lang="en" sz="1400">
                <a:latin typeface="Arial"/>
                <a:ea typeface="Arial"/>
                <a:cs typeface="Arial"/>
                <a:sym typeface="Arial"/>
              </a:rPr>
              <a:t>Create opportunities </a:t>
            </a:r>
            <a:br>
              <a:rPr lang="en" sz="1400">
                <a:latin typeface="Arial"/>
                <a:ea typeface="Arial"/>
                <a:cs typeface="Arial"/>
                <a:sym typeface="Arial"/>
              </a:rPr>
            </a:br>
            <a:r>
              <a:rPr lang="en" sz="1400">
                <a:latin typeface="Arial"/>
                <a:ea typeface="Arial"/>
                <a:cs typeface="Arial"/>
                <a:sym typeface="Arial"/>
              </a:rPr>
              <a:t>- Referrals, company to company loans of employees and job fairs </a:t>
            </a:r>
            <a:br>
              <a:rPr lang="en" sz="1400">
                <a:latin typeface="Arial"/>
                <a:ea typeface="Arial"/>
                <a:cs typeface="Arial"/>
                <a:sym typeface="Arial"/>
              </a:rPr>
            </a:br>
            <a:r>
              <a:rPr lang="en" sz="1400">
                <a:latin typeface="Arial"/>
                <a:ea typeface="Arial"/>
                <a:cs typeface="Arial"/>
                <a:sym typeface="Arial"/>
              </a:rPr>
              <a:t>- Temporary work opportunities </a:t>
            </a:r>
            <a:br>
              <a:rPr lang="en" sz="1400">
                <a:latin typeface="Arial"/>
                <a:ea typeface="Arial"/>
                <a:cs typeface="Arial"/>
                <a:sym typeface="Arial"/>
              </a:rPr>
            </a:br>
            <a:r>
              <a:rPr lang="en" sz="1400">
                <a:latin typeface="Arial"/>
                <a:ea typeface="Arial"/>
                <a:cs typeface="Arial"/>
                <a:sym typeface="Arial"/>
              </a:rPr>
              <a:t>- Fund entrepreneurial activities </a:t>
            </a:r>
            <a:endParaRPr sz="14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xfrm>
            <a:off x="300875" y="392575"/>
            <a:ext cx="59679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HR INTERVENTIONS FOR MERGER AND ACQUISITION  </a:t>
            </a:r>
            <a:endParaRPr/>
          </a:p>
        </p:txBody>
      </p:sp>
      <p:graphicFrame>
        <p:nvGraphicFramePr>
          <p:cNvPr id="436" name="Shape 436"/>
          <p:cNvGraphicFramePr/>
          <p:nvPr/>
        </p:nvGraphicFramePr>
        <p:xfrm>
          <a:off x="300875" y="1378700"/>
          <a:ext cx="8488300" cy="3047850"/>
        </p:xfrm>
        <a:graphic>
          <a:graphicData uri="http://schemas.openxmlformats.org/drawingml/2006/table">
            <a:tbl>
              <a:tblPr>
                <a:noFill/>
                <a:tableStyleId>{D90A9811-284C-437D-9F8E-6CB80D0FAA69}</a:tableStyleId>
              </a:tblPr>
              <a:tblGrid>
                <a:gridCol w="1835000">
                  <a:extLst>
                    <a:ext uri="{9D8B030D-6E8A-4147-A177-3AD203B41FA5}">
                      <a16:colId xmlns:a16="http://schemas.microsoft.com/office/drawing/2014/main" val="20000"/>
                    </a:ext>
                  </a:extLst>
                </a:gridCol>
                <a:gridCol w="6653300">
                  <a:extLst>
                    <a:ext uri="{9D8B030D-6E8A-4147-A177-3AD203B41FA5}">
                      <a16:colId xmlns:a16="http://schemas.microsoft.com/office/drawing/2014/main" val="20001"/>
                    </a:ext>
                  </a:extLst>
                </a:gridCol>
              </a:tblGrid>
              <a:tr h="381000">
                <a:tc>
                  <a:txBody>
                    <a:bodyPr/>
                    <a:lstStyle/>
                    <a:p>
                      <a:pPr marL="0" lvl="0" indent="0" algn="ctr">
                        <a:spcBef>
                          <a:spcPts val="0"/>
                        </a:spcBef>
                        <a:spcAft>
                          <a:spcPts val="0"/>
                        </a:spcAft>
                        <a:buNone/>
                      </a:pPr>
                      <a:r>
                        <a:rPr lang="en" b="1"/>
                        <a:t>ISSUES </a:t>
                      </a:r>
                      <a:endParaRPr b="1"/>
                    </a:p>
                  </a:txBody>
                  <a:tcPr marL="91425" marR="91425" marT="91425" marB="91425"/>
                </a:tc>
                <a:tc>
                  <a:txBody>
                    <a:bodyPr/>
                    <a:lstStyle/>
                    <a:p>
                      <a:pPr marL="0" lvl="0" indent="0" algn="ctr">
                        <a:spcBef>
                          <a:spcPts val="0"/>
                        </a:spcBef>
                        <a:spcAft>
                          <a:spcPts val="0"/>
                        </a:spcAft>
                        <a:buNone/>
                      </a:pPr>
                      <a:r>
                        <a:rPr lang="en" b="1"/>
                        <a:t>HR INTERVENTIONS </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ACCULTURATION </a:t>
                      </a:r>
                      <a:endParaRPr/>
                    </a:p>
                  </a:txBody>
                  <a:tcPr marL="91425" marR="91425" marT="91425" marB="91425"/>
                </a:tc>
                <a:tc>
                  <a:txBody>
                    <a:bodyPr/>
                    <a:lstStyle/>
                    <a:p>
                      <a:pPr marL="0" lvl="0" indent="0">
                        <a:spcBef>
                          <a:spcPts val="0"/>
                        </a:spcBef>
                        <a:spcAft>
                          <a:spcPts val="0"/>
                        </a:spcAft>
                        <a:buNone/>
                      </a:pPr>
                      <a:r>
                        <a:rPr lang="en"/>
                        <a:t>Blend the cultures and achieve harmonisation of the cultures by keeping benefits of each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POWER DISTANCE </a:t>
                      </a:r>
                      <a:endParaRPr/>
                    </a:p>
                  </a:txBody>
                  <a:tcPr marL="91425" marR="91425" marT="91425" marB="91425"/>
                </a:tc>
                <a:tc>
                  <a:txBody>
                    <a:bodyPr/>
                    <a:lstStyle/>
                    <a:p>
                      <a:pPr marL="0" lvl="0" indent="0">
                        <a:spcBef>
                          <a:spcPts val="0"/>
                        </a:spcBef>
                        <a:spcAft>
                          <a:spcPts val="0"/>
                        </a:spcAft>
                        <a:buNone/>
                      </a:pPr>
                      <a:r>
                        <a:rPr lang="en"/>
                        <a:t>Keep the double hierarchy within acquiring organisation and promote individual incentives and contacts between the top management and their subordinates </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t>INDIVIDUALISM OR COLLECTIVISM</a:t>
                      </a:r>
                      <a:endParaRPr/>
                    </a:p>
                  </a:txBody>
                  <a:tcPr marL="91425" marR="91425" marT="91425" marB="91425"/>
                </a:tc>
                <a:tc>
                  <a:txBody>
                    <a:bodyPr/>
                    <a:lstStyle/>
                    <a:p>
                      <a:pPr marL="0" lvl="0" indent="0">
                        <a:spcBef>
                          <a:spcPts val="0"/>
                        </a:spcBef>
                        <a:spcAft>
                          <a:spcPts val="0"/>
                        </a:spcAft>
                        <a:buNone/>
                      </a:pPr>
                      <a:r>
                        <a:rPr lang="en"/>
                        <a:t>Promote the individuals according to their performance and keep the benefits of the old systems. Promote group and corporate performance </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n"/>
                        <a:t>INTERNAL COMMUNICATION</a:t>
                      </a:r>
                      <a:endParaRPr/>
                    </a:p>
                  </a:txBody>
                  <a:tcPr marL="91425" marR="91425" marT="91425" marB="91425"/>
                </a:tc>
                <a:tc>
                  <a:txBody>
                    <a:bodyPr/>
                    <a:lstStyle/>
                    <a:p>
                      <a:pPr marL="0" lvl="0" indent="0">
                        <a:spcBef>
                          <a:spcPts val="0"/>
                        </a:spcBef>
                        <a:spcAft>
                          <a:spcPts val="0"/>
                        </a:spcAft>
                        <a:buNone/>
                      </a:pPr>
                      <a:r>
                        <a:rPr lang="en"/>
                        <a:t>Develop the frequency of discussions between partners and include the acquired or merged in the decision making. Clarify objectives and make the organisation flatter to speed up the decision making process. </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200" dirty="0">
                <a:solidFill>
                  <a:srgbClr val="FFFF00"/>
                </a:solidFill>
              </a:rPr>
              <a:t>Timeline</a:t>
            </a:r>
            <a:endParaRPr sz="3200" dirty="0">
              <a:solidFill>
                <a:srgbClr val="FFFF00"/>
              </a:solidFill>
            </a:endParaRPr>
          </a:p>
        </p:txBody>
      </p:sp>
      <p:sp>
        <p:nvSpPr>
          <p:cNvPr id="219" name="Shape 219"/>
          <p:cNvSpPr txBox="1">
            <a:spLocks noGrp="1"/>
          </p:cNvSpPr>
          <p:nvPr>
            <p:ph type="body" idx="1"/>
          </p:nvPr>
        </p:nvSpPr>
        <p:spPr>
          <a:xfrm>
            <a:off x="346199" y="1483250"/>
            <a:ext cx="3208033" cy="3252300"/>
          </a:xfrm>
          <a:prstGeom prst="rect">
            <a:avLst/>
          </a:prstGeom>
        </p:spPr>
        <p:txBody>
          <a:bodyPr spcFirstLastPara="1" wrap="square" lIns="91425" tIns="91425" rIns="91425" bIns="91425" anchor="t" anchorCtr="0">
            <a:noAutofit/>
          </a:bodyPr>
          <a:lstStyle/>
          <a:p>
            <a:pPr marL="285750" lvl="0" indent="-285750" algn="just">
              <a:spcBef>
                <a:spcPts val="600"/>
              </a:spcBef>
              <a:spcAft>
                <a:spcPts val="0"/>
              </a:spcAft>
              <a:buClr>
                <a:schemeClr val="tx1"/>
              </a:buClr>
              <a:buFont typeface="Wingdings" panose="05000000000000000000" pitchFamily="2" charset="2"/>
              <a:buChar char="v"/>
            </a:pPr>
            <a:r>
              <a:rPr lang="en" sz="1400" dirty="0">
                <a:solidFill>
                  <a:srgbClr val="222222"/>
                </a:solidFill>
                <a:highlight>
                  <a:srgbClr val="FFFFFF"/>
                </a:highlight>
                <a:latin typeface="Arial"/>
                <a:ea typeface="Arial"/>
                <a:cs typeface="Arial"/>
                <a:sym typeface="Arial"/>
              </a:rPr>
              <a:t>In 1990, Michael Hammer, a former professor of computer science at the Massachusetts Institute of Technology (MIT), published the article </a:t>
            </a:r>
            <a:r>
              <a:rPr lang="en" sz="1400" b="1" dirty="0">
                <a:solidFill>
                  <a:srgbClr val="222222"/>
                </a:solidFill>
                <a:highlight>
                  <a:srgbClr val="FFFFFF"/>
                </a:highlight>
                <a:latin typeface="Arial"/>
                <a:ea typeface="Arial"/>
                <a:cs typeface="Arial"/>
                <a:sym typeface="Arial"/>
              </a:rPr>
              <a:t>"Reengineering Work: Don't Automate, Obliterate" in the </a:t>
            </a:r>
            <a:r>
              <a:rPr lang="en" sz="1400" b="1" i="1" dirty="0">
                <a:solidFill>
                  <a:srgbClr val="222222"/>
                </a:solidFill>
                <a:highlight>
                  <a:srgbClr val="FFFFFF"/>
                </a:highlight>
                <a:latin typeface="Arial"/>
                <a:ea typeface="Arial"/>
                <a:cs typeface="Arial"/>
                <a:sym typeface="Arial"/>
              </a:rPr>
              <a:t>Harvard Business Review</a:t>
            </a:r>
            <a:endParaRPr sz="1400" b="1" i="1" dirty="0">
              <a:solidFill>
                <a:srgbClr val="222222"/>
              </a:solidFill>
              <a:highlight>
                <a:srgbClr val="FFFFFF"/>
              </a:highlight>
              <a:latin typeface="Arial"/>
              <a:ea typeface="Arial"/>
              <a:cs typeface="Arial"/>
              <a:sym typeface="Arial"/>
            </a:endParaRPr>
          </a:p>
          <a:p>
            <a:pPr marL="285750" lvl="0" indent="-285750" algn="just">
              <a:spcBef>
                <a:spcPts val="600"/>
              </a:spcBef>
              <a:spcAft>
                <a:spcPts val="0"/>
              </a:spcAft>
              <a:buClr>
                <a:schemeClr val="tx1"/>
              </a:buClr>
              <a:buFont typeface="Wingdings" panose="05000000000000000000" pitchFamily="2" charset="2"/>
              <a:buChar char="v"/>
            </a:pPr>
            <a:endParaRPr sz="1400" i="1" dirty="0">
              <a:solidFill>
                <a:srgbClr val="222222"/>
              </a:solidFill>
              <a:highlight>
                <a:srgbClr val="FFFFFF"/>
              </a:highlight>
              <a:latin typeface="Arial"/>
              <a:ea typeface="Arial"/>
              <a:cs typeface="Arial"/>
              <a:sym typeface="Arial"/>
            </a:endParaRPr>
          </a:p>
          <a:p>
            <a:pPr marL="285750" lvl="0" indent="-285750" algn="just">
              <a:spcBef>
                <a:spcPts val="600"/>
              </a:spcBef>
              <a:spcAft>
                <a:spcPts val="0"/>
              </a:spcAft>
              <a:buClr>
                <a:schemeClr val="tx1"/>
              </a:buClr>
              <a:buFont typeface="Wingdings" panose="05000000000000000000" pitchFamily="2" charset="2"/>
              <a:buChar char="v"/>
            </a:pPr>
            <a:r>
              <a:rPr lang="en" sz="1400" dirty="0">
                <a:solidFill>
                  <a:srgbClr val="222222"/>
                </a:solidFill>
                <a:highlight>
                  <a:srgbClr val="FFFFFF"/>
                </a:highlight>
                <a:latin typeface="Arial"/>
                <a:ea typeface="Arial"/>
                <a:cs typeface="Arial"/>
                <a:sym typeface="Arial"/>
              </a:rPr>
              <a:t>Hammer's claim was simple: Most of the work being done does not add any value for customers, and this work should be removed, not accelerated through automation.</a:t>
            </a:r>
            <a:endParaRPr sz="1400" i="1" dirty="0">
              <a:solidFill>
                <a:srgbClr val="222222"/>
              </a:solidFill>
              <a:highlight>
                <a:srgbClr val="FFFFFF"/>
              </a:highlight>
              <a:latin typeface="Arial"/>
              <a:ea typeface="Arial"/>
              <a:cs typeface="Arial"/>
              <a:sym typeface="Arial"/>
            </a:endParaRPr>
          </a:p>
        </p:txBody>
      </p:sp>
      <p:sp>
        <p:nvSpPr>
          <p:cNvPr id="220" name="Shape 220"/>
          <p:cNvSpPr txBox="1">
            <a:spLocks noGrp="1"/>
          </p:cNvSpPr>
          <p:nvPr>
            <p:ph type="body" idx="2"/>
          </p:nvPr>
        </p:nvSpPr>
        <p:spPr>
          <a:xfrm>
            <a:off x="3691112" y="1483251"/>
            <a:ext cx="2496854" cy="2709900"/>
          </a:xfrm>
          <a:prstGeom prst="rect">
            <a:avLst/>
          </a:prstGeom>
        </p:spPr>
        <p:txBody>
          <a:bodyPr spcFirstLastPara="1" wrap="square" lIns="91425" tIns="91425" rIns="91425" bIns="91425" anchor="t" anchorCtr="0">
            <a:noAutofit/>
          </a:bodyPr>
          <a:lstStyle/>
          <a:p>
            <a:pPr marL="285750" lvl="0" indent="-285750" algn="just">
              <a:spcBef>
                <a:spcPts val="600"/>
              </a:spcBef>
              <a:spcAft>
                <a:spcPts val="0"/>
              </a:spcAft>
              <a:buClr>
                <a:schemeClr val="dk1"/>
              </a:buClr>
              <a:buSzPct val="100000"/>
              <a:buFont typeface="Wingdings" panose="05000000000000000000" pitchFamily="2" charset="2"/>
              <a:buChar char="v"/>
            </a:pPr>
            <a:r>
              <a:rPr lang="en" sz="1400" dirty="0">
                <a:solidFill>
                  <a:srgbClr val="222222"/>
                </a:solidFill>
                <a:highlight>
                  <a:srgbClr val="FFFFFF"/>
                </a:highlight>
                <a:latin typeface="Arial"/>
                <a:ea typeface="Arial"/>
                <a:cs typeface="Arial"/>
                <a:sym typeface="Arial"/>
              </a:rPr>
              <a:t>In the mid-1990s, as many as 60% of the Fortune 500 companies claimed to either have initiated reengineering efforts, or to have plans to do so.</a:t>
            </a:r>
            <a:endParaRPr sz="1400" dirty="0">
              <a:solidFill>
                <a:srgbClr val="222222"/>
              </a:solidFill>
              <a:highlight>
                <a:srgbClr val="FFFFFF"/>
              </a:highlight>
              <a:latin typeface="Arial"/>
              <a:ea typeface="Arial"/>
              <a:cs typeface="Arial"/>
              <a:sym typeface="Arial"/>
            </a:endParaRPr>
          </a:p>
          <a:p>
            <a:pPr marL="0" lvl="0" indent="0" algn="just">
              <a:spcBef>
                <a:spcPts val="600"/>
              </a:spcBef>
              <a:spcAft>
                <a:spcPts val="0"/>
              </a:spcAft>
              <a:buSzPct val="100000"/>
              <a:buNone/>
            </a:pPr>
            <a:endParaRPr sz="1400" dirty="0">
              <a:solidFill>
                <a:srgbClr val="222222"/>
              </a:solidFill>
              <a:highlight>
                <a:srgbClr val="FFFFFF"/>
              </a:highlight>
              <a:latin typeface="Arial"/>
              <a:ea typeface="Arial"/>
              <a:cs typeface="Arial"/>
              <a:sym typeface="Arial"/>
            </a:endParaRPr>
          </a:p>
        </p:txBody>
      </p:sp>
      <p:sp>
        <p:nvSpPr>
          <p:cNvPr id="221" name="Shape 221"/>
          <p:cNvSpPr txBox="1">
            <a:spLocks noGrp="1"/>
          </p:cNvSpPr>
          <p:nvPr>
            <p:ph type="body" idx="3"/>
          </p:nvPr>
        </p:nvSpPr>
        <p:spPr>
          <a:xfrm>
            <a:off x="6336896" y="1511412"/>
            <a:ext cx="2648077" cy="2709900"/>
          </a:xfrm>
          <a:prstGeom prst="rect">
            <a:avLst/>
          </a:prstGeom>
        </p:spPr>
        <p:txBody>
          <a:bodyPr spcFirstLastPara="1" wrap="square" lIns="91425" tIns="91425" rIns="91425" bIns="91425" anchor="t" anchorCtr="0">
            <a:noAutofit/>
          </a:bodyPr>
          <a:lstStyle/>
          <a:p>
            <a:pPr marL="285750" lvl="0" indent="-285750" algn="just">
              <a:spcBef>
                <a:spcPts val="600"/>
              </a:spcBef>
              <a:spcAft>
                <a:spcPts val="0"/>
              </a:spcAft>
              <a:buClr>
                <a:schemeClr val="tx1"/>
              </a:buClr>
              <a:buFont typeface="Wingdings" panose="05000000000000000000" pitchFamily="2" charset="2"/>
              <a:buChar char="v"/>
            </a:pPr>
            <a:r>
              <a:rPr lang="en" sz="1400" dirty="0">
                <a:solidFill>
                  <a:srgbClr val="222222"/>
                </a:solidFill>
                <a:highlight>
                  <a:srgbClr val="FFFFFF"/>
                </a:highlight>
                <a:latin typeface="Arial"/>
                <a:ea typeface="Arial"/>
                <a:cs typeface="Arial"/>
                <a:sym typeface="Arial"/>
              </a:rPr>
              <a:t>More recently, the concept of Business Process Management (BPM) has gained major attention in the corporate world and can be considered a successor to the BPR</a:t>
            </a:r>
            <a:endParaRPr sz="1400" dirty="0">
              <a:solidFill>
                <a:srgbClr val="222222"/>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Shape 441"/>
          <p:cNvSpPr txBox="1">
            <a:spLocks noGrp="1"/>
          </p:cNvSpPr>
          <p:nvPr>
            <p:ph type="title"/>
          </p:nvPr>
        </p:nvSpPr>
        <p:spPr>
          <a:xfrm>
            <a:off x="300875" y="392575"/>
            <a:ext cx="59679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HR INTERVENTIONS FOR MERGER AND ACQUISITION  </a:t>
            </a:r>
            <a:endParaRPr/>
          </a:p>
        </p:txBody>
      </p:sp>
      <p:graphicFrame>
        <p:nvGraphicFramePr>
          <p:cNvPr id="442" name="Shape 442"/>
          <p:cNvGraphicFramePr/>
          <p:nvPr/>
        </p:nvGraphicFramePr>
        <p:xfrm>
          <a:off x="300875" y="1454900"/>
          <a:ext cx="8488300" cy="2834490"/>
        </p:xfrm>
        <a:graphic>
          <a:graphicData uri="http://schemas.openxmlformats.org/drawingml/2006/table">
            <a:tbl>
              <a:tblPr>
                <a:noFill/>
                <a:tableStyleId>{D90A9811-284C-437D-9F8E-6CB80D0FAA69}</a:tableStyleId>
              </a:tblPr>
              <a:tblGrid>
                <a:gridCol w="1835000">
                  <a:extLst>
                    <a:ext uri="{9D8B030D-6E8A-4147-A177-3AD203B41FA5}">
                      <a16:colId xmlns:a16="http://schemas.microsoft.com/office/drawing/2014/main" val="20000"/>
                    </a:ext>
                  </a:extLst>
                </a:gridCol>
                <a:gridCol w="66533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ISSUES </a:t>
                      </a:r>
                      <a:endParaRPr b="1"/>
                    </a:p>
                  </a:txBody>
                  <a:tcPr marL="91425" marR="91425" marT="91425" marB="91425"/>
                </a:tc>
                <a:tc>
                  <a:txBody>
                    <a:bodyPr/>
                    <a:lstStyle/>
                    <a:p>
                      <a:pPr marL="0" lvl="0" indent="0" algn="ctr" rtl="0">
                        <a:spcBef>
                          <a:spcPts val="0"/>
                        </a:spcBef>
                        <a:spcAft>
                          <a:spcPts val="0"/>
                        </a:spcAft>
                        <a:buNone/>
                      </a:pPr>
                      <a:r>
                        <a:rPr lang="en" b="1"/>
                        <a:t>HR INTERVENTIONS </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ENTERPRISE LOYALTY </a:t>
                      </a:r>
                      <a:endParaRPr/>
                    </a:p>
                  </a:txBody>
                  <a:tcPr marL="91425" marR="91425" marT="91425" marB="91425"/>
                </a:tc>
                <a:tc>
                  <a:txBody>
                    <a:bodyPr/>
                    <a:lstStyle/>
                    <a:p>
                      <a:pPr marL="0" lvl="0" indent="0" rtl="0">
                        <a:spcBef>
                          <a:spcPts val="0"/>
                        </a:spcBef>
                        <a:spcAft>
                          <a:spcPts val="0"/>
                        </a:spcAft>
                        <a:buNone/>
                      </a:pPr>
                      <a:r>
                        <a:rPr lang="en"/>
                        <a:t>Create a strong family atmosphere with more social activities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LAYOFF SYSTEM</a:t>
                      </a:r>
                      <a:endParaRPr/>
                    </a:p>
                  </a:txBody>
                  <a:tcPr marL="91425" marR="91425" marT="91425" marB="91425"/>
                </a:tc>
                <a:tc>
                  <a:txBody>
                    <a:bodyPr/>
                    <a:lstStyle/>
                    <a:p>
                      <a:pPr marL="0" lvl="0" indent="0" rtl="0">
                        <a:spcBef>
                          <a:spcPts val="0"/>
                        </a:spcBef>
                        <a:spcAft>
                          <a:spcPts val="0"/>
                        </a:spcAft>
                        <a:buNone/>
                      </a:pPr>
                      <a:r>
                        <a:rPr lang="en"/>
                        <a:t>Reduce the pace of the layoffs within acquired workforce and use other methods such as anticipated retirement instead of layoff  </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REWARD AND SALARY SYSTEMS </a:t>
                      </a:r>
                      <a:endParaRPr/>
                    </a:p>
                  </a:txBody>
                  <a:tcPr marL="91425" marR="91425" marT="91425" marB="91425"/>
                </a:tc>
                <a:tc>
                  <a:txBody>
                    <a:bodyPr/>
                    <a:lstStyle/>
                    <a:p>
                      <a:pPr marL="0" lvl="0" indent="0" rtl="0">
                        <a:spcBef>
                          <a:spcPts val="0"/>
                        </a:spcBef>
                        <a:spcAft>
                          <a:spcPts val="0"/>
                        </a:spcAft>
                        <a:buNone/>
                      </a:pPr>
                      <a:r>
                        <a:rPr lang="en"/>
                        <a:t>Keep the double hierarchy and reward group and corporate performance too. Set salaries at least as high as the competitors </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LABOUR UNIONS </a:t>
                      </a:r>
                      <a:endParaRPr/>
                    </a:p>
                  </a:txBody>
                  <a:tcPr marL="91425" marR="91425" marT="91425" marB="91425"/>
                </a:tc>
                <a:tc>
                  <a:txBody>
                    <a:bodyPr/>
                    <a:lstStyle/>
                    <a:p>
                      <a:pPr marL="0" lvl="0" indent="0" rtl="0">
                        <a:spcBef>
                          <a:spcPts val="0"/>
                        </a:spcBef>
                        <a:spcAft>
                          <a:spcPts val="0"/>
                        </a:spcAft>
                        <a:buNone/>
                      </a:pPr>
                      <a:r>
                        <a:rPr lang="en"/>
                        <a:t>Develop the communication with the acquired or merged labour unions. Create a sense of trust. </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a:blip r:embed="rId3">
            <a:alphaModFix/>
          </a:blip>
          <a:stretch>
            <a:fillRect/>
          </a:stretch>
        </p:blipFill>
        <p:spPr>
          <a:xfrm>
            <a:off x="1814075" y="1581150"/>
            <a:ext cx="5258400" cy="292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29058" y="392575"/>
            <a:ext cx="5998005" cy="76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WHY BUSINESS PROCESS REENGINEERING ?</a:t>
            </a:r>
            <a:endParaRPr dirty="0"/>
          </a:p>
        </p:txBody>
      </p:sp>
      <p:sp>
        <p:nvSpPr>
          <p:cNvPr id="227" name="Shape 227"/>
          <p:cNvSpPr txBox="1">
            <a:spLocks noGrp="1"/>
          </p:cNvSpPr>
          <p:nvPr>
            <p:ph type="body" idx="1"/>
          </p:nvPr>
        </p:nvSpPr>
        <p:spPr>
          <a:xfrm>
            <a:off x="332509" y="1427100"/>
            <a:ext cx="8623166" cy="3510900"/>
          </a:xfrm>
          <a:prstGeom prst="rect">
            <a:avLst/>
          </a:prstGeom>
        </p:spPr>
        <p:txBody>
          <a:bodyPr spcFirstLastPara="1" wrap="square" lIns="91425" tIns="91425" rIns="91425" bIns="91425" anchor="ctr" anchorCtr="0">
            <a:noAutofit/>
          </a:bodyPr>
          <a:lstStyle/>
          <a:p>
            <a:pPr marL="0" lvl="0" indent="0" algn="just" rtl="0">
              <a:spcBef>
                <a:spcPts val="400"/>
              </a:spcBef>
              <a:spcAft>
                <a:spcPts val="0"/>
              </a:spcAft>
              <a:buNone/>
            </a:pPr>
            <a:endParaRPr lang="en" sz="1650" dirty="0">
              <a:solidFill>
                <a:srgbClr val="333333"/>
              </a:solidFill>
              <a:highlight>
                <a:srgbClr val="FFFFFF"/>
              </a:highlight>
              <a:latin typeface="Roboto"/>
              <a:ea typeface="Roboto"/>
              <a:cs typeface="Roboto"/>
              <a:sym typeface="Roboto"/>
            </a:endParaRPr>
          </a:p>
          <a:p>
            <a:pPr marL="0" lvl="0" indent="0" algn="just" rtl="0">
              <a:spcBef>
                <a:spcPts val="400"/>
              </a:spcBef>
              <a:spcAft>
                <a:spcPts val="0"/>
              </a:spcAft>
              <a:buNone/>
            </a:pPr>
            <a:endParaRPr lang="en" sz="1650" dirty="0">
              <a:solidFill>
                <a:srgbClr val="333333"/>
              </a:solidFill>
              <a:highlight>
                <a:srgbClr val="FFFFFF"/>
              </a:highlight>
              <a:latin typeface="Roboto"/>
              <a:ea typeface="Roboto"/>
              <a:cs typeface="Roboto"/>
              <a:sym typeface="Roboto"/>
            </a:endParaRPr>
          </a:p>
          <a:p>
            <a:pPr marL="0" lvl="0" indent="0" algn="just" rtl="0">
              <a:spcBef>
                <a:spcPts val="400"/>
              </a:spcBef>
              <a:spcAft>
                <a:spcPts val="0"/>
              </a:spcAft>
              <a:buNone/>
            </a:pPr>
            <a:r>
              <a:rPr lang="en" sz="1650" dirty="0">
                <a:solidFill>
                  <a:srgbClr val="333333"/>
                </a:solidFill>
                <a:highlight>
                  <a:srgbClr val="FFFFFF"/>
                </a:highlight>
                <a:latin typeface="Roboto"/>
                <a:ea typeface="Roboto"/>
                <a:cs typeface="Roboto"/>
                <a:sym typeface="Roboto"/>
              </a:rPr>
              <a:t>1. </a:t>
            </a:r>
            <a:r>
              <a:rPr lang="en" sz="1800" b="1" dirty="0">
                <a:solidFill>
                  <a:srgbClr val="333333"/>
                </a:solidFill>
                <a:highlight>
                  <a:srgbClr val="FFFFFF"/>
                </a:highlight>
                <a:latin typeface="Roboto"/>
                <a:ea typeface="Roboto"/>
                <a:cs typeface="Roboto"/>
                <a:sym typeface="Roboto"/>
              </a:rPr>
              <a:t>Clarity of Purpose</a:t>
            </a:r>
            <a:r>
              <a:rPr lang="en" sz="1650" dirty="0">
                <a:solidFill>
                  <a:srgbClr val="333333"/>
                </a:solidFill>
                <a:highlight>
                  <a:srgbClr val="FFFFFF"/>
                </a:highlight>
                <a:latin typeface="Roboto"/>
                <a:ea typeface="Roboto"/>
                <a:cs typeface="Roboto"/>
                <a:sym typeface="Roboto"/>
              </a:rPr>
              <a:t> </a:t>
            </a:r>
            <a:endParaRPr sz="1650" dirty="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None/>
            </a:pPr>
            <a:r>
              <a:rPr lang="en" sz="1400" dirty="0">
                <a:solidFill>
                  <a:srgbClr val="333333"/>
                </a:solidFill>
                <a:highlight>
                  <a:srgbClr val="FFFFFF"/>
                </a:highlight>
                <a:latin typeface="Arial"/>
                <a:ea typeface="Arial"/>
                <a:cs typeface="Arial"/>
                <a:sym typeface="Arial"/>
              </a:rPr>
              <a:t>The first step to any successful implementation of BPR is to be sure that you have a solid grasp on all of the aspects of your business, from mission statement to customer base.Businesses change over time, whether it’s because of a changing market/industry or internal evolution, and, because of this, your goals and other important driving factors will too. While going through BPR, you can re-familiarize yourself with your business, making sure that all operations are oriented towards the correct goals and moving towards them by using the right information.</a:t>
            </a:r>
            <a:endParaRPr sz="1400" dirty="0">
              <a:solidFill>
                <a:srgbClr val="333333"/>
              </a:solidFill>
              <a:highlight>
                <a:srgbClr val="FFFFFF"/>
              </a:highlight>
              <a:latin typeface="Arial"/>
              <a:ea typeface="Arial"/>
              <a:cs typeface="Arial"/>
              <a:sym typeface="Arial"/>
            </a:endParaRPr>
          </a:p>
          <a:p>
            <a:pPr marL="0" lvl="0" indent="0" algn="just" rtl="0">
              <a:spcBef>
                <a:spcPts val="800"/>
              </a:spcBef>
              <a:spcAft>
                <a:spcPts val="0"/>
              </a:spcAft>
              <a:buNone/>
            </a:pPr>
            <a:endParaRPr lang="en" sz="1000" dirty="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None/>
            </a:pPr>
            <a:r>
              <a:rPr lang="en" sz="1650" dirty="0">
                <a:solidFill>
                  <a:srgbClr val="333333"/>
                </a:solidFill>
                <a:highlight>
                  <a:srgbClr val="FFFFFF"/>
                </a:highlight>
                <a:latin typeface="Roboto"/>
                <a:ea typeface="Roboto"/>
                <a:cs typeface="Roboto"/>
                <a:sym typeface="Roboto"/>
              </a:rPr>
              <a:t>2. </a:t>
            </a:r>
            <a:r>
              <a:rPr lang="en" sz="1800" b="1" dirty="0">
                <a:solidFill>
                  <a:srgbClr val="333333"/>
                </a:solidFill>
                <a:highlight>
                  <a:srgbClr val="FFFFFF"/>
                </a:highlight>
                <a:latin typeface="Roboto"/>
                <a:ea typeface="Roboto"/>
                <a:cs typeface="Roboto"/>
                <a:sym typeface="Roboto"/>
              </a:rPr>
              <a:t>Simple and Streamlined Operation</a:t>
            </a:r>
            <a:endParaRPr sz="1800" b="1" dirty="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None/>
            </a:pPr>
            <a:r>
              <a:rPr lang="en" sz="1400" dirty="0">
                <a:solidFill>
                  <a:srgbClr val="333333"/>
                </a:solidFill>
                <a:highlight>
                  <a:srgbClr val="FFFFFF"/>
                </a:highlight>
                <a:latin typeface="Arial"/>
                <a:ea typeface="Arial"/>
                <a:cs typeface="Arial"/>
                <a:sym typeface="Arial"/>
              </a:rPr>
              <a:t>At the end of the BPR process,business has streamlined functions and cut out superfluous processes that used to slow things down. The result is that efforts become more directed towards the clear goals that you set out during BPR. Employees can now take the shortest path between the start of a project and successful completion.</a:t>
            </a:r>
            <a:endParaRPr sz="1400" b="1" dirty="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Clr>
                <a:schemeClr val="dk1"/>
              </a:buClr>
              <a:buSzPts val="1100"/>
              <a:buFont typeface="Arial"/>
              <a:buNone/>
            </a:pPr>
            <a:endParaRPr sz="1400" dirty="0">
              <a:solidFill>
                <a:srgbClr val="333333"/>
              </a:solidFill>
              <a:highlight>
                <a:srgbClr val="FFFFFF"/>
              </a:highlight>
              <a:latin typeface="Arial"/>
              <a:ea typeface="Arial"/>
              <a:cs typeface="Arial"/>
              <a:sym typeface="Arial"/>
            </a:endParaRPr>
          </a:p>
          <a:p>
            <a:pPr marL="0" lvl="0" indent="0" algn="just">
              <a:spcBef>
                <a:spcPts val="8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29642" y="493159"/>
            <a:ext cx="5943142"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lt1"/>
                </a:solidFill>
              </a:rPr>
              <a:t>WHY BUSINESS PROCESS REENGINEERING ?</a:t>
            </a:r>
            <a:endParaRPr dirty="0">
              <a:solidFill>
                <a:schemeClr val="lt1"/>
              </a:solidFill>
            </a:endParaRPr>
          </a:p>
          <a:p>
            <a:pPr marL="0" lvl="0" indent="0" rtl="0">
              <a:spcBef>
                <a:spcPts val="0"/>
              </a:spcBef>
              <a:spcAft>
                <a:spcPts val="0"/>
              </a:spcAft>
              <a:buNone/>
            </a:pPr>
            <a:endParaRPr dirty="0"/>
          </a:p>
        </p:txBody>
      </p:sp>
      <p:sp>
        <p:nvSpPr>
          <p:cNvPr id="233" name="Shape 233"/>
          <p:cNvSpPr txBox="1">
            <a:spLocks noGrp="1"/>
          </p:cNvSpPr>
          <p:nvPr>
            <p:ph type="body" idx="1"/>
          </p:nvPr>
        </p:nvSpPr>
        <p:spPr>
          <a:xfrm>
            <a:off x="484425" y="1327350"/>
            <a:ext cx="8364011" cy="3453900"/>
          </a:xfrm>
          <a:prstGeom prst="rect">
            <a:avLst/>
          </a:prstGeom>
        </p:spPr>
        <p:txBody>
          <a:bodyPr spcFirstLastPara="1" wrap="square" lIns="91425" tIns="91425" rIns="91425" bIns="91425" anchor="ctr" anchorCtr="0">
            <a:noAutofit/>
          </a:bodyPr>
          <a:lstStyle/>
          <a:p>
            <a:pPr marL="0" lvl="0" indent="0" rtl="0">
              <a:spcBef>
                <a:spcPts val="400"/>
              </a:spcBef>
              <a:spcAft>
                <a:spcPts val="0"/>
              </a:spcAft>
              <a:buNone/>
            </a:pPr>
            <a:endParaRPr sz="1650" dirty="0">
              <a:solidFill>
                <a:srgbClr val="333333"/>
              </a:solidFill>
              <a:highlight>
                <a:srgbClr val="FFFFFF"/>
              </a:highlight>
              <a:latin typeface="Roboto"/>
              <a:ea typeface="Roboto"/>
              <a:cs typeface="Roboto"/>
              <a:sym typeface="Roboto"/>
            </a:endParaRPr>
          </a:p>
          <a:p>
            <a:pPr marL="0" lvl="0" indent="0" rtl="0">
              <a:spcBef>
                <a:spcPts val="800"/>
              </a:spcBef>
              <a:spcAft>
                <a:spcPts val="0"/>
              </a:spcAft>
              <a:buNone/>
            </a:pPr>
            <a:endParaRPr sz="1650" dirty="0">
              <a:solidFill>
                <a:srgbClr val="333333"/>
              </a:solidFill>
              <a:highlight>
                <a:srgbClr val="FFFFFF"/>
              </a:highlight>
              <a:latin typeface="Roboto"/>
              <a:ea typeface="Roboto"/>
              <a:cs typeface="Roboto"/>
              <a:sym typeface="Roboto"/>
            </a:endParaRPr>
          </a:p>
          <a:p>
            <a:pPr marL="0" lvl="0" indent="0" rtl="0">
              <a:spcBef>
                <a:spcPts val="800"/>
              </a:spcBef>
              <a:spcAft>
                <a:spcPts val="0"/>
              </a:spcAft>
              <a:buNone/>
            </a:pPr>
            <a:r>
              <a:rPr lang="en" sz="1650" dirty="0">
                <a:solidFill>
                  <a:srgbClr val="333333"/>
                </a:solidFill>
                <a:highlight>
                  <a:srgbClr val="FFFFFF"/>
                </a:highlight>
                <a:latin typeface="Roboto"/>
                <a:ea typeface="Roboto"/>
                <a:cs typeface="Roboto"/>
                <a:sym typeface="Roboto"/>
              </a:rPr>
              <a:t>3. </a:t>
            </a:r>
            <a:r>
              <a:rPr lang="en" sz="1800" b="1" dirty="0">
                <a:solidFill>
                  <a:srgbClr val="333333"/>
                </a:solidFill>
                <a:highlight>
                  <a:srgbClr val="FFFFFF"/>
                </a:highlight>
                <a:latin typeface="Roboto"/>
                <a:ea typeface="Roboto"/>
                <a:cs typeface="Roboto"/>
                <a:sym typeface="Roboto"/>
              </a:rPr>
              <a:t>Increased Efficiency</a:t>
            </a:r>
            <a:endParaRPr sz="18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800"/>
              </a:spcBef>
              <a:spcAft>
                <a:spcPts val="0"/>
              </a:spcAft>
              <a:buNone/>
            </a:pPr>
            <a:r>
              <a:rPr lang="en" sz="1400" dirty="0">
                <a:solidFill>
                  <a:srgbClr val="333333"/>
                </a:solidFill>
                <a:highlight>
                  <a:srgbClr val="FFFFFF"/>
                </a:highlight>
                <a:latin typeface="Arial"/>
                <a:ea typeface="Arial"/>
                <a:cs typeface="Arial"/>
                <a:sym typeface="Arial"/>
              </a:rPr>
              <a:t>Increased efficiency comes hand-in-hand with a streamlined operation. By paring down operations and tweaking processes, you cause things to move through your company both easier and faster, greatly increasing overall efficiency.</a:t>
            </a:r>
            <a:endParaRPr sz="1400" dirty="0">
              <a:solidFill>
                <a:srgbClr val="333333"/>
              </a:solidFill>
              <a:highlight>
                <a:srgbClr val="FFFFFF"/>
              </a:highlight>
              <a:latin typeface="Arial"/>
              <a:ea typeface="Arial"/>
              <a:cs typeface="Arial"/>
              <a:sym typeface="Arial"/>
            </a:endParaRPr>
          </a:p>
          <a:p>
            <a:pPr marL="0" lvl="0" indent="0" algn="just" rtl="0">
              <a:lnSpc>
                <a:spcPct val="115000"/>
              </a:lnSpc>
              <a:spcBef>
                <a:spcPts val="0"/>
              </a:spcBef>
              <a:spcAft>
                <a:spcPts val="0"/>
              </a:spcAft>
              <a:buNone/>
            </a:pPr>
            <a:r>
              <a:rPr lang="en" sz="1400" dirty="0">
                <a:solidFill>
                  <a:srgbClr val="333333"/>
                </a:solidFill>
                <a:highlight>
                  <a:srgbClr val="FFFFFF"/>
                </a:highlight>
                <a:latin typeface="Arial"/>
                <a:ea typeface="Arial"/>
                <a:cs typeface="Arial"/>
                <a:sym typeface="Arial"/>
              </a:rPr>
              <a:t>Instead of struggling through organizational red tape, employees have more time to perform meaningful work.</a:t>
            </a:r>
            <a:endParaRPr sz="1400" dirty="0">
              <a:solidFill>
                <a:srgbClr val="333333"/>
              </a:solidFill>
              <a:highlight>
                <a:srgbClr val="FFFFFF"/>
              </a:highlight>
              <a:latin typeface="Arial"/>
              <a:ea typeface="Arial"/>
              <a:cs typeface="Arial"/>
              <a:sym typeface="Arial"/>
            </a:endParaRPr>
          </a:p>
          <a:p>
            <a:pPr marL="0" lvl="0" indent="0" algn="just" rtl="0">
              <a:spcBef>
                <a:spcPts val="400"/>
              </a:spcBef>
              <a:spcAft>
                <a:spcPts val="0"/>
              </a:spcAft>
              <a:buNone/>
            </a:pPr>
            <a:endParaRPr sz="1650" dirty="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None/>
            </a:pPr>
            <a:r>
              <a:rPr lang="en" sz="1650" dirty="0">
                <a:solidFill>
                  <a:srgbClr val="333333"/>
                </a:solidFill>
                <a:highlight>
                  <a:srgbClr val="FFFFFF"/>
                </a:highlight>
                <a:latin typeface="Roboto"/>
                <a:ea typeface="Roboto"/>
                <a:cs typeface="Roboto"/>
                <a:sym typeface="Roboto"/>
              </a:rPr>
              <a:t>4. </a:t>
            </a:r>
            <a:r>
              <a:rPr lang="en" sz="1800" b="1" dirty="0">
                <a:solidFill>
                  <a:srgbClr val="333333"/>
                </a:solidFill>
                <a:highlight>
                  <a:srgbClr val="FFFFFF"/>
                </a:highlight>
                <a:latin typeface="Roboto"/>
                <a:ea typeface="Roboto"/>
                <a:cs typeface="Roboto"/>
                <a:sym typeface="Roboto"/>
              </a:rPr>
              <a:t>Better Results and Products</a:t>
            </a:r>
            <a:endParaRPr sz="1800" b="1" dirty="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None/>
            </a:pPr>
            <a:r>
              <a:rPr lang="en" sz="1400" dirty="0">
                <a:solidFill>
                  <a:srgbClr val="333333"/>
                </a:solidFill>
                <a:highlight>
                  <a:srgbClr val="FFFFFF"/>
                </a:highlight>
                <a:latin typeface="Arial"/>
                <a:ea typeface="Arial"/>
                <a:cs typeface="Arial"/>
                <a:sym typeface="Arial"/>
              </a:rPr>
              <a:t>Efficiency and focused goals allow you and your employees to put more energy towards your products, which will improve them. In addition, better organizational schemes and lines of communication foster improvement and innovation as well as insulating your business by making your company more reactive, improving results all around.</a:t>
            </a:r>
            <a:endParaRPr sz="1400" dirty="0">
              <a:solidFill>
                <a:srgbClr val="333333"/>
              </a:solidFill>
              <a:highlight>
                <a:srgbClr val="FFFFFF"/>
              </a:highlight>
              <a:latin typeface="Roboto"/>
              <a:ea typeface="Roboto"/>
              <a:cs typeface="Roboto"/>
              <a:sym typeface="Roboto"/>
            </a:endParaRPr>
          </a:p>
          <a:p>
            <a:pPr marL="0" lvl="0" indent="0" rtl="0">
              <a:spcBef>
                <a:spcPts val="800"/>
              </a:spcBef>
              <a:spcAft>
                <a:spcPts val="0"/>
              </a:spcAft>
              <a:buNone/>
            </a:pPr>
            <a:endParaRPr sz="1400" dirty="0">
              <a:solidFill>
                <a:srgbClr val="333333"/>
              </a:solidFill>
              <a:highlight>
                <a:srgbClr val="FFFFFF"/>
              </a:highlight>
              <a:latin typeface="Roboto"/>
              <a:ea typeface="Roboto"/>
              <a:cs typeface="Roboto"/>
              <a:sym typeface="Roboto"/>
            </a:endParaRPr>
          </a:p>
          <a:p>
            <a:pPr marL="0" lvl="0" indent="0" rtl="0">
              <a:spcBef>
                <a:spcPts val="80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228600" y="465727"/>
            <a:ext cx="5977491"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lt1"/>
                </a:solidFill>
              </a:rPr>
              <a:t>WHY BUSINESS PROCESS REENGINEERING ?</a:t>
            </a:r>
            <a:endParaRPr dirty="0">
              <a:solidFill>
                <a:schemeClr val="lt1"/>
              </a:solidFill>
            </a:endParaRPr>
          </a:p>
          <a:p>
            <a:pPr marL="0" lvl="0" indent="0" rtl="0">
              <a:spcBef>
                <a:spcPts val="0"/>
              </a:spcBef>
              <a:spcAft>
                <a:spcPts val="0"/>
              </a:spcAft>
              <a:buNone/>
            </a:pPr>
            <a:endParaRPr dirty="0"/>
          </a:p>
        </p:txBody>
      </p:sp>
      <p:sp>
        <p:nvSpPr>
          <p:cNvPr id="239" name="Shape 239"/>
          <p:cNvSpPr txBox="1">
            <a:spLocks noGrp="1"/>
          </p:cNvSpPr>
          <p:nvPr>
            <p:ph type="body" idx="1"/>
          </p:nvPr>
        </p:nvSpPr>
        <p:spPr>
          <a:xfrm>
            <a:off x="814275" y="1327350"/>
            <a:ext cx="7948200" cy="3145500"/>
          </a:xfrm>
          <a:prstGeom prst="rect">
            <a:avLst/>
          </a:prstGeom>
        </p:spPr>
        <p:txBody>
          <a:bodyPr spcFirstLastPara="1" wrap="square" lIns="91425" tIns="91425" rIns="91425" bIns="91425" anchor="ctr" anchorCtr="0">
            <a:noAutofit/>
          </a:bodyPr>
          <a:lstStyle/>
          <a:p>
            <a:pPr marL="0" lvl="0" indent="0" rtl="0">
              <a:spcBef>
                <a:spcPts val="400"/>
              </a:spcBef>
              <a:spcAft>
                <a:spcPts val="0"/>
              </a:spcAft>
              <a:buNone/>
            </a:pPr>
            <a:endParaRPr sz="1650">
              <a:solidFill>
                <a:srgbClr val="333333"/>
              </a:solidFill>
              <a:highlight>
                <a:srgbClr val="FFFFFF"/>
              </a:highlight>
              <a:latin typeface="Roboto"/>
              <a:ea typeface="Roboto"/>
              <a:cs typeface="Roboto"/>
              <a:sym typeface="Roboto"/>
            </a:endParaRPr>
          </a:p>
          <a:p>
            <a:pPr marL="0" lvl="0" indent="0" algn="just" rtl="0">
              <a:spcBef>
                <a:spcPts val="800"/>
              </a:spcBef>
              <a:spcAft>
                <a:spcPts val="0"/>
              </a:spcAft>
              <a:buNone/>
            </a:pPr>
            <a:r>
              <a:rPr lang="en" sz="1650">
                <a:solidFill>
                  <a:srgbClr val="333333"/>
                </a:solidFill>
                <a:highlight>
                  <a:srgbClr val="FFFFFF"/>
                </a:highlight>
                <a:latin typeface="Roboto"/>
                <a:ea typeface="Roboto"/>
                <a:cs typeface="Roboto"/>
                <a:sym typeface="Roboto"/>
              </a:rPr>
              <a:t>5.</a:t>
            </a:r>
            <a:r>
              <a:rPr lang="en" sz="2200">
                <a:solidFill>
                  <a:srgbClr val="333333"/>
                </a:solidFill>
                <a:highlight>
                  <a:srgbClr val="FFFFFF"/>
                </a:highlight>
                <a:latin typeface="Roboto"/>
                <a:ea typeface="Roboto"/>
                <a:cs typeface="Roboto"/>
                <a:sym typeface="Roboto"/>
              </a:rPr>
              <a:t> </a:t>
            </a:r>
            <a:r>
              <a:rPr lang="en" sz="2000" b="1">
                <a:solidFill>
                  <a:srgbClr val="333333"/>
                </a:solidFill>
                <a:highlight>
                  <a:srgbClr val="FFFFFF"/>
                </a:highlight>
                <a:latin typeface="Roboto"/>
                <a:ea typeface="Roboto"/>
                <a:cs typeface="Roboto"/>
                <a:sym typeface="Roboto"/>
              </a:rPr>
              <a:t>More Profit</a:t>
            </a:r>
            <a:endParaRPr sz="2000" b="1">
              <a:solidFill>
                <a:srgbClr val="333333"/>
              </a:solidFill>
              <a:highlight>
                <a:srgbClr val="FFFFFF"/>
              </a:highlight>
              <a:latin typeface="Roboto"/>
              <a:ea typeface="Roboto"/>
              <a:cs typeface="Roboto"/>
              <a:sym typeface="Roboto"/>
            </a:endParaRPr>
          </a:p>
          <a:p>
            <a:pPr marL="0" lvl="0" indent="0" algn="just" rtl="0">
              <a:lnSpc>
                <a:spcPct val="115000"/>
              </a:lnSpc>
              <a:spcBef>
                <a:spcPts val="800"/>
              </a:spcBef>
              <a:spcAft>
                <a:spcPts val="0"/>
              </a:spcAft>
              <a:buNone/>
            </a:pPr>
            <a:r>
              <a:rPr lang="en" sz="1600">
                <a:solidFill>
                  <a:srgbClr val="333333"/>
                </a:solidFill>
                <a:highlight>
                  <a:srgbClr val="FFFFFF"/>
                </a:highlight>
                <a:latin typeface="Arial"/>
                <a:ea typeface="Arial"/>
                <a:cs typeface="Arial"/>
                <a:sym typeface="Arial"/>
              </a:rPr>
              <a:t>All of these results come together to bring more profit to your business:</a:t>
            </a:r>
            <a:endParaRPr sz="1600">
              <a:solidFill>
                <a:srgbClr val="333333"/>
              </a:solidFill>
              <a:highlight>
                <a:srgbClr val="FFFFFF"/>
              </a:highlight>
              <a:latin typeface="Arial"/>
              <a:ea typeface="Arial"/>
              <a:cs typeface="Arial"/>
              <a:sym typeface="Arial"/>
            </a:endParaRPr>
          </a:p>
          <a:p>
            <a:pPr marL="635000" lvl="0" indent="-330200" algn="just" rtl="0">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Lower operational costs as a result of streamlining and eliminating some processes</a:t>
            </a:r>
            <a:endParaRPr sz="1600">
              <a:solidFill>
                <a:srgbClr val="333333"/>
              </a:solidFill>
              <a:highlight>
                <a:srgbClr val="FFFFFF"/>
              </a:highlight>
              <a:latin typeface="Arial"/>
              <a:ea typeface="Arial"/>
              <a:cs typeface="Arial"/>
              <a:sym typeface="Arial"/>
            </a:endParaRPr>
          </a:p>
          <a:p>
            <a:pPr marL="635000" lvl="0" indent="-330200" algn="just" rtl="0">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Better organization and goals creating more productive (and maybe happier) employees</a:t>
            </a:r>
            <a:endParaRPr sz="1600">
              <a:solidFill>
                <a:srgbClr val="333333"/>
              </a:solidFill>
              <a:highlight>
                <a:srgbClr val="FFFFFF"/>
              </a:highlight>
              <a:latin typeface="Arial"/>
              <a:ea typeface="Arial"/>
              <a:cs typeface="Arial"/>
              <a:sym typeface="Arial"/>
            </a:endParaRPr>
          </a:p>
          <a:p>
            <a:pPr marL="635000" lvl="0" indent="-330200" algn="just" rtl="0">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Better products driving more sales</a:t>
            </a:r>
            <a:endParaRPr sz="1600">
              <a:solidFill>
                <a:srgbClr val="333333"/>
              </a:solidFill>
              <a:highlight>
                <a:srgbClr val="FFFFFF"/>
              </a:highlight>
              <a:latin typeface="Arial"/>
              <a:ea typeface="Arial"/>
              <a:cs typeface="Arial"/>
              <a:sym typeface="Arial"/>
            </a:endParaRPr>
          </a:p>
          <a:p>
            <a:pPr marL="0" lvl="0" indent="0" rtl="0">
              <a:spcBef>
                <a:spcPts val="1500"/>
              </a:spcBef>
              <a:spcAft>
                <a:spcPts val="0"/>
              </a:spcAft>
              <a:buNone/>
            </a:pPr>
            <a:endParaRPr sz="1600">
              <a:solidFill>
                <a:srgbClr val="333333"/>
              </a:solidFill>
              <a:highlight>
                <a:srgbClr val="FFFFFF"/>
              </a:highlight>
              <a:latin typeface="Arial"/>
              <a:ea typeface="Arial"/>
              <a:cs typeface="Arial"/>
              <a:sym typeface="Arial"/>
            </a:endParaRPr>
          </a:p>
          <a:p>
            <a:pPr marL="0" lvl="0" indent="0" rtl="0">
              <a:spcBef>
                <a:spcPts val="8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ctrTitle"/>
          </p:nvPr>
        </p:nvSpPr>
        <p:spPr>
          <a:xfrm>
            <a:off x="877212" y="1090800"/>
            <a:ext cx="5367900" cy="2961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a:solidFill>
                  <a:schemeClr val="lt1"/>
                </a:solidFill>
                <a:latin typeface="Arial"/>
                <a:ea typeface="Arial"/>
                <a:cs typeface="Arial"/>
                <a:sym typeface="Arial"/>
              </a:rPr>
              <a:t>BUSINESS PROCESS REENGINEERING IMPERATIVE IN  U.S.A.</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295325" y="135525"/>
            <a:ext cx="5786100" cy="1083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The Business Climate made Reengineering imperative </a:t>
            </a:r>
            <a:endParaRPr/>
          </a:p>
        </p:txBody>
      </p:sp>
      <p:sp>
        <p:nvSpPr>
          <p:cNvPr id="250" name="Shape 250"/>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457200" lvl="0" indent="-342900">
              <a:spcBef>
                <a:spcPts val="600"/>
              </a:spcBef>
              <a:spcAft>
                <a:spcPts val="0"/>
              </a:spcAft>
              <a:buSzPts val="1800"/>
              <a:buChar char="▰"/>
            </a:pPr>
            <a:r>
              <a:rPr lang="en"/>
              <a:t>When the model T Ford was launched, Henry Ford said “I’ll get the customer any color of car he wants, so long as it’s black.”</a:t>
            </a:r>
            <a:endParaRPr/>
          </a:p>
        </p:txBody>
      </p:sp>
      <p:sp>
        <p:nvSpPr>
          <p:cNvPr id="251" name="Shape 251"/>
          <p:cNvSpPr txBox="1">
            <a:spLocks noGrp="1"/>
          </p:cNvSpPr>
          <p:nvPr>
            <p:ph type="body" idx="2"/>
          </p:nvPr>
        </p:nvSpPr>
        <p:spPr>
          <a:xfrm>
            <a:off x="3233625" y="1545075"/>
            <a:ext cx="2247900" cy="35985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3 major reasons for trouble.</a:t>
            </a:r>
            <a:endParaRPr/>
          </a:p>
          <a:p>
            <a:pPr marL="457200" lvl="0" indent="-342900">
              <a:spcBef>
                <a:spcPts val="600"/>
              </a:spcBef>
              <a:spcAft>
                <a:spcPts val="0"/>
              </a:spcAft>
              <a:buSzPts val="1800"/>
              <a:buChar char="▰"/>
            </a:pPr>
            <a:r>
              <a:rPr lang="en"/>
              <a:t>Assembly line model of production , customer waited in line for the delivery.</a:t>
            </a:r>
            <a:endParaRPr/>
          </a:p>
          <a:p>
            <a:pPr marL="457200" lvl="0" indent="-342900">
              <a:spcBef>
                <a:spcPts val="0"/>
              </a:spcBef>
              <a:spcAft>
                <a:spcPts val="0"/>
              </a:spcAft>
              <a:buSzPts val="1800"/>
              <a:buChar char="▰"/>
            </a:pPr>
            <a:r>
              <a:rPr lang="en"/>
              <a:t>Low local competition.</a:t>
            </a:r>
            <a:endParaRPr/>
          </a:p>
          <a:p>
            <a:pPr marL="457200" lvl="0" indent="-342900">
              <a:spcBef>
                <a:spcPts val="0"/>
              </a:spcBef>
              <a:spcAft>
                <a:spcPts val="0"/>
              </a:spcAft>
              <a:buSzPts val="1800"/>
              <a:buChar char="▰"/>
            </a:pPr>
            <a:r>
              <a:rPr lang="en"/>
              <a:t>Negligible global competition.</a:t>
            </a:r>
            <a:endParaRPr/>
          </a:p>
        </p:txBody>
      </p:sp>
      <p:sp>
        <p:nvSpPr>
          <p:cNvPr id="252" name="Shape 252"/>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457200" lvl="0" indent="-342900">
              <a:spcBef>
                <a:spcPts val="600"/>
              </a:spcBef>
              <a:spcAft>
                <a:spcPts val="0"/>
              </a:spcAft>
              <a:buSzPts val="1800"/>
              <a:buChar char="▰"/>
            </a:pPr>
            <a:r>
              <a:rPr lang="en"/>
              <a:t>To recover from this situation Ford changed their approach from </a:t>
            </a:r>
            <a:r>
              <a:rPr lang="en" i="1"/>
              <a:t>PRODUCTION SUPREMACY TO SUPPLIER PRIMACY.</a:t>
            </a:r>
            <a:endParaRPr i="1"/>
          </a:p>
        </p:txBody>
      </p:sp>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2555</Words>
  <Application>Microsoft Office PowerPoint</Application>
  <PresentationFormat>On-screen Show (16:9)</PresentationFormat>
  <Paragraphs>280</Paragraphs>
  <Slides>41</Slides>
  <Notes>39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Raleway</vt:lpstr>
      <vt:lpstr>Roboto Mono</vt:lpstr>
      <vt:lpstr>Wingdings</vt:lpstr>
      <vt:lpstr>Roboto Condensed Light</vt:lpstr>
      <vt:lpstr>Arial</vt:lpstr>
      <vt:lpstr>Roboto Condensed</vt:lpstr>
      <vt:lpstr>Roboto</vt:lpstr>
      <vt:lpstr>Arvo</vt:lpstr>
      <vt:lpstr>Times New Roman</vt:lpstr>
      <vt:lpstr>Salerio template</vt:lpstr>
      <vt:lpstr>PowerPoint Presentation</vt:lpstr>
      <vt:lpstr>Tools for managing Transformation</vt:lpstr>
      <vt:lpstr>Connect between Mission and Technology </vt:lpstr>
      <vt:lpstr>Timeline</vt:lpstr>
      <vt:lpstr>WHY BUSINESS PROCESS REENGINEERING ?</vt:lpstr>
      <vt:lpstr>WHY BUSINESS PROCESS REENGINEERING ? </vt:lpstr>
      <vt:lpstr>WHY BUSINESS PROCESS REENGINEERING ? </vt:lpstr>
      <vt:lpstr>BUSINESS PROCESS REENGINEERING IMPERATIVE IN  U.S.A.</vt:lpstr>
      <vt:lpstr>The Business Climate made Reengineering imperative </vt:lpstr>
      <vt:lpstr>Japanese Paradigm</vt:lpstr>
      <vt:lpstr>BUSINESS PROCESS REENGINEERING IMPERATIVE IN  EUROPE</vt:lpstr>
      <vt:lpstr>PowerPoint Presentation</vt:lpstr>
      <vt:lpstr>PowerPoint Presentation</vt:lpstr>
      <vt:lpstr>PowerPoint Presentation</vt:lpstr>
      <vt:lpstr>BUSINESS PROCESS REENGINEERING (BPR) AT MAHINDRA &amp; MAHINDRA</vt:lpstr>
      <vt:lpstr>WHY BPR WAS NEEDED</vt:lpstr>
      <vt:lpstr>BARRIERS WHILE IMPLEMENTING BPR</vt:lpstr>
      <vt:lpstr>BPR IMPLEMENTATION EXERCISE</vt:lpstr>
      <vt:lpstr>BENEFITS OF BPR PROGRAM</vt:lpstr>
      <vt:lpstr>CONTD...</vt:lpstr>
      <vt:lpstr>MEASURES TAKEN AT A SHOP FLOOR TO ENSURE BPR SUCCESS</vt:lpstr>
      <vt:lpstr>KEY HIGHLIGHTS</vt:lpstr>
      <vt:lpstr>CONCLUSION</vt:lpstr>
      <vt:lpstr>State bank of India</vt:lpstr>
      <vt:lpstr>OBJECTIVE</vt:lpstr>
      <vt:lpstr>Pillars of BPR</vt:lpstr>
      <vt:lpstr>i) Branch Re-design:</vt:lpstr>
      <vt:lpstr>ii) Alternate Delivery Channels:</vt:lpstr>
      <vt:lpstr>iii) Customized Products:</vt:lpstr>
      <vt:lpstr>Re-engineering in India</vt:lpstr>
      <vt:lpstr>Examples of Re-engineering in India-  Bank of India</vt:lpstr>
      <vt:lpstr>REASON FOR BPR INITIATIVE</vt:lpstr>
      <vt:lpstr>BPR at BOI</vt:lpstr>
      <vt:lpstr>Learning Outcomes</vt:lpstr>
      <vt:lpstr>PowerPoint Presentation</vt:lpstr>
      <vt:lpstr>POTENTIAL HR INTERVENTIONS FOR DOWNSIZING, MERGERS AND ACQUISITION</vt:lpstr>
      <vt:lpstr>DOWNSIZING, MERGERS AND ACQUISITION</vt:lpstr>
      <vt:lpstr>HR INTERVENTIONS FOR DOWNSIZING   </vt:lpstr>
      <vt:lpstr>HR INTERVENTIONS FOR MERGER AND ACQUISITION  </vt:lpstr>
      <vt:lpstr>HR INTERVENTIONS FOR MERGER AND ACQUISITION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Reengineering</dc:title>
  <cp:lastModifiedBy>Vijay Pratap Singh</cp:lastModifiedBy>
  <cp:revision>9</cp:revision>
  <dcterms:modified xsi:type="dcterms:W3CDTF">2023-09-07T14:55:48Z</dcterms:modified>
</cp:coreProperties>
</file>