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5614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791" y="37177"/>
            <a:ext cx="7862417" cy="269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545" y="1360576"/>
            <a:ext cx="4216908" cy="418782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791" y="37177"/>
            <a:ext cx="7862417" cy="269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534148"/>
            <a:ext cx="9144000" cy="3238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4196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832229" y="39623"/>
            <a:ext cx="5483860" cy="293370"/>
          </a:xfrm>
          <a:custGeom>
            <a:avLst/>
            <a:gdLst/>
            <a:ahLst/>
            <a:cxnLst/>
            <a:rect l="l" t="t" r="r" b="b"/>
            <a:pathLst>
              <a:path w="5483859" h="293370">
                <a:moveTo>
                  <a:pt x="1826513" y="4952"/>
                </a:moveTo>
                <a:lnTo>
                  <a:pt x="1826513" y="292989"/>
                </a:lnTo>
              </a:path>
              <a:path w="5483859" h="293370">
                <a:moveTo>
                  <a:pt x="3653028" y="4952"/>
                </a:moveTo>
                <a:lnTo>
                  <a:pt x="3653028" y="292989"/>
                </a:lnTo>
              </a:path>
              <a:path w="5483859" h="293370">
                <a:moveTo>
                  <a:pt x="5483733" y="4952"/>
                </a:moveTo>
                <a:lnTo>
                  <a:pt x="5483733" y="292989"/>
                </a:lnTo>
              </a:path>
              <a:path w="5483859" h="293370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331" y="6621751"/>
            <a:ext cx="23240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utterstock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utterstock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7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www.opereationpayoff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WcEfzHB08QE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://geert-hofsted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hyperlink" Target="http://www.youtube.com/watch?v=6_WAmt3cMdk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actioncoach.com/Effective-Leadership?pressid=478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crossculturalcomm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hyperlink" Target="http://www.youtube.com/watch?v=6_WAmt3cMdk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7.png"/><Relationship Id="rId7" Type="http://schemas.openxmlformats.org/officeDocument/2006/relationships/image" Target="../media/image2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hyperlink" Target="http://www.actioncoach.com/Effective-Leadership?pressid=478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crossculturalcomm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0" y="1824281"/>
            <a:ext cx="792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 MT"/>
                <a:cs typeface="Arial MT"/>
              </a:rPr>
              <a:t>Effective</a:t>
            </a:r>
            <a:r>
              <a:rPr sz="3600" b="1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 MT"/>
                <a:cs typeface="Arial MT"/>
              </a:rPr>
              <a:t>Cross-cultural</a:t>
            </a:r>
            <a:r>
              <a:rPr sz="3600" b="1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 MT"/>
                <a:cs typeface="Arial MT"/>
              </a:rPr>
              <a:t>leadership</a:t>
            </a:r>
            <a:endParaRPr sz="3600" b="1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9B30F-9AEE-4F4C-AA4B-AB096B35641F}"/>
              </a:ext>
            </a:extLst>
          </p:cNvPr>
          <p:cNvSpPr txBox="1"/>
          <p:nvPr/>
        </p:nvSpPr>
        <p:spPr>
          <a:xfrm>
            <a:off x="1524000" y="37338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Cdr Vijay Pratap Singh, </a:t>
            </a:r>
          </a:p>
          <a:p>
            <a:pPr algn="ctr"/>
            <a:r>
              <a:rPr lang="en-IN" sz="2400" b="1" dirty="0"/>
              <a:t>Adjunct Professor, E&amp;TC, TCET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192" y="46101"/>
            <a:ext cx="869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527" y="258952"/>
              <a:ext cx="186182" cy="169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069" y="431419"/>
            <a:ext cx="1673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dirty="0">
                <a:latin typeface="Arial"/>
                <a:cs typeface="Arial"/>
              </a:rPr>
              <a:t>lt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ral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A</a:t>
            </a:r>
            <a:r>
              <a:rPr sz="1400" b="1" spc="3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3116" y="434720"/>
            <a:ext cx="1660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dirty="0">
                <a:latin typeface="Arial"/>
                <a:cs typeface="Arial"/>
              </a:rPr>
              <a:t>lt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ral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tati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7682" y="48514"/>
            <a:ext cx="310642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Limitations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400" baseline="1736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Effective</a:t>
            </a:r>
            <a:r>
              <a:rPr sz="1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Management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Localization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-1588" y="404749"/>
            <a:ext cx="9144000" cy="533400"/>
            <a:chOff x="-1588" y="404749"/>
            <a:chExt cx="9144000" cy="533400"/>
          </a:xfrm>
        </p:grpSpPr>
        <p:sp>
          <p:nvSpPr>
            <p:cNvPr id="15" name="object 15"/>
            <p:cNvSpPr/>
            <p:nvPr/>
          </p:nvSpPr>
          <p:spPr>
            <a:xfrm>
              <a:off x="2741294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40538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7651" y="651764"/>
              <a:ext cx="186181" cy="16941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1376" y="870585"/>
            <a:ext cx="2304415" cy="1645920"/>
          </a:xfrm>
          <a:custGeom>
            <a:avLst/>
            <a:gdLst/>
            <a:ahLst/>
            <a:cxnLst/>
            <a:rect l="l" t="t" r="r" b="b"/>
            <a:pathLst>
              <a:path w="2304415" h="1645920">
                <a:moveTo>
                  <a:pt x="2304288" y="0"/>
                </a:moveTo>
                <a:lnTo>
                  <a:pt x="0" y="0"/>
                </a:lnTo>
                <a:lnTo>
                  <a:pt x="0" y="1645920"/>
                </a:lnTo>
                <a:lnTo>
                  <a:pt x="2304288" y="1645920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5026" y="864235"/>
          <a:ext cx="8857614" cy="352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5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3735" marR="113664" indent="-553720">
                        <a:lnSpc>
                          <a:spcPct val="150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Seek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Localization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Encourage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42570" marR="234950" indent="635" algn="ctr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Manager’s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Commitment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248920" algn="ctr">
                        <a:lnSpc>
                          <a:spcPct val="150000"/>
                        </a:lnSpc>
                        <a:spcBef>
                          <a:spcPts val="11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Open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Working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Environment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Subotic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3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Ms.</a:t>
                      </a:r>
                      <a:r>
                        <a:rPr sz="1800" b="1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Phan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 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Nicot-Bérenger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79514" y="4471034"/>
            <a:ext cx="8759190" cy="0"/>
          </a:xfrm>
          <a:custGeom>
            <a:avLst/>
            <a:gdLst/>
            <a:ahLst/>
            <a:cxnLst/>
            <a:rect l="l" t="t" r="r" b="b"/>
            <a:pathLst>
              <a:path w="8759190">
                <a:moveTo>
                  <a:pt x="0" y="0"/>
                </a:moveTo>
                <a:lnTo>
                  <a:pt x="8758618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8221" y="4513859"/>
            <a:ext cx="5775325" cy="18014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Seek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localization</a:t>
            </a:r>
            <a:r>
              <a:rPr sz="16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balance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Imbalance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management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also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consideration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recruitement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Encourage local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manager’s</a:t>
            </a:r>
            <a:r>
              <a:rPr sz="16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commitment</a:t>
            </a:r>
            <a:r>
              <a:rPr sz="16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Create open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working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192" y="46101"/>
            <a:ext cx="869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884" y="258952"/>
              <a:ext cx="186308" cy="169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21282" y="431419"/>
            <a:ext cx="1703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itati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7682" y="48514"/>
            <a:ext cx="300609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 baseline="1736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1130"/>
              </a:spcBef>
            </a:pPr>
            <a:r>
              <a:rPr sz="1400" b="1" spc="-10" dirty="0">
                <a:latin typeface="Arial"/>
                <a:cs typeface="Arial"/>
              </a:rPr>
              <a:t>Research’s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Limitation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588" y="404749"/>
            <a:ext cx="9144000" cy="533400"/>
            <a:chOff x="-1588" y="404749"/>
            <a:chExt cx="9144000" cy="533400"/>
          </a:xfrm>
        </p:grpSpPr>
        <p:sp>
          <p:nvSpPr>
            <p:cNvPr id="14" name="object 14"/>
            <p:cNvSpPr/>
            <p:nvPr/>
          </p:nvSpPr>
          <p:spPr>
            <a:xfrm>
              <a:off x="4571999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0256" y="651764"/>
              <a:ext cx="186181" cy="169418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2285" y="2348903"/>
            <a:ext cx="3999102" cy="409232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10108" y="809015"/>
            <a:ext cx="541274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Qualitative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Subjectivity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Focus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Australia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 China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15" dirty="0">
                <a:latin typeface="Arial"/>
                <a:cs typeface="Arial"/>
              </a:rPr>
              <a:t>Overlook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corporate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culture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followers’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adaptation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0132" y="6267827"/>
            <a:ext cx="2111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Source: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  <a:hlinkClick r:id="rId8"/>
              </a:rPr>
              <a:t>http://www.shutterstock.com/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1331" y="6621751"/>
            <a:ext cx="2317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11</a:t>
            </a:fld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192" y="46101"/>
            <a:ext cx="869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884" y="258952"/>
              <a:ext cx="186308" cy="169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21282" y="431419"/>
            <a:ext cx="1703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Th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ri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dirty="0">
                <a:latin typeface="Arial"/>
                <a:cs typeface="Arial"/>
              </a:rPr>
              <a:t>’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itati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7682" y="48514"/>
            <a:ext cx="300609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 baseline="1736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  <a:spcBef>
                <a:spcPts val="113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Research’s</a:t>
            </a:r>
            <a:r>
              <a:rPr sz="1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Limitation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588" y="404749"/>
            <a:ext cx="9144000" cy="533400"/>
            <a:chOff x="-1588" y="404749"/>
            <a:chExt cx="9144000" cy="533400"/>
          </a:xfrm>
        </p:grpSpPr>
        <p:sp>
          <p:nvSpPr>
            <p:cNvPr id="14" name="object 14"/>
            <p:cNvSpPr/>
            <p:nvPr/>
          </p:nvSpPr>
          <p:spPr>
            <a:xfrm>
              <a:off x="4571999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8456" y="651764"/>
              <a:ext cx="186182" cy="16941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10108" y="809015"/>
            <a:ext cx="2923540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Focus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CQ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Subjectivity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Lack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representativeness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2285" y="2348903"/>
            <a:ext cx="3999102" cy="409232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20132" y="6267827"/>
            <a:ext cx="2111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Source: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  <a:hlinkClick r:id="rId8"/>
              </a:rPr>
              <a:t>http://www.shutterstock.com/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1331" y="6621751"/>
            <a:ext cx="2317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12</a:t>
            </a:fld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239" y="258952"/>
              <a:ext cx="186308" cy="169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4987" y="431419"/>
            <a:ext cx="993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588" y="404622"/>
            <a:ext cx="9144000" cy="533400"/>
            <a:chOff x="-1588" y="404622"/>
            <a:chExt cx="9144000" cy="533400"/>
          </a:xfrm>
        </p:grpSpPr>
        <p:sp>
          <p:nvSpPr>
            <p:cNvPr id="11" name="object 11"/>
            <p:cNvSpPr/>
            <p:nvPr/>
          </p:nvSpPr>
          <p:spPr>
            <a:xfrm>
              <a:off x="2267712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18" y="651763"/>
              <a:ext cx="186258" cy="1694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1999" y="404622"/>
              <a:ext cx="2304415" cy="288290"/>
            </a:xfrm>
            <a:custGeom>
              <a:avLst/>
              <a:gdLst/>
              <a:ahLst/>
              <a:cxnLst/>
              <a:rect l="l" t="t" r="r" b="b"/>
              <a:pathLst>
                <a:path w="2304415" h="288290">
                  <a:moveTo>
                    <a:pt x="0" y="0"/>
                  </a:moveTo>
                  <a:lnTo>
                    <a:pt x="0" y="288036"/>
                  </a:lnTo>
                </a:path>
                <a:path w="2304415" h="288290">
                  <a:moveTo>
                    <a:pt x="2304288" y="0"/>
                  </a:moveTo>
                  <a:lnTo>
                    <a:pt x="2304288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06192" y="48514"/>
            <a:ext cx="6537959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6889" algn="l"/>
                <a:tab pos="3543935" algn="l"/>
                <a:tab pos="5309870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 baseline="1736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30"/>
              </a:spcBef>
              <a:tabLst>
                <a:tab pos="3006090" algn="l"/>
                <a:tab pos="5454015" algn="l"/>
              </a:tabLst>
            </a:pPr>
            <a:r>
              <a:rPr sz="1400" b="1" spc="-5" dirty="0">
                <a:latin typeface="Arial"/>
                <a:cs typeface="Arial"/>
              </a:rPr>
              <a:t>Recommendations	</a:t>
            </a:r>
            <a:r>
              <a:rPr sz="1400" b="1" dirty="0">
                <a:latin typeface="Arial"/>
                <a:cs typeface="Arial"/>
              </a:rPr>
              <a:t>References	</a:t>
            </a:r>
            <a:r>
              <a:rPr sz="1400" b="1" spc="-5" dirty="0">
                <a:latin typeface="Arial"/>
                <a:cs typeface="Arial"/>
              </a:rPr>
              <a:t>Q&amp;A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15" y="809015"/>
            <a:ext cx="823087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TL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&amp;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EQ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important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any situation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CQ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important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when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cross-cultural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context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Gaps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found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between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theory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reality: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corporate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culture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more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important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supports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TL,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EQ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CQ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625" y="2726435"/>
            <a:ext cx="4054348" cy="27266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75098" y="2501264"/>
            <a:ext cx="4667250" cy="29527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1101" y="5477662"/>
            <a:ext cx="27990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9"/>
              </a:rPr>
              <a:t>http://www.opereationpayoff.com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1331" y="6621751"/>
            <a:ext cx="2317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13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7628" y="5477662"/>
            <a:ext cx="29457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9"/>
              </a:rPr>
              <a:t>http://www.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prinpink.wordpress.com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3997" y="45212"/>
            <a:ext cx="124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</a:t>
            </a:r>
            <a:r>
              <a:rPr spc="-15" dirty="0"/>
              <a:t>t</a:t>
            </a:r>
            <a:r>
              <a:rPr spc="-5" dirty="0"/>
              <a:t>ro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239" y="258952"/>
              <a:ext cx="186308" cy="169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4987" y="431419"/>
            <a:ext cx="993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1588" y="404622"/>
            <a:ext cx="9144000" cy="533400"/>
            <a:chOff x="-1588" y="404622"/>
            <a:chExt cx="9144000" cy="533400"/>
          </a:xfrm>
        </p:grpSpPr>
        <p:sp>
          <p:nvSpPr>
            <p:cNvPr id="12" name="object 12"/>
            <p:cNvSpPr/>
            <p:nvPr/>
          </p:nvSpPr>
          <p:spPr>
            <a:xfrm>
              <a:off x="2267712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0392" y="651763"/>
              <a:ext cx="186182" cy="169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1999" y="404622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6288" y="404622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48143" y="434720"/>
            <a:ext cx="4210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Q</a:t>
            </a:r>
            <a:r>
              <a:rPr sz="1400" b="1" spc="-10" dirty="0">
                <a:latin typeface="Arial"/>
                <a:cs typeface="Arial"/>
              </a:rPr>
              <a:t>&amp;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6192" y="48514"/>
            <a:ext cx="4636135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6889" algn="l"/>
                <a:tab pos="35439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30"/>
              </a:spcBef>
              <a:tabLst>
                <a:tab pos="3006090" algn="l"/>
              </a:tabLst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Recommendations	</a:t>
            </a:r>
            <a:r>
              <a:rPr sz="1400" b="1" dirty="0">
                <a:latin typeface="Arial"/>
                <a:cs typeface="Arial"/>
              </a:rPr>
              <a:t>References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R="180340" algn="ctr">
              <a:lnSpc>
                <a:spcPct val="100000"/>
              </a:lnSpc>
            </a:pPr>
            <a:r>
              <a:rPr sz="3200" b="1" dirty="0">
                <a:solidFill>
                  <a:srgbClr val="ED3123"/>
                </a:solidFill>
                <a:latin typeface="Arial"/>
                <a:cs typeface="Arial"/>
              </a:rPr>
              <a:t>Adjusted</a:t>
            </a:r>
            <a:r>
              <a:rPr sz="3200" b="1" spc="-95" dirty="0">
                <a:solidFill>
                  <a:srgbClr val="ED312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ED3123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8179" y="1491945"/>
            <a:ext cx="6314982" cy="48078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371331" y="6621751"/>
            <a:ext cx="2317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14</a:t>
            </a:fld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239" y="258952"/>
              <a:ext cx="186308" cy="169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4987" y="431419"/>
            <a:ext cx="993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588" y="404622"/>
            <a:ext cx="9144000" cy="533400"/>
            <a:chOff x="-1588" y="404622"/>
            <a:chExt cx="9144000" cy="533400"/>
          </a:xfrm>
        </p:grpSpPr>
        <p:sp>
          <p:nvSpPr>
            <p:cNvPr id="11" name="object 11"/>
            <p:cNvSpPr/>
            <p:nvPr/>
          </p:nvSpPr>
          <p:spPr>
            <a:xfrm>
              <a:off x="2267712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1443" y="651763"/>
              <a:ext cx="186181" cy="1694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1999" y="404622"/>
              <a:ext cx="2304415" cy="288290"/>
            </a:xfrm>
            <a:custGeom>
              <a:avLst/>
              <a:gdLst/>
              <a:ahLst/>
              <a:cxnLst/>
              <a:rect l="l" t="t" r="r" b="b"/>
              <a:pathLst>
                <a:path w="2304415" h="288290">
                  <a:moveTo>
                    <a:pt x="0" y="0"/>
                  </a:moveTo>
                  <a:lnTo>
                    <a:pt x="0" y="288036"/>
                  </a:lnTo>
                </a:path>
                <a:path w="2304415" h="288290">
                  <a:moveTo>
                    <a:pt x="2304288" y="0"/>
                  </a:moveTo>
                  <a:lnTo>
                    <a:pt x="2304288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06192" y="48514"/>
            <a:ext cx="6537959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6889" algn="l"/>
                <a:tab pos="3543935" algn="l"/>
                <a:tab pos="5309870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 baseline="1736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30"/>
              </a:spcBef>
              <a:tabLst>
                <a:tab pos="3006090" algn="l"/>
                <a:tab pos="5454015" algn="l"/>
              </a:tabLst>
            </a:pPr>
            <a:r>
              <a:rPr sz="1400" b="1" spc="-5" dirty="0">
                <a:latin typeface="Arial"/>
                <a:cs typeface="Arial"/>
              </a:rPr>
              <a:t>Recommendations	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References	</a:t>
            </a:r>
            <a:r>
              <a:rPr sz="1400" b="1" spc="-5" dirty="0">
                <a:latin typeface="Arial"/>
                <a:cs typeface="Arial"/>
              </a:rPr>
              <a:t>Q&amp;A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1331" y="6621751"/>
            <a:ext cx="2317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15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40" y="736193"/>
            <a:ext cx="9037320" cy="529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7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Deng, </a:t>
            </a:r>
            <a:r>
              <a:rPr sz="1400" spc="-10" dirty="0">
                <a:latin typeface="Arial MT"/>
                <a:cs typeface="Arial MT"/>
              </a:rPr>
              <a:t>L.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Gibson, </a:t>
            </a:r>
            <a:r>
              <a:rPr sz="1400" spc="-100" dirty="0">
                <a:latin typeface="Arial MT"/>
                <a:cs typeface="Arial MT"/>
              </a:rPr>
              <a:t>P.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(2009), </a:t>
            </a:r>
            <a:r>
              <a:rPr sz="1400" i="1" spc="-5" dirty="0">
                <a:latin typeface="Arial"/>
                <a:cs typeface="Arial"/>
              </a:rPr>
              <a:t>Mapping and modelling the capacities that underlie effective cross-cultural 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leadership </a:t>
            </a:r>
            <a:r>
              <a:rPr sz="1400" i="1" dirty="0">
                <a:latin typeface="Arial"/>
                <a:cs typeface="Arial"/>
              </a:rPr>
              <a:t>- </a:t>
            </a:r>
            <a:r>
              <a:rPr sz="1400" i="1" spc="-5" dirty="0">
                <a:latin typeface="Arial"/>
                <a:cs typeface="Arial"/>
              </a:rPr>
              <a:t>An </a:t>
            </a:r>
            <a:r>
              <a:rPr sz="1400" i="1" spc="-10" dirty="0">
                <a:latin typeface="Arial"/>
                <a:cs typeface="Arial"/>
              </a:rPr>
              <a:t>interpretive </a:t>
            </a:r>
            <a:r>
              <a:rPr sz="1400" i="1" spc="-5" dirty="0">
                <a:latin typeface="Arial"/>
                <a:cs typeface="Arial"/>
              </a:rPr>
              <a:t>study with practical outcomes, </a:t>
            </a:r>
            <a:r>
              <a:rPr sz="1400" spc="-5" dirty="0">
                <a:latin typeface="Arial MT"/>
                <a:cs typeface="Arial MT"/>
              </a:rPr>
              <a:t>Cross Cultural Management: An International </a:t>
            </a:r>
            <a:r>
              <a:rPr sz="1400" dirty="0">
                <a:latin typeface="Arial MT"/>
                <a:cs typeface="Arial MT"/>
              </a:rPr>
              <a:t> Journal,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Vol.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16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347-366</a:t>
            </a:r>
            <a:endParaRPr sz="1400">
              <a:latin typeface="Arial MT"/>
              <a:cs typeface="Arial MT"/>
            </a:endParaRPr>
          </a:p>
          <a:p>
            <a:pPr marL="393700" marR="17780" indent="-34290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Deng, </a:t>
            </a:r>
            <a:r>
              <a:rPr sz="1400" dirty="0">
                <a:latin typeface="Arial MT"/>
                <a:cs typeface="Arial MT"/>
              </a:rPr>
              <a:t>L. </a:t>
            </a:r>
            <a:r>
              <a:rPr sz="1400" spc="-10" dirty="0">
                <a:latin typeface="Arial MT"/>
                <a:cs typeface="Arial MT"/>
              </a:rPr>
              <a:t>(2008), </a:t>
            </a:r>
            <a:r>
              <a:rPr sz="1400" i="1" spc="-5" dirty="0">
                <a:latin typeface="Arial"/>
                <a:cs typeface="Arial"/>
              </a:rPr>
              <a:t>EQ and CQ </a:t>
            </a:r>
            <a:r>
              <a:rPr sz="1400" i="1" spc="-10" dirty="0">
                <a:latin typeface="Arial"/>
                <a:cs typeface="Arial"/>
              </a:rPr>
              <a:t>of </a:t>
            </a:r>
            <a:r>
              <a:rPr sz="1400" i="1" spc="-5" dirty="0">
                <a:latin typeface="Arial"/>
                <a:cs typeface="Arial"/>
              </a:rPr>
              <a:t>Expatriate </a:t>
            </a:r>
            <a:r>
              <a:rPr sz="1400" i="1" spc="-15" dirty="0">
                <a:latin typeface="Arial"/>
                <a:cs typeface="Arial"/>
              </a:rPr>
              <a:t>Transformational </a:t>
            </a:r>
            <a:r>
              <a:rPr sz="1400" i="1" spc="-10" dirty="0">
                <a:latin typeface="Arial"/>
                <a:cs typeface="Arial"/>
              </a:rPr>
              <a:t>Leaders: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qualitative study </a:t>
            </a:r>
            <a:r>
              <a:rPr sz="1400" i="1" spc="-10" dirty="0">
                <a:latin typeface="Arial"/>
                <a:cs typeface="Arial"/>
              </a:rPr>
              <a:t>of </a:t>
            </a:r>
            <a:r>
              <a:rPr sz="1400" i="1" spc="-5" dirty="0">
                <a:latin typeface="Arial"/>
                <a:cs typeface="Arial"/>
              </a:rPr>
              <a:t>cross-cultural </a:t>
            </a:r>
            <a:r>
              <a:rPr sz="1400" i="1" dirty="0">
                <a:latin typeface="Arial"/>
                <a:cs typeface="Arial"/>
              </a:rPr>
              <a:t> leadership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effectiveness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for</a:t>
            </a:r>
            <a:r>
              <a:rPr sz="1400" i="1" spc="-6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Australian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business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managers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working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China</a:t>
            </a:r>
            <a:r>
              <a:rPr sz="1400" spc="-5" dirty="0">
                <a:latin typeface="Arial MT"/>
                <a:cs typeface="Arial MT"/>
              </a:rPr>
              <a:t>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RMIT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University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dirty="0">
                <a:latin typeface="Arial MT"/>
                <a:cs typeface="Arial MT"/>
              </a:rPr>
              <a:t>Burns,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J.M.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(1978),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Leadership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Harper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Row,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New</a:t>
            </a:r>
            <a:r>
              <a:rPr sz="1400" spc="-30" dirty="0">
                <a:latin typeface="Arial MT"/>
                <a:cs typeface="Arial MT"/>
              </a:rPr>
              <a:t> York,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MT"/>
                <a:cs typeface="Arial MT"/>
              </a:rPr>
              <a:t>NY.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80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Hofstede’s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website: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7"/>
              </a:rPr>
              <a:t>http://geert-hofstede.com/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10" dirty="0">
                <a:latin typeface="Arial MT"/>
                <a:cs typeface="Arial MT"/>
              </a:rPr>
              <a:t>HSBC’s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video</a:t>
            </a:r>
            <a:r>
              <a:rPr sz="1400" dirty="0">
                <a:latin typeface="Arial MT"/>
                <a:cs typeface="Arial MT"/>
              </a:rPr>
              <a:t> source: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https://</a:t>
            </a:r>
            <a:r>
              <a:rPr sz="1400" spc="-5" dirty="0">
                <a:latin typeface="Arial MT"/>
                <a:cs typeface="Arial MT"/>
                <a:hlinkClick r:id="rId8"/>
              </a:rPr>
              <a:t>www.youtube.com/watch?v=WcEfzHB08QE,</a:t>
            </a:r>
            <a:r>
              <a:rPr sz="1400" spc="-45" dirty="0">
                <a:latin typeface="Arial MT"/>
                <a:cs typeface="Arial MT"/>
                <a:hlinkClick r:id="rId8"/>
              </a:rPr>
              <a:t> </a:t>
            </a:r>
            <a:r>
              <a:rPr sz="1400" dirty="0">
                <a:latin typeface="Arial MT"/>
                <a:cs typeface="Arial MT"/>
              </a:rPr>
              <a:t>accessed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07.04.2012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5" dirty="0">
                <a:latin typeface="Arial MT"/>
                <a:cs typeface="Arial MT"/>
              </a:rPr>
              <a:t>1</a:t>
            </a:r>
            <a:r>
              <a:rPr sz="1350" spc="7" baseline="21604" dirty="0">
                <a:latin typeface="Arial MT"/>
                <a:cs typeface="Arial MT"/>
              </a:rPr>
              <a:t>St</a:t>
            </a:r>
            <a:r>
              <a:rPr sz="1350" spc="225" baseline="216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image’s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source: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  <a:hlinkClick r:id="rId9"/>
              </a:rPr>
              <a:t>http://www.crossculturalcomm.com/,</a:t>
            </a:r>
            <a:r>
              <a:rPr sz="1400" spc="-25" dirty="0">
                <a:latin typeface="Arial MT"/>
                <a:cs typeface="Arial MT"/>
                <a:hlinkClick r:id="rId9"/>
              </a:rPr>
              <a:t> </a:t>
            </a:r>
            <a:r>
              <a:rPr sz="1400" dirty="0">
                <a:latin typeface="Arial MT"/>
                <a:cs typeface="Arial MT"/>
              </a:rPr>
              <a:t>accessed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05.04.2012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80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10" dirty="0">
                <a:latin typeface="Arial MT"/>
                <a:cs typeface="Arial MT"/>
              </a:rPr>
              <a:t>2</a:t>
            </a:r>
            <a:r>
              <a:rPr sz="1350" spc="15" baseline="21604" dirty="0">
                <a:latin typeface="Arial MT"/>
                <a:cs typeface="Arial MT"/>
              </a:rPr>
              <a:t>nd</a:t>
            </a:r>
            <a:r>
              <a:rPr sz="1350" spc="187" baseline="216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image’s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source: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0"/>
              </a:rPr>
              <a:t>http://www.actioncoach.com/Effective-Leadership?pressid=478,</a:t>
            </a:r>
            <a:r>
              <a:rPr sz="1400" spc="-50" dirty="0">
                <a:latin typeface="Arial MT"/>
                <a:cs typeface="Arial MT"/>
                <a:hlinkClick r:id="rId10"/>
              </a:rPr>
              <a:t> </a:t>
            </a:r>
            <a:r>
              <a:rPr sz="1400" dirty="0">
                <a:latin typeface="Arial MT"/>
                <a:cs typeface="Arial MT"/>
              </a:rPr>
              <a:t>accessed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05.04.2012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Video: 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11"/>
              </a:rPr>
              <a:t>http://www.youtube.com/watch?v=6_WAmt3cMdk</a:t>
            </a:r>
            <a:r>
              <a:rPr sz="1400" spc="-20" dirty="0">
                <a:latin typeface="Arial MT"/>
                <a:cs typeface="Arial MT"/>
                <a:hlinkClick r:id="rId11"/>
              </a:rPr>
              <a:t> </a:t>
            </a:r>
            <a:r>
              <a:rPr sz="1400" spc="-5" dirty="0">
                <a:latin typeface="Arial MT"/>
                <a:cs typeface="Arial MT"/>
              </a:rPr>
              <a:t>09-04-2012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Interview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Mr.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Subotic,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Interview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Mr.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Kim,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80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Interview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Phan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2012</a:t>
            </a:r>
            <a:endParaRPr sz="14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93065" algn="l"/>
                <a:tab pos="393700" algn="l"/>
              </a:tabLst>
            </a:pPr>
            <a:r>
              <a:rPr sz="1400" spc="-5" dirty="0">
                <a:latin typeface="Arial MT"/>
                <a:cs typeface="Arial MT"/>
              </a:rPr>
              <a:t>Interview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Mr.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Nicot-Bérenger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48514"/>
            <a:ext cx="820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7670" algn="l"/>
                <a:tab pos="3452495" algn="l"/>
                <a:tab pos="5208905" algn="l"/>
                <a:tab pos="6975475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 baseline="1736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82" y="258952"/>
            <a:ext cx="186245" cy="16941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6153467"/>
            <a:ext cx="9144000" cy="454659"/>
            <a:chOff x="0" y="6153467"/>
            <a:chExt cx="9144000" cy="4546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36626"/>
              <a:ext cx="9144000" cy="714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53467"/>
              <a:ext cx="9144000" cy="173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70866"/>
              <a:ext cx="9144000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0" y="6170866"/>
            <a:ext cx="9144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605"/>
              </a:spcBef>
              <a:tabLst>
                <a:tab pos="4064000" algn="l"/>
                <a:tab pos="4350385" algn="l"/>
                <a:tab pos="5650865" algn="l"/>
                <a:tab pos="7494905" algn="l"/>
              </a:tabLst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Presented</a:t>
            </a:r>
            <a:r>
              <a:rPr sz="1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Cultural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Consulting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Group:</a:t>
            </a:r>
            <a:r>
              <a:rPr sz="1400" b="1" spc="-5" dirty="0">
                <a:latin typeface="Arial"/>
                <a:cs typeface="Arial"/>
              </a:rPr>
              <a:t>	</a:t>
            </a:r>
            <a:r>
              <a:rPr sz="2100" baseline="1984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100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00" b="1" baseline="1984" dirty="0">
                <a:solidFill>
                  <a:srgbClr val="FF0000"/>
                </a:solidFill>
                <a:latin typeface="Arial"/>
                <a:cs typeface="Arial"/>
              </a:rPr>
              <a:t>Prime</a:t>
            </a:r>
            <a:r>
              <a:rPr sz="2100" b="1" spc="-37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Arial"/>
                <a:cs typeface="Arial"/>
              </a:rPr>
              <a:t>Elsa</a:t>
            </a:r>
            <a:r>
              <a:rPr sz="2100" b="1" spc="660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aseline="1984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2100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00" b="1" spc="-7" baseline="1984" dirty="0">
                <a:solidFill>
                  <a:srgbClr val="FF0000"/>
                </a:solidFill>
                <a:latin typeface="Arial"/>
                <a:cs typeface="Arial"/>
              </a:rPr>
              <a:t>Hoang</a:t>
            </a:r>
            <a:r>
              <a:rPr sz="2100" b="1" spc="-22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7" baseline="1984" dirty="0">
                <a:solidFill>
                  <a:srgbClr val="FF0000"/>
                </a:solidFill>
                <a:latin typeface="Arial"/>
                <a:cs typeface="Arial"/>
              </a:rPr>
              <a:t>Bich</a:t>
            </a:r>
            <a:r>
              <a:rPr sz="2100" b="1" spc="-22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15" baseline="1984" dirty="0">
                <a:solidFill>
                  <a:srgbClr val="FF0000"/>
                </a:solidFill>
                <a:latin typeface="Arial"/>
                <a:cs typeface="Arial"/>
              </a:rPr>
              <a:t>Ngoc</a:t>
            </a:r>
            <a:r>
              <a:rPr sz="2100" b="1" spc="397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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Pham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Hoang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Duc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3738" y="1038860"/>
            <a:ext cx="832485" cy="3359785"/>
            <a:chOff x="293738" y="1038860"/>
            <a:chExt cx="832485" cy="3359785"/>
          </a:xfrm>
        </p:grpSpPr>
        <p:sp>
          <p:nvSpPr>
            <p:cNvPr id="10" name="object 10"/>
            <p:cNvSpPr/>
            <p:nvPr/>
          </p:nvSpPr>
          <p:spPr>
            <a:xfrm>
              <a:off x="293738" y="1038860"/>
              <a:ext cx="832485" cy="24765"/>
            </a:xfrm>
            <a:custGeom>
              <a:avLst/>
              <a:gdLst/>
              <a:ahLst/>
              <a:cxnLst/>
              <a:rect l="l" t="t" r="r" b="b"/>
              <a:pathLst>
                <a:path w="832485" h="24765">
                  <a:moveTo>
                    <a:pt x="83210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832104" y="24384"/>
                  </a:lnTo>
                  <a:lnTo>
                    <a:pt x="8321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816" y="1052703"/>
              <a:ext cx="271145" cy="3337560"/>
            </a:xfrm>
            <a:custGeom>
              <a:avLst/>
              <a:gdLst/>
              <a:ahLst/>
              <a:cxnLst/>
              <a:rect l="l" t="t" r="r" b="b"/>
              <a:pathLst>
                <a:path w="271144" h="3337560">
                  <a:moveTo>
                    <a:pt x="0" y="0"/>
                  </a:moveTo>
                  <a:lnTo>
                    <a:pt x="0" y="3337560"/>
                  </a:lnTo>
                </a:path>
                <a:path w="271144" h="3337560">
                  <a:moveTo>
                    <a:pt x="0" y="208407"/>
                  </a:moveTo>
                  <a:lnTo>
                    <a:pt x="270611" y="208407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1127" y="674455"/>
            <a:ext cx="1991360" cy="7302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Agenda</a:t>
            </a:r>
            <a:endParaRPr sz="1800">
              <a:latin typeface="Arial"/>
              <a:cs typeface="Arial"/>
            </a:endParaRPr>
          </a:p>
          <a:p>
            <a:pPr marL="798195">
              <a:lnSpc>
                <a:spcPct val="100000"/>
              </a:lnSpc>
              <a:spcBef>
                <a:spcPts val="685"/>
              </a:spcBef>
            </a:pP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rod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cti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0298" y="1605914"/>
            <a:ext cx="281940" cy="2785745"/>
          </a:xfrm>
          <a:custGeom>
            <a:avLst/>
            <a:gdLst/>
            <a:ahLst/>
            <a:cxnLst/>
            <a:rect l="l" t="t" r="r" b="b"/>
            <a:pathLst>
              <a:path w="281940" h="2785745">
                <a:moveTo>
                  <a:pt x="5016" y="1069086"/>
                </a:moveTo>
                <a:lnTo>
                  <a:pt x="275628" y="1069086"/>
                </a:lnTo>
              </a:path>
              <a:path w="281940" h="2785745">
                <a:moveTo>
                  <a:pt x="11074" y="0"/>
                </a:moveTo>
                <a:lnTo>
                  <a:pt x="281685" y="0"/>
                </a:lnTo>
              </a:path>
              <a:path w="281940" h="2785745">
                <a:moveTo>
                  <a:pt x="3175" y="2077212"/>
                </a:moveTo>
                <a:lnTo>
                  <a:pt x="273773" y="2077212"/>
                </a:lnTo>
              </a:path>
              <a:path w="281940" h="2785745">
                <a:moveTo>
                  <a:pt x="0" y="2785364"/>
                </a:moveTo>
                <a:lnTo>
                  <a:pt x="270598" y="2785364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4767" y="2544825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Fi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di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1685" y="2672079"/>
            <a:ext cx="640080" cy="694690"/>
          </a:xfrm>
          <a:custGeom>
            <a:avLst/>
            <a:gdLst/>
            <a:ahLst/>
            <a:cxnLst/>
            <a:rect l="l" t="t" r="r" b="b"/>
            <a:pathLst>
              <a:path w="640080" h="694689">
                <a:moveTo>
                  <a:pt x="0" y="0"/>
                </a:moveTo>
                <a:lnTo>
                  <a:pt x="640079" y="0"/>
                </a:lnTo>
              </a:path>
              <a:path w="640080" h="694689">
                <a:moveTo>
                  <a:pt x="495300" y="8636"/>
                </a:moveTo>
                <a:lnTo>
                  <a:pt x="495300" y="694436"/>
                </a:lnTo>
              </a:path>
              <a:path w="640080" h="694689">
                <a:moveTo>
                  <a:pt x="501141" y="342519"/>
                </a:moveTo>
                <a:lnTo>
                  <a:pt x="638301" y="342519"/>
                </a:lnTo>
              </a:path>
              <a:path w="640080" h="694689">
                <a:moveTo>
                  <a:pt x="495172" y="692023"/>
                </a:moveTo>
                <a:lnTo>
                  <a:pt x="632332" y="692023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79014" y="1360576"/>
            <a:ext cx="3901440" cy="41878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8575" marR="623570" indent="13970">
              <a:lnSpc>
                <a:spcPct val="146200"/>
              </a:lnSpc>
              <a:spcBef>
                <a:spcPts val="35"/>
              </a:spcBef>
            </a:pPr>
            <a:r>
              <a:rPr sz="1600" b="1" spc="-10" dirty="0">
                <a:latin typeface="Arial"/>
                <a:cs typeface="Arial"/>
              </a:rPr>
              <a:t>Transformational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Leadership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(TL)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Emotional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Intelligence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(EQ)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Cross-cultural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Intelligence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(CQ)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Cultural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Awareness</a:t>
            </a:r>
            <a:endParaRPr sz="16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745"/>
              </a:spcBef>
            </a:pPr>
            <a:r>
              <a:rPr sz="1600" b="1" spc="-5" dirty="0">
                <a:latin typeface="Arial"/>
                <a:cs typeface="Arial"/>
              </a:rPr>
              <a:t>Cultural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Adaptation</a:t>
            </a:r>
            <a:endParaRPr sz="1600">
              <a:latin typeface="Arial"/>
              <a:cs typeface="Arial"/>
            </a:endParaRPr>
          </a:p>
          <a:p>
            <a:pPr marL="27940" marR="5080" indent="26670">
              <a:lnSpc>
                <a:spcPct val="136800"/>
              </a:lnSpc>
              <a:spcBef>
                <a:spcPts val="130"/>
              </a:spcBef>
            </a:pPr>
            <a:r>
              <a:rPr sz="1600" b="1" spc="-10" dirty="0">
                <a:latin typeface="Arial"/>
                <a:cs typeface="Arial"/>
              </a:rPr>
              <a:t>Effectiveness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Management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Localization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Theories</a:t>
            </a:r>
            <a:endParaRPr sz="16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695"/>
              </a:spcBef>
            </a:pPr>
            <a:r>
              <a:rPr sz="1600" b="1" spc="-5" dirty="0">
                <a:latin typeface="Arial"/>
                <a:cs typeface="Arial"/>
              </a:rPr>
              <a:t>Research</a:t>
            </a:r>
            <a:endParaRPr sz="1600">
              <a:latin typeface="Arial"/>
              <a:cs typeface="Arial"/>
            </a:endParaRPr>
          </a:p>
          <a:p>
            <a:pPr marL="19050" marR="2172335" indent="8890">
              <a:lnSpc>
                <a:spcPct val="140600"/>
              </a:lnSpc>
              <a:spcBef>
                <a:spcPts val="125"/>
              </a:spcBef>
            </a:pPr>
            <a:r>
              <a:rPr sz="1600" b="1" spc="-5" dirty="0">
                <a:latin typeface="Arial"/>
                <a:cs typeface="Arial"/>
              </a:rPr>
              <a:t>Conclusion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Reco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me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da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ion  References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10" dirty="0">
                <a:latin typeface="Arial"/>
                <a:cs typeface="Arial"/>
              </a:rPr>
              <a:t>Q&amp;A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0863" y="1475612"/>
            <a:ext cx="700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eory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3938" y="1609725"/>
            <a:ext cx="640080" cy="694690"/>
          </a:xfrm>
          <a:custGeom>
            <a:avLst/>
            <a:gdLst/>
            <a:ahLst/>
            <a:cxnLst/>
            <a:rect l="l" t="t" r="r" b="b"/>
            <a:pathLst>
              <a:path w="640080" h="694689">
                <a:moveTo>
                  <a:pt x="501904" y="345186"/>
                </a:moveTo>
                <a:lnTo>
                  <a:pt x="639063" y="345186"/>
                </a:lnTo>
              </a:path>
              <a:path w="640080" h="694689">
                <a:moveTo>
                  <a:pt x="499237" y="4825"/>
                </a:moveTo>
                <a:lnTo>
                  <a:pt x="499237" y="690626"/>
                </a:lnTo>
              </a:path>
              <a:path w="640080" h="694689">
                <a:moveTo>
                  <a:pt x="495935" y="694689"/>
                </a:moveTo>
                <a:lnTo>
                  <a:pt x="633094" y="694689"/>
                </a:lnTo>
              </a:path>
              <a:path w="640080" h="694689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2939" y="3553205"/>
            <a:ext cx="1104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Li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ita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io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42566" y="3688841"/>
            <a:ext cx="457200" cy="320040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304419" y="0"/>
                </a:moveTo>
                <a:lnTo>
                  <a:pt x="304419" y="320039"/>
                </a:lnTo>
              </a:path>
              <a:path w="457200" h="320039">
                <a:moveTo>
                  <a:pt x="296925" y="315467"/>
                </a:moveTo>
                <a:lnTo>
                  <a:pt x="434085" y="315467"/>
                </a:lnTo>
              </a:path>
              <a:path w="457200" h="320039">
                <a:moveTo>
                  <a:pt x="0" y="2793"/>
                </a:moveTo>
                <a:lnTo>
                  <a:pt x="457200" y="2793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59891" y="4251782"/>
            <a:ext cx="1127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si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05811" y="4377816"/>
            <a:ext cx="387350" cy="1054100"/>
          </a:xfrm>
          <a:custGeom>
            <a:avLst/>
            <a:gdLst/>
            <a:ahLst/>
            <a:cxnLst/>
            <a:rect l="l" t="t" r="r" b="b"/>
            <a:pathLst>
              <a:path w="387350" h="1054100">
                <a:moveTo>
                  <a:pt x="241173" y="2031"/>
                </a:moveTo>
                <a:lnTo>
                  <a:pt x="241173" y="1053591"/>
                </a:lnTo>
              </a:path>
              <a:path w="387350" h="1054100">
                <a:moveTo>
                  <a:pt x="233680" y="349376"/>
                </a:moveTo>
                <a:lnTo>
                  <a:pt x="370839" y="349376"/>
                </a:lnTo>
              </a:path>
              <a:path w="387350" h="1054100">
                <a:moveTo>
                  <a:pt x="0" y="0"/>
                </a:moveTo>
                <a:lnTo>
                  <a:pt x="365760" y="0"/>
                </a:lnTo>
              </a:path>
              <a:path w="387350" h="1054100">
                <a:moveTo>
                  <a:pt x="244094" y="692530"/>
                </a:moveTo>
                <a:lnTo>
                  <a:pt x="381254" y="692530"/>
                </a:lnTo>
              </a:path>
              <a:path w="387350" h="1054100">
                <a:moveTo>
                  <a:pt x="249936" y="1046225"/>
                </a:moveTo>
                <a:lnTo>
                  <a:pt x="387095" y="1046225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344424"/>
            <a:ext cx="9144000" cy="457200"/>
            <a:chOff x="0" y="344424"/>
            <a:chExt cx="9144000" cy="45720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44424"/>
              <a:ext cx="9144000" cy="262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736473"/>
              <a:ext cx="9144000" cy="6468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70713"/>
              <a:ext cx="9144000" cy="36576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0" y="370713"/>
            <a:ext cx="9144000" cy="365760"/>
          </a:xfrm>
          <a:prstGeom prst="rect">
            <a:avLst/>
          </a:prstGeom>
          <a:ln w="12700">
            <a:solidFill>
              <a:srgbClr val="F8F8F8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FF0000"/>
                </a:solidFill>
              </a:rPr>
              <a:t>Effective</a:t>
            </a:r>
            <a:r>
              <a:rPr sz="1800" spc="3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Cross-cultural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Leadership</a:t>
            </a:r>
            <a:endParaRPr sz="18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01370"/>
            <a:chOff x="-6350" y="0"/>
            <a:chExt cx="9156700" cy="801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742" y="258952"/>
              <a:ext cx="186181" cy="1694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4"/>
              <a:ext cx="9144000" cy="26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3"/>
              <a:ext cx="9144000" cy="646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3"/>
              <a:ext cx="9144000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70713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37682" y="48514"/>
            <a:ext cx="317373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Limitations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400" baseline="1736">
              <a:latin typeface="Arial"/>
              <a:cs typeface="Arial"/>
            </a:endParaRPr>
          </a:p>
          <a:p>
            <a:pPr marL="93218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latin typeface="Arial"/>
                <a:cs typeface="Arial"/>
              </a:rPr>
              <a:t>Cross-cultural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588" y="404749"/>
            <a:ext cx="9144000" cy="533400"/>
            <a:chOff x="-1588" y="404749"/>
            <a:chExt cx="9144000" cy="533400"/>
          </a:xfrm>
        </p:grpSpPr>
        <p:sp>
          <p:nvSpPr>
            <p:cNvPr id="10" name="object 10"/>
            <p:cNvSpPr/>
            <p:nvPr/>
          </p:nvSpPr>
          <p:spPr>
            <a:xfrm>
              <a:off x="2741294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8641" y="40538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4927" y="651764"/>
              <a:ext cx="186258" cy="16941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466" y="46101"/>
            <a:ext cx="5413375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95"/>
              </a:spcBef>
              <a:tabLst>
                <a:tab pos="1664970" algn="l"/>
                <a:tab pos="3439795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Intro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Theories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Findings</a:t>
            </a:r>
            <a:endParaRPr sz="2400" baseline="1736">
              <a:latin typeface="Arial"/>
              <a:cs typeface="Arial"/>
            </a:endParaRPr>
          </a:p>
          <a:p>
            <a:pPr marL="38735" algn="ctr">
              <a:lnSpc>
                <a:spcPct val="100000"/>
              </a:lnSpc>
              <a:spcBef>
                <a:spcPts val="1145"/>
              </a:spcBef>
              <a:tabLst>
                <a:tab pos="3503295" algn="l"/>
              </a:tabLst>
            </a:pPr>
            <a:r>
              <a:rPr sz="2100" b="1" spc="-15" baseline="1984" dirty="0">
                <a:solidFill>
                  <a:srgbClr val="FF0000"/>
                </a:solidFill>
                <a:latin typeface="Arial"/>
                <a:cs typeface="Arial"/>
              </a:rPr>
              <a:t>Transformational</a:t>
            </a:r>
            <a:r>
              <a:rPr sz="2100" b="1" spc="-37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7" baseline="1984" dirty="0">
                <a:solidFill>
                  <a:srgbClr val="FF0000"/>
                </a:solidFill>
                <a:latin typeface="Arial"/>
                <a:cs typeface="Arial"/>
              </a:rPr>
              <a:t>Leadership	</a:t>
            </a:r>
            <a:r>
              <a:rPr sz="1400" b="1" spc="-5" dirty="0">
                <a:latin typeface="Arial"/>
                <a:cs typeface="Arial"/>
              </a:rPr>
              <a:t>Emotional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Transformational</a:t>
            </a:r>
            <a:r>
              <a:rPr sz="1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Leadership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(TL)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520" y="1323212"/>
            <a:ext cx="4032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600" b="1" spc="-5" dirty="0">
                <a:latin typeface="Arial"/>
                <a:cs typeface="Arial"/>
              </a:rPr>
              <a:t>Occurs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when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leader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engages 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way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02633" y="1386077"/>
            <a:ext cx="271145" cy="138430"/>
            <a:chOff x="4302633" y="1386077"/>
            <a:chExt cx="271145" cy="13843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5333" y="1398777"/>
              <a:ext cx="245363" cy="11290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15333" y="1398777"/>
              <a:ext cx="245745" cy="113030"/>
            </a:xfrm>
            <a:custGeom>
              <a:avLst/>
              <a:gdLst/>
              <a:ahLst/>
              <a:cxnLst/>
              <a:rect l="l" t="t" r="r" b="b"/>
              <a:pathLst>
                <a:path w="245745" h="113030">
                  <a:moveTo>
                    <a:pt x="0" y="84582"/>
                  </a:moveTo>
                  <a:lnTo>
                    <a:pt x="188975" y="84582"/>
                  </a:lnTo>
                  <a:lnTo>
                    <a:pt x="188975" y="112902"/>
                  </a:lnTo>
                  <a:lnTo>
                    <a:pt x="245363" y="56387"/>
                  </a:lnTo>
                  <a:lnTo>
                    <a:pt x="188975" y="0"/>
                  </a:lnTo>
                  <a:lnTo>
                    <a:pt x="188975" y="28194"/>
                  </a:lnTo>
                  <a:lnTo>
                    <a:pt x="0" y="28194"/>
                  </a:lnTo>
                  <a:lnTo>
                    <a:pt x="0" y="8458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66615" y="1203096"/>
            <a:ext cx="4291330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Leaders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 followers raise 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another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levels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motivation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morality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(Burns,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1978)</a:t>
            </a:r>
            <a:endParaRPr sz="16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Arial MT"/>
                <a:cs typeface="Arial MT"/>
              </a:rPr>
              <a:t>Achieve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 performance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996" y="2911221"/>
            <a:ext cx="189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</a:t>
            </a:r>
            <a:r>
              <a:rPr sz="18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</a:t>
            </a:r>
            <a:r>
              <a:rPr sz="18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’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compo</a:t>
            </a:r>
            <a:r>
              <a:rPr sz="18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93870" y="2170683"/>
            <a:ext cx="271145" cy="138430"/>
            <a:chOff x="4293870" y="2170683"/>
            <a:chExt cx="271145" cy="13843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6570" y="2183383"/>
              <a:ext cx="245363" cy="11290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06570" y="2183383"/>
              <a:ext cx="245745" cy="113030"/>
            </a:xfrm>
            <a:custGeom>
              <a:avLst/>
              <a:gdLst/>
              <a:ahLst/>
              <a:cxnLst/>
              <a:rect l="l" t="t" r="r" b="b"/>
              <a:pathLst>
                <a:path w="245745" h="113030">
                  <a:moveTo>
                    <a:pt x="0" y="84708"/>
                  </a:moveTo>
                  <a:lnTo>
                    <a:pt x="188975" y="84708"/>
                  </a:lnTo>
                  <a:lnTo>
                    <a:pt x="188975" y="112902"/>
                  </a:lnTo>
                  <a:lnTo>
                    <a:pt x="245363" y="56387"/>
                  </a:lnTo>
                  <a:lnTo>
                    <a:pt x="188975" y="0"/>
                  </a:lnTo>
                  <a:lnTo>
                    <a:pt x="188975" y="28193"/>
                  </a:lnTo>
                  <a:lnTo>
                    <a:pt x="0" y="28193"/>
                  </a:lnTo>
                  <a:lnTo>
                    <a:pt x="0" y="8470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377819" y="3402203"/>
            <a:ext cx="271145" cy="138430"/>
            <a:chOff x="3377819" y="3402203"/>
            <a:chExt cx="271145" cy="13843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0519" y="3414903"/>
              <a:ext cx="245363" cy="1129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90519" y="3414903"/>
              <a:ext cx="245745" cy="113030"/>
            </a:xfrm>
            <a:custGeom>
              <a:avLst/>
              <a:gdLst/>
              <a:ahLst/>
              <a:cxnLst/>
              <a:rect l="l" t="t" r="r" b="b"/>
              <a:pathLst>
                <a:path w="245745" h="113029">
                  <a:moveTo>
                    <a:pt x="0" y="84709"/>
                  </a:moveTo>
                  <a:lnTo>
                    <a:pt x="188975" y="84709"/>
                  </a:lnTo>
                  <a:lnTo>
                    <a:pt x="188975" y="112902"/>
                  </a:lnTo>
                  <a:lnTo>
                    <a:pt x="245363" y="56514"/>
                  </a:lnTo>
                  <a:lnTo>
                    <a:pt x="188975" y="0"/>
                  </a:lnTo>
                  <a:lnTo>
                    <a:pt x="188975" y="28321"/>
                  </a:lnTo>
                  <a:lnTo>
                    <a:pt x="0" y="28321"/>
                  </a:lnTo>
                  <a:lnTo>
                    <a:pt x="0" y="8470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7327" y="3359023"/>
            <a:ext cx="6289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3604" algn="l"/>
              </a:tabLst>
            </a:pPr>
            <a:r>
              <a:rPr sz="2400" b="1" spc="-15" baseline="1736" dirty="0">
                <a:latin typeface="Arial"/>
                <a:cs typeface="Arial"/>
              </a:rPr>
              <a:t>Individualized</a:t>
            </a:r>
            <a:r>
              <a:rPr sz="2400" b="1" spc="127" baseline="1736" dirty="0">
                <a:latin typeface="Arial"/>
                <a:cs typeface="Arial"/>
              </a:rPr>
              <a:t> </a:t>
            </a:r>
            <a:r>
              <a:rPr sz="2400" b="1" spc="-7" baseline="1736" dirty="0">
                <a:latin typeface="Arial"/>
                <a:cs typeface="Arial"/>
              </a:rPr>
              <a:t>Consideration	</a:t>
            </a:r>
            <a:r>
              <a:rPr sz="1600" b="1" spc="-5" dirty="0">
                <a:latin typeface="Arial"/>
                <a:cs typeface="Arial"/>
              </a:rPr>
              <a:t>pay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attention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needs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441" y="3350514"/>
            <a:ext cx="2600325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309880" indent="-28702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600" b="1" spc="-5" dirty="0">
                <a:latin typeface="Arial"/>
                <a:cs typeface="Arial"/>
              </a:rPr>
              <a:t>Inspirational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Motivation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Idealized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consideration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7745" y="3957954"/>
            <a:ext cx="5725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Leader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provides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vision,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motivates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positive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future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35833" y="3829811"/>
            <a:ext cx="182880" cy="548640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0" y="0"/>
                </a:moveTo>
                <a:lnTo>
                  <a:pt x="35611" y="1202"/>
                </a:lnTo>
                <a:lnTo>
                  <a:pt x="64674" y="4476"/>
                </a:lnTo>
                <a:lnTo>
                  <a:pt x="84260" y="9322"/>
                </a:lnTo>
                <a:lnTo>
                  <a:pt x="91440" y="15239"/>
                </a:lnTo>
                <a:lnTo>
                  <a:pt x="91440" y="259080"/>
                </a:lnTo>
                <a:lnTo>
                  <a:pt x="98619" y="264997"/>
                </a:lnTo>
                <a:lnTo>
                  <a:pt x="118205" y="269843"/>
                </a:lnTo>
                <a:lnTo>
                  <a:pt x="147268" y="273117"/>
                </a:lnTo>
                <a:lnTo>
                  <a:pt x="182880" y="274319"/>
                </a:lnTo>
                <a:lnTo>
                  <a:pt x="147268" y="275522"/>
                </a:lnTo>
                <a:lnTo>
                  <a:pt x="118205" y="278796"/>
                </a:lnTo>
                <a:lnTo>
                  <a:pt x="98619" y="283642"/>
                </a:lnTo>
                <a:lnTo>
                  <a:pt x="91440" y="289560"/>
                </a:lnTo>
                <a:lnTo>
                  <a:pt x="91440" y="533400"/>
                </a:lnTo>
                <a:lnTo>
                  <a:pt x="84260" y="539317"/>
                </a:lnTo>
                <a:lnTo>
                  <a:pt x="64674" y="544163"/>
                </a:lnTo>
                <a:lnTo>
                  <a:pt x="35611" y="547437"/>
                </a:lnTo>
                <a:lnTo>
                  <a:pt x="0" y="548639"/>
                </a:lnTo>
              </a:path>
            </a:pathLst>
          </a:custGeom>
          <a:ln w="19049">
            <a:solidFill>
              <a:srgbClr val="ED3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5828" y="5950102"/>
            <a:ext cx="4191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http://www.youtube.com/watch?v=6_WAmt3cMdk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742" y="258952"/>
              <a:ext cx="186181" cy="169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480" y="46101"/>
            <a:ext cx="303720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95"/>
              </a:spcBef>
              <a:tabLst>
                <a:tab pos="2179955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b="1" spc="-10" dirty="0">
                <a:latin typeface="Arial"/>
                <a:cs typeface="Arial"/>
              </a:rPr>
              <a:t>Transformational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Leadership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3116" y="434720"/>
            <a:ext cx="1910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Emotional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7682" y="48514"/>
            <a:ext cx="317373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Limitations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400" baseline="1736">
              <a:latin typeface="Arial"/>
              <a:cs typeface="Arial"/>
            </a:endParaRPr>
          </a:p>
          <a:p>
            <a:pPr marL="93218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latin typeface="Arial"/>
                <a:cs typeface="Arial"/>
              </a:rPr>
              <a:t>Cross-cultural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1588" y="398399"/>
            <a:ext cx="9144000" cy="539750"/>
            <a:chOff x="-1588" y="398399"/>
            <a:chExt cx="9144000" cy="539750"/>
          </a:xfrm>
        </p:grpSpPr>
        <p:sp>
          <p:nvSpPr>
            <p:cNvPr id="13" name="object 13"/>
            <p:cNvSpPr/>
            <p:nvPr/>
          </p:nvSpPr>
          <p:spPr>
            <a:xfrm>
              <a:off x="2741294" y="404749"/>
              <a:ext cx="3657600" cy="288925"/>
            </a:xfrm>
            <a:custGeom>
              <a:avLst/>
              <a:gdLst/>
              <a:ahLst/>
              <a:cxnLst/>
              <a:rect l="l" t="t" r="r" b="b"/>
              <a:pathLst>
                <a:path w="3657600" h="288925">
                  <a:moveTo>
                    <a:pt x="0" y="0"/>
                  </a:moveTo>
                  <a:lnTo>
                    <a:pt x="0" y="288036"/>
                  </a:lnTo>
                </a:path>
                <a:path w="3657600" h="288925">
                  <a:moveTo>
                    <a:pt x="3657346" y="635"/>
                  </a:moveTo>
                  <a:lnTo>
                    <a:pt x="3657346" y="28867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923" y="651764"/>
              <a:ext cx="186309" cy="169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168" y="850519"/>
            <a:ext cx="245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Emotional</a:t>
            </a:r>
            <a:r>
              <a:rPr sz="1800"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4838" y="823341"/>
            <a:ext cx="6170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capacity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recognising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spc="1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own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feelings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those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others,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2770" y="967232"/>
            <a:ext cx="268605" cy="138430"/>
            <a:chOff x="2612770" y="967232"/>
            <a:chExt cx="268605" cy="13843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5470" y="979932"/>
              <a:ext cx="243078" cy="1129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25470" y="979932"/>
              <a:ext cx="243204" cy="113030"/>
            </a:xfrm>
            <a:custGeom>
              <a:avLst/>
              <a:gdLst/>
              <a:ahLst/>
              <a:cxnLst/>
              <a:rect l="l" t="t" r="r" b="b"/>
              <a:pathLst>
                <a:path w="243205" h="113030">
                  <a:moveTo>
                    <a:pt x="0" y="84708"/>
                  </a:moveTo>
                  <a:lnTo>
                    <a:pt x="186562" y="84708"/>
                  </a:lnTo>
                  <a:lnTo>
                    <a:pt x="186562" y="112902"/>
                  </a:lnTo>
                  <a:lnTo>
                    <a:pt x="243078" y="56514"/>
                  </a:lnTo>
                  <a:lnTo>
                    <a:pt x="186562" y="0"/>
                  </a:lnTo>
                  <a:lnTo>
                    <a:pt x="186562" y="28193"/>
                  </a:lnTo>
                  <a:lnTo>
                    <a:pt x="0" y="28193"/>
                  </a:lnTo>
                  <a:lnTo>
                    <a:pt x="0" y="8470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95541" y="2297683"/>
            <a:ext cx="332740" cy="309880"/>
          </a:xfrm>
          <a:custGeom>
            <a:avLst/>
            <a:gdLst/>
            <a:ahLst/>
            <a:cxnLst/>
            <a:rect l="l" t="t" r="r" b="b"/>
            <a:pathLst>
              <a:path w="332740" h="309880">
                <a:moveTo>
                  <a:pt x="77368" y="0"/>
                </a:moveTo>
                <a:lnTo>
                  <a:pt x="0" y="0"/>
                </a:lnTo>
                <a:lnTo>
                  <a:pt x="0" y="270763"/>
                </a:lnTo>
                <a:lnTo>
                  <a:pt x="255054" y="270763"/>
                </a:lnTo>
                <a:lnTo>
                  <a:pt x="255054" y="309499"/>
                </a:lnTo>
                <a:lnTo>
                  <a:pt x="332422" y="232028"/>
                </a:lnTo>
                <a:lnTo>
                  <a:pt x="255054" y="154686"/>
                </a:lnTo>
                <a:lnTo>
                  <a:pt x="255054" y="193420"/>
                </a:lnTo>
                <a:lnTo>
                  <a:pt x="77368" y="193420"/>
                </a:lnTo>
                <a:lnTo>
                  <a:pt x="773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311" y="1067257"/>
            <a:ext cx="8985250" cy="3834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3845">
              <a:lnSpc>
                <a:spcPct val="100000"/>
              </a:lnSpc>
              <a:spcBef>
                <a:spcPts val="95"/>
              </a:spcBef>
              <a:tabLst>
                <a:tab pos="3218815" algn="l"/>
                <a:tab pos="4302125" algn="l"/>
                <a:tab pos="5386070" algn="l"/>
                <a:tab pos="5881370" algn="l"/>
                <a:tab pos="6277610" algn="l"/>
                <a:tab pos="7324725" algn="l"/>
                <a:tab pos="8306434" algn="l"/>
                <a:tab pos="8812530" algn="l"/>
              </a:tabLst>
            </a:pPr>
            <a:r>
              <a:rPr sz="1600" spc="-10" dirty="0">
                <a:latin typeface="Arial MT"/>
                <a:cs typeface="Arial MT"/>
              </a:rPr>
              <a:t>fo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tivating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ou</a:t>
            </a:r>
            <a:r>
              <a:rPr sz="1600" spc="-15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sel</a:t>
            </a:r>
            <a:r>
              <a:rPr sz="1600" dirty="0">
                <a:latin typeface="Arial MT"/>
                <a:cs typeface="Arial MT"/>
              </a:rPr>
              <a:t>v</a:t>
            </a:r>
            <a:r>
              <a:rPr sz="1600" spc="-5" dirty="0">
                <a:latin typeface="Arial MT"/>
                <a:cs typeface="Arial MT"/>
              </a:rPr>
              <a:t>es,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f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managing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emotions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ell</a:t>
            </a:r>
            <a:r>
              <a:rPr sz="1600" dirty="0">
                <a:latin typeface="Arial MT"/>
                <a:cs typeface="Arial MT"/>
              </a:rPr>
              <a:t>	in</a:t>
            </a:r>
            <a:endParaRPr sz="1600">
              <a:latin typeface="Arial MT"/>
              <a:cs typeface="Arial MT"/>
            </a:endParaRPr>
          </a:p>
          <a:p>
            <a:pPr marL="282384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ourselves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others.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(Daniel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Goleman,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1995)</a:t>
            </a:r>
            <a:endParaRPr sz="1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EQ</a:t>
            </a:r>
            <a:r>
              <a:rPr sz="1800"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Effective</a:t>
            </a:r>
            <a:r>
              <a:rPr sz="180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Leadership</a:t>
            </a:r>
            <a:endParaRPr sz="18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Arial MT"/>
                <a:cs typeface="Arial MT"/>
              </a:rPr>
              <a:t>Leadership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involves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leader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others</a:t>
            </a:r>
            <a:endParaRPr sz="1600">
              <a:latin typeface="Arial MT"/>
              <a:cs typeface="Arial MT"/>
            </a:endParaRPr>
          </a:p>
          <a:p>
            <a:pPr marL="728345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latin typeface="Arial MT"/>
                <a:cs typeface="Arial MT"/>
              </a:rPr>
              <a:t>Emotional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awareness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Emotional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EQ</a:t>
            </a:r>
            <a:r>
              <a:rPr sz="18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Competencies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"/>
              <a:cs typeface="Arial"/>
            </a:endParaRPr>
          </a:p>
          <a:p>
            <a:pPr marL="359410" indent="-287020">
              <a:lnSpc>
                <a:spcPct val="100000"/>
              </a:lnSpc>
              <a:buFont typeface="Arial MT"/>
              <a:buChar char="•"/>
              <a:tabLst>
                <a:tab pos="359410" algn="l"/>
                <a:tab pos="360045" algn="l"/>
              </a:tabLst>
            </a:pPr>
            <a:r>
              <a:rPr sz="1600" b="1" dirty="0">
                <a:latin typeface="Arial"/>
                <a:cs typeface="Arial"/>
              </a:rPr>
              <a:t>Self-awareness: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ability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understand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feelings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accurate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self-assessment</a:t>
            </a:r>
            <a:endParaRPr sz="1600">
              <a:latin typeface="Arial MT"/>
              <a:cs typeface="Arial MT"/>
            </a:endParaRPr>
          </a:p>
          <a:p>
            <a:pPr marL="359410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9410" algn="l"/>
                <a:tab pos="360045" algn="l"/>
              </a:tabLst>
            </a:pPr>
            <a:r>
              <a:rPr sz="1600" b="1" spc="-5" dirty="0">
                <a:latin typeface="Arial"/>
                <a:cs typeface="Arial"/>
              </a:rPr>
              <a:t>Self-management: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ability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impulses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resources</a:t>
            </a:r>
            <a:endParaRPr sz="1600">
              <a:latin typeface="Arial MT"/>
              <a:cs typeface="Arial MT"/>
            </a:endParaRPr>
          </a:p>
          <a:p>
            <a:pPr marL="359410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9410" algn="l"/>
                <a:tab pos="360045" algn="l"/>
              </a:tabLst>
            </a:pPr>
            <a:r>
              <a:rPr sz="1600" b="1" spc="-5" dirty="0">
                <a:latin typeface="Arial"/>
                <a:cs typeface="Arial"/>
              </a:rPr>
              <a:t>Social</a:t>
            </a:r>
            <a:r>
              <a:rPr sz="1600" b="1" dirty="0">
                <a:latin typeface="Arial"/>
                <a:cs typeface="Arial"/>
              </a:rPr>
              <a:t> awareness: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ability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people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groups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accurately</a:t>
            </a:r>
            <a:endParaRPr sz="1600">
              <a:latin typeface="Arial MT"/>
              <a:cs typeface="Arial MT"/>
            </a:endParaRPr>
          </a:p>
          <a:p>
            <a:pPr marL="359410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9410" algn="l"/>
                <a:tab pos="360045" algn="l"/>
              </a:tabLst>
            </a:pPr>
            <a:r>
              <a:rPr sz="1600" b="1" spc="-5" dirty="0">
                <a:latin typeface="Arial"/>
                <a:cs typeface="Arial"/>
              </a:rPr>
              <a:t>Relationship-management: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ability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induce desirable responses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995" y="5438394"/>
            <a:ext cx="8961755" cy="0"/>
          </a:xfrm>
          <a:custGeom>
            <a:avLst/>
            <a:gdLst/>
            <a:ahLst/>
            <a:cxnLst/>
            <a:rect l="l" t="t" r="r" b="b"/>
            <a:pathLst>
              <a:path w="8961755">
                <a:moveTo>
                  <a:pt x="0" y="0"/>
                </a:moveTo>
                <a:lnTo>
                  <a:pt x="8961182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1621" y="5539841"/>
            <a:ext cx="7681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8305" marR="5080" indent="-166623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“Emotional intelligence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meaningful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 once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cultural setting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but </a:t>
            </a:r>
            <a:r>
              <a:rPr sz="1800" b="1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inapplicable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another”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(Thomas,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2006)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742" y="258952"/>
              <a:ext cx="186181" cy="169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480" y="46101"/>
            <a:ext cx="303720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95"/>
              </a:spcBef>
              <a:tabLst>
                <a:tab pos="2179955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b="1" spc="-10" dirty="0">
                <a:latin typeface="Arial"/>
                <a:cs typeface="Arial"/>
              </a:rPr>
              <a:t>Transformational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Leadership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3116" y="434720"/>
            <a:ext cx="1910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Emotional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7682" y="48514"/>
            <a:ext cx="317373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Limitations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400" baseline="1736">
              <a:latin typeface="Arial"/>
              <a:cs typeface="Arial"/>
            </a:endParaRPr>
          </a:p>
          <a:p>
            <a:pPr marL="93218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Cross-cultural</a:t>
            </a:r>
            <a:r>
              <a:rPr sz="1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1588" y="398399"/>
            <a:ext cx="9144000" cy="539750"/>
            <a:chOff x="-1588" y="398399"/>
            <a:chExt cx="9144000" cy="539750"/>
          </a:xfrm>
        </p:grpSpPr>
        <p:sp>
          <p:nvSpPr>
            <p:cNvPr id="13" name="object 13"/>
            <p:cNvSpPr/>
            <p:nvPr/>
          </p:nvSpPr>
          <p:spPr>
            <a:xfrm>
              <a:off x="2741294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8641" y="40538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7696" y="651764"/>
              <a:ext cx="186181" cy="1694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4168" y="850519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Cultural</a:t>
            </a:r>
            <a:r>
              <a:rPr sz="18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27020" y="967994"/>
            <a:ext cx="268605" cy="138430"/>
            <a:chOff x="2327020" y="967994"/>
            <a:chExt cx="268605" cy="13843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9720" y="980694"/>
              <a:ext cx="243078" cy="1129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39720" y="980694"/>
              <a:ext cx="243204" cy="113030"/>
            </a:xfrm>
            <a:custGeom>
              <a:avLst/>
              <a:gdLst/>
              <a:ahLst/>
              <a:cxnLst/>
              <a:rect l="l" t="t" r="r" b="b"/>
              <a:pathLst>
                <a:path w="243205" h="113030">
                  <a:moveTo>
                    <a:pt x="0" y="84708"/>
                  </a:moveTo>
                  <a:lnTo>
                    <a:pt x="186562" y="84708"/>
                  </a:lnTo>
                  <a:lnTo>
                    <a:pt x="186562" y="112902"/>
                  </a:lnTo>
                  <a:lnTo>
                    <a:pt x="243078" y="56514"/>
                  </a:lnTo>
                  <a:lnTo>
                    <a:pt x="186562" y="0"/>
                  </a:lnTo>
                  <a:lnTo>
                    <a:pt x="186562" y="28320"/>
                  </a:lnTo>
                  <a:lnTo>
                    <a:pt x="0" y="28320"/>
                  </a:lnTo>
                  <a:lnTo>
                    <a:pt x="0" y="8470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34436" y="877569"/>
            <a:ext cx="6347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capability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successful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adaption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cultural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settings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(Earley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2003,p.9)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1925" y="3663441"/>
            <a:ext cx="268605" cy="138430"/>
            <a:chOff x="931925" y="3663441"/>
            <a:chExt cx="268605" cy="13843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625" y="3676141"/>
              <a:ext cx="243001" cy="11290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44625" y="3676141"/>
              <a:ext cx="243204" cy="113030"/>
            </a:xfrm>
            <a:custGeom>
              <a:avLst/>
              <a:gdLst/>
              <a:ahLst/>
              <a:cxnLst/>
              <a:rect l="l" t="t" r="r" b="b"/>
              <a:pathLst>
                <a:path w="243205" h="113029">
                  <a:moveTo>
                    <a:pt x="0" y="84708"/>
                  </a:moveTo>
                  <a:lnTo>
                    <a:pt x="186537" y="84708"/>
                  </a:lnTo>
                  <a:lnTo>
                    <a:pt x="186537" y="112902"/>
                  </a:lnTo>
                  <a:lnTo>
                    <a:pt x="243001" y="56387"/>
                  </a:lnTo>
                  <a:lnTo>
                    <a:pt x="186537" y="0"/>
                  </a:lnTo>
                  <a:lnTo>
                    <a:pt x="186537" y="28193"/>
                  </a:lnTo>
                  <a:lnTo>
                    <a:pt x="0" y="28193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931925" y="4119245"/>
            <a:ext cx="268605" cy="138430"/>
            <a:chOff x="931925" y="4119245"/>
            <a:chExt cx="268605" cy="13843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25" y="4131945"/>
              <a:ext cx="243001" cy="11290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44625" y="4131945"/>
              <a:ext cx="243204" cy="113030"/>
            </a:xfrm>
            <a:custGeom>
              <a:avLst/>
              <a:gdLst/>
              <a:ahLst/>
              <a:cxnLst/>
              <a:rect l="l" t="t" r="r" b="b"/>
              <a:pathLst>
                <a:path w="243205" h="113029">
                  <a:moveTo>
                    <a:pt x="0" y="84708"/>
                  </a:moveTo>
                  <a:lnTo>
                    <a:pt x="186537" y="84708"/>
                  </a:lnTo>
                  <a:lnTo>
                    <a:pt x="186537" y="112902"/>
                  </a:lnTo>
                  <a:lnTo>
                    <a:pt x="243001" y="56387"/>
                  </a:lnTo>
                  <a:lnTo>
                    <a:pt x="186537" y="0"/>
                  </a:lnTo>
                  <a:lnTo>
                    <a:pt x="186537" y="28193"/>
                  </a:lnTo>
                  <a:lnTo>
                    <a:pt x="0" y="28193"/>
                  </a:lnTo>
                  <a:lnTo>
                    <a:pt x="0" y="8470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14653" y="4584065"/>
            <a:ext cx="268605" cy="138430"/>
            <a:chOff x="914653" y="4584065"/>
            <a:chExt cx="268605" cy="13843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53" y="4596765"/>
              <a:ext cx="243001" cy="1129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27353" y="4596765"/>
              <a:ext cx="243204" cy="113030"/>
            </a:xfrm>
            <a:custGeom>
              <a:avLst/>
              <a:gdLst/>
              <a:ahLst/>
              <a:cxnLst/>
              <a:rect l="l" t="t" r="r" b="b"/>
              <a:pathLst>
                <a:path w="243205" h="113029">
                  <a:moveTo>
                    <a:pt x="0" y="84709"/>
                  </a:moveTo>
                  <a:lnTo>
                    <a:pt x="186537" y="84709"/>
                  </a:lnTo>
                  <a:lnTo>
                    <a:pt x="186537" y="112903"/>
                  </a:lnTo>
                  <a:lnTo>
                    <a:pt x="243001" y="56387"/>
                  </a:lnTo>
                  <a:lnTo>
                    <a:pt x="186537" y="0"/>
                  </a:lnTo>
                  <a:lnTo>
                    <a:pt x="186537" y="28193"/>
                  </a:lnTo>
                  <a:lnTo>
                    <a:pt x="0" y="28193"/>
                  </a:lnTo>
                  <a:lnTo>
                    <a:pt x="0" y="8470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0815" y="1637791"/>
            <a:ext cx="9015095" cy="315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CQ</a:t>
            </a:r>
            <a:r>
              <a:rPr sz="18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Competencies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Cultural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awareness: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ability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understand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new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culture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Cultural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adaptation: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capability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change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behavior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appropriate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culture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  <a:tab pos="1298575" algn="l"/>
                <a:tab pos="2560955" algn="l"/>
                <a:tab pos="4032885" algn="l"/>
                <a:tab pos="5022215" algn="l"/>
                <a:tab pos="5909310" algn="l"/>
                <a:tab pos="7115175" algn="l"/>
                <a:tab pos="7627620" algn="l"/>
                <a:tab pos="8808720" algn="l"/>
              </a:tabLst>
            </a:pPr>
            <a:r>
              <a:rPr sz="1600" b="1" spc="-5" dirty="0">
                <a:latin typeface="Arial"/>
                <a:cs typeface="Arial"/>
              </a:rPr>
              <a:t>Effe</a:t>
            </a: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30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ocal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zati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ma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ag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men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: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10" dirty="0">
                <a:latin typeface="Arial"/>
                <a:cs typeface="Arial"/>
              </a:rPr>
              <a:t>l</a:t>
            </a:r>
            <a:r>
              <a:rPr sz="1600" b="1" spc="-30" dirty="0">
                <a:latin typeface="Arial"/>
                <a:cs typeface="Arial"/>
              </a:rPr>
              <a:t>y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ng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cu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k</a:t>
            </a:r>
            <a:r>
              <a:rPr sz="1600" b="1" spc="-5" dirty="0">
                <a:latin typeface="Arial"/>
                <a:cs typeface="Arial"/>
              </a:rPr>
              <a:t>no</a:t>
            </a:r>
            <a:r>
              <a:rPr sz="1600" b="1" spc="2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led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da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	to  </a:t>
            </a:r>
            <a:r>
              <a:rPr sz="1600" b="1" spc="-5" dirty="0">
                <a:latin typeface="Arial"/>
                <a:cs typeface="Arial"/>
              </a:rPr>
              <a:t>business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environment</a:t>
            </a:r>
            <a:endParaRPr sz="1600">
              <a:latin typeface="Arial"/>
              <a:cs typeface="Arial"/>
            </a:endParaRPr>
          </a:p>
          <a:p>
            <a:pPr marL="1240790">
              <a:lnSpc>
                <a:spcPct val="100000"/>
              </a:lnSpc>
              <a:spcBef>
                <a:spcPts val="1385"/>
              </a:spcBef>
            </a:pPr>
            <a:r>
              <a:rPr sz="1600" b="1" spc="-5" dirty="0">
                <a:latin typeface="Arial"/>
                <a:cs typeface="Arial"/>
              </a:rPr>
              <a:t>Seek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localization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balance</a:t>
            </a:r>
            <a:endParaRPr sz="1600">
              <a:latin typeface="Arial"/>
              <a:cs typeface="Arial"/>
            </a:endParaRPr>
          </a:p>
          <a:p>
            <a:pPr marL="1221105" marR="3851275" indent="31750">
              <a:lnSpc>
                <a:spcPts val="3660"/>
              </a:lnSpc>
              <a:spcBef>
                <a:spcPts val="140"/>
              </a:spcBef>
            </a:pPr>
            <a:r>
              <a:rPr sz="1600" b="1" spc="-5" dirty="0">
                <a:latin typeface="Arial"/>
                <a:cs typeface="Arial"/>
              </a:rPr>
              <a:t>Encourage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manager’s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commitment </a:t>
            </a:r>
            <a:r>
              <a:rPr sz="1600" b="1" spc="-4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Create an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open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working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environment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48514"/>
            <a:ext cx="820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7670" algn="l"/>
                <a:tab pos="3452495" algn="l"/>
                <a:tab pos="5208905" algn="l"/>
                <a:tab pos="6975475" algn="l"/>
              </a:tabLst>
            </a:pP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400" b="1" spc="-22" baseline="347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3472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r>
              <a:rPr sz="2400" b="1" baseline="347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2400" b="1" spc="-22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 baseline="1736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58952"/>
            <a:ext cx="9144000" cy="542290"/>
            <a:chOff x="0" y="258952"/>
            <a:chExt cx="9144000" cy="542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742" y="258952"/>
              <a:ext cx="186181" cy="169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70713"/>
            <a:ext cx="9144000" cy="365760"/>
          </a:xfrm>
          <a:prstGeom prst="rect">
            <a:avLst/>
          </a:prstGeom>
          <a:ln w="12700">
            <a:solidFill>
              <a:srgbClr val="F8F8F8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0000"/>
                </a:solidFill>
              </a:rPr>
              <a:t>Developing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Expatriate</a:t>
            </a:r>
            <a:r>
              <a:rPr sz="1800" spc="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Leadership</a:t>
            </a:r>
            <a:r>
              <a:rPr sz="180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Effectiveness</a:t>
            </a:r>
            <a:r>
              <a:rPr sz="1800" spc="4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in</a:t>
            </a:r>
            <a:r>
              <a:rPr sz="1800" spc="-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China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2994151" y="6207658"/>
            <a:ext cx="280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Source: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 Gibson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(2009)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7242" y="874864"/>
            <a:ext cx="7239240" cy="529043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192" y="46101"/>
            <a:ext cx="869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7682" y="48514"/>
            <a:ext cx="1104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3997" y="45212"/>
            <a:ext cx="1240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clusio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258952"/>
            <a:ext cx="9156700" cy="679450"/>
            <a:chOff x="-6350" y="258952"/>
            <a:chExt cx="9156700" cy="679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527" y="258952"/>
              <a:ext cx="186182" cy="169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588" y="755141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87954" y="399415"/>
            <a:ext cx="271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Interviewees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47814" y="4334078"/>
            <a:ext cx="1841451" cy="10462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0395" y="1556892"/>
            <a:ext cx="1244060" cy="132727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0603" y="4513359"/>
            <a:ext cx="1915705" cy="88280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7657" y="1597786"/>
            <a:ext cx="1267968" cy="110947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5496" y="755141"/>
            <a:ext cx="9052560" cy="5761355"/>
          </a:xfrm>
          <a:custGeom>
            <a:avLst/>
            <a:gdLst/>
            <a:ahLst/>
            <a:cxnLst/>
            <a:rect l="l" t="t" r="r" b="b"/>
            <a:pathLst>
              <a:path w="9052560" h="5761355">
                <a:moveTo>
                  <a:pt x="4534471" y="0"/>
                </a:moveTo>
                <a:lnTo>
                  <a:pt x="4525454" y="5760758"/>
                </a:lnTo>
              </a:path>
              <a:path w="9052560" h="5761355">
                <a:moveTo>
                  <a:pt x="0" y="2889885"/>
                </a:moveTo>
                <a:lnTo>
                  <a:pt x="9052496" y="2889885"/>
                </a:lnTo>
              </a:path>
            </a:pathLst>
          </a:custGeom>
          <a:ln w="15875">
            <a:solidFill>
              <a:srgbClr val="ED3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3052" y="1727149"/>
            <a:ext cx="272415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Isidor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Subotic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Executive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Vice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President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997958" y="1727961"/>
            <a:ext cx="253301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Phan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Tran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ED3123"/>
                </a:solidFill>
                <a:latin typeface="Arial"/>
                <a:cs typeface="Arial"/>
              </a:rPr>
              <a:t>HR</a:t>
            </a:r>
            <a:r>
              <a:rPr sz="1800" b="1" spc="-35" dirty="0">
                <a:solidFill>
                  <a:srgbClr val="ED312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3123"/>
                </a:solidFill>
                <a:latin typeface="Arial"/>
                <a:cs typeface="Arial"/>
              </a:rPr>
              <a:t>Director </a:t>
            </a:r>
            <a:r>
              <a:rPr sz="1800" b="1" dirty="0">
                <a:solidFill>
                  <a:srgbClr val="ED3123"/>
                </a:solidFill>
                <a:latin typeface="Arial"/>
                <a:cs typeface="Arial"/>
              </a:rPr>
              <a:t>of</a:t>
            </a:r>
            <a:r>
              <a:rPr sz="1800" b="1" spc="-25" dirty="0">
                <a:solidFill>
                  <a:srgbClr val="ED312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D3123"/>
                </a:solidFill>
                <a:latin typeface="Arial"/>
                <a:cs typeface="Arial"/>
              </a:rPr>
              <a:t>Unilever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10" dirty="0">
                <a:solidFill>
                  <a:srgbClr val="ED3123"/>
                </a:solidFill>
                <a:latin typeface="Arial"/>
                <a:cs typeface="Arial"/>
              </a:rPr>
              <a:t>Vietnam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919" y="4348048"/>
            <a:ext cx="2226945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Nicot-Bérenger</a:t>
            </a:r>
            <a:endParaRPr sz="2400">
              <a:latin typeface="Arial"/>
              <a:cs typeface="Arial"/>
            </a:endParaRPr>
          </a:p>
          <a:p>
            <a:pPr marL="47625" marR="39370" algn="ctr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Manager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South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East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Asia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Shipyard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(SEAS)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5123" y="4361815"/>
            <a:ext cx="253492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Arial"/>
                <a:cs typeface="Arial"/>
              </a:rPr>
              <a:t>J.T.Kim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Director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Tae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Kwang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Vina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Ltd.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192" y="46101"/>
            <a:ext cx="869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527" y="258952"/>
              <a:ext cx="186182" cy="169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069" y="434720"/>
            <a:ext cx="4758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09595" algn="l"/>
              </a:tabLst>
            </a:pPr>
            <a:r>
              <a:rPr sz="2100" b="1" spc="-15" baseline="1984" dirty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sz="2100" b="1" baseline="1984" dirty="0">
                <a:solidFill>
                  <a:srgbClr val="FF0000"/>
                </a:solidFill>
                <a:latin typeface="Arial"/>
                <a:cs typeface="Arial"/>
              </a:rPr>
              <a:t>lt</a:t>
            </a:r>
            <a:r>
              <a:rPr sz="2100" b="1" spc="-15" baseline="198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100" b="1" baseline="1984" dirty="0">
                <a:solidFill>
                  <a:srgbClr val="FF0000"/>
                </a:solidFill>
                <a:latin typeface="Arial"/>
                <a:cs typeface="Arial"/>
              </a:rPr>
              <a:t>ral</a:t>
            </a:r>
            <a:r>
              <a:rPr sz="2100" b="1" spc="-127" baseline="19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104" baseline="198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00" b="1" spc="44" baseline="1984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100" b="1" baseline="1984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100" b="1" spc="-15" baseline="198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100" b="1" baseline="1984" dirty="0">
                <a:solidFill>
                  <a:srgbClr val="FF0000"/>
                </a:solidFill>
                <a:latin typeface="Arial"/>
                <a:cs typeface="Arial"/>
              </a:rPr>
              <a:t>ess	</a:t>
            </a: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dirty="0">
                <a:latin typeface="Arial"/>
                <a:cs typeface="Arial"/>
              </a:rPr>
              <a:t>lt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ral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tati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7682" y="48514"/>
            <a:ext cx="310642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Limitations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400" baseline="1736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latin typeface="Arial"/>
                <a:cs typeface="Arial"/>
              </a:rPr>
              <a:t>Effective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Localization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588" y="404749"/>
            <a:ext cx="9144000" cy="533400"/>
            <a:chOff x="-1588" y="404749"/>
            <a:chExt cx="9144000" cy="533400"/>
          </a:xfrm>
        </p:grpSpPr>
        <p:sp>
          <p:nvSpPr>
            <p:cNvPr id="14" name="object 14"/>
            <p:cNvSpPr/>
            <p:nvPr/>
          </p:nvSpPr>
          <p:spPr>
            <a:xfrm>
              <a:off x="2741294" y="40474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8161" y="405384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4927" y="651764"/>
              <a:ext cx="186258" cy="16941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7520" y="784326"/>
            <a:ext cx="8186420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Lack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understanding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conflicts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issues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(Mr.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Kim)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Arial"/>
                <a:cs typeface="Arial"/>
              </a:rPr>
              <a:t>Training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guidelines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help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manager be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aware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culture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(Ms.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Phan Nam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Tran)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Managing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same </a:t>
            </a:r>
            <a:r>
              <a:rPr sz="1400" b="1" spc="-5" dirty="0">
                <a:latin typeface="Arial"/>
                <a:cs typeface="Arial"/>
              </a:rPr>
              <a:t>everywhere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know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how </a:t>
            </a:r>
            <a:r>
              <a:rPr sz="1400" b="1" dirty="0">
                <a:latin typeface="Arial"/>
                <a:cs typeface="Arial"/>
              </a:rPr>
              <a:t>locals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things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(Mr.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Subotic)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353" y="2066670"/>
            <a:ext cx="2113915" cy="20256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7822" y="2204290"/>
            <a:ext cx="2460559" cy="186529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084446" y="2924810"/>
            <a:ext cx="457834" cy="138430"/>
            <a:chOff x="4084446" y="2924810"/>
            <a:chExt cx="457834" cy="138430"/>
          </a:xfrm>
        </p:grpSpPr>
        <p:sp>
          <p:nvSpPr>
            <p:cNvPr id="22" name="object 22"/>
            <p:cNvSpPr/>
            <p:nvPr/>
          </p:nvSpPr>
          <p:spPr>
            <a:xfrm>
              <a:off x="4097146" y="2937510"/>
              <a:ext cx="432434" cy="113030"/>
            </a:xfrm>
            <a:custGeom>
              <a:avLst/>
              <a:gdLst/>
              <a:ahLst/>
              <a:cxnLst/>
              <a:rect l="l" t="t" r="r" b="b"/>
              <a:pathLst>
                <a:path w="432435" h="113030">
                  <a:moveTo>
                    <a:pt x="375665" y="0"/>
                  </a:moveTo>
                  <a:lnTo>
                    <a:pt x="375665" y="28193"/>
                  </a:lnTo>
                  <a:lnTo>
                    <a:pt x="0" y="28193"/>
                  </a:lnTo>
                  <a:lnTo>
                    <a:pt x="0" y="84709"/>
                  </a:lnTo>
                  <a:lnTo>
                    <a:pt x="375665" y="84709"/>
                  </a:lnTo>
                  <a:lnTo>
                    <a:pt x="375665" y="112902"/>
                  </a:lnTo>
                  <a:lnTo>
                    <a:pt x="432053" y="56514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7146" y="2937510"/>
              <a:ext cx="432434" cy="113030"/>
            </a:xfrm>
            <a:custGeom>
              <a:avLst/>
              <a:gdLst/>
              <a:ahLst/>
              <a:cxnLst/>
              <a:rect l="l" t="t" r="r" b="b"/>
              <a:pathLst>
                <a:path w="432435" h="113030">
                  <a:moveTo>
                    <a:pt x="0" y="84709"/>
                  </a:moveTo>
                  <a:lnTo>
                    <a:pt x="375665" y="84709"/>
                  </a:lnTo>
                  <a:lnTo>
                    <a:pt x="375665" y="112902"/>
                  </a:lnTo>
                  <a:lnTo>
                    <a:pt x="432053" y="56514"/>
                  </a:lnTo>
                  <a:lnTo>
                    <a:pt x="375665" y="0"/>
                  </a:lnTo>
                  <a:lnTo>
                    <a:pt x="375665" y="28193"/>
                  </a:lnTo>
                  <a:lnTo>
                    <a:pt x="0" y="28193"/>
                  </a:lnTo>
                  <a:lnTo>
                    <a:pt x="0" y="8470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6839" y="4153915"/>
            <a:ext cx="887158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840">
              <a:lnSpc>
                <a:spcPct val="100000"/>
              </a:lnSpc>
              <a:spcBef>
                <a:spcPts val="95"/>
              </a:spcBef>
              <a:tabLst>
                <a:tab pos="4866640" algn="l"/>
              </a:tabLst>
            </a:pPr>
            <a:r>
              <a:rPr sz="1000" spc="-5" dirty="0">
                <a:latin typeface="Arial MT"/>
                <a:cs typeface="Arial MT"/>
              </a:rPr>
              <a:t>Source: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  <a:hlinkClick r:id="rId9"/>
              </a:rPr>
              <a:t>http://www.crossculturalcomm.com/</a:t>
            </a:r>
            <a:r>
              <a:rPr sz="1000" spc="-5" dirty="0">
                <a:latin typeface="Arial MT"/>
                <a:cs typeface="Arial MT"/>
              </a:rPr>
              <a:t>	Source: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  <a:hlinkClick r:id="rId10"/>
              </a:rPr>
              <a:t>http://www.actioncoach.com/Effective-Leadership?pressid=478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5" dirty="0">
                <a:latin typeface="Arial"/>
                <a:cs typeface="Arial"/>
              </a:rPr>
              <a:t>Tools:</a:t>
            </a:r>
            <a:r>
              <a:rPr sz="1400" b="1" spc="4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“You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cannot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totally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apart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culture”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(Mr.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Nicot-Bérenger)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Trainings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(Mr.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Kim and </a:t>
            </a:r>
            <a:r>
              <a:rPr sz="1400" b="1" spc="5" dirty="0">
                <a:latin typeface="Arial"/>
                <a:cs typeface="Arial"/>
              </a:rPr>
              <a:t>Ms.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Phan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Tran)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514" y="5546090"/>
            <a:ext cx="8759190" cy="0"/>
          </a:xfrm>
          <a:custGeom>
            <a:avLst/>
            <a:gdLst/>
            <a:ahLst/>
            <a:cxnLst/>
            <a:rect l="l" t="t" r="r" b="b"/>
            <a:pathLst>
              <a:path w="8759190">
                <a:moveTo>
                  <a:pt x="0" y="0"/>
                </a:moveTo>
                <a:lnTo>
                  <a:pt x="8758618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8221" y="5762955"/>
            <a:ext cx="3787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mostly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192" y="46101"/>
            <a:ext cx="869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1017" y="37338"/>
            <a:ext cx="868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91" y="36322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258952"/>
            <a:ext cx="9156700" cy="542290"/>
            <a:chOff x="-6350" y="258952"/>
            <a:chExt cx="9156700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527" y="258952"/>
              <a:ext cx="186182" cy="169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4423"/>
              <a:ext cx="9144000" cy="26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472"/>
              <a:ext cx="9144000" cy="6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70712"/>
              <a:ext cx="914400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70712"/>
              <a:ext cx="9144000" cy="365760"/>
            </a:xfrm>
            <a:custGeom>
              <a:avLst/>
              <a:gdLst/>
              <a:ahLst/>
              <a:cxnLst/>
              <a:rect l="l" t="t" r="r" b="b"/>
              <a:pathLst>
                <a:path w="9144000" h="365759">
                  <a:moveTo>
                    <a:pt x="0" y="365760"/>
                  </a:moveTo>
                  <a:lnTo>
                    <a:pt x="9144000" y="3657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27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069" y="431419"/>
            <a:ext cx="1673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dirty="0">
                <a:latin typeface="Arial"/>
                <a:cs typeface="Arial"/>
              </a:rPr>
              <a:t>lt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ral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A</a:t>
            </a:r>
            <a:r>
              <a:rPr sz="1400" b="1" spc="3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3116" y="434720"/>
            <a:ext cx="1660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ral</a:t>
            </a:r>
            <a:r>
              <a:rPr sz="1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tati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7682" y="48514"/>
            <a:ext cx="3106420" cy="62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635" algn="l"/>
              </a:tabLst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Limitations	</a:t>
            </a:r>
            <a:r>
              <a:rPr sz="2400" b="1" spc="-7" baseline="1736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400" baseline="1736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latin typeface="Arial"/>
                <a:cs typeface="Arial"/>
              </a:rPr>
              <a:t>Effective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Localization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-1588" y="404749"/>
            <a:ext cx="9144000" cy="533400"/>
            <a:chOff x="-1588" y="404749"/>
            <a:chExt cx="9144000" cy="533400"/>
          </a:xfrm>
        </p:grpSpPr>
        <p:sp>
          <p:nvSpPr>
            <p:cNvPr id="15" name="object 15"/>
            <p:cNvSpPr/>
            <p:nvPr/>
          </p:nvSpPr>
          <p:spPr>
            <a:xfrm>
              <a:off x="2741294" y="404749"/>
              <a:ext cx="3127375" cy="288925"/>
            </a:xfrm>
            <a:custGeom>
              <a:avLst/>
              <a:gdLst/>
              <a:ahLst/>
              <a:cxnLst/>
              <a:rect l="l" t="t" r="r" b="b"/>
              <a:pathLst>
                <a:path w="3127375" h="288925">
                  <a:moveTo>
                    <a:pt x="0" y="0"/>
                  </a:moveTo>
                  <a:lnTo>
                    <a:pt x="0" y="288036"/>
                  </a:lnTo>
                </a:path>
                <a:path w="3127375" h="288925">
                  <a:moveTo>
                    <a:pt x="3126867" y="635"/>
                  </a:moveTo>
                  <a:lnTo>
                    <a:pt x="3126867" y="28867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588" y="755142"/>
              <a:ext cx="9144000" cy="182880"/>
            </a:xfrm>
            <a:custGeom>
              <a:avLst/>
              <a:gdLst/>
              <a:ahLst/>
              <a:cxnLst/>
              <a:rect l="l" t="t" r="r" b="b"/>
              <a:pathLst>
                <a:path w="9144000" h="182880">
                  <a:moveTo>
                    <a:pt x="9144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9144000" y="1828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163" y="651764"/>
              <a:ext cx="186182" cy="16941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8055" y="1072388"/>
            <a:ext cx="7647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“The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1600" b="1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important</a:t>
            </a:r>
            <a:r>
              <a:rPr sz="16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6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mutual</a:t>
            </a:r>
            <a:r>
              <a:rPr sz="16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i="1" baseline="1388" dirty="0">
                <a:solidFill>
                  <a:srgbClr val="FF0000"/>
                </a:solidFill>
                <a:latin typeface="Arial"/>
                <a:cs typeface="Arial"/>
              </a:rPr>
              <a:t>understanding</a:t>
            </a:r>
            <a:r>
              <a:rPr sz="3000" b="1" i="1" spc="-187" baseline="13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mutual</a:t>
            </a:r>
            <a:r>
              <a:rPr sz="1600" b="1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i="1" baseline="1388" dirty="0">
                <a:solidFill>
                  <a:srgbClr val="FF0000"/>
                </a:solidFill>
                <a:latin typeface="Arial"/>
                <a:cs typeface="Arial"/>
              </a:rPr>
              <a:t>trust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.”</a:t>
            </a:r>
            <a:r>
              <a:rPr sz="16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(Mr.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Kim)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3164" y="1766442"/>
          <a:ext cx="8785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Subotic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25500" marR="278130" indent="-538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Ms.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68325" marR="540385" indent="-203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Mr.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Nicot-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Bérenger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4828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Leader’s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ptati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No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 MT"/>
                          <a:cs typeface="Arial MT"/>
                        </a:rPr>
                        <a:t>Yes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4785" marR="17716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Corporate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culture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mutual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adaptation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173355" indent="51180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60" dirty="0">
                          <a:latin typeface="Arial MT"/>
                          <a:cs typeface="Arial MT"/>
                        </a:rPr>
                        <a:t>Yes</a:t>
                      </a:r>
                      <a:r>
                        <a:rPr sz="1800" spc="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but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Stick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corporate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727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culture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 marR="24828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Followers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ptati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869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nt 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style and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corporate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culture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N/A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22987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Leadership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style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 corporate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culture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58267" y="5614517"/>
            <a:ext cx="481520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theory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except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Mr.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Subotic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Gap:</a:t>
            </a:r>
            <a:r>
              <a:rPr sz="1600" b="1" spc="4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followers'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adaptation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corporate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culture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9514" y="5546090"/>
            <a:ext cx="8759190" cy="0"/>
          </a:xfrm>
          <a:custGeom>
            <a:avLst/>
            <a:gdLst/>
            <a:ahLst/>
            <a:cxnLst/>
            <a:rect l="l" t="t" r="r" b="b"/>
            <a:pathLst>
              <a:path w="8759190">
                <a:moveTo>
                  <a:pt x="0" y="0"/>
                </a:moveTo>
                <a:lnTo>
                  <a:pt x="8758618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1153</Words>
  <Application>Microsoft Office PowerPoint</Application>
  <PresentationFormat>On-screen Show (4:3)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Wingdings</vt:lpstr>
      <vt:lpstr>Office Theme</vt:lpstr>
      <vt:lpstr>Effective Cross-cultural leadership</vt:lpstr>
      <vt:lpstr>Effective Cross-cultural Leadership</vt:lpstr>
      <vt:lpstr>PowerPoint Presentation</vt:lpstr>
      <vt:lpstr>PowerPoint Presentation</vt:lpstr>
      <vt:lpstr>PowerPoint Presentation</vt:lpstr>
      <vt:lpstr>Developing Expatriate Leadership Effectiveness in China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Cross-cultural leadership</dc:title>
  <cp:lastModifiedBy>Vijay Pratap Singh</cp:lastModifiedBy>
  <cp:revision>3</cp:revision>
  <dcterms:created xsi:type="dcterms:W3CDTF">2021-04-08T09:32:16Z</dcterms:created>
  <dcterms:modified xsi:type="dcterms:W3CDTF">2021-04-08T09:46:52Z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2021-04-08T00:00:00Z</vt:filetime>
  </property>
</Properties>
</file>