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668"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BBCB-BA27-4570-AFAC-205B724EEC8F}"/>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CD3226-91BE-468D-AD0D-601F74DAF84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14E835-32BB-46A0-8DC2-16592137401C}"/>
              </a:ext>
            </a:extLst>
          </p:cNvPr>
          <p:cNvSpPr>
            <a:spLocks noGrp="1"/>
          </p:cNvSpPr>
          <p:nvPr>
            <p:ph type="dt" sz="half" idx="10"/>
          </p:nvPr>
        </p:nvSpPr>
        <p:spPr/>
        <p:txBody>
          <a:bodyPr/>
          <a:lstStyle/>
          <a:p>
            <a:fld id="{10B5F4AA-2FC6-442D-BE03-C0E6D7796D89}" type="datetimeFigureOut">
              <a:rPr lang="en-IN" smtClean="0"/>
              <a:t>05-09-2023</a:t>
            </a:fld>
            <a:endParaRPr lang="en-IN"/>
          </a:p>
        </p:txBody>
      </p:sp>
      <p:sp>
        <p:nvSpPr>
          <p:cNvPr id="5" name="Footer Placeholder 4">
            <a:extLst>
              <a:ext uri="{FF2B5EF4-FFF2-40B4-BE49-F238E27FC236}">
                <a16:creationId xmlns:a16="http://schemas.microsoft.com/office/drawing/2014/main" id="{564D0311-FD7C-4681-ADB3-CF98E032A3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7C3B97-BBAD-43E8-97DC-0C9C281AB219}"/>
              </a:ext>
            </a:extLst>
          </p:cNvPr>
          <p:cNvSpPr>
            <a:spLocks noGrp="1"/>
          </p:cNvSpPr>
          <p:nvPr>
            <p:ph type="sldNum" sz="quarter" idx="12"/>
          </p:nvPr>
        </p:nvSpPr>
        <p:spPr/>
        <p:txBody>
          <a:bodyPr/>
          <a:lstStyle/>
          <a:p>
            <a:fld id="{556F28C0-60E8-4A46-B28F-CAB6FEA1245C}" type="slidenum">
              <a:rPr lang="en-IN" smtClean="0"/>
              <a:t>‹#›</a:t>
            </a:fld>
            <a:endParaRPr lang="en-IN"/>
          </a:p>
        </p:txBody>
      </p:sp>
    </p:spTree>
    <p:extLst>
      <p:ext uri="{BB962C8B-B14F-4D97-AF65-F5344CB8AC3E}">
        <p14:creationId xmlns:p14="http://schemas.microsoft.com/office/powerpoint/2010/main" val="1597045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4138-7A68-41F7-95C3-9CBCD9313E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14CE0C-61EB-4E31-A359-80F93C794A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D35330-7BDD-49CA-BB6F-9923F091B809}"/>
              </a:ext>
            </a:extLst>
          </p:cNvPr>
          <p:cNvSpPr>
            <a:spLocks noGrp="1"/>
          </p:cNvSpPr>
          <p:nvPr>
            <p:ph type="dt" sz="half" idx="10"/>
          </p:nvPr>
        </p:nvSpPr>
        <p:spPr/>
        <p:txBody>
          <a:bodyPr/>
          <a:lstStyle/>
          <a:p>
            <a:fld id="{10B5F4AA-2FC6-442D-BE03-C0E6D7796D89}" type="datetimeFigureOut">
              <a:rPr lang="en-IN" smtClean="0"/>
              <a:t>05-09-2023</a:t>
            </a:fld>
            <a:endParaRPr lang="en-IN"/>
          </a:p>
        </p:txBody>
      </p:sp>
      <p:sp>
        <p:nvSpPr>
          <p:cNvPr id="5" name="Footer Placeholder 4">
            <a:extLst>
              <a:ext uri="{FF2B5EF4-FFF2-40B4-BE49-F238E27FC236}">
                <a16:creationId xmlns:a16="http://schemas.microsoft.com/office/drawing/2014/main" id="{AFA92C95-319D-4E09-87C5-2971B22693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E23C8B-6E3A-4C23-AEFB-C73D8186661C}"/>
              </a:ext>
            </a:extLst>
          </p:cNvPr>
          <p:cNvSpPr>
            <a:spLocks noGrp="1"/>
          </p:cNvSpPr>
          <p:nvPr>
            <p:ph type="sldNum" sz="quarter" idx="12"/>
          </p:nvPr>
        </p:nvSpPr>
        <p:spPr/>
        <p:txBody>
          <a:bodyPr/>
          <a:lstStyle/>
          <a:p>
            <a:fld id="{556F28C0-60E8-4A46-B28F-CAB6FEA1245C}" type="slidenum">
              <a:rPr lang="en-IN" smtClean="0"/>
              <a:t>‹#›</a:t>
            </a:fld>
            <a:endParaRPr lang="en-IN"/>
          </a:p>
        </p:txBody>
      </p:sp>
    </p:spTree>
    <p:extLst>
      <p:ext uri="{BB962C8B-B14F-4D97-AF65-F5344CB8AC3E}">
        <p14:creationId xmlns:p14="http://schemas.microsoft.com/office/powerpoint/2010/main" val="916535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192019-9835-4416-960D-74A4769E89A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693218-9F96-4E79-BC62-5CCD9E51D2E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226E31-7047-4E8F-986E-CEF24912CB4A}"/>
              </a:ext>
            </a:extLst>
          </p:cNvPr>
          <p:cNvSpPr>
            <a:spLocks noGrp="1"/>
          </p:cNvSpPr>
          <p:nvPr>
            <p:ph type="dt" sz="half" idx="10"/>
          </p:nvPr>
        </p:nvSpPr>
        <p:spPr/>
        <p:txBody>
          <a:bodyPr/>
          <a:lstStyle/>
          <a:p>
            <a:fld id="{10B5F4AA-2FC6-442D-BE03-C0E6D7796D89}" type="datetimeFigureOut">
              <a:rPr lang="en-IN" smtClean="0"/>
              <a:t>05-09-2023</a:t>
            </a:fld>
            <a:endParaRPr lang="en-IN"/>
          </a:p>
        </p:txBody>
      </p:sp>
      <p:sp>
        <p:nvSpPr>
          <p:cNvPr id="5" name="Footer Placeholder 4">
            <a:extLst>
              <a:ext uri="{FF2B5EF4-FFF2-40B4-BE49-F238E27FC236}">
                <a16:creationId xmlns:a16="http://schemas.microsoft.com/office/drawing/2014/main" id="{96781677-FA0A-46F7-B4BF-87C993FDCD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B489EC-96DB-4CA0-A063-C9009E6ADB84}"/>
              </a:ext>
            </a:extLst>
          </p:cNvPr>
          <p:cNvSpPr>
            <a:spLocks noGrp="1"/>
          </p:cNvSpPr>
          <p:nvPr>
            <p:ph type="sldNum" sz="quarter" idx="12"/>
          </p:nvPr>
        </p:nvSpPr>
        <p:spPr/>
        <p:txBody>
          <a:bodyPr/>
          <a:lstStyle/>
          <a:p>
            <a:fld id="{556F28C0-60E8-4A46-B28F-CAB6FEA1245C}" type="slidenum">
              <a:rPr lang="en-IN" smtClean="0"/>
              <a:t>‹#›</a:t>
            </a:fld>
            <a:endParaRPr lang="en-IN"/>
          </a:p>
        </p:txBody>
      </p:sp>
    </p:spTree>
    <p:extLst>
      <p:ext uri="{BB962C8B-B14F-4D97-AF65-F5344CB8AC3E}">
        <p14:creationId xmlns:p14="http://schemas.microsoft.com/office/powerpoint/2010/main" val="366351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D405-DE48-47FD-8928-25E560675F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F9A838-95B3-4020-9104-3DF275EAFF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2D07F2-4A8E-4A90-B743-7A782E8D8DD0}"/>
              </a:ext>
            </a:extLst>
          </p:cNvPr>
          <p:cNvSpPr>
            <a:spLocks noGrp="1"/>
          </p:cNvSpPr>
          <p:nvPr>
            <p:ph type="dt" sz="half" idx="10"/>
          </p:nvPr>
        </p:nvSpPr>
        <p:spPr/>
        <p:txBody>
          <a:bodyPr/>
          <a:lstStyle/>
          <a:p>
            <a:fld id="{10B5F4AA-2FC6-442D-BE03-C0E6D7796D89}" type="datetimeFigureOut">
              <a:rPr lang="en-IN" smtClean="0"/>
              <a:t>05-09-2023</a:t>
            </a:fld>
            <a:endParaRPr lang="en-IN"/>
          </a:p>
        </p:txBody>
      </p:sp>
      <p:sp>
        <p:nvSpPr>
          <p:cNvPr id="5" name="Footer Placeholder 4">
            <a:extLst>
              <a:ext uri="{FF2B5EF4-FFF2-40B4-BE49-F238E27FC236}">
                <a16:creationId xmlns:a16="http://schemas.microsoft.com/office/drawing/2014/main" id="{71EF6C68-0609-4F82-A415-5A323E38FD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F0EAFB-8038-4295-8AD9-158B7AA109E7}"/>
              </a:ext>
            </a:extLst>
          </p:cNvPr>
          <p:cNvSpPr>
            <a:spLocks noGrp="1"/>
          </p:cNvSpPr>
          <p:nvPr>
            <p:ph type="sldNum" sz="quarter" idx="12"/>
          </p:nvPr>
        </p:nvSpPr>
        <p:spPr/>
        <p:txBody>
          <a:bodyPr/>
          <a:lstStyle/>
          <a:p>
            <a:fld id="{556F28C0-60E8-4A46-B28F-CAB6FEA1245C}" type="slidenum">
              <a:rPr lang="en-IN" smtClean="0"/>
              <a:t>‹#›</a:t>
            </a:fld>
            <a:endParaRPr lang="en-IN"/>
          </a:p>
        </p:txBody>
      </p:sp>
    </p:spTree>
    <p:extLst>
      <p:ext uri="{BB962C8B-B14F-4D97-AF65-F5344CB8AC3E}">
        <p14:creationId xmlns:p14="http://schemas.microsoft.com/office/powerpoint/2010/main" val="83029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DC965-5554-4E1C-81B7-AF7FFA709DB4}"/>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E985DA-485B-40C5-B7AB-BE909A0716FC}"/>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5E02F3-D82F-4F33-B695-8CB9F0FF6A40}"/>
              </a:ext>
            </a:extLst>
          </p:cNvPr>
          <p:cNvSpPr>
            <a:spLocks noGrp="1"/>
          </p:cNvSpPr>
          <p:nvPr>
            <p:ph type="dt" sz="half" idx="10"/>
          </p:nvPr>
        </p:nvSpPr>
        <p:spPr/>
        <p:txBody>
          <a:bodyPr/>
          <a:lstStyle/>
          <a:p>
            <a:fld id="{10B5F4AA-2FC6-442D-BE03-C0E6D7796D89}" type="datetimeFigureOut">
              <a:rPr lang="en-IN" smtClean="0"/>
              <a:t>05-09-2023</a:t>
            </a:fld>
            <a:endParaRPr lang="en-IN"/>
          </a:p>
        </p:txBody>
      </p:sp>
      <p:sp>
        <p:nvSpPr>
          <p:cNvPr id="5" name="Footer Placeholder 4">
            <a:extLst>
              <a:ext uri="{FF2B5EF4-FFF2-40B4-BE49-F238E27FC236}">
                <a16:creationId xmlns:a16="http://schemas.microsoft.com/office/drawing/2014/main" id="{F0884861-1AD2-4D6F-AC96-712F6E7BBF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6D2F40-22D2-422D-9970-F330EF05930E}"/>
              </a:ext>
            </a:extLst>
          </p:cNvPr>
          <p:cNvSpPr>
            <a:spLocks noGrp="1"/>
          </p:cNvSpPr>
          <p:nvPr>
            <p:ph type="sldNum" sz="quarter" idx="12"/>
          </p:nvPr>
        </p:nvSpPr>
        <p:spPr/>
        <p:txBody>
          <a:bodyPr/>
          <a:lstStyle/>
          <a:p>
            <a:fld id="{556F28C0-60E8-4A46-B28F-CAB6FEA1245C}" type="slidenum">
              <a:rPr lang="en-IN" smtClean="0"/>
              <a:t>‹#›</a:t>
            </a:fld>
            <a:endParaRPr lang="en-IN"/>
          </a:p>
        </p:txBody>
      </p:sp>
    </p:spTree>
    <p:extLst>
      <p:ext uri="{BB962C8B-B14F-4D97-AF65-F5344CB8AC3E}">
        <p14:creationId xmlns:p14="http://schemas.microsoft.com/office/powerpoint/2010/main" val="3537753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5FC0-A5B5-481F-8408-A2770D5B97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6078E9-DBCA-4303-9087-8720B8DDD4E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45D91A-4223-448E-85D2-7BD187C1094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39D6E3-9D01-457C-A56D-05B98F147D6C}"/>
              </a:ext>
            </a:extLst>
          </p:cNvPr>
          <p:cNvSpPr>
            <a:spLocks noGrp="1"/>
          </p:cNvSpPr>
          <p:nvPr>
            <p:ph type="dt" sz="half" idx="10"/>
          </p:nvPr>
        </p:nvSpPr>
        <p:spPr/>
        <p:txBody>
          <a:bodyPr/>
          <a:lstStyle/>
          <a:p>
            <a:fld id="{10B5F4AA-2FC6-442D-BE03-C0E6D7796D89}" type="datetimeFigureOut">
              <a:rPr lang="en-IN" smtClean="0"/>
              <a:t>05-09-2023</a:t>
            </a:fld>
            <a:endParaRPr lang="en-IN"/>
          </a:p>
        </p:txBody>
      </p:sp>
      <p:sp>
        <p:nvSpPr>
          <p:cNvPr id="6" name="Footer Placeholder 5">
            <a:extLst>
              <a:ext uri="{FF2B5EF4-FFF2-40B4-BE49-F238E27FC236}">
                <a16:creationId xmlns:a16="http://schemas.microsoft.com/office/drawing/2014/main" id="{450EC1FA-656F-4423-88F3-AABBCA1A56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EFBF34-9150-413C-9432-9EC5F124FFAA}"/>
              </a:ext>
            </a:extLst>
          </p:cNvPr>
          <p:cNvSpPr>
            <a:spLocks noGrp="1"/>
          </p:cNvSpPr>
          <p:nvPr>
            <p:ph type="sldNum" sz="quarter" idx="12"/>
          </p:nvPr>
        </p:nvSpPr>
        <p:spPr/>
        <p:txBody>
          <a:bodyPr/>
          <a:lstStyle/>
          <a:p>
            <a:fld id="{556F28C0-60E8-4A46-B28F-CAB6FEA1245C}" type="slidenum">
              <a:rPr lang="en-IN" smtClean="0"/>
              <a:t>‹#›</a:t>
            </a:fld>
            <a:endParaRPr lang="en-IN"/>
          </a:p>
        </p:txBody>
      </p:sp>
    </p:spTree>
    <p:extLst>
      <p:ext uri="{BB962C8B-B14F-4D97-AF65-F5344CB8AC3E}">
        <p14:creationId xmlns:p14="http://schemas.microsoft.com/office/powerpoint/2010/main" val="243516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B6D0-8F70-473F-A055-4604FE6005F1}"/>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1B2D0D-2BA9-4EE1-A2A8-5429DA4113BE}"/>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C2D9B1-6CA7-4A45-96BB-B2C0E44B4A9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BC186F-949E-4AD5-AD7A-6461F49E3B14}"/>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80BF82-CFD1-4570-9B50-B26D5C34364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DB21D7-D094-4428-9992-A7B87B0B9A05}"/>
              </a:ext>
            </a:extLst>
          </p:cNvPr>
          <p:cNvSpPr>
            <a:spLocks noGrp="1"/>
          </p:cNvSpPr>
          <p:nvPr>
            <p:ph type="dt" sz="half" idx="10"/>
          </p:nvPr>
        </p:nvSpPr>
        <p:spPr/>
        <p:txBody>
          <a:bodyPr/>
          <a:lstStyle/>
          <a:p>
            <a:fld id="{10B5F4AA-2FC6-442D-BE03-C0E6D7796D89}" type="datetimeFigureOut">
              <a:rPr lang="en-IN" smtClean="0"/>
              <a:t>05-09-2023</a:t>
            </a:fld>
            <a:endParaRPr lang="en-IN"/>
          </a:p>
        </p:txBody>
      </p:sp>
      <p:sp>
        <p:nvSpPr>
          <p:cNvPr id="8" name="Footer Placeholder 7">
            <a:extLst>
              <a:ext uri="{FF2B5EF4-FFF2-40B4-BE49-F238E27FC236}">
                <a16:creationId xmlns:a16="http://schemas.microsoft.com/office/drawing/2014/main" id="{488C0E90-DFF1-4A74-A760-D8BDB98CA0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C27FED-5389-4004-A2DE-0A6BD921B065}"/>
              </a:ext>
            </a:extLst>
          </p:cNvPr>
          <p:cNvSpPr>
            <a:spLocks noGrp="1"/>
          </p:cNvSpPr>
          <p:nvPr>
            <p:ph type="sldNum" sz="quarter" idx="12"/>
          </p:nvPr>
        </p:nvSpPr>
        <p:spPr/>
        <p:txBody>
          <a:bodyPr/>
          <a:lstStyle/>
          <a:p>
            <a:fld id="{556F28C0-60E8-4A46-B28F-CAB6FEA1245C}" type="slidenum">
              <a:rPr lang="en-IN" smtClean="0"/>
              <a:t>‹#›</a:t>
            </a:fld>
            <a:endParaRPr lang="en-IN"/>
          </a:p>
        </p:txBody>
      </p:sp>
    </p:spTree>
    <p:extLst>
      <p:ext uri="{BB962C8B-B14F-4D97-AF65-F5344CB8AC3E}">
        <p14:creationId xmlns:p14="http://schemas.microsoft.com/office/powerpoint/2010/main" val="201351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9A056-38D2-4656-A5A5-FCD0362C2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5503EE-2AE7-48C2-A2FD-19D8701DC69E}"/>
              </a:ext>
            </a:extLst>
          </p:cNvPr>
          <p:cNvSpPr>
            <a:spLocks noGrp="1"/>
          </p:cNvSpPr>
          <p:nvPr>
            <p:ph type="dt" sz="half" idx="10"/>
          </p:nvPr>
        </p:nvSpPr>
        <p:spPr/>
        <p:txBody>
          <a:bodyPr/>
          <a:lstStyle/>
          <a:p>
            <a:fld id="{10B5F4AA-2FC6-442D-BE03-C0E6D7796D89}" type="datetimeFigureOut">
              <a:rPr lang="en-IN" smtClean="0"/>
              <a:t>05-09-2023</a:t>
            </a:fld>
            <a:endParaRPr lang="en-IN"/>
          </a:p>
        </p:txBody>
      </p:sp>
      <p:sp>
        <p:nvSpPr>
          <p:cNvPr id="4" name="Footer Placeholder 3">
            <a:extLst>
              <a:ext uri="{FF2B5EF4-FFF2-40B4-BE49-F238E27FC236}">
                <a16:creationId xmlns:a16="http://schemas.microsoft.com/office/drawing/2014/main" id="{BD0AB772-E173-47CE-A57F-3B022810AF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E28E07-9E96-4125-A243-5B21C422E31D}"/>
              </a:ext>
            </a:extLst>
          </p:cNvPr>
          <p:cNvSpPr>
            <a:spLocks noGrp="1"/>
          </p:cNvSpPr>
          <p:nvPr>
            <p:ph type="sldNum" sz="quarter" idx="12"/>
          </p:nvPr>
        </p:nvSpPr>
        <p:spPr/>
        <p:txBody>
          <a:bodyPr/>
          <a:lstStyle/>
          <a:p>
            <a:fld id="{556F28C0-60E8-4A46-B28F-CAB6FEA1245C}" type="slidenum">
              <a:rPr lang="en-IN" smtClean="0"/>
              <a:t>‹#›</a:t>
            </a:fld>
            <a:endParaRPr lang="en-IN"/>
          </a:p>
        </p:txBody>
      </p:sp>
    </p:spTree>
    <p:extLst>
      <p:ext uri="{BB962C8B-B14F-4D97-AF65-F5344CB8AC3E}">
        <p14:creationId xmlns:p14="http://schemas.microsoft.com/office/powerpoint/2010/main" val="234717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34CA29-EB63-4AA3-A309-42721B6E28F8}"/>
              </a:ext>
            </a:extLst>
          </p:cNvPr>
          <p:cNvSpPr>
            <a:spLocks noGrp="1"/>
          </p:cNvSpPr>
          <p:nvPr>
            <p:ph type="dt" sz="half" idx="10"/>
          </p:nvPr>
        </p:nvSpPr>
        <p:spPr/>
        <p:txBody>
          <a:bodyPr/>
          <a:lstStyle/>
          <a:p>
            <a:fld id="{10B5F4AA-2FC6-442D-BE03-C0E6D7796D89}" type="datetimeFigureOut">
              <a:rPr lang="en-IN" smtClean="0"/>
              <a:t>05-09-2023</a:t>
            </a:fld>
            <a:endParaRPr lang="en-IN"/>
          </a:p>
        </p:txBody>
      </p:sp>
      <p:sp>
        <p:nvSpPr>
          <p:cNvPr id="3" name="Footer Placeholder 2">
            <a:extLst>
              <a:ext uri="{FF2B5EF4-FFF2-40B4-BE49-F238E27FC236}">
                <a16:creationId xmlns:a16="http://schemas.microsoft.com/office/drawing/2014/main" id="{FA876EC3-6978-44A7-916A-FF53E214D1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4550B4F-53AB-4F58-A3E8-BF7079D09E26}"/>
              </a:ext>
            </a:extLst>
          </p:cNvPr>
          <p:cNvSpPr>
            <a:spLocks noGrp="1"/>
          </p:cNvSpPr>
          <p:nvPr>
            <p:ph type="sldNum" sz="quarter" idx="12"/>
          </p:nvPr>
        </p:nvSpPr>
        <p:spPr/>
        <p:txBody>
          <a:bodyPr/>
          <a:lstStyle/>
          <a:p>
            <a:fld id="{556F28C0-60E8-4A46-B28F-CAB6FEA1245C}" type="slidenum">
              <a:rPr lang="en-IN" smtClean="0"/>
              <a:t>‹#›</a:t>
            </a:fld>
            <a:endParaRPr lang="en-IN"/>
          </a:p>
        </p:txBody>
      </p:sp>
    </p:spTree>
    <p:extLst>
      <p:ext uri="{BB962C8B-B14F-4D97-AF65-F5344CB8AC3E}">
        <p14:creationId xmlns:p14="http://schemas.microsoft.com/office/powerpoint/2010/main" val="1656052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75BF6-B7D3-4FBD-A434-4CF3016A6957}"/>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DCE5F9-5F67-4D56-8164-1B732A3556F4}"/>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01455F-5058-410F-9FAA-113736C8E671}"/>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A16C7-6770-4827-9FA1-C1D8EF153B68}"/>
              </a:ext>
            </a:extLst>
          </p:cNvPr>
          <p:cNvSpPr>
            <a:spLocks noGrp="1"/>
          </p:cNvSpPr>
          <p:nvPr>
            <p:ph type="dt" sz="half" idx="10"/>
          </p:nvPr>
        </p:nvSpPr>
        <p:spPr/>
        <p:txBody>
          <a:bodyPr/>
          <a:lstStyle/>
          <a:p>
            <a:fld id="{10B5F4AA-2FC6-442D-BE03-C0E6D7796D89}" type="datetimeFigureOut">
              <a:rPr lang="en-IN" smtClean="0"/>
              <a:t>05-09-2023</a:t>
            </a:fld>
            <a:endParaRPr lang="en-IN"/>
          </a:p>
        </p:txBody>
      </p:sp>
      <p:sp>
        <p:nvSpPr>
          <p:cNvPr id="6" name="Footer Placeholder 5">
            <a:extLst>
              <a:ext uri="{FF2B5EF4-FFF2-40B4-BE49-F238E27FC236}">
                <a16:creationId xmlns:a16="http://schemas.microsoft.com/office/drawing/2014/main" id="{929ABBB5-3949-40A8-A0A9-37301C0064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B3006C-61FE-432B-BC82-41E7EB4246E5}"/>
              </a:ext>
            </a:extLst>
          </p:cNvPr>
          <p:cNvSpPr>
            <a:spLocks noGrp="1"/>
          </p:cNvSpPr>
          <p:nvPr>
            <p:ph type="sldNum" sz="quarter" idx="12"/>
          </p:nvPr>
        </p:nvSpPr>
        <p:spPr/>
        <p:txBody>
          <a:bodyPr/>
          <a:lstStyle/>
          <a:p>
            <a:fld id="{556F28C0-60E8-4A46-B28F-CAB6FEA1245C}" type="slidenum">
              <a:rPr lang="en-IN" smtClean="0"/>
              <a:t>‹#›</a:t>
            </a:fld>
            <a:endParaRPr lang="en-IN"/>
          </a:p>
        </p:txBody>
      </p:sp>
    </p:spTree>
    <p:extLst>
      <p:ext uri="{BB962C8B-B14F-4D97-AF65-F5344CB8AC3E}">
        <p14:creationId xmlns:p14="http://schemas.microsoft.com/office/powerpoint/2010/main" val="189798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013D-B958-4CBE-A27B-8D4A658E7799}"/>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1D970C-19BE-4DD1-AD0F-D6A3F61E7814}"/>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9520D6-08FB-4F66-8085-4A52476CC02D}"/>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51FCF7-6744-4E9F-AC42-181F0003F65A}"/>
              </a:ext>
            </a:extLst>
          </p:cNvPr>
          <p:cNvSpPr>
            <a:spLocks noGrp="1"/>
          </p:cNvSpPr>
          <p:nvPr>
            <p:ph type="dt" sz="half" idx="10"/>
          </p:nvPr>
        </p:nvSpPr>
        <p:spPr/>
        <p:txBody>
          <a:bodyPr/>
          <a:lstStyle/>
          <a:p>
            <a:fld id="{10B5F4AA-2FC6-442D-BE03-C0E6D7796D89}" type="datetimeFigureOut">
              <a:rPr lang="en-IN" smtClean="0"/>
              <a:t>05-09-2023</a:t>
            </a:fld>
            <a:endParaRPr lang="en-IN"/>
          </a:p>
        </p:txBody>
      </p:sp>
      <p:sp>
        <p:nvSpPr>
          <p:cNvPr id="6" name="Footer Placeholder 5">
            <a:extLst>
              <a:ext uri="{FF2B5EF4-FFF2-40B4-BE49-F238E27FC236}">
                <a16:creationId xmlns:a16="http://schemas.microsoft.com/office/drawing/2014/main" id="{96E676E9-6F06-40E1-98EA-3500B66FD4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2A8C95-0801-49AB-843C-A2BC9F560897}"/>
              </a:ext>
            </a:extLst>
          </p:cNvPr>
          <p:cNvSpPr>
            <a:spLocks noGrp="1"/>
          </p:cNvSpPr>
          <p:nvPr>
            <p:ph type="sldNum" sz="quarter" idx="12"/>
          </p:nvPr>
        </p:nvSpPr>
        <p:spPr/>
        <p:txBody>
          <a:bodyPr/>
          <a:lstStyle/>
          <a:p>
            <a:fld id="{556F28C0-60E8-4A46-B28F-CAB6FEA1245C}" type="slidenum">
              <a:rPr lang="en-IN" smtClean="0"/>
              <a:t>‹#›</a:t>
            </a:fld>
            <a:endParaRPr lang="en-IN"/>
          </a:p>
        </p:txBody>
      </p:sp>
    </p:spTree>
    <p:extLst>
      <p:ext uri="{BB962C8B-B14F-4D97-AF65-F5344CB8AC3E}">
        <p14:creationId xmlns:p14="http://schemas.microsoft.com/office/powerpoint/2010/main" val="34263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93C0C6-1F5E-40AB-9F6E-6E105B6DB6C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BE7D5E-8429-4E39-94FC-C1EF9256C91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FC23FD-468C-42EC-AEC6-0ACABA213F8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5F4AA-2FC6-442D-BE03-C0E6D7796D89}" type="datetimeFigureOut">
              <a:rPr lang="en-IN" smtClean="0"/>
              <a:t>05-09-2023</a:t>
            </a:fld>
            <a:endParaRPr lang="en-IN"/>
          </a:p>
        </p:txBody>
      </p:sp>
      <p:sp>
        <p:nvSpPr>
          <p:cNvPr id="5" name="Footer Placeholder 4">
            <a:extLst>
              <a:ext uri="{FF2B5EF4-FFF2-40B4-BE49-F238E27FC236}">
                <a16:creationId xmlns:a16="http://schemas.microsoft.com/office/drawing/2014/main" id="{C162189B-1D87-464B-93C2-11D28E55B4E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686E87-988F-443D-BC7F-0F9E49533D8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F28C0-60E8-4A46-B28F-CAB6FEA1245C}" type="slidenum">
              <a:rPr lang="en-IN" smtClean="0"/>
              <a:t>‹#›</a:t>
            </a:fld>
            <a:endParaRPr lang="en-IN"/>
          </a:p>
        </p:txBody>
      </p:sp>
    </p:spTree>
    <p:extLst>
      <p:ext uri="{BB962C8B-B14F-4D97-AF65-F5344CB8AC3E}">
        <p14:creationId xmlns:p14="http://schemas.microsoft.com/office/powerpoint/2010/main" val="4036931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BA8D95-5BE5-4386-BB5E-41000ADADA8F}"/>
              </a:ext>
            </a:extLst>
          </p:cNvPr>
          <p:cNvSpPr txBox="1"/>
          <p:nvPr/>
        </p:nvSpPr>
        <p:spPr>
          <a:xfrm>
            <a:off x="1137424" y="676728"/>
            <a:ext cx="7582830" cy="721736"/>
          </a:xfrm>
          <a:prstGeom prst="rect">
            <a:avLst/>
          </a:prstGeom>
          <a:noFill/>
        </p:spPr>
        <p:txBody>
          <a:bodyPr wrap="square">
            <a:spAutoFit/>
          </a:bodyPr>
          <a:lstStyle/>
          <a:p>
            <a:pPr algn="ctr">
              <a:lnSpc>
                <a:spcPct val="107000"/>
              </a:lnSpc>
              <a:spcAft>
                <a:spcPts val="800"/>
              </a:spcAft>
            </a:pPr>
            <a:r>
              <a:rPr lang="en-IN" sz="4000" b="1" u="sng"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Identification of Training Needs</a:t>
            </a:r>
            <a:r>
              <a:rPr lang="en-IN" sz="4000" b="1"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32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2" name="TextBox 1">
            <a:extLst>
              <a:ext uri="{FF2B5EF4-FFF2-40B4-BE49-F238E27FC236}">
                <a16:creationId xmlns:a16="http://schemas.microsoft.com/office/drawing/2014/main" id="{37A90479-86CE-4CC6-B4C6-BA6EA4E18903}"/>
              </a:ext>
            </a:extLst>
          </p:cNvPr>
          <p:cNvSpPr txBox="1"/>
          <p:nvPr/>
        </p:nvSpPr>
        <p:spPr>
          <a:xfrm>
            <a:off x="1999336" y="3534937"/>
            <a:ext cx="5859005" cy="954107"/>
          </a:xfrm>
          <a:prstGeom prst="rect">
            <a:avLst/>
          </a:prstGeom>
          <a:noFill/>
        </p:spPr>
        <p:txBody>
          <a:bodyPr wrap="square" rtlCol="0">
            <a:spAutoFit/>
          </a:bodyPr>
          <a:lstStyle/>
          <a:p>
            <a:pPr algn="ctr"/>
            <a:r>
              <a:rPr lang="en-IN" sz="2800" dirty="0"/>
              <a:t>Cdr Vijay Pratap Singh, Adjunct Professor, E&amp;TC, TCET</a:t>
            </a:r>
          </a:p>
        </p:txBody>
      </p:sp>
    </p:spTree>
    <p:extLst>
      <p:ext uri="{BB962C8B-B14F-4D97-AF65-F5344CB8AC3E}">
        <p14:creationId xmlns:p14="http://schemas.microsoft.com/office/powerpoint/2010/main" val="774915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8546AA-E36C-4F7A-8C04-B6AA93EC95B9}"/>
              </a:ext>
            </a:extLst>
          </p:cNvPr>
          <p:cNvSpPr txBox="1"/>
          <p:nvPr/>
        </p:nvSpPr>
        <p:spPr>
          <a:xfrm>
            <a:off x="749033" y="881650"/>
            <a:ext cx="8030520" cy="993926"/>
          </a:xfrm>
          <a:prstGeom prst="rect">
            <a:avLst/>
          </a:prstGeom>
          <a:noFill/>
        </p:spPr>
        <p:txBody>
          <a:bodyPr wrap="square">
            <a:spAutoFit/>
          </a:bodyPr>
          <a:lstStyle/>
          <a:p>
            <a:pPr algn="just">
              <a:lnSpc>
                <a:spcPct val="107000"/>
              </a:lnSpc>
              <a:spcAft>
                <a:spcPts val="800"/>
              </a:spcAft>
            </a:pPr>
            <a:r>
              <a:rPr lang="en-IN" sz="2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Eight </a:t>
            </a:r>
            <a:r>
              <a:rPr lang="en-IN" sz="28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concrete steps to identify the training needs of employees:</a:t>
            </a:r>
            <a:endParaRPr lang="en-IN" sz="24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7" name="TextBox 6">
            <a:extLst>
              <a:ext uri="{FF2B5EF4-FFF2-40B4-BE49-F238E27FC236}">
                <a16:creationId xmlns:a16="http://schemas.microsoft.com/office/drawing/2014/main" id="{25E94CE9-AA4D-4956-88E5-208F59C0FF48}"/>
              </a:ext>
            </a:extLst>
          </p:cNvPr>
          <p:cNvSpPr txBox="1"/>
          <p:nvPr/>
        </p:nvSpPr>
        <p:spPr>
          <a:xfrm>
            <a:off x="0" y="0"/>
            <a:ext cx="9143999" cy="949714"/>
          </a:xfrm>
          <a:prstGeom prst="rect">
            <a:avLst/>
          </a:prstGeom>
          <a:solidFill>
            <a:srgbClr val="FFC000"/>
          </a:solidFill>
        </p:spPr>
        <p:txBody>
          <a:bodyPr wrap="square" anchor="ctr" anchorCtr="0">
            <a:noAutofit/>
          </a:bodyPr>
          <a:lstStyle/>
          <a:p>
            <a:pPr algn="ctr">
              <a:lnSpc>
                <a:spcPct val="107000"/>
              </a:lnSpc>
              <a:spcAft>
                <a:spcPts val="800"/>
              </a:spcAft>
            </a:pPr>
            <a:r>
              <a:rPr lang="en-IN" sz="36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Identification of Training Needs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9" name="TextBox 8">
            <a:extLst>
              <a:ext uri="{FF2B5EF4-FFF2-40B4-BE49-F238E27FC236}">
                <a16:creationId xmlns:a16="http://schemas.microsoft.com/office/drawing/2014/main" id="{9078DBF1-5637-4EA3-9E76-4966A1EB04D6}"/>
              </a:ext>
            </a:extLst>
          </p:cNvPr>
          <p:cNvSpPr txBox="1"/>
          <p:nvPr/>
        </p:nvSpPr>
        <p:spPr>
          <a:xfrm>
            <a:off x="841787" y="1963911"/>
            <a:ext cx="7738946" cy="3416320"/>
          </a:xfrm>
          <a:prstGeom prst="rect">
            <a:avLst/>
          </a:prstGeom>
          <a:noFill/>
        </p:spPr>
        <p:txBody>
          <a:bodyPr wrap="square">
            <a:spAutoFit/>
          </a:bodyPr>
          <a:lstStyle/>
          <a:p>
            <a:pPr marL="457200" indent="-457200" algn="just">
              <a:buFont typeface="+mj-lt"/>
              <a:buAutoNum type="arabicPeriod"/>
            </a:pPr>
            <a:r>
              <a:rPr lang="en-IN" sz="2400" b="1" dirty="0">
                <a:solidFill>
                  <a:srgbClr val="000000"/>
                </a:solidFill>
                <a:effectLst/>
                <a:latin typeface="Calibri" panose="020F0502020204030204" pitchFamily="34" charset="0"/>
                <a:ea typeface="Times New Roman" panose="02020603050405020304" pitchFamily="18" charset="0"/>
              </a:rPr>
              <a:t>Decide what you are trying to achieve. </a:t>
            </a:r>
            <a:r>
              <a:rPr lang="en-IN" sz="2400" dirty="0">
                <a:solidFill>
                  <a:srgbClr val="1A1A1A"/>
                </a:solidFill>
                <a:effectLst/>
                <a:latin typeface="Calibri" panose="020F0502020204030204" pitchFamily="34" charset="0"/>
                <a:ea typeface="Times New Roman" panose="02020603050405020304" pitchFamily="18" charset="0"/>
              </a:rPr>
              <a:t>Decide on organizational goals and objectives for your company before gathering employee data to decide where to spend your valuable training time.</a:t>
            </a:r>
          </a:p>
          <a:p>
            <a:pPr marL="457200" indent="-457200" algn="just">
              <a:buFont typeface="+mj-lt"/>
              <a:buAutoNum type="arabicPeriod"/>
            </a:pPr>
            <a:endParaRPr lang="en-IN" sz="2400" dirty="0">
              <a:solidFill>
                <a:srgbClr val="1A1A1A"/>
              </a:solidFill>
              <a:latin typeface="Calibri" panose="020F0502020204030204" pitchFamily="34" charset="0"/>
            </a:endParaRPr>
          </a:p>
          <a:p>
            <a:pPr marL="457200" indent="-457200" algn="just">
              <a:buFont typeface="+mj-lt"/>
              <a:buAutoNum type="arabicPeriod"/>
            </a:pPr>
            <a:r>
              <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Identify the knowledge, skills, and abilities needed to meet your objectives. </a:t>
            </a:r>
            <a:r>
              <a:rPr lang="en-IN" sz="24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As your company grows and changes your employees may have gaps in their knowledge, skills, and abilities.</a:t>
            </a:r>
            <a:endParaRPr lang="en-IN" sz="2400" dirty="0"/>
          </a:p>
        </p:txBody>
      </p:sp>
      <p:sp>
        <p:nvSpPr>
          <p:cNvPr id="8" name="TextBox 7">
            <a:extLst>
              <a:ext uri="{FF2B5EF4-FFF2-40B4-BE49-F238E27FC236}">
                <a16:creationId xmlns:a16="http://schemas.microsoft.com/office/drawing/2014/main" id="{02225352-5D3E-4B62-B874-68117EAF69FC}"/>
              </a:ext>
            </a:extLst>
          </p:cNvPr>
          <p:cNvSpPr txBox="1"/>
          <p:nvPr/>
        </p:nvSpPr>
        <p:spPr>
          <a:xfrm>
            <a:off x="841787" y="5556901"/>
            <a:ext cx="7845013" cy="1264642"/>
          </a:xfrm>
          <a:prstGeom prst="rect">
            <a:avLst/>
          </a:prstGeom>
          <a:noFill/>
        </p:spPr>
        <p:txBody>
          <a:bodyPr wrap="square">
            <a:spAutoFit/>
          </a:bodyPr>
          <a:lstStyle/>
          <a:p>
            <a:pPr algn="just">
              <a:lnSpc>
                <a:spcPct val="107000"/>
              </a:lnSpc>
              <a:spcAft>
                <a:spcPts val="800"/>
              </a:spcAft>
            </a:pPr>
            <a:r>
              <a:rPr lang="en-IN" sz="18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Note: This step carefully breaks down and articulates what employees need to know, understand, and are able to do at the end of training to meet your stated goals. These learning objectives for individuals help further guide and focus your training.</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955073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4FCFC4-3638-486B-8A98-CC294632EAB0}"/>
              </a:ext>
            </a:extLst>
          </p:cNvPr>
          <p:cNvSpPr txBox="1"/>
          <p:nvPr/>
        </p:nvSpPr>
        <p:spPr>
          <a:xfrm>
            <a:off x="663818" y="1746551"/>
            <a:ext cx="8034133" cy="4729500"/>
          </a:xfrm>
          <a:prstGeom prst="rect">
            <a:avLst/>
          </a:prstGeom>
          <a:noFill/>
        </p:spPr>
        <p:txBody>
          <a:bodyPr wrap="square">
            <a:spAutoFit/>
          </a:bodyPr>
          <a:lstStyle/>
          <a:p>
            <a:pPr marL="446088" indent="-446088" algn="just">
              <a:lnSpc>
                <a:spcPct val="107000"/>
              </a:lnSpc>
              <a:spcAft>
                <a:spcPts val="800"/>
              </a:spcAft>
            </a:pPr>
            <a:r>
              <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 	Figure out what employees know. </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Make a</a:t>
            </a:r>
            <a:r>
              <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24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list of knowledge, skills, and abilities, and determine where  employees fall. Give employees a chance to show what they know (and identify any gaps) before you start designing your learning programs.</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endParaRPr lang="en-IN" sz="24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IN" sz="24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Note: There is a variety of ways this information can be collected, including:</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lgn="just">
              <a:lnSpc>
                <a:spcPct val="107000"/>
              </a:lnSpc>
              <a:buFont typeface="Symbol" panose="05050102010706020507" pitchFamily="18" charset="2"/>
              <a:buChar char=""/>
            </a:pPr>
            <a:r>
              <a:rPr lang="en-IN" sz="24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Using questionnaires or surveys</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lgn="just">
              <a:lnSpc>
                <a:spcPct val="107000"/>
              </a:lnSpc>
              <a:buFont typeface="Symbol" panose="05050102010706020507" pitchFamily="18" charset="2"/>
              <a:buChar char=""/>
            </a:pPr>
            <a:r>
              <a:rPr lang="en-IN" sz="24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Observing employees and examining their work</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lgn="just">
              <a:lnSpc>
                <a:spcPct val="107000"/>
              </a:lnSpc>
              <a:spcAft>
                <a:spcPts val="800"/>
              </a:spcAft>
              <a:buFont typeface="Symbol" panose="05050102010706020507" pitchFamily="18" charset="2"/>
              <a:buChar char=""/>
            </a:pPr>
            <a:r>
              <a:rPr lang="en-IN" sz="24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Conducting formal assessments</a:t>
            </a: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TextBox 2">
            <a:extLst>
              <a:ext uri="{FF2B5EF4-FFF2-40B4-BE49-F238E27FC236}">
                <a16:creationId xmlns:a16="http://schemas.microsoft.com/office/drawing/2014/main" id="{2631808B-1289-4D0D-812B-F5D27CEC0163}"/>
              </a:ext>
            </a:extLst>
          </p:cNvPr>
          <p:cNvSpPr txBox="1"/>
          <p:nvPr/>
        </p:nvSpPr>
        <p:spPr>
          <a:xfrm>
            <a:off x="0" y="0"/>
            <a:ext cx="9143999" cy="949714"/>
          </a:xfrm>
          <a:prstGeom prst="rect">
            <a:avLst/>
          </a:prstGeom>
          <a:solidFill>
            <a:srgbClr val="FFC000"/>
          </a:solidFill>
        </p:spPr>
        <p:txBody>
          <a:bodyPr wrap="square" anchor="ctr" anchorCtr="0">
            <a:noAutofit/>
          </a:bodyPr>
          <a:lstStyle/>
          <a:p>
            <a:pPr algn="ctr">
              <a:lnSpc>
                <a:spcPct val="107000"/>
              </a:lnSpc>
              <a:spcAft>
                <a:spcPts val="800"/>
              </a:spcAft>
            </a:pPr>
            <a:r>
              <a:rPr lang="en-IN" sz="36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Identification of Training Needs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24727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B048C5-7BDC-479E-A2FC-5689E1E0B053}"/>
              </a:ext>
            </a:extLst>
          </p:cNvPr>
          <p:cNvSpPr txBox="1"/>
          <p:nvPr/>
        </p:nvSpPr>
        <p:spPr>
          <a:xfrm>
            <a:off x="1051034" y="1836046"/>
            <a:ext cx="7713825" cy="3441391"/>
          </a:xfrm>
          <a:prstGeom prst="rect">
            <a:avLst/>
          </a:prstGeom>
          <a:noFill/>
        </p:spPr>
        <p:txBody>
          <a:bodyPr wrap="square">
            <a:spAutoFit/>
          </a:bodyPr>
          <a:lstStyle/>
          <a:p>
            <a:pPr algn="just">
              <a:lnSpc>
                <a:spcPct val="107000"/>
              </a:lnSpc>
              <a:spcAft>
                <a:spcPts val="800"/>
              </a:spcAft>
            </a:pPr>
            <a:r>
              <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Talk to employees.	</a:t>
            </a:r>
            <a:r>
              <a:rPr lang="en-IN" sz="24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Take out time to ask employees what they need to do their jobs better. Are they happy in their work, and, if not, what might make them happier?</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endParaRPr lang="en-IN" sz="24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IN" sz="2400" dirty="0">
                <a:solidFill>
                  <a:srgbClr val="1A1A1A"/>
                </a:solidFill>
                <a:latin typeface="Calibri" panose="020F0502020204030204" pitchFamily="34" charset="0"/>
                <a:ea typeface="Times New Roman" panose="02020603050405020304" pitchFamily="18" charset="0"/>
                <a:cs typeface="Calibri" panose="020F0502020204030204" pitchFamily="34" charset="0"/>
              </a:rPr>
              <a:t>Note: HR manager need </a:t>
            </a:r>
            <a:r>
              <a:rPr lang="en-IN" sz="24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to encourage employees to express their feedback or indulge in conversations regarding training skills required. This can help to find out deficiencies of skills which could </a:t>
            </a:r>
            <a:r>
              <a:rPr lang="en-IN" sz="2400" dirty="0">
                <a:solidFill>
                  <a:srgbClr val="1A1A1A"/>
                </a:solidFill>
                <a:latin typeface="Calibri" panose="020F0502020204030204" pitchFamily="34" charset="0"/>
                <a:ea typeface="Times New Roman" panose="02020603050405020304" pitchFamily="18" charset="0"/>
                <a:cs typeface="Calibri" panose="020F0502020204030204" pitchFamily="34" charset="0"/>
              </a:rPr>
              <a:t>have never been thought </a:t>
            </a:r>
            <a:r>
              <a:rPr lang="en-IN" sz="24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or checked.</a:t>
            </a: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TextBox 2">
            <a:extLst>
              <a:ext uri="{FF2B5EF4-FFF2-40B4-BE49-F238E27FC236}">
                <a16:creationId xmlns:a16="http://schemas.microsoft.com/office/drawing/2014/main" id="{CAB06F09-96CD-44CF-B7F9-4721F7F0A22C}"/>
              </a:ext>
            </a:extLst>
          </p:cNvPr>
          <p:cNvSpPr txBox="1"/>
          <p:nvPr/>
        </p:nvSpPr>
        <p:spPr>
          <a:xfrm>
            <a:off x="0" y="0"/>
            <a:ext cx="9143999" cy="949714"/>
          </a:xfrm>
          <a:prstGeom prst="rect">
            <a:avLst/>
          </a:prstGeom>
          <a:solidFill>
            <a:srgbClr val="FFC000"/>
          </a:solidFill>
        </p:spPr>
        <p:txBody>
          <a:bodyPr wrap="square" anchor="ctr" anchorCtr="0">
            <a:noAutofit/>
          </a:bodyPr>
          <a:lstStyle/>
          <a:p>
            <a:pPr algn="ctr">
              <a:lnSpc>
                <a:spcPct val="107000"/>
              </a:lnSpc>
              <a:spcAft>
                <a:spcPts val="800"/>
              </a:spcAft>
            </a:pPr>
            <a:r>
              <a:rPr lang="en-IN" sz="36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Identification of Training Needs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305206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95594B-976F-4780-BC82-653C3D8CA711}"/>
              </a:ext>
            </a:extLst>
          </p:cNvPr>
          <p:cNvSpPr txBox="1"/>
          <p:nvPr/>
        </p:nvSpPr>
        <p:spPr>
          <a:xfrm>
            <a:off x="1008993" y="1955369"/>
            <a:ext cx="7441324" cy="3046219"/>
          </a:xfrm>
          <a:prstGeom prst="rect">
            <a:avLst/>
          </a:prstGeom>
          <a:noFill/>
        </p:spPr>
        <p:txBody>
          <a:bodyPr wrap="square">
            <a:spAutoFit/>
          </a:bodyPr>
          <a:lstStyle/>
          <a:p>
            <a:pPr algn="just">
              <a:lnSpc>
                <a:spcPct val="107000"/>
              </a:lnSpc>
              <a:spcAft>
                <a:spcPts val="800"/>
              </a:spcAft>
            </a:pPr>
            <a:r>
              <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  Talk to managers.	</a:t>
            </a:r>
            <a:r>
              <a:rPr lang="en-IN" sz="24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Managers are the bridge between executives and workers. As such, they have a unique perspective on how things are going in the boardroom and on the street. </a:t>
            </a:r>
          </a:p>
          <a:p>
            <a:pPr algn="just">
              <a:lnSpc>
                <a:spcPct val="107000"/>
              </a:lnSpc>
              <a:spcAft>
                <a:spcPts val="800"/>
              </a:spcAft>
            </a:pPr>
            <a:endParaRPr lang="en-IN" sz="24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IN" sz="2400" dirty="0">
                <a:solidFill>
                  <a:srgbClr val="1A1A1A"/>
                </a:solidFill>
                <a:latin typeface="Calibri" panose="020F0502020204030204" pitchFamily="34" charset="0"/>
                <a:ea typeface="Times New Roman" panose="02020603050405020304" pitchFamily="18" charset="0"/>
                <a:cs typeface="Calibri" panose="020F0502020204030204" pitchFamily="34" charset="0"/>
              </a:rPr>
              <a:t>Note: </a:t>
            </a:r>
            <a:r>
              <a:rPr lang="en-IN" sz="24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Talk to your managers to see what they feel it can be improved on and what can be put on the back burner.</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TextBox 2">
            <a:extLst>
              <a:ext uri="{FF2B5EF4-FFF2-40B4-BE49-F238E27FC236}">
                <a16:creationId xmlns:a16="http://schemas.microsoft.com/office/drawing/2014/main" id="{D862B943-ACE9-4820-A7E5-4150483DD300}"/>
              </a:ext>
            </a:extLst>
          </p:cNvPr>
          <p:cNvSpPr txBox="1"/>
          <p:nvPr/>
        </p:nvSpPr>
        <p:spPr>
          <a:xfrm>
            <a:off x="0" y="0"/>
            <a:ext cx="9143999" cy="949714"/>
          </a:xfrm>
          <a:prstGeom prst="rect">
            <a:avLst/>
          </a:prstGeom>
          <a:solidFill>
            <a:srgbClr val="FFC000"/>
          </a:solidFill>
        </p:spPr>
        <p:txBody>
          <a:bodyPr wrap="square" anchor="ctr" anchorCtr="0">
            <a:noAutofit/>
          </a:bodyPr>
          <a:lstStyle/>
          <a:p>
            <a:pPr algn="ctr">
              <a:lnSpc>
                <a:spcPct val="107000"/>
              </a:lnSpc>
              <a:spcAft>
                <a:spcPts val="800"/>
              </a:spcAft>
            </a:pPr>
            <a:r>
              <a:rPr lang="en-IN" sz="36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Identification of Training Needs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60054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8CFD84-CC91-4385-B2EE-28A1010A12D0}"/>
              </a:ext>
            </a:extLst>
          </p:cNvPr>
          <p:cNvSpPr txBox="1"/>
          <p:nvPr/>
        </p:nvSpPr>
        <p:spPr>
          <a:xfrm>
            <a:off x="946187" y="2008483"/>
            <a:ext cx="7528739" cy="2841034"/>
          </a:xfrm>
          <a:prstGeom prst="rect">
            <a:avLst/>
          </a:prstGeom>
          <a:noFill/>
        </p:spPr>
        <p:txBody>
          <a:bodyPr wrap="square">
            <a:spAutoFit/>
          </a:bodyPr>
          <a:lstStyle/>
          <a:p>
            <a:pPr algn="just">
              <a:lnSpc>
                <a:spcPct val="107000"/>
              </a:lnSpc>
              <a:spcAft>
                <a:spcPts val="800"/>
              </a:spcAft>
            </a:pPr>
            <a:r>
              <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  Decide On the Data Points that are valuable to your team.	</a:t>
            </a:r>
            <a:r>
              <a:rPr lang="en-IN" sz="24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In the collected data, what do you want to focus on? If employees across the board think that lunch is too short, but that doesn’t meet your goal of implementing more efficient bidding or invoicing process, don’t focus on lunch for now. Match the feedback you get to the goals you set at the beginning of the process.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TextBox 2">
            <a:extLst>
              <a:ext uri="{FF2B5EF4-FFF2-40B4-BE49-F238E27FC236}">
                <a16:creationId xmlns:a16="http://schemas.microsoft.com/office/drawing/2014/main" id="{D5676886-522F-43A0-AF8B-0D484591C2C8}"/>
              </a:ext>
            </a:extLst>
          </p:cNvPr>
          <p:cNvSpPr txBox="1"/>
          <p:nvPr/>
        </p:nvSpPr>
        <p:spPr>
          <a:xfrm>
            <a:off x="0" y="0"/>
            <a:ext cx="9143999" cy="949714"/>
          </a:xfrm>
          <a:prstGeom prst="rect">
            <a:avLst/>
          </a:prstGeom>
          <a:solidFill>
            <a:srgbClr val="FFC000"/>
          </a:solidFill>
        </p:spPr>
        <p:txBody>
          <a:bodyPr wrap="square" anchor="ctr" anchorCtr="0">
            <a:noAutofit/>
          </a:bodyPr>
          <a:lstStyle/>
          <a:p>
            <a:pPr algn="ctr">
              <a:lnSpc>
                <a:spcPct val="107000"/>
              </a:lnSpc>
              <a:spcAft>
                <a:spcPts val="800"/>
              </a:spcAft>
            </a:pPr>
            <a:r>
              <a:rPr lang="en-IN" sz="36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Identification of Training Needs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386192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A2F109-0479-4005-9627-C760315C20C2}"/>
              </a:ext>
            </a:extLst>
          </p:cNvPr>
          <p:cNvSpPr txBox="1"/>
          <p:nvPr/>
        </p:nvSpPr>
        <p:spPr>
          <a:xfrm>
            <a:off x="137640" y="1010245"/>
            <a:ext cx="8930160" cy="5847755"/>
          </a:xfrm>
          <a:prstGeom prst="rect">
            <a:avLst/>
          </a:prstGeom>
          <a:noFill/>
        </p:spPr>
        <p:txBody>
          <a:bodyPr wrap="square">
            <a:spAutoFit/>
          </a:bodyPr>
          <a:lstStyle/>
          <a:p>
            <a:pPr algn="just"/>
            <a:r>
              <a:rPr lang="en-IN" sz="2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  Evaluate current training resources. </a:t>
            </a:r>
            <a:r>
              <a:rPr lang="en-IN" sz="22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Once HR manager figures out what employees know and have taken the feedback of managers, it’s time for him to figure out what training resources are already in place to support progress towards set objectives, and what needs fine-tuning (or scrapping altogether).</a:t>
            </a:r>
            <a:endParaRPr lang="en-IN" sz="22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IN" sz="22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sz="22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These days, Just-In-Time employee training meets employees exactly where they are with technology that makes training efficient and effective. You might consider replacing your old three-ring binders, PowerPoints, and workbooks with:</a:t>
            </a:r>
            <a:endParaRPr lang="en-IN" sz="2200"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lgn="just">
              <a:buSzPct val="100000"/>
              <a:buFont typeface="Wingdings" panose="05000000000000000000" pitchFamily="2" charset="2"/>
              <a:buChar char="§"/>
            </a:pPr>
            <a:r>
              <a:rPr lang="en-IN" sz="22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Geofenced learning opportunities that are delivered to specific job sites</a:t>
            </a:r>
            <a:endParaRPr lang="en-IN" sz="2200"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lgn="just">
              <a:buSzPct val="100000"/>
              <a:buFont typeface="Wingdings" panose="05000000000000000000" pitchFamily="2" charset="2"/>
              <a:buChar char="§"/>
            </a:pPr>
            <a:r>
              <a:rPr lang="en-IN" sz="22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Experiential learning</a:t>
            </a:r>
            <a:endParaRPr lang="en-IN" sz="2200"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lgn="just">
              <a:buSzPct val="100000"/>
              <a:buFont typeface="Wingdings" panose="05000000000000000000" pitchFamily="2" charset="2"/>
              <a:buChar char="§"/>
            </a:pPr>
            <a:r>
              <a:rPr lang="en-IN" sz="22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Microlearning modules</a:t>
            </a:r>
            <a:endParaRPr lang="en-IN" sz="2200"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lgn="just">
              <a:buSzPct val="100000"/>
              <a:buFont typeface="Wingdings" panose="05000000000000000000" pitchFamily="2" charset="2"/>
              <a:buChar char="§"/>
            </a:pPr>
            <a:r>
              <a:rPr lang="en-IN" sz="22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Gamified assets and delivery methods</a:t>
            </a:r>
            <a:endParaRPr lang="en-IN" sz="22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IN" sz="22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sz="22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Your Training Needs Analysis might also uncover how employees prefer to learn, which can reduce training friction once you do roll the training out.</a:t>
            </a:r>
            <a:endParaRPr lang="en-IN" sz="22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TextBox 2">
            <a:extLst>
              <a:ext uri="{FF2B5EF4-FFF2-40B4-BE49-F238E27FC236}">
                <a16:creationId xmlns:a16="http://schemas.microsoft.com/office/drawing/2014/main" id="{B626A520-623B-47AB-A3B3-135E8C1D6DB2}"/>
              </a:ext>
            </a:extLst>
          </p:cNvPr>
          <p:cNvSpPr txBox="1"/>
          <p:nvPr/>
        </p:nvSpPr>
        <p:spPr>
          <a:xfrm>
            <a:off x="0" y="0"/>
            <a:ext cx="9143999" cy="949714"/>
          </a:xfrm>
          <a:prstGeom prst="rect">
            <a:avLst/>
          </a:prstGeom>
          <a:solidFill>
            <a:srgbClr val="FFC000"/>
          </a:solidFill>
        </p:spPr>
        <p:txBody>
          <a:bodyPr wrap="square" anchor="ctr" anchorCtr="0">
            <a:noAutofit/>
          </a:bodyPr>
          <a:lstStyle/>
          <a:p>
            <a:pPr algn="ctr">
              <a:lnSpc>
                <a:spcPct val="107000"/>
              </a:lnSpc>
              <a:spcAft>
                <a:spcPts val="800"/>
              </a:spcAft>
            </a:pPr>
            <a:r>
              <a:rPr lang="en-IN" sz="36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Identification of Training Needs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521920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E37CB2-4C16-43E8-84CA-307A49729AEE}"/>
              </a:ext>
            </a:extLst>
          </p:cNvPr>
          <p:cNvSpPr txBox="1"/>
          <p:nvPr/>
        </p:nvSpPr>
        <p:spPr>
          <a:xfrm>
            <a:off x="520261" y="1245992"/>
            <a:ext cx="8103476" cy="4824526"/>
          </a:xfrm>
          <a:prstGeom prst="rect">
            <a:avLst/>
          </a:prstGeom>
          <a:noFill/>
        </p:spPr>
        <p:txBody>
          <a:bodyPr wrap="square">
            <a:spAutoFit/>
          </a:bodyPr>
          <a:lstStyle/>
          <a:p>
            <a:pPr algn="just">
              <a:lnSpc>
                <a:spcPct val="107000"/>
              </a:lnSpc>
              <a:spcAft>
                <a:spcPts val="800"/>
              </a:spcAft>
            </a:pPr>
            <a:r>
              <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  Match your training to your needs. </a:t>
            </a:r>
            <a:r>
              <a:rPr lang="en-IN" sz="24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Matching your training to your needs means making sure you have the right amount of training, focused on exactly what employees need in order to meet your organizational goals from step one. Because employees have so little time for training as it is, you want to make sure they are getting what they need, when they need it.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4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If you are trying to revamp your procedures for checking compliance with local regulations, now it isn’t the time to also train employees on how to order office supplies. Focus on giving employees the training they need without a bunch of extras that are distracting or time-consuming.</a:t>
            </a: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TextBox 2">
            <a:extLst>
              <a:ext uri="{FF2B5EF4-FFF2-40B4-BE49-F238E27FC236}">
                <a16:creationId xmlns:a16="http://schemas.microsoft.com/office/drawing/2014/main" id="{D51678D0-EA3E-4B6B-BFD8-700A15F9F8F9}"/>
              </a:ext>
            </a:extLst>
          </p:cNvPr>
          <p:cNvSpPr txBox="1"/>
          <p:nvPr/>
        </p:nvSpPr>
        <p:spPr>
          <a:xfrm>
            <a:off x="0" y="0"/>
            <a:ext cx="9143999" cy="949714"/>
          </a:xfrm>
          <a:prstGeom prst="rect">
            <a:avLst/>
          </a:prstGeom>
          <a:solidFill>
            <a:srgbClr val="FFC000"/>
          </a:solidFill>
        </p:spPr>
        <p:txBody>
          <a:bodyPr wrap="square" anchor="ctr" anchorCtr="0">
            <a:noAutofit/>
          </a:bodyPr>
          <a:lstStyle/>
          <a:p>
            <a:pPr algn="ctr">
              <a:lnSpc>
                <a:spcPct val="107000"/>
              </a:lnSpc>
              <a:spcAft>
                <a:spcPts val="800"/>
              </a:spcAft>
            </a:pPr>
            <a:r>
              <a:rPr lang="en-IN" sz="36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Identification of Training Needs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522201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E47A47B-1209-4B5C-AC3A-EA3C1D9E335C}"/>
              </a:ext>
            </a:extLst>
          </p:cNvPr>
          <p:cNvSpPr txBox="1"/>
          <p:nvPr/>
        </p:nvSpPr>
        <p:spPr>
          <a:xfrm>
            <a:off x="3058510" y="2543503"/>
            <a:ext cx="4046483" cy="1107996"/>
          </a:xfrm>
          <a:prstGeom prst="rect">
            <a:avLst/>
          </a:prstGeom>
          <a:noFill/>
        </p:spPr>
        <p:txBody>
          <a:bodyPr wrap="square" rtlCol="0">
            <a:spAutoFit/>
          </a:bodyPr>
          <a:lstStyle/>
          <a:p>
            <a:r>
              <a:rPr lang="en-IN" sz="6600" dirty="0"/>
              <a:t>The End</a:t>
            </a:r>
          </a:p>
        </p:txBody>
      </p:sp>
    </p:spTree>
    <p:extLst>
      <p:ext uri="{BB962C8B-B14F-4D97-AF65-F5344CB8AC3E}">
        <p14:creationId xmlns:p14="http://schemas.microsoft.com/office/powerpoint/2010/main" val="4126090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724</Words>
  <Application>Microsoft Office PowerPoint</Application>
  <PresentationFormat>On-screen Show (4:3)</PresentationFormat>
  <Paragraphs>40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Pratap Singh</dc:creator>
  <cp:lastModifiedBy>Vijay Pratap Singh</cp:lastModifiedBy>
  <cp:revision>3</cp:revision>
  <dcterms:created xsi:type="dcterms:W3CDTF">2021-09-17T09:28:46Z</dcterms:created>
  <dcterms:modified xsi:type="dcterms:W3CDTF">2023-09-05T08:07:52Z</dcterms:modified>
</cp:coreProperties>
</file>