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022" y="192150"/>
            <a:ext cx="766795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186" y="2193163"/>
            <a:ext cx="7329627" cy="3830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90" y="1066800"/>
            <a:ext cx="81534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8598" y="122046"/>
            <a:ext cx="4296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JOB</a:t>
            </a:r>
            <a:r>
              <a:rPr sz="4400" b="1" u="heavy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4400" b="1" u="heavy" spc="-6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SATISFACTION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ABDA2-A28D-4605-843E-C16619266F4C}"/>
              </a:ext>
            </a:extLst>
          </p:cNvPr>
          <p:cNvSpPr txBox="1"/>
          <p:nvPr/>
        </p:nvSpPr>
        <p:spPr>
          <a:xfrm>
            <a:off x="2286000" y="6172200"/>
            <a:ext cx="521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Cdr Vijay Pratap Singh, Adjunct Professor, TCET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6152" y="3962400"/>
            <a:ext cx="4041591" cy="274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322" y="461899"/>
            <a:ext cx="74402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C00000"/>
                </a:solidFill>
              </a:rPr>
              <a:t>MEASUREING</a:t>
            </a:r>
            <a:r>
              <a:rPr b="1" spc="-20" dirty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JOB</a:t>
            </a:r>
            <a:r>
              <a:rPr b="1" spc="-20" dirty="0">
                <a:solidFill>
                  <a:srgbClr val="C00000"/>
                </a:solidFill>
              </a:rPr>
              <a:t> </a:t>
            </a:r>
            <a:r>
              <a:rPr b="1" spc="-60" dirty="0">
                <a:solidFill>
                  <a:srgbClr val="C00000"/>
                </a:solidFill>
              </a:rPr>
              <a:t>SATISFACTION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8379"/>
            <a:ext cx="4500245" cy="227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67359" algn="l"/>
              </a:tabLst>
            </a:pPr>
            <a:r>
              <a:rPr sz="3200" spc="-5" dirty="0">
                <a:solidFill>
                  <a:srgbClr val="622422"/>
                </a:solidFill>
                <a:latin typeface="Calibri"/>
                <a:cs typeface="Calibri"/>
              </a:rPr>
              <a:t>SINGLE </a:t>
            </a:r>
            <a:r>
              <a:rPr sz="3200" spc="-20" dirty="0">
                <a:solidFill>
                  <a:srgbClr val="622422"/>
                </a:solidFill>
                <a:latin typeface="Calibri"/>
                <a:cs typeface="Calibri"/>
              </a:rPr>
              <a:t>GLOBAL</a:t>
            </a:r>
            <a:r>
              <a:rPr sz="3200" spc="-5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622422"/>
                </a:solidFill>
                <a:latin typeface="Calibri"/>
                <a:cs typeface="Calibri"/>
              </a:rPr>
              <a:t>RATING.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2422"/>
              </a:buClr>
              <a:buFont typeface="Wingdings"/>
              <a:buChar char=""/>
            </a:pPr>
            <a:endParaRPr sz="3750">
              <a:latin typeface="Calibri"/>
              <a:cs typeface="Calibri"/>
            </a:endParaRPr>
          </a:p>
          <a:p>
            <a:pPr marL="381635" marR="677545" indent="-369570">
              <a:lnSpc>
                <a:spcPct val="120000"/>
              </a:lnSpc>
              <a:buFont typeface="Wingdings"/>
              <a:buChar char=""/>
              <a:tabLst>
                <a:tab pos="376555" algn="l"/>
              </a:tabLst>
            </a:pPr>
            <a:r>
              <a:rPr sz="3200" spc="-35" dirty="0">
                <a:solidFill>
                  <a:srgbClr val="622422"/>
                </a:solidFill>
                <a:latin typeface="Calibri"/>
                <a:cs typeface="Calibri"/>
              </a:rPr>
              <a:t>SUMMATION </a:t>
            </a:r>
            <a:r>
              <a:rPr sz="3200" spc="-5" dirty="0">
                <a:solidFill>
                  <a:srgbClr val="622422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622422"/>
                </a:solidFill>
                <a:latin typeface="Calibri"/>
                <a:cs typeface="Calibri"/>
              </a:rPr>
              <a:t>JOB </a:t>
            </a:r>
            <a:r>
              <a:rPr sz="3200" spc="-710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622422"/>
                </a:solidFill>
                <a:latin typeface="Calibri"/>
                <a:cs typeface="Calibri"/>
              </a:rPr>
              <a:t>FACETS.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256" y="1143000"/>
            <a:ext cx="2523744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082" y="222249"/>
            <a:ext cx="7468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solidFill>
                  <a:srgbClr val="974707"/>
                </a:solidFill>
                <a:latin typeface="Calibri"/>
                <a:cs typeface="Calibri"/>
              </a:rPr>
              <a:t>HOW</a:t>
            </a:r>
            <a:r>
              <a:rPr b="1" spc="-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b="1" spc="-50" dirty="0">
                <a:solidFill>
                  <a:srgbClr val="974707"/>
                </a:solidFill>
                <a:latin typeface="Calibri"/>
                <a:cs typeface="Calibri"/>
              </a:rPr>
              <a:t>SATISFIED</a:t>
            </a:r>
            <a:r>
              <a:rPr b="1" spc="-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974707"/>
                </a:solidFill>
                <a:latin typeface="Calibri"/>
                <a:cs typeface="Calibri"/>
              </a:rPr>
              <a:t>ARE</a:t>
            </a:r>
            <a:r>
              <a:rPr b="1" spc="-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974707"/>
                </a:solidFill>
                <a:latin typeface="Calibri"/>
                <a:cs typeface="Calibri"/>
              </a:rPr>
              <a:t>PEOPLE</a:t>
            </a:r>
            <a:r>
              <a:rPr b="1" spc="-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974707"/>
                </a:solidFill>
                <a:latin typeface="Calibri"/>
                <a:cs typeface="Calibri"/>
              </a:rPr>
              <a:t>IN</a:t>
            </a:r>
            <a:r>
              <a:rPr b="1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974707"/>
                </a:solidFill>
                <a:latin typeface="Calibri"/>
                <a:cs typeface="Calibri"/>
              </a:rPr>
              <a:t>JOB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066800"/>
            <a:ext cx="6480048" cy="5324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3950506"/>
            <a:ext cx="3133344" cy="2681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750" y="461899"/>
            <a:ext cx="74472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85" dirty="0">
                <a:solidFill>
                  <a:srgbClr val="C00000"/>
                </a:solidFill>
              </a:rPr>
              <a:t>WHAT</a:t>
            </a:r>
            <a:r>
              <a:rPr b="1" spc="-15" dirty="0">
                <a:solidFill>
                  <a:srgbClr val="C00000"/>
                </a:solidFill>
              </a:rPr>
              <a:t> </a:t>
            </a:r>
            <a:r>
              <a:rPr b="1" spc="-25" dirty="0">
                <a:solidFill>
                  <a:srgbClr val="C00000"/>
                </a:solidFill>
              </a:rPr>
              <a:t>CAUSES</a:t>
            </a:r>
            <a:r>
              <a:rPr b="1" spc="10" dirty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JOB</a:t>
            </a:r>
            <a:r>
              <a:rPr b="1" spc="-10" dirty="0">
                <a:solidFill>
                  <a:srgbClr val="C00000"/>
                </a:solidFill>
              </a:rPr>
              <a:t> </a:t>
            </a:r>
            <a:r>
              <a:rPr b="1" spc="-75" dirty="0">
                <a:solidFill>
                  <a:srgbClr val="C00000"/>
                </a:solidFill>
              </a:rPr>
              <a:t>SATISFACTON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3241675" cy="2881557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40" dirty="0">
                <a:latin typeface="Calibri"/>
                <a:cs typeface="Calibri"/>
              </a:rPr>
              <a:t>CULTURE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I</a:t>
            </a:r>
            <a:r>
              <a:rPr lang="en-IN" sz="3200" spc="-1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lang="en-IN" sz="3200" spc="-1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RESTING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REWARDS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LOW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STRESS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12891" y="1143000"/>
            <a:ext cx="3531235" cy="5715000"/>
            <a:chOff x="5612891" y="1143000"/>
            <a:chExt cx="3531235" cy="5715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891" y="1143000"/>
              <a:ext cx="3531108" cy="264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799" y="3733799"/>
              <a:ext cx="3505199" cy="312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748028"/>
            <a:ext cx="4384548" cy="3361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022" y="192150"/>
            <a:ext cx="8253578" cy="1185453"/>
          </a:xfrm>
          <a:prstGeom prst="rect">
            <a:avLst/>
          </a:prstGeom>
        </p:spPr>
        <p:txBody>
          <a:bodyPr vert="horz" wrap="square" lIns="0" tIns="76708" rIns="0" bIns="0" rtlCol="0">
            <a:spAutoFit/>
          </a:bodyPr>
          <a:lstStyle/>
          <a:p>
            <a:pPr marL="1106170" marR="5080" indent="-98933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C00000"/>
                </a:solidFill>
              </a:rPr>
              <a:t>IMPACT</a:t>
            </a:r>
            <a:r>
              <a:rPr sz="3600" b="1" spc="-10" dirty="0">
                <a:solidFill>
                  <a:srgbClr val="C00000"/>
                </a:solidFill>
              </a:rPr>
              <a:t> </a:t>
            </a:r>
            <a:r>
              <a:rPr sz="3600" b="1" spc="-5" dirty="0">
                <a:solidFill>
                  <a:srgbClr val="C00000"/>
                </a:solidFill>
              </a:rPr>
              <a:t>OF</a:t>
            </a:r>
            <a:r>
              <a:rPr sz="3600" b="1" spc="-10" dirty="0">
                <a:solidFill>
                  <a:srgbClr val="C00000"/>
                </a:solidFill>
              </a:rPr>
              <a:t> </a:t>
            </a:r>
            <a:r>
              <a:rPr sz="3600" b="1" spc="-35" dirty="0">
                <a:solidFill>
                  <a:srgbClr val="C00000"/>
                </a:solidFill>
              </a:rPr>
              <a:t>SATISFI</a:t>
            </a:r>
            <a:r>
              <a:rPr lang="en-IN" sz="3600" b="1" spc="-35" dirty="0">
                <a:solidFill>
                  <a:srgbClr val="C00000"/>
                </a:solidFill>
              </a:rPr>
              <a:t>E</a:t>
            </a:r>
            <a:r>
              <a:rPr sz="3600" b="1" spc="-35" dirty="0">
                <a:solidFill>
                  <a:srgbClr val="C00000"/>
                </a:solidFill>
              </a:rPr>
              <a:t>D</a:t>
            </a:r>
            <a:r>
              <a:rPr sz="3600" b="1" spc="-5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AND </a:t>
            </a:r>
            <a:r>
              <a:rPr sz="3600" b="1" spc="-30" dirty="0">
                <a:solidFill>
                  <a:srgbClr val="C00000"/>
                </a:solidFill>
              </a:rPr>
              <a:t>DISSATISFI</a:t>
            </a:r>
            <a:r>
              <a:rPr lang="en-IN" sz="3600" b="1" spc="-30" dirty="0">
                <a:solidFill>
                  <a:srgbClr val="C00000"/>
                </a:solidFill>
              </a:rPr>
              <a:t>E</a:t>
            </a:r>
            <a:r>
              <a:rPr sz="3600" b="1" spc="-30" dirty="0">
                <a:solidFill>
                  <a:srgbClr val="C00000"/>
                </a:solidFill>
              </a:rPr>
              <a:t>D </a:t>
            </a:r>
            <a:r>
              <a:rPr sz="3600" b="1" spc="-800" dirty="0">
                <a:solidFill>
                  <a:srgbClr val="C00000"/>
                </a:solidFill>
              </a:rPr>
              <a:t> </a:t>
            </a:r>
            <a:r>
              <a:rPr sz="3600" b="1" spc="-30" dirty="0">
                <a:solidFill>
                  <a:srgbClr val="C00000"/>
                </a:solidFill>
              </a:rPr>
              <a:t>EMPLOYEES</a:t>
            </a:r>
            <a:r>
              <a:rPr sz="3600" b="1" spc="15" dirty="0">
                <a:solidFill>
                  <a:srgbClr val="C00000"/>
                </a:solidFill>
              </a:rPr>
              <a:t> </a:t>
            </a:r>
            <a:r>
              <a:rPr sz="3600" b="1" spc="-5" dirty="0">
                <a:solidFill>
                  <a:srgbClr val="C00000"/>
                </a:solidFill>
              </a:rPr>
              <a:t>ON</a:t>
            </a:r>
            <a:r>
              <a:rPr sz="3600" b="1" spc="-10" dirty="0">
                <a:solidFill>
                  <a:srgbClr val="C00000"/>
                </a:solidFill>
              </a:rPr>
              <a:t> </a:t>
            </a:r>
            <a:r>
              <a:rPr sz="3600" b="1" spc="-15" dirty="0">
                <a:solidFill>
                  <a:srgbClr val="C00000"/>
                </a:solidFill>
              </a:rPr>
              <a:t>WORK</a:t>
            </a:r>
            <a:r>
              <a:rPr sz="3600" b="1" spc="-10" dirty="0">
                <a:solidFill>
                  <a:srgbClr val="C00000"/>
                </a:solidFill>
              </a:rPr>
              <a:t> PLACE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808" y="1981200"/>
            <a:ext cx="186182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EXIT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VOICE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55" dirty="0">
                <a:latin typeface="Calibri"/>
                <a:cs typeface="Calibri"/>
              </a:rPr>
              <a:t>LOYALITY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NEGLECT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982" y="381000"/>
            <a:ext cx="8253578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solidFill>
                  <a:srgbClr val="C00000"/>
                </a:solidFill>
              </a:rPr>
              <a:t>SPECIFIC</a:t>
            </a:r>
            <a:r>
              <a:rPr b="1" spc="5" dirty="0">
                <a:solidFill>
                  <a:srgbClr val="C00000"/>
                </a:solidFill>
              </a:rPr>
              <a:t> </a:t>
            </a:r>
            <a:r>
              <a:rPr b="1" spc="-25" dirty="0">
                <a:solidFill>
                  <a:srgbClr val="C00000"/>
                </a:solidFill>
              </a:rPr>
              <a:t>OUTCOME</a:t>
            </a:r>
            <a:r>
              <a:rPr b="1" spc="1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OF</a:t>
            </a:r>
            <a:r>
              <a:rPr b="1" spc="-1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JOB 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spc="-55" dirty="0">
                <a:solidFill>
                  <a:srgbClr val="C00000"/>
                </a:solidFill>
              </a:rPr>
              <a:t>SATISFACTION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lang="en-IN" b="1" spc="-5" dirty="0">
                <a:solidFill>
                  <a:srgbClr val="C00000"/>
                </a:solidFill>
              </a:rPr>
              <a:t>&amp;</a:t>
            </a:r>
            <a:r>
              <a:rPr b="1" spc="5" dirty="0">
                <a:solidFill>
                  <a:srgbClr val="C00000"/>
                </a:solidFill>
              </a:rPr>
              <a:t> </a:t>
            </a:r>
            <a:r>
              <a:rPr b="1" spc="-45" dirty="0">
                <a:solidFill>
                  <a:srgbClr val="C00000"/>
                </a:solidFill>
              </a:rPr>
              <a:t>DISSATISFACTION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057400"/>
            <a:ext cx="8253578" cy="4230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marR="5080" indent="-457200">
              <a:spcBef>
                <a:spcPts val="1200"/>
              </a:spcBef>
              <a:buSzPct val="96875"/>
              <a:buFont typeface="Wingdings" panose="05000000000000000000" pitchFamily="2" charset="2"/>
              <a:buChar char="v"/>
              <a:tabLst>
                <a:tab pos="376555" algn="l"/>
              </a:tabLst>
            </a:pPr>
            <a:r>
              <a:rPr sz="3200" dirty="0">
                <a:latin typeface="Calibri"/>
                <a:cs typeface="Calibri"/>
              </a:rPr>
              <a:t>JOB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SATISFACTION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&amp;</a:t>
            </a:r>
            <a:r>
              <a:rPr lang="en-IN"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ORGANIZATIONAL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CITIZENSHIP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BEHAVIOUR</a:t>
            </a:r>
            <a:endParaRPr sz="3200" dirty="0">
              <a:latin typeface="Calibri"/>
              <a:cs typeface="Calibri"/>
            </a:endParaRPr>
          </a:p>
          <a:p>
            <a:pPr marL="457200" indent="-457200" algn="just">
              <a:spcBef>
                <a:spcPts val="1200"/>
              </a:spcBef>
              <a:buSzPct val="96875"/>
              <a:buFont typeface="Wingdings" panose="05000000000000000000" pitchFamily="2" charset="2"/>
              <a:buChar char="v"/>
            </a:pPr>
            <a:r>
              <a:rPr lang="en-IN" sz="3200" dirty="0">
                <a:latin typeface="Calibri"/>
                <a:cs typeface="Calibri"/>
              </a:rPr>
              <a:t>JOB</a:t>
            </a:r>
            <a:r>
              <a:rPr lang="en-IN" sz="3200" spc="-10" dirty="0">
                <a:latin typeface="Calibri"/>
                <a:cs typeface="Calibri"/>
              </a:rPr>
              <a:t> </a:t>
            </a:r>
            <a:r>
              <a:rPr lang="en-IN" sz="3200" spc="-45" dirty="0">
                <a:latin typeface="Calibri"/>
                <a:cs typeface="Calibri"/>
              </a:rPr>
              <a:t>SATISFACTION</a:t>
            </a:r>
            <a:r>
              <a:rPr lang="en-IN" sz="3200" spc="20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&amp;</a:t>
            </a:r>
            <a:r>
              <a:rPr lang="en-IN" sz="3200" spc="-15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PEFORMANCE</a:t>
            </a:r>
            <a:endParaRPr lang="en-IN" sz="3200" dirty="0">
              <a:latin typeface="Calibri"/>
              <a:cs typeface="Calibri"/>
            </a:endParaRPr>
          </a:p>
          <a:p>
            <a:pPr lvl="1" indent="-457200" algn="just">
              <a:spcBef>
                <a:spcPts val="1200"/>
              </a:spcBef>
              <a:buSzPct val="96875"/>
              <a:buFont typeface="Wingdings" panose="05000000000000000000" pitchFamily="2" charset="2"/>
              <a:buChar char="v"/>
            </a:pPr>
            <a:r>
              <a:rPr sz="3200" dirty="0">
                <a:latin typeface="Calibri"/>
                <a:cs typeface="Calibri"/>
              </a:rPr>
              <a:t>JOB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SATISFATION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&amp;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COUSTMER</a:t>
            </a:r>
            <a:r>
              <a:rPr lang="en-IN"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SATISFACTION</a:t>
            </a:r>
            <a:endParaRPr lang="en-IN" sz="3200" spc="-45" dirty="0">
              <a:latin typeface="Calibri"/>
              <a:cs typeface="Calibri"/>
            </a:endParaRPr>
          </a:p>
          <a:p>
            <a:pPr lvl="1" indent="-457200" algn="just">
              <a:spcBef>
                <a:spcPts val="1200"/>
              </a:spcBef>
              <a:buSzPct val="96875"/>
              <a:buFont typeface="Wingdings" panose="05000000000000000000" pitchFamily="2" charset="2"/>
              <a:buChar char="v"/>
            </a:pPr>
            <a:r>
              <a:rPr lang="en-IN" sz="3200" dirty="0">
                <a:latin typeface="Calibri"/>
                <a:cs typeface="Calibri"/>
              </a:rPr>
              <a:t>JOB</a:t>
            </a:r>
            <a:r>
              <a:rPr lang="en-IN" sz="3200" spc="-10" dirty="0">
                <a:latin typeface="Calibri"/>
                <a:cs typeface="Calibri"/>
              </a:rPr>
              <a:t> </a:t>
            </a:r>
            <a:r>
              <a:rPr lang="en-IN" sz="3200" spc="-45" dirty="0">
                <a:latin typeface="Calibri"/>
                <a:cs typeface="Calibri"/>
              </a:rPr>
              <a:t>SATISFACTION</a:t>
            </a:r>
            <a:r>
              <a:rPr lang="en-IN" sz="3200" spc="10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AND</a:t>
            </a:r>
            <a:r>
              <a:rPr lang="en-IN" sz="3200" spc="-15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ABSENTEESIM</a:t>
            </a:r>
          </a:p>
          <a:p>
            <a:pPr lvl="1" indent="-457200" algn="just">
              <a:spcBef>
                <a:spcPts val="1200"/>
              </a:spcBef>
              <a:buSzPct val="96875"/>
              <a:buFont typeface="Wingdings" panose="05000000000000000000" pitchFamily="2" charset="2"/>
              <a:buChar char="v"/>
            </a:pPr>
            <a:r>
              <a:rPr lang="en-IN" sz="3200" dirty="0">
                <a:latin typeface="Calibri"/>
                <a:cs typeface="Calibri"/>
              </a:rPr>
              <a:t>JOB</a:t>
            </a:r>
            <a:r>
              <a:rPr lang="en-IN" sz="3200" spc="-10" dirty="0">
                <a:latin typeface="Calibri"/>
                <a:cs typeface="Calibri"/>
              </a:rPr>
              <a:t> </a:t>
            </a:r>
            <a:r>
              <a:rPr lang="en-IN" sz="3200" spc="-45" dirty="0">
                <a:latin typeface="Calibri"/>
                <a:cs typeface="Calibri"/>
              </a:rPr>
              <a:t>SATISFACTION</a:t>
            </a:r>
            <a:r>
              <a:rPr lang="en-IN" sz="3200" spc="20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AND</a:t>
            </a:r>
            <a:r>
              <a:rPr lang="en-IN" sz="3200" spc="-10" dirty="0">
                <a:latin typeface="Calibri"/>
                <a:cs typeface="Calibri"/>
              </a:rPr>
              <a:t> TURNOVER</a:t>
            </a:r>
          </a:p>
          <a:p>
            <a:pPr lvl="1" indent="-457200" algn="just">
              <a:spcBef>
                <a:spcPts val="1200"/>
              </a:spcBef>
              <a:buSzPct val="96875"/>
              <a:buFont typeface="Wingdings" panose="05000000000000000000" pitchFamily="2" charset="2"/>
              <a:buChar char="v"/>
            </a:pPr>
            <a:r>
              <a:rPr lang="en-IN" sz="3200" dirty="0">
                <a:latin typeface="Calibri"/>
                <a:cs typeface="Calibri"/>
              </a:rPr>
              <a:t>JOB</a:t>
            </a:r>
            <a:r>
              <a:rPr lang="en-IN" sz="3200" spc="-10" dirty="0">
                <a:latin typeface="Calibri"/>
                <a:cs typeface="Calibri"/>
              </a:rPr>
              <a:t> </a:t>
            </a:r>
            <a:r>
              <a:rPr lang="en-IN" sz="3200" spc="-45" dirty="0">
                <a:latin typeface="Calibri"/>
                <a:cs typeface="Calibri"/>
              </a:rPr>
              <a:t>SATISFACTION</a:t>
            </a:r>
            <a:r>
              <a:rPr lang="en-IN" sz="3200" spc="20" dirty="0">
                <a:latin typeface="Calibri"/>
                <a:cs typeface="Calibri"/>
              </a:rPr>
              <a:t> </a:t>
            </a:r>
            <a:r>
              <a:rPr lang="en-IN" sz="3200" spc="-5" dirty="0">
                <a:latin typeface="Calibri"/>
                <a:cs typeface="Calibri"/>
              </a:rPr>
              <a:t>AND</a:t>
            </a:r>
            <a:r>
              <a:rPr lang="en-IN" sz="3200" spc="-15" dirty="0">
                <a:latin typeface="Calibri"/>
                <a:cs typeface="Calibri"/>
              </a:rPr>
              <a:t> </a:t>
            </a:r>
            <a:r>
              <a:rPr lang="en-IN" sz="3200" spc="-10" dirty="0">
                <a:latin typeface="Calibri"/>
                <a:cs typeface="Calibri"/>
              </a:rPr>
              <a:t>WORKPLACE</a:t>
            </a:r>
            <a:endParaRPr lang="en-IN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24" y="1000065"/>
            <a:ext cx="8465755" cy="5363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AD0E26-C436-4739-BE94-95E6BAE7BAF3}"/>
              </a:ext>
            </a:extLst>
          </p:cNvPr>
          <p:cNvSpPr txBox="1"/>
          <p:nvPr/>
        </p:nvSpPr>
        <p:spPr>
          <a:xfrm>
            <a:off x="2667000" y="27179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96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Office Theme</vt:lpstr>
      <vt:lpstr>JOB SATISFACTION</vt:lpstr>
      <vt:lpstr>MEASUREING JOB SATISFACTION</vt:lpstr>
      <vt:lpstr>HOW SATISFIED ARE PEOPLE IN JOB</vt:lpstr>
      <vt:lpstr>WHAT CAUSES JOB SATISFACTON</vt:lpstr>
      <vt:lpstr>IMPACT OF SATISFIED AND DISSATISFIED  EMPLOYEES ON WORK PLACE</vt:lpstr>
      <vt:lpstr>SPECIFIC OUTCOME OF JOB  SATISFACTION &amp; DISSATISFACTION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SATISFACTION</dc:title>
  <dc:creator>Vijay Pratap Singh</dc:creator>
  <cp:lastModifiedBy>Vijay Pratap Singh</cp:lastModifiedBy>
  <cp:revision>4</cp:revision>
  <dcterms:created xsi:type="dcterms:W3CDTF">2021-04-03T07:16:45Z</dcterms:created>
  <dcterms:modified xsi:type="dcterms:W3CDTF">2021-09-03T04:56:52Z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2021-04-03T00:00:00Z</vt:filetime>
  </property>
</Properties>
</file>