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088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7119"/>
            <a:ext cx="9144000" cy="156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47950"/>
            <a:ext cx="9144000" cy="156083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08779"/>
            <a:ext cx="9144000" cy="156083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769609"/>
            <a:ext cx="9144000" cy="108839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500" y="69850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328930" y="0"/>
                </a:moveTo>
                <a:lnTo>
                  <a:pt x="284056" y="3968"/>
                </a:lnTo>
                <a:lnTo>
                  <a:pt x="239978" y="15373"/>
                </a:lnTo>
                <a:lnTo>
                  <a:pt x="197429" y="33465"/>
                </a:lnTo>
                <a:lnTo>
                  <a:pt x="157141" y="57494"/>
                </a:lnTo>
                <a:lnTo>
                  <a:pt x="119847" y="86710"/>
                </a:lnTo>
                <a:lnTo>
                  <a:pt x="86280" y="120362"/>
                </a:lnTo>
                <a:lnTo>
                  <a:pt x="57173" y="157702"/>
                </a:lnTo>
                <a:lnTo>
                  <a:pt x="33259" y="197978"/>
                </a:lnTo>
                <a:lnTo>
                  <a:pt x="15270" y="240442"/>
                </a:lnTo>
                <a:lnTo>
                  <a:pt x="3939" y="284342"/>
                </a:lnTo>
                <a:lnTo>
                  <a:pt x="0" y="328929"/>
                </a:lnTo>
                <a:lnTo>
                  <a:pt x="0" y="6362700"/>
                </a:lnTo>
                <a:lnTo>
                  <a:pt x="3939" y="6407603"/>
                </a:lnTo>
                <a:lnTo>
                  <a:pt x="15270" y="6451762"/>
                </a:lnTo>
                <a:lnTo>
                  <a:pt x="33259" y="6494432"/>
                </a:lnTo>
                <a:lnTo>
                  <a:pt x="57173" y="6534870"/>
                </a:lnTo>
                <a:lnTo>
                  <a:pt x="86280" y="6572331"/>
                </a:lnTo>
                <a:lnTo>
                  <a:pt x="119847" y="6606070"/>
                </a:lnTo>
                <a:lnTo>
                  <a:pt x="157141" y="6635344"/>
                </a:lnTo>
                <a:lnTo>
                  <a:pt x="197429" y="6659408"/>
                </a:lnTo>
                <a:lnTo>
                  <a:pt x="239978" y="6677518"/>
                </a:lnTo>
                <a:lnTo>
                  <a:pt x="284056" y="6688930"/>
                </a:lnTo>
                <a:lnTo>
                  <a:pt x="328930" y="6692900"/>
                </a:lnTo>
                <a:lnTo>
                  <a:pt x="8684260" y="6692900"/>
                </a:lnTo>
                <a:lnTo>
                  <a:pt x="8728847" y="6688930"/>
                </a:lnTo>
                <a:lnTo>
                  <a:pt x="8772747" y="6677518"/>
                </a:lnTo>
                <a:lnTo>
                  <a:pt x="8815211" y="6659408"/>
                </a:lnTo>
                <a:lnTo>
                  <a:pt x="8855487" y="6635344"/>
                </a:lnTo>
                <a:lnTo>
                  <a:pt x="8892827" y="6606070"/>
                </a:lnTo>
                <a:lnTo>
                  <a:pt x="8926479" y="6572331"/>
                </a:lnTo>
                <a:lnTo>
                  <a:pt x="8955695" y="6534870"/>
                </a:lnTo>
                <a:lnTo>
                  <a:pt x="8979724" y="6494432"/>
                </a:lnTo>
                <a:lnTo>
                  <a:pt x="8997816" y="6451762"/>
                </a:lnTo>
                <a:lnTo>
                  <a:pt x="9009221" y="6407603"/>
                </a:lnTo>
                <a:lnTo>
                  <a:pt x="9013190" y="6362700"/>
                </a:lnTo>
                <a:lnTo>
                  <a:pt x="9013190" y="328929"/>
                </a:lnTo>
                <a:lnTo>
                  <a:pt x="9009221" y="284342"/>
                </a:lnTo>
                <a:lnTo>
                  <a:pt x="8997816" y="240442"/>
                </a:lnTo>
                <a:lnTo>
                  <a:pt x="8979724" y="197978"/>
                </a:lnTo>
                <a:lnTo>
                  <a:pt x="8955695" y="157702"/>
                </a:lnTo>
                <a:lnTo>
                  <a:pt x="8926479" y="120362"/>
                </a:lnTo>
                <a:lnTo>
                  <a:pt x="8892827" y="86710"/>
                </a:lnTo>
                <a:lnTo>
                  <a:pt x="8855487" y="57494"/>
                </a:lnTo>
                <a:lnTo>
                  <a:pt x="8815211" y="33465"/>
                </a:lnTo>
                <a:lnTo>
                  <a:pt x="8772747" y="15373"/>
                </a:lnTo>
                <a:lnTo>
                  <a:pt x="8728847" y="3968"/>
                </a:lnTo>
                <a:lnTo>
                  <a:pt x="8684260" y="0"/>
                </a:lnTo>
                <a:lnTo>
                  <a:pt x="328930" y="0"/>
                </a:lnTo>
                <a:close/>
              </a:path>
              <a:path w="9014460" h="6692900">
                <a:moveTo>
                  <a:pt x="0" y="0"/>
                </a:moveTo>
                <a:lnTo>
                  <a:pt x="0" y="0"/>
                </a:lnTo>
              </a:path>
              <a:path w="9014460" h="6692900">
                <a:moveTo>
                  <a:pt x="9014460" y="6692900"/>
                </a:moveTo>
                <a:lnTo>
                  <a:pt x="9014460" y="66929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4769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330200" y="0"/>
                </a:moveTo>
                <a:lnTo>
                  <a:pt x="285296" y="3968"/>
                </a:lnTo>
                <a:lnTo>
                  <a:pt x="241137" y="15373"/>
                </a:lnTo>
                <a:lnTo>
                  <a:pt x="198467" y="33465"/>
                </a:lnTo>
                <a:lnTo>
                  <a:pt x="158029" y="57494"/>
                </a:lnTo>
                <a:lnTo>
                  <a:pt x="120568" y="86710"/>
                </a:lnTo>
                <a:lnTo>
                  <a:pt x="86829" y="120362"/>
                </a:lnTo>
                <a:lnTo>
                  <a:pt x="57555" y="157702"/>
                </a:lnTo>
                <a:lnTo>
                  <a:pt x="33491" y="197978"/>
                </a:lnTo>
                <a:lnTo>
                  <a:pt x="15381" y="240442"/>
                </a:lnTo>
                <a:lnTo>
                  <a:pt x="3969" y="284342"/>
                </a:lnTo>
                <a:lnTo>
                  <a:pt x="0" y="328929"/>
                </a:lnTo>
                <a:lnTo>
                  <a:pt x="0" y="6361430"/>
                </a:lnTo>
                <a:lnTo>
                  <a:pt x="3969" y="6406333"/>
                </a:lnTo>
                <a:lnTo>
                  <a:pt x="15381" y="6450492"/>
                </a:lnTo>
                <a:lnTo>
                  <a:pt x="33491" y="6493162"/>
                </a:lnTo>
                <a:lnTo>
                  <a:pt x="57555" y="6533600"/>
                </a:lnTo>
                <a:lnTo>
                  <a:pt x="86829" y="6571061"/>
                </a:lnTo>
                <a:lnTo>
                  <a:pt x="120568" y="6604800"/>
                </a:lnTo>
                <a:lnTo>
                  <a:pt x="158029" y="6634074"/>
                </a:lnTo>
                <a:lnTo>
                  <a:pt x="198467" y="6658138"/>
                </a:lnTo>
                <a:lnTo>
                  <a:pt x="241137" y="6676248"/>
                </a:lnTo>
                <a:lnTo>
                  <a:pt x="285296" y="6687660"/>
                </a:lnTo>
                <a:lnTo>
                  <a:pt x="330200" y="6691630"/>
                </a:lnTo>
                <a:lnTo>
                  <a:pt x="8684260" y="6691630"/>
                </a:lnTo>
                <a:lnTo>
                  <a:pt x="8729163" y="6687660"/>
                </a:lnTo>
                <a:lnTo>
                  <a:pt x="8773322" y="6676248"/>
                </a:lnTo>
                <a:lnTo>
                  <a:pt x="8815992" y="6658138"/>
                </a:lnTo>
                <a:lnTo>
                  <a:pt x="8856430" y="6634074"/>
                </a:lnTo>
                <a:lnTo>
                  <a:pt x="8893891" y="6604800"/>
                </a:lnTo>
                <a:lnTo>
                  <a:pt x="8927630" y="6571061"/>
                </a:lnTo>
                <a:lnTo>
                  <a:pt x="8956904" y="6533600"/>
                </a:lnTo>
                <a:lnTo>
                  <a:pt x="8980968" y="6493162"/>
                </a:lnTo>
                <a:lnTo>
                  <a:pt x="8999078" y="6450492"/>
                </a:lnTo>
                <a:lnTo>
                  <a:pt x="9010490" y="6406333"/>
                </a:lnTo>
                <a:lnTo>
                  <a:pt x="9014460" y="6361430"/>
                </a:lnTo>
                <a:lnTo>
                  <a:pt x="9014460" y="328929"/>
                </a:lnTo>
                <a:lnTo>
                  <a:pt x="9010490" y="284342"/>
                </a:lnTo>
                <a:lnTo>
                  <a:pt x="8999078" y="240442"/>
                </a:lnTo>
                <a:lnTo>
                  <a:pt x="8980968" y="197978"/>
                </a:lnTo>
                <a:lnTo>
                  <a:pt x="8956904" y="157702"/>
                </a:lnTo>
                <a:lnTo>
                  <a:pt x="8927630" y="120362"/>
                </a:lnTo>
                <a:lnTo>
                  <a:pt x="8893891" y="86710"/>
                </a:lnTo>
                <a:lnTo>
                  <a:pt x="8856430" y="57494"/>
                </a:lnTo>
                <a:lnTo>
                  <a:pt x="8815992" y="33465"/>
                </a:lnTo>
                <a:lnTo>
                  <a:pt x="8773322" y="15373"/>
                </a:lnTo>
                <a:lnTo>
                  <a:pt x="8729163" y="3968"/>
                </a:lnTo>
                <a:lnTo>
                  <a:pt x="8684260" y="0"/>
                </a:lnTo>
                <a:lnTo>
                  <a:pt x="330200" y="0"/>
                </a:lnTo>
                <a:close/>
              </a:path>
              <a:path w="9014460" h="6691630">
                <a:moveTo>
                  <a:pt x="0" y="0"/>
                </a:moveTo>
                <a:lnTo>
                  <a:pt x="0" y="0"/>
                </a:lnTo>
              </a:path>
              <a:path w="9014460" h="6691630">
                <a:moveTo>
                  <a:pt x="9014460" y="6691630"/>
                </a:moveTo>
                <a:lnTo>
                  <a:pt x="9014460" y="669163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3500" y="1449069"/>
            <a:ext cx="9019540" cy="1527810"/>
          </a:xfrm>
          <a:custGeom>
            <a:avLst/>
            <a:gdLst/>
            <a:ahLst/>
            <a:cxnLst/>
            <a:rect l="l" t="t" r="r" b="b"/>
            <a:pathLst>
              <a:path w="9019540" h="1527810">
                <a:moveTo>
                  <a:pt x="9019540" y="0"/>
                </a:moveTo>
                <a:lnTo>
                  <a:pt x="0" y="0"/>
                </a:lnTo>
                <a:lnTo>
                  <a:pt x="0" y="1527809"/>
                </a:lnTo>
                <a:lnTo>
                  <a:pt x="4509770" y="1527809"/>
                </a:lnTo>
                <a:lnTo>
                  <a:pt x="9019540" y="1527809"/>
                </a:lnTo>
                <a:lnTo>
                  <a:pt x="901954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3500" y="1397000"/>
            <a:ext cx="9019540" cy="120650"/>
          </a:xfrm>
          <a:custGeom>
            <a:avLst/>
            <a:gdLst/>
            <a:ahLst/>
            <a:cxnLst/>
            <a:rect l="l" t="t" r="r" b="b"/>
            <a:pathLst>
              <a:path w="9019540" h="120650">
                <a:moveTo>
                  <a:pt x="9019540" y="0"/>
                </a:moveTo>
                <a:lnTo>
                  <a:pt x="0" y="0"/>
                </a:lnTo>
                <a:lnTo>
                  <a:pt x="0" y="120650"/>
                </a:lnTo>
                <a:lnTo>
                  <a:pt x="4509770" y="120650"/>
                </a:lnTo>
                <a:lnTo>
                  <a:pt x="9019540" y="120650"/>
                </a:lnTo>
                <a:lnTo>
                  <a:pt x="9019540" y="0"/>
                </a:lnTo>
                <a:close/>
              </a:path>
            </a:pathLst>
          </a:custGeom>
          <a:solidFill>
            <a:srgbClr val="E5B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3500" y="2975610"/>
            <a:ext cx="9019540" cy="111760"/>
          </a:xfrm>
          <a:custGeom>
            <a:avLst/>
            <a:gdLst/>
            <a:ahLst/>
            <a:cxnLst/>
            <a:rect l="l" t="t" r="r" b="b"/>
            <a:pathLst>
              <a:path w="9019540" h="111760">
                <a:moveTo>
                  <a:pt x="9019540" y="0"/>
                </a:moveTo>
                <a:lnTo>
                  <a:pt x="0" y="0"/>
                </a:lnTo>
                <a:lnTo>
                  <a:pt x="0" y="111760"/>
                </a:lnTo>
                <a:lnTo>
                  <a:pt x="4509770" y="111760"/>
                </a:lnTo>
                <a:lnTo>
                  <a:pt x="9019540" y="111760"/>
                </a:lnTo>
                <a:lnTo>
                  <a:pt x="9019540" y="0"/>
                </a:lnTo>
                <a:close/>
              </a:path>
            </a:pathLst>
          </a:custGeom>
          <a:solidFill>
            <a:srgbClr val="908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870709"/>
            <a:ext cx="76352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D61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8230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D61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5469" y="1866899"/>
            <a:ext cx="3660775" cy="443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D150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24070" y="1935479"/>
            <a:ext cx="3669029" cy="377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D150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D61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088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087119"/>
            <a:ext cx="9144000" cy="156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47950"/>
            <a:ext cx="9144000" cy="156083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208779"/>
            <a:ext cx="9144000" cy="156083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69609"/>
            <a:ext cx="9144000" cy="108839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500" y="69850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328930" y="0"/>
                </a:moveTo>
                <a:lnTo>
                  <a:pt x="284056" y="3968"/>
                </a:lnTo>
                <a:lnTo>
                  <a:pt x="239978" y="15373"/>
                </a:lnTo>
                <a:lnTo>
                  <a:pt x="197429" y="33465"/>
                </a:lnTo>
                <a:lnTo>
                  <a:pt x="157141" y="57494"/>
                </a:lnTo>
                <a:lnTo>
                  <a:pt x="119847" y="86710"/>
                </a:lnTo>
                <a:lnTo>
                  <a:pt x="86280" y="120362"/>
                </a:lnTo>
                <a:lnTo>
                  <a:pt x="57173" y="157702"/>
                </a:lnTo>
                <a:lnTo>
                  <a:pt x="33259" y="197978"/>
                </a:lnTo>
                <a:lnTo>
                  <a:pt x="15270" y="240442"/>
                </a:lnTo>
                <a:lnTo>
                  <a:pt x="3939" y="284342"/>
                </a:lnTo>
                <a:lnTo>
                  <a:pt x="0" y="328929"/>
                </a:lnTo>
                <a:lnTo>
                  <a:pt x="0" y="6362700"/>
                </a:lnTo>
                <a:lnTo>
                  <a:pt x="3939" y="6407603"/>
                </a:lnTo>
                <a:lnTo>
                  <a:pt x="15270" y="6451762"/>
                </a:lnTo>
                <a:lnTo>
                  <a:pt x="33259" y="6494432"/>
                </a:lnTo>
                <a:lnTo>
                  <a:pt x="57173" y="6534870"/>
                </a:lnTo>
                <a:lnTo>
                  <a:pt x="86280" y="6572331"/>
                </a:lnTo>
                <a:lnTo>
                  <a:pt x="119847" y="6606070"/>
                </a:lnTo>
                <a:lnTo>
                  <a:pt x="157141" y="6635344"/>
                </a:lnTo>
                <a:lnTo>
                  <a:pt x="197429" y="6659408"/>
                </a:lnTo>
                <a:lnTo>
                  <a:pt x="239978" y="6677518"/>
                </a:lnTo>
                <a:lnTo>
                  <a:pt x="284056" y="6688930"/>
                </a:lnTo>
                <a:lnTo>
                  <a:pt x="328930" y="6692900"/>
                </a:lnTo>
                <a:lnTo>
                  <a:pt x="8684260" y="6692900"/>
                </a:lnTo>
                <a:lnTo>
                  <a:pt x="8728847" y="6688930"/>
                </a:lnTo>
                <a:lnTo>
                  <a:pt x="8772747" y="6677518"/>
                </a:lnTo>
                <a:lnTo>
                  <a:pt x="8815211" y="6659408"/>
                </a:lnTo>
                <a:lnTo>
                  <a:pt x="8855487" y="6635344"/>
                </a:lnTo>
                <a:lnTo>
                  <a:pt x="8892827" y="6606070"/>
                </a:lnTo>
                <a:lnTo>
                  <a:pt x="8926479" y="6572331"/>
                </a:lnTo>
                <a:lnTo>
                  <a:pt x="8955695" y="6534870"/>
                </a:lnTo>
                <a:lnTo>
                  <a:pt x="8979724" y="6494432"/>
                </a:lnTo>
                <a:lnTo>
                  <a:pt x="8997816" y="6451762"/>
                </a:lnTo>
                <a:lnTo>
                  <a:pt x="9009221" y="6407603"/>
                </a:lnTo>
                <a:lnTo>
                  <a:pt x="9013190" y="6362700"/>
                </a:lnTo>
                <a:lnTo>
                  <a:pt x="9013190" y="328929"/>
                </a:lnTo>
                <a:lnTo>
                  <a:pt x="9009221" y="284342"/>
                </a:lnTo>
                <a:lnTo>
                  <a:pt x="8997816" y="240442"/>
                </a:lnTo>
                <a:lnTo>
                  <a:pt x="8979724" y="197978"/>
                </a:lnTo>
                <a:lnTo>
                  <a:pt x="8955695" y="157702"/>
                </a:lnTo>
                <a:lnTo>
                  <a:pt x="8926479" y="120362"/>
                </a:lnTo>
                <a:lnTo>
                  <a:pt x="8892827" y="86710"/>
                </a:lnTo>
                <a:lnTo>
                  <a:pt x="8855487" y="57494"/>
                </a:lnTo>
                <a:lnTo>
                  <a:pt x="8815211" y="33465"/>
                </a:lnTo>
                <a:lnTo>
                  <a:pt x="8772747" y="15373"/>
                </a:lnTo>
                <a:lnTo>
                  <a:pt x="8728847" y="3968"/>
                </a:lnTo>
                <a:lnTo>
                  <a:pt x="8684260" y="0"/>
                </a:lnTo>
                <a:lnTo>
                  <a:pt x="328930" y="0"/>
                </a:lnTo>
                <a:close/>
              </a:path>
              <a:path w="9014460" h="6692900">
                <a:moveTo>
                  <a:pt x="0" y="0"/>
                </a:moveTo>
                <a:lnTo>
                  <a:pt x="0" y="0"/>
                </a:lnTo>
              </a:path>
              <a:path w="9014460" h="6692900">
                <a:moveTo>
                  <a:pt x="9014460" y="6692900"/>
                </a:moveTo>
                <a:lnTo>
                  <a:pt x="9014460" y="669290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54" y="17779"/>
            <a:ext cx="8771890" cy="125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6D61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715" y="1591309"/>
            <a:ext cx="7862569" cy="373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8230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" y="4648200"/>
            <a:ext cx="7932420" cy="1507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17000"/>
              </a:lnSpc>
              <a:spcBef>
                <a:spcPts val="95"/>
              </a:spcBef>
            </a:pPr>
            <a:r>
              <a:rPr lang="en-IN" sz="2800" dirty="0" err="1">
                <a:latin typeface="Georgia"/>
                <a:cs typeface="Georgia"/>
              </a:rPr>
              <a:t>Cdr.</a:t>
            </a:r>
            <a:r>
              <a:rPr lang="en-IN" sz="2800" dirty="0">
                <a:latin typeface="Georgia"/>
                <a:cs typeface="Georgia"/>
              </a:rPr>
              <a:t> Vijay Pratap Singh</a:t>
            </a:r>
          </a:p>
          <a:p>
            <a:pPr marL="12700" marR="5080" indent="1905" algn="ctr">
              <a:lnSpc>
                <a:spcPct val="117000"/>
              </a:lnSpc>
              <a:spcBef>
                <a:spcPts val="95"/>
              </a:spcBef>
            </a:pPr>
            <a:r>
              <a:rPr lang="en-IN" sz="2800" dirty="0">
                <a:latin typeface="Georgia"/>
                <a:cs typeface="Georgia"/>
              </a:rPr>
              <a:t>Adjunct Professor, E&amp;TC</a:t>
            </a:r>
          </a:p>
          <a:p>
            <a:pPr marL="12700" marR="5080" indent="1905" algn="ctr">
              <a:lnSpc>
                <a:spcPct val="117000"/>
              </a:lnSpc>
              <a:spcBef>
                <a:spcPts val="95"/>
              </a:spcBef>
            </a:pPr>
            <a:r>
              <a:rPr lang="en-IN" sz="2800" dirty="0">
                <a:latin typeface="Georgia"/>
                <a:cs typeface="Georgia"/>
              </a:rPr>
              <a:t>TCET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" y="1870709"/>
            <a:ext cx="762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Managing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Diversity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at</a:t>
            </a:r>
            <a:r>
              <a:rPr sz="4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workplace</a:t>
            </a:r>
            <a:endParaRPr sz="4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>
              <a:lnSpc>
                <a:spcPct val="100000"/>
              </a:lnSpc>
              <a:spcBef>
                <a:spcPts val="100"/>
              </a:spcBef>
              <a:tabLst>
                <a:tab pos="6464300" algn="l"/>
              </a:tabLst>
            </a:pPr>
            <a:r>
              <a:rPr spc="-50" dirty="0"/>
              <a:t>If</a:t>
            </a:r>
            <a:r>
              <a:rPr spc="-25" dirty="0"/>
              <a:t> </a:t>
            </a:r>
            <a:r>
              <a:rPr spc="-55" dirty="0"/>
              <a:t>we</a:t>
            </a:r>
            <a:r>
              <a:rPr spc="-5" dirty="0"/>
              <a:t> </a:t>
            </a:r>
            <a:r>
              <a:rPr spc="-15" dirty="0"/>
              <a:t>could </a:t>
            </a:r>
            <a:r>
              <a:rPr spc="-25" dirty="0"/>
              <a:t>shrink</a:t>
            </a:r>
            <a:r>
              <a:rPr dirty="0"/>
              <a:t>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30" dirty="0"/>
              <a:t>earth's</a:t>
            </a:r>
            <a:r>
              <a:rPr spc="-10" dirty="0"/>
              <a:t> </a:t>
            </a:r>
            <a:r>
              <a:rPr spc="-25" dirty="0"/>
              <a:t>population</a:t>
            </a:r>
            <a:r>
              <a:rPr spc="-15" dirty="0"/>
              <a:t> </a:t>
            </a:r>
            <a:r>
              <a:rPr spc="-35" dirty="0"/>
              <a:t>to</a:t>
            </a:r>
            <a:r>
              <a:rPr spc="-5" dirty="0"/>
              <a:t> </a:t>
            </a:r>
            <a:r>
              <a:rPr spc="-35" dirty="0"/>
              <a:t>a</a:t>
            </a:r>
            <a:r>
              <a:rPr spc="-5" dirty="0"/>
              <a:t> </a:t>
            </a:r>
            <a:r>
              <a:rPr spc="-35" dirty="0"/>
              <a:t>village</a:t>
            </a:r>
            <a:r>
              <a:rPr spc="-5" dirty="0"/>
              <a:t> </a:t>
            </a:r>
            <a:r>
              <a:rPr spc="-40" dirty="0"/>
              <a:t>of </a:t>
            </a:r>
            <a:r>
              <a:rPr spc="-35" dirty="0"/>
              <a:t> </a:t>
            </a:r>
            <a:r>
              <a:rPr spc="-25" dirty="0"/>
              <a:t>precisely</a:t>
            </a:r>
            <a:r>
              <a:rPr spc="-10" dirty="0"/>
              <a:t> </a:t>
            </a:r>
            <a:r>
              <a:rPr spc="-5" dirty="0"/>
              <a:t>100 </a:t>
            </a:r>
            <a:r>
              <a:rPr spc="-15" dirty="0"/>
              <a:t>people, </a:t>
            </a:r>
            <a:r>
              <a:rPr spc="-50" dirty="0"/>
              <a:t>with</a:t>
            </a:r>
            <a:r>
              <a:rPr dirty="0"/>
              <a:t> </a:t>
            </a:r>
            <a:r>
              <a:rPr spc="-40" dirty="0"/>
              <a:t>all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5" dirty="0"/>
              <a:t> </a:t>
            </a:r>
            <a:r>
              <a:rPr spc="-35" dirty="0"/>
              <a:t>existing</a:t>
            </a:r>
            <a:r>
              <a:rPr dirty="0"/>
              <a:t> </a:t>
            </a:r>
            <a:r>
              <a:rPr spc="-40" dirty="0"/>
              <a:t>human</a:t>
            </a:r>
            <a:r>
              <a:rPr spc="-15" dirty="0"/>
              <a:t> </a:t>
            </a:r>
            <a:r>
              <a:rPr spc="-25" dirty="0"/>
              <a:t>ratios </a:t>
            </a:r>
            <a:r>
              <a:rPr spc="-20" dirty="0"/>
              <a:t> </a:t>
            </a:r>
            <a:r>
              <a:rPr spc="-45" dirty="0"/>
              <a:t>remaining</a:t>
            </a:r>
            <a:r>
              <a:rPr spc="5" dirty="0"/>
              <a:t> </a:t>
            </a:r>
            <a:r>
              <a:rPr spc="-25" dirty="0"/>
              <a:t>the</a:t>
            </a:r>
            <a:r>
              <a:rPr spc="10" dirty="0"/>
              <a:t> </a:t>
            </a:r>
            <a:r>
              <a:rPr spc="-35" dirty="0"/>
              <a:t>same,</a:t>
            </a:r>
            <a:r>
              <a:rPr dirty="0"/>
              <a:t> </a:t>
            </a:r>
            <a:r>
              <a:rPr spc="-45" dirty="0"/>
              <a:t>it</a:t>
            </a:r>
            <a:r>
              <a:rPr spc="5" dirty="0"/>
              <a:t> </a:t>
            </a:r>
            <a:r>
              <a:rPr spc="-35" dirty="0"/>
              <a:t>would</a:t>
            </a:r>
            <a:r>
              <a:rPr spc="10" dirty="0"/>
              <a:t> </a:t>
            </a:r>
            <a:r>
              <a:rPr spc="-50" dirty="0"/>
              <a:t>look</a:t>
            </a:r>
            <a:r>
              <a:rPr spc="15" dirty="0"/>
              <a:t> </a:t>
            </a:r>
            <a:r>
              <a:rPr spc="-50" dirty="0"/>
              <a:t>like</a:t>
            </a:r>
            <a:r>
              <a:rPr dirty="0"/>
              <a:t> </a:t>
            </a:r>
            <a:r>
              <a:rPr spc="-15" dirty="0"/>
              <a:t>this.	</a:t>
            </a:r>
            <a:r>
              <a:rPr spc="-10" dirty="0"/>
              <a:t>There</a:t>
            </a:r>
            <a:r>
              <a:rPr spc="-40" dirty="0"/>
              <a:t> </a:t>
            </a:r>
            <a:r>
              <a:rPr spc="-35" dirty="0"/>
              <a:t>would</a:t>
            </a:r>
            <a:r>
              <a:rPr spc="-45" dirty="0"/>
              <a:t> </a:t>
            </a:r>
            <a:r>
              <a:rPr dirty="0"/>
              <a:t>be: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409699"/>
            <a:ext cx="3206750" cy="484759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23850" indent="-273050">
              <a:lnSpc>
                <a:spcPct val="100000"/>
              </a:lnSpc>
              <a:spcBef>
                <a:spcPts val="439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6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29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sia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ns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2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229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323215" marR="318135" indent="-273050">
              <a:lnSpc>
                <a:spcPct val="69900"/>
              </a:lnSpc>
              <a:spcBef>
                <a:spcPts val="117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4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80" dirty="0">
                <a:solidFill>
                  <a:srgbClr val="68230B"/>
                </a:solidFill>
                <a:latin typeface="Times New Roman"/>
                <a:cs typeface="Times New Roman"/>
              </a:rPr>
              <a:t>We</a:t>
            </a:r>
            <a:r>
              <a:rPr sz="2300" spc="-75" dirty="0">
                <a:solidFill>
                  <a:srgbClr val="68230B"/>
                </a:solidFill>
                <a:latin typeface="Times New Roman"/>
                <a:cs typeface="Times New Roman"/>
              </a:rPr>
              <a:t>st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n 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isp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95" dirty="0">
                <a:solidFill>
                  <a:srgbClr val="68230B"/>
                </a:solidFill>
                <a:latin typeface="Times New Roman"/>
                <a:cs typeface="Times New Roman"/>
              </a:rPr>
              <a:t>,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14" dirty="0">
                <a:solidFill>
                  <a:srgbClr val="68230B"/>
                </a:solidFill>
                <a:latin typeface="Times New Roman"/>
                <a:cs typeface="Times New Roman"/>
              </a:rPr>
              <a:t>bo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h  </a:t>
            </a:r>
            <a:r>
              <a:rPr sz="2300" spc="-19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th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3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29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ic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5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0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al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5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5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0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19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le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7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4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on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ite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2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6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ite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6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7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on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-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10" dirty="0">
                <a:solidFill>
                  <a:srgbClr val="68230B"/>
                </a:solidFill>
                <a:latin typeface="Times New Roman"/>
                <a:cs typeface="Times New Roman"/>
              </a:rPr>
              <a:t>istian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3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3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is</a:t>
            </a:r>
            <a:r>
              <a:rPr sz="2300" spc="-7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endParaRPr sz="2300">
              <a:latin typeface="Times New Roman"/>
              <a:cs typeface="Times New Roman"/>
            </a:endParaRPr>
          </a:p>
          <a:p>
            <a:pPr marL="3238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23850" algn="l"/>
              </a:tabLst>
            </a:pP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8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9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x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4070" y="1714500"/>
            <a:ext cx="3828415" cy="45504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09880" indent="-271780">
              <a:lnSpc>
                <a:spcPct val="100000"/>
              </a:lnSpc>
              <a:spcBef>
                <a:spcPts val="439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11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se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x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al</a:t>
            </a:r>
            <a:endParaRPr sz="2300">
              <a:latin typeface="Times New Roman"/>
              <a:cs typeface="Times New Roman"/>
            </a:endParaRPr>
          </a:p>
          <a:p>
            <a:pPr marL="309245" marR="126364" indent="-271780">
              <a:lnSpc>
                <a:spcPct val="69900"/>
              </a:lnSpc>
              <a:spcBef>
                <a:spcPts val="117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6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sse</a:t>
            </a:r>
            <a:r>
              <a:rPr sz="2300" spc="-18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5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9</a:t>
            </a:r>
            <a:r>
              <a:rPr sz="2300" spc="-195" dirty="0">
                <a:solidFill>
                  <a:srgbClr val="68230B"/>
                </a:solidFill>
                <a:latin typeface="Times New Roman"/>
                <a:cs typeface="Times New Roman"/>
              </a:rPr>
              <a:t>%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f  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68230B"/>
                </a:solidFill>
                <a:latin typeface="Times New Roman"/>
                <a:cs typeface="Times New Roman"/>
              </a:rPr>
              <a:t>tir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3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5" dirty="0">
                <a:solidFill>
                  <a:srgbClr val="68230B"/>
                </a:solidFill>
                <a:latin typeface="Times New Roman"/>
                <a:cs typeface="Times New Roman"/>
              </a:rPr>
              <a:t>'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al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15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al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l 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6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4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7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50" dirty="0">
                <a:solidFill>
                  <a:srgbClr val="68230B"/>
                </a:solidFill>
                <a:latin typeface="Times New Roman"/>
                <a:cs typeface="Times New Roman"/>
              </a:rPr>
              <a:t>it</a:t>
            </a:r>
            <a:r>
              <a:rPr sz="2300" spc="-8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d 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States</a:t>
            </a:r>
            <a:endParaRPr sz="2300">
              <a:latin typeface="Times New Roman"/>
              <a:cs typeface="Times New Roman"/>
            </a:endParaRPr>
          </a:p>
          <a:p>
            <a:pPr marL="309245" marR="488950" indent="-271780">
              <a:lnSpc>
                <a:spcPct val="69900"/>
              </a:lnSpc>
              <a:spcBef>
                <a:spcPts val="117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80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su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110" dirty="0">
                <a:solidFill>
                  <a:srgbClr val="68230B"/>
                </a:solidFill>
                <a:latin typeface="Times New Roman"/>
                <a:cs typeface="Times New Roman"/>
              </a:rPr>
              <a:t>stan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ar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d 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housing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14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abl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3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4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ad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5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33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die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204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7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ea</a:t>
            </a:r>
            <a:r>
              <a:rPr sz="2300" spc="-7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8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4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30" dirty="0">
                <a:solidFill>
                  <a:srgbClr val="68230B"/>
                </a:solidFill>
                <a:latin typeface="Times New Roman"/>
                <a:cs typeface="Times New Roman"/>
              </a:rPr>
              <a:t>;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1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ea</a:t>
            </a:r>
            <a:r>
              <a:rPr sz="2300" spc="-7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2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300" spc="-12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300" spc="2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3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7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300" spc="-165" dirty="0">
                <a:solidFill>
                  <a:srgbClr val="68230B"/>
                </a:solidFill>
                <a:latin typeface="Times New Roman"/>
                <a:cs typeface="Times New Roman"/>
              </a:rPr>
              <a:t>av</a:t>
            </a:r>
            <a:r>
              <a:rPr sz="2300" spc="-15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8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ll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55" dirty="0">
                <a:solidFill>
                  <a:srgbClr val="68230B"/>
                </a:solidFill>
                <a:latin typeface="Times New Roman"/>
                <a:cs typeface="Times New Roman"/>
              </a:rPr>
              <a:t>g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8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atio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309880" indent="-27178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4782"/>
              <a:buFont typeface="MS UI Gothic"/>
              <a:buChar char="❖"/>
              <a:tabLst>
                <a:tab pos="309880" algn="l"/>
              </a:tabLst>
            </a:pP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8</a:t>
            </a:r>
            <a:r>
              <a:rPr sz="23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ou</a:t>
            </a:r>
            <a:r>
              <a:rPr sz="23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0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8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3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300" spc="-14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300" spc="-13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300" spc="-100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300" spc="-10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300" spc="-3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300" spc="-3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3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81659"/>
            <a:ext cx="5497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4" dirty="0">
                <a:solidFill>
                  <a:srgbClr val="686363"/>
                </a:solidFill>
              </a:rPr>
              <a:t>Women</a:t>
            </a:r>
            <a:r>
              <a:rPr sz="4000" spc="-45" dirty="0">
                <a:solidFill>
                  <a:srgbClr val="686363"/>
                </a:solidFill>
              </a:rPr>
              <a:t> </a:t>
            </a:r>
            <a:r>
              <a:rPr sz="4000" spc="-35" dirty="0">
                <a:solidFill>
                  <a:srgbClr val="686363"/>
                </a:solidFill>
              </a:rPr>
              <a:t>in</a:t>
            </a:r>
            <a:r>
              <a:rPr sz="4000" spc="-40" dirty="0">
                <a:solidFill>
                  <a:srgbClr val="686363"/>
                </a:solidFill>
              </a:rPr>
              <a:t> </a:t>
            </a:r>
            <a:r>
              <a:rPr sz="4000" spc="-35" dirty="0">
                <a:solidFill>
                  <a:srgbClr val="686363"/>
                </a:solidFill>
              </a:rPr>
              <a:t>the</a:t>
            </a:r>
            <a:r>
              <a:rPr sz="4000" spc="-40" dirty="0">
                <a:solidFill>
                  <a:srgbClr val="686363"/>
                </a:solidFill>
              </a:rPr>
              <a:t> </a:t>
            </a:r>
            <a:r>
              <a:rPr sz="4000" spc="-60" dirty="0">
                <a:solidFill>
                  <a:srgbClr val="686363"/>
                </a:solidFill>
              </a:rPr>
              <a:t>Workplace: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1669" y="1710690"/>
            <a:ext cx="752030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need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68230B"/>
                </a:solidFill>
                <a:latin typeface="Times New Roman"/>
                <a:cs typeface="Times New Roman"/>
              </a:rPr>
              <a:t>to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understand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diversity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is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also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driven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Times New Roman"/>
                <a:cs typeface="Times New Roman"/>
              </a:rPr>
              <a:t>by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women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in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workplace.</a:t>
            </a:r>
            <a:endParaRPr sz="2600">
              <a:latin typeface="Times New Roman"/>
              <a:cs typeface="Times New Roman"/>
            </a:endParaRPr>
          </a:p>
          <a:p>
            <a:pPr marL="310515" marR="545465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Tod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'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k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3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9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g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t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30" dirty="0">
                <a:solidFill>
                  <a:srgbClr val="68230B"/>
                </a:solidFill>
                <a:latin typeface="Times New Roman"/>
                <a:cs typeface="Times New Roman"/>
              </a:rPr>
              <a:t>nt 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b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5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68230B"/>
                </a:solidFill>
                <a:latin typeface="Times New Roman"/>
                <a:cs typeface="Times New Roman"/>
              </a:rPr>
              <a:t>n.</a:t>
            </a:r>
            <a:endParaRPr sz="2600">
              <a:latin typeface="Times New Roman"/>
              <a:cs typeface="Times New Roman"/>
            </a:endParaRPr>
          </a:p>
          <a:p>
            <a:pPr marL="310515" marR="582930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number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dual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income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68230B"/>
                </a:solidFill>
                <a:latin typeface="Times New Roman"/>
                <a:cs typeface="Times New Roman"/>
              </a:rPr>
              <a:t>families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and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single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working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mo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Times New Roman"/>
                <a:cs typeface="Times New Roman"/>
              </a:rPr>
              <a:t>ha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1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105" dirty="0">
                <a:solidFill>
                  <a:srgbClr val="68230B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10515" marR="339725" indent="-273050">
              <a:lnSpc>
                <a:spcPct val="100000"/>
              </a:lnSpc>
              <a:spcBef>
                <a:spcPts val="12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Change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family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structure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means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that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there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are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fewer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me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om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3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5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185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204" dirty="0">
                <a:solidFill>
                  <a:srgbClr val="68230B"/>
                </a:solidFill>
                <a:latin typeface="Times New Roman"/>
                <a:cs typeface="Times New Roman"/>
              </a:rPr>
              <a:t>am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s.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Therefore,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diversity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issues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cut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across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both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race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and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gender.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262890"/>
            <a:ext cx="708533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5824220" algn="l"/>
              </a:tabLst>
            </a:pPr>
            <a:r>
              <a:rPr sz="3200" spc="-45" dirty="0">
                <a:solidFill>
                  <a:srgbClr val="686363"/>
                </a:solidFill>
              </a:rPr>
              <a:t>How</a:t>
            </a:r>
            <a:r>
              <a:rPr sz="3200" spc="-10" dirty="0">
                <a:solidFill>
                  <a:srgbClr val="686363"/>
                </a:solidFill>
              </a:rPr>
              <a:t> </a:t>
            </a:r>
            <a:r>
              <a:rPr sz="3200" spc="-30" dirty="0">
                <a:solidFill>
                  <a:srgbClr val="686363"/>
                </a:solidFill>
              </a:rPr>
              <a:t>Diversity</a:t>
            </a:r>
            <a:r>
              <a:rPr sz="3200" dirty="0">
                <a:solidFill>
                  <a:srgbClr val="686363"/>
                </a:solidFill>
              </a:rPr>
              <a:t> </a:t>
            </a:r>
            <a:r>
              <a:rPr sz="3200" spc="-30" dirty="0">
                <a:solidFill>
                  <a:srgbClr val="686363"/>
                </a:solidFill>
              </a:rPr>
              <a:t>Initiatives</a:t>
            </a:r>
            <a:r>
              <a:rPr sz="3200" spc="-5" dirty="0">
                <a:solidFill>
                  <a:srgbClr val="686363"/>
                </a:solidFill>
              </a:rPr>
              <a:t> </a:t>
            </a:r>
            <a:r>
              <a:rPr sz="3200" spc="-20" dirty="0">
                <a:solidFill>
                  <a:srgbClr val="686363"/>
                </a:solidFill>
              </a:rPr>
              <a:t>Help</a:t>
            </a:r>
            <a:r>
              <a:rPr sz="3200" spc="5" dirty="0">
                <a:solidFill>
                  <a:srgbClr val="686363"/>
                </a:solidFill>
              </a:rPr>
              <a:t> </a:t>
            </a:r>
            <a:r>
              <a:rPr sz="3200" spc="-20" dirty="0">
                <a:solidFill>
                  <a:srgbClr val="686363"/>
                </a:solidFill>
              </a:rPr>
              <a:t>an </a:t>
            </a:r>
            <a:r>
              <a:rPr sz="3200" spc="-15" dirty="0">
                <a:solidFill>
                  <a:srgbClr val="686363"/>
                </a:solidFill>
              </a:rPr>
              <a:t> </a:t>
            </a:r>
            <a:r>
              <a:rPr sz="3200" spc="-55" dirty="0">
                <a:solidFill>
                  <a:srgbClr val="686363"/>
                </a:solidFill>
              </a:rPr>
              <a:t>O</a:t>
            </a:r>
            <a:r>
              <a:rPr sz="3200" spc="-10" dirty="0">
                <a:solidFill>
                  <a:srgbClr val="686363"/>
                </a:solidFill>
              </a:rPr>
              <a:t>r</a:t>
            </a:r>
            <a:r>
              <a:rPr sz="3200" spc="-50" dirty="0">
                <a:solidFill>
                  <a:srgbClr val="686363"/>
                </a:solidFill>
              </a:rPr>
              <a:t>ga</a:t>
            </a:r>
            <a:r>
              <a:rPr sz="3200" spc="-40" dirty="0">
                <a:solidFill>
                  <a:srgbClr val="686363"/>
                </a:solidFill>
              </a:rPr>
              <a:t>n</a:t>
            </a:r>
            <a:r>
              <a:rPr sz="3200" spc="-55" dirty="0">
                <a:solidFill>
                  <a:srgbClr val="686363"/>
                </a:solidFill>
              </a:rPr>
              <a:t>i</a:t>
            </a:r>
            <a:r>
              <a:rPr sz="3200" spc="15" dirty="0">
                <a:solidFill>
                  <a:srgbClr val="686363"/>
                </a:solidFill>
              </a:rPr>
              <a:t>z</a:t>
            </a:r>
            <a:r>
              <a:rPr sz="3200" spc="-40" dirty="0">
                <a:solidFill>
                  <a:srgbClr val="686363"/>
                </a:solidFill>
              </a:rPr>
              <a:t>a</a:t>
            </a:r>
            <a:r>
              <a:rPr sz="3200" spc="-60" dirty="0">
                <a:solidFill>
                  <a:srgbClr val="686363"/>
                </a:solidFill>
              </a:rPr>
              <a:t>t</a:t>
            </a:r>
            <a:r>
              <a:rPr sz="3200" spc="-55" dirty="0">
                <a:solidFill>
                  <a:srgbClr val="686363"/>
                </a:solidFill>
              </a:rPr>
              <a:t>i</a:t>
            </a:r>
            <a:r>
              <a:rPr sz="3200" spc="-30" dirty="0">
                <a:solidFill>
                  <a:srgbClr val="686363"/>
                </a:solidFill>
              </a:rPr>
              <a:t>o</a:t>
            </a:r>
            <a:r>
              <a:rPr sz="3200" dirty="0">
                <a:solidFill>
                  <a:srgbClr val="686363"/>
                </a:solidFill>
              </a:rPr>
              <a:t>n </a:t>
            </a:r>
            <a:r>
              <a:rPr sz="3200" spc="50" dirty="0">
                <a:solidFill>
                  <a:srgbClr val="686363"/>
                </a:solidFill>
              </a:rPr>
              <a:t>K</a:t>
            </a:r>
            <a:r>
              <a:rPr sz="3200" spc="-20" dirty="0">
                <a:solidFill>
                  <a:srgbClr val="686363"/>
                </a:solidFill>
              </a:rPr>
              <a:t>e</a:t>
            </a:r>
            <a:r>
              <a:rPr sz="3200" spc="-15" dirty="0">
                <a:solidFill>
                  <a:srgbClr val="686363"/>
                </a:solidFill>
              </a:rPr>
              <a:t>ep</a:t>
            </a:r>
            <a:r>
              <a:rPr sz="3200" spc="5" dirty="0">
                <a:solidFill>
                  <a:srgbClr val="686363"/>
                </a:solidFill>
              </a:rPr>
              <a:t> </a:t>
            </a:r>
            <a:r>
              <a:rPr sz="3200" spc="-40" dirty="0">
                <a:solidFill>
                  <a:srgbClr val="686363"/>
                </a:solidFill>
              </a:rPr>
              <a:t>a</a:t>
            </a:r>
            <a:r>
              <a:rPr sz="3200" dirty="0">
                <a:solidFill>
                  <a:srgbClr val="686363"/>
                </a:solidFill>
              </a:rPr>
              <a:t> C</a:t>
            </a:r>
            <a:r>
              <a:rPr sz="3200" spc="-30" dirty="0">
                <a:solidFill>
                  <a:srgbClr val="686363"/>
                </a:solidFill>
              </a:rPr>
              <a:t>o</a:t>
            </a:r>
            <a:r>
              <a:rPr sz="3200" spc="-190" dirty="0">
                <a:solidFill>
                  <a:srgbClr val="686363"/>
                </a:solidFill>
              </a:rPr>
              <a:t>m</a:t>
            </a:r>
            <a:r>
              <a:rPr sz="3200" spc="-10" dirty="0">
                <a:solidFill>
                  <a:srgbClr val="686363"/>
                </a:solidFill>
              </a:rPr>
              <a:t>p</a:t>
            </a:r>
            <a:r>
              <a:rPr sz="3200" spc="-20" dirty="0">
                <a:solidFill>
                  <a:srgbClr val="686363"/>
                </a:solidFill>
              </a:rPr>
              <a:t>e</a:t>
            </a:r>
            <a:r>
              <a:rPr sz="3200" spc="-50" dirty="0">
                <a:solidFill>
                  <a:srgbClr val="686363"/>
                </a:solidFill>
              </a:rPr>
              <a:t>t</a:t>
            </a:r>
            <a:r>
              <a:rPr sz="3200" spc="-55" dirty="0">
                <a:solidFill>
                  <a:srgbClr val="686363"/>
                </a:solidFill>
              </a:rPr>
              <a:t>i</a:t>
            </a:r>
            <a:r>
              <a:rPr sz="3200" spc="-50" dirty="0">
                <a:solidFill>
                  <a:srgbClr val="686363"/>
                </a:solidFill>
              </a:rPr>
              <a:t>t</a:t>
            </a:r>
            <a:r>
              <a:rPr sz="3200" spc="-55" dirty="0">
                <a:solidFill>
                  <a:srgbClr val="686363"/>
                </a:solidFill>
              </a:rPr>
              <a:t>i</a:t>
            </a:r>
            <a:r>
              <a:rPr sz="3200" spc="-5" dirty="0">
                <a:solidFill>
                  <a:srgbClr val="686363"/>
                </a:solidFill>
              </a:rPr>
              <a:t>v</a:t>
            </a:r>
            <a:r>
              <a:rPr sz="3200" dirty="0">
                <a:solidFill>
                  <a:srgbClr val="686363"/>
                </a:solidFill>
              </a:rPr>
              <a:t>e	</a:t>
            </a:r>
            <a:r>
              <a:rPr sz="3200" spc="10" dirty="0">
                <a:solidFill>
                  <a:srgbClr val="686363"/>
                </a:solidFill>
              </a:rPr>
              <a:t>H</a:t>
            </a:r>
            <a:r>
              <a:rPr sz="3200" spc="5" dirty="0">
                <a:solidFill>
                  <a:srgbClr val="686363"/>
                </a:solidFill>
              </a:rPr>
              <a:t>u</a:t>
            </a:r>
            <a:r>
              <a:rPr sz="3200" spc="-190" dirty="0">
                <a:solidFill>
                  <a:srgbClr val="686363"/>
                </a:solidFill>
              </a:rPr>
              <a:t>m</a:t>
            </a:r>
            <a:r>
              <a:rPr sz="3200" spc="-20" dirty="0">
                <a:solidFill>
                  <a:srgbClr val="686363"/>
                </a:solidFill>
              </a:rPr>
              <a:t>an  </a:t>
            </a:r>
            <a:r>
              <a:rPr sz="3200" spc="-15" dirty="0">
                <a:solidFill>
                  <a:srgbClr val="686363"/>
                </a:solidFill>
              </a:rPr>
              <a:t>Resources</a:t>
            </a:r>
            <a:r>
              <a:rPr sz="3200" spc="-5" dirty="0">
                <a:solidFill>
                  <a:srgbClr val="686363"/>
                </a:solidFill>
              </a:rPr>
              <a:t> </a:t>
            </a:r>
            <a:r>
              <a:rPr sz="3200" spc="-50" dirty="0">
                <a:solidFill>
                  <a:srgbClr val="686363"/>
                </a:solidFill>
              </a:rPr>
              <a:t>Advantage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9405" indent="-281305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00" dirty="0"/>
              <a:t>I</a:t>
            </a:r>
            <a:r>
              <a:rPr sz="2600" spc="-165" dirty="0"/>
              <a:t>m</a:t>
            </a:r>
            <a:r>
              <a:rPr sz="2600" spc="-100" dirty="0"/>
              <a:t>p</a:t>
            </a:r>
            <a:r>
              <a:rPr sz="2600" spc="15" dirty="0"/>
              <a:t>r</a:t>
            </a:r>
            <a:r>
              <a:rPr sz="2600" spc="-165" dirty="0"/>
              <a:t>o</a:t>
            </a:r>
            <a:r>
              <a:rPr sz="2600" spc="-170" dirty="0"/>
              <a:t>v</a:t>
            </a:r>
            <a:r>
              <a:rPr sz="2600" spc="-100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150" dirty="0"/>
              <a:t>c</a:t>
            </a:r>
            <a:r>
              <a:rPr sz="2600" spc="-40" dirty="0"/>
              <a:t>or</a:t>
            </a:r>
            <a:r>
              <a:rPr sz="2600" spc="-110" dirty="0"/>
              <a:t>p</a:t>
            </a:r>
            <a:r>
              <a:rPr sz="2600" spc="-125" dirty="0"/>
              <a:t>o</a:t>
            </a:r>
            <a:r>
              <a:rPr sz="2600" spc="25" dirty="0"/>
              <a:t>r</a:t>
            </a:r>
            <a:r>
              <a:rPr sz="2600" spc="-90" dirty="0"/>
              <a:t>at</a:t>
            </a:r>
            <a:r>
              <a:rPr sz="2600" spc="-105" dirty="0"/>
              <a:t>e</a:t>
            </a:r>
            <a:r>
              <a:rPr sz="2600" spc="-70" dirty="0"/>
              <a:t> </a:t>
            </a:r>
            <a:r>
              <a:rPr sz="2600" spc="-150" dirty="0"/>
              <a:t>c</a:t>
            </a:r>
            <a:r>
              <a:rPr sz="2600" spc="-135" dirty="0"/>
              <a:t>u</a:t>
            </a:r>
            <a:r>
              <a:rPr sz="2600" spc="-85" dirty="0"/>
              <a:t>l</a:t>
            </a:r>
            <a:r>
              <a:rPr sz="2600" spc="-25" dirty="0"/>
              <a:t>tu</a:t>
            </a:r>
            <a:r>
              <a:rPr sz="2600" spc="-15" dirty="0"/>
              <a:t>r</a:t>
            </a:r>
            <a:r>
              <a:rPr sz="2600" spc="-100" dirty="0"/>
              <a:t>e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229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00" dirty="0"/>
              <a:t>I</a:t>
            </a:r>
            <a:r>
              <a:rPr sz="2600" spc="-165" dirty="0"/>
              <a:t>m</a:t>
            </a:r>
            <a:r>
              <a:rPr sz="2600" spc="-100" dirty="0"/>
              <a:t>p</a:t>
            </a:r>
            <a:r>
              <a:rPr sz="2600" spc="15" dirty="0"/>
              <a:t>r</a:t>
            </a:r>
            <a:r>
              <a:rPr sz="2600" spc="-165" dirty="0"/>
              <a:t>o</a:t>
            </a:r>
            <a:r>
              <a:rPr sz="2600" spc="-170" dirty="0"/>
              <a:t>v</a:t>
            </a:r>
            <a:r>
              <a:rPr sz="2600" spc="-100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100" dirty="0"/>
              <a:t>e</a:t>
            </a:r>
            <a:r>
              <a:rPr sz="2600" spc="-155" dirty="0"/>
              <a:t>mp</a:t>
            </a:r>
            <a:r>
              <a:rPr sz="2600" spc="-75" dirty="0"/>
              <a:t>l</a:t>
            </a:r>
            <a:r>
              <a:rPr sz="2600" spc="-165" dirty="0"/>
              <a:t>o</a:t>
            </a:r>
            <a:r>
              <a:rPr sz="2600" spc="-170" dirty="0"/>
              <a:t>y</a:t>
            </a:r>
            <a:r>
              <a:rPr sz="2600" spc="-100" dirty="0"/>
              <a:t>ee</a:t>
            </a:r>
            <a:r>
              <a:rPr sz="2600" spc="-70" dirty="0"/>
              <a:t> </a:t>
            </a:r>
            <a:r>
              <a:rPr sz="2600" spc="-100" dirty="0"/>
              <a:t>mo</a:t>
            </a:r>
            <a:r>
              <a:rPr sz="2600" spc="-50" dirty="0"/>
              <a:t>r</a:t>
            </a:r>
            <a:r>
              <a:rPr sz="2600" spc="-195" dirty="0"/>
              <a:t>a</a:t>
            </a:r>
            <a:r>
              <a:rPr sz="2600" spc="-130" dirty="0"/>
              <a:t>l</a:t>
            </a:r>
            <a:r>
              <a:rPr sz="2600" spc="-100" dirty="0"/>
              <a:t>e</a:t>
            </a:r>
            <a:endParaRPr sz="2600"/>
          </a:p>
          <a:p>
            <a:pPr marL="310515" marR="801370" indent="-273050">
              <a:lnSpc>
                <a:spcPct val="69900"/>
              </a:lnSpc>
              <a:spcBef>
                <a:spcPts val="118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65" dirty="0"/>
              <a:t>E</a:t>
            </a:r>
            <a:r>
              <a:rPr sz="2600" spc="-220" dirty="0"/>
              <a:t>a</a:t>
            </a:r>
            <a:r>
              <a:rPr sz="2600" spc="-190" dirty="0"/>
              <a:t>s</a:t>
            </a:r>
            <a:r>
              <a:rPr sz="2600" spc="-130" dirty="0"/>
              <a:t>i</a:t>
            </a:r>
            <a:r>
              <a:rPr sz="2600" spc="-105" dirty="0"/>
              <a:t>e</a:t>
            </a:r>
            <a:r>
              <a:rPr sz="2600" spc="25" dirty="0"/>
              <a:t>r</a:t>
            </a:r>
            <a:r>
              <a:rPr sz="2600" spc="-65" dirty="0"/>
              <a:t> </a:t>
            </a:r>
            <a:r>
              <a:rPr sz="2600" spc="25" dirty="0"/>
              <a:t>r</a:t>
            </a:r>
            <a:r>
              <a:rPr sz="2600" spc="-100" dirty="0"/>
              <a:t>e</a:t>
            </a:r>
            <a:r>
              <a:rPr sz="2600" spc="-150" dirty="0"/>
              <a:t>c</a:t>
            </a:r>
            <a:r>
              <a:rPr sz="2600" spc="15" dirty="0"/>
              <a:t>r</a:t>
            </a:r>
            <a:r>
              <a:rPr sz="2600" spc="-105" dirty="0"/>
              <a:t>u</a:t>
            </a:r>
            <a:r>
              <a:rPr sz="2600" spc="-140" dirty="0"/>
              <a:t>i</a:t>
            </a:r>
            <a:r>
              <a:rPr sz="2600" spc="-85" dirty="0"/>
              <a:t>tm</a:t>
            </a:r>
            <a:r>
              <a:rPr sz="2600" spc="-65" dirty="0"/>
              <a:t>e</a:t>
            </a:r>
            <a:r>
              <a:rPr sz="2600" spc="-40" dirty="0"/>
              <a:t>nt</a:t>
            </a:r>
            <a:r>
              <a:rPr sz="2600" spc="-75" dirty="0"/>
              <a:t> </a:t>
            </a:r>
            <a:r>
              <a:rPr sz="2600" spc="-120" dirty="0"/>
              <a:t>of  </a:t>
            </a:r>
            <a:r>
              <a:rPr sz="2600" spc="-135" dirty="0"/>
              <a:t>employees</a:t>
            </a:r>
            <a:endParaRPr sz="2600"/>
          </a:p>
          <a:p>
            <a:pPr marL="310515" marR="122555" indent="-273050">
              <a:lnSpc>
                <a:spcPct val="70000"/>
              </a:lnSpc>
              <a:spcBef>
                <a:spcPts val="1165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65" dirty="0"/>
              <a:t>E</a:t>
            </a:r>
            <a:r>
              <a:rPr sz="2600" spc="-150" dirty="0"/>
              <a:t>na</a:t>
            </a:r>
            <a:r>
              <a:rPr sz="2600" spc="-165" dirty="0"/>
              <a:t>b</a:t>
            </a:r>
            <a:r>
              <a:rPr sz="2600" spc="-100" dirty="0"/>
              <a:t>l</a:t>
            </a:r>
            <a:r>
              <a:rPr sz="2600" spc="-105" dirty="0"/>
              <a:t>e</a:t>
            </a:r>
            <a:r>
              <a:rPr sz="2600" spc="-200" dirty="0"/>
              <a:t>s</a:t>
            </a:r>
            <a:r>
              <a:rPr sz="2600" spc="-60" dirty="0"/>
              <a:t> </a:t>
            </a:r>
            <a:r>
              <a:rPr sz="2600" spc="20" dirty="0"/>
              <a:t>t</a:t>
            </a:r>
            <a:r>
              <a:rPr sz="2600" spc="-145" dirty="0"/>
              <a:t>h</a:t>
            </a:r>
            <a:r>
              <a:rPr sz="2600" spc="-125" dirty="0"/>
              <a:t>e</a:t>
            </a:r>
            <a:r>
              <a:rPr sz="2600" spc="-60" dirty="0"/>
              <a:t> </a:t>
            </a:r>
            <a:r>
              <a:rPr sz="2600" spc="-50" dirty="0"/>
              <a:t>o</a:t>
            </a:r>
            <a:r>
              <a:rPr sz="2600" spc="-45" dirty="0"/>
              <a:t>r</a:t>
            </a:r>
            <a:r>
              <a:rPr sz="2600" spc="-229" dirty="0"/>
              <a:t>g</a:t>
            </a:r>
            <a:r>
              <a:rPr sz="2600" spc="-180" dirty="0"/>
              <a:t>an</a:t>
            </a:r>
            <a:r>
              <a:rPr sz="2600" spc="-105" dirty="0"/>
              <a:t>i</a:t>
            </a:r>
            <a:r>
              <a:rPr sz="2600" spc="-150" dirty="0"/>
              <a:t>za</a:t>
            </a:r>
            <a:r>
              <a:rPr sz="2600" spc="-100" dirty="0"/>
              <a:t>t</a:t>
            </a:r>
            <a:r>
              <a:rPr sz="2600" spc="-130" dirty="0"/>
              <a:t>i</a:t>
            </a:r>
            <a:r>
              <a:rPr sz="2600" spc="-110" dirty="0"/>
              <a:t>on</a:t>
            </a:r>
            <a:r>
              <a:rPr sz="2600" spc="-65" dirty="0"/>
              <a:t> </a:t>
            </a:r>
            <a:r>
              <a:rPr sz="2600" spc="20" dirty="0"/>
              <a:t>t</a:t>
            </a:r>
            <a:r>
              <a:rPr sz="2600" spc="-75" dirty="0"/>
              <a:t>o  </a:t>
            </a:r>
            <a:r>
              <a:rPr sz="2600" spc="-165" dirty="0"/>
              <a:t>mov</a:t>
            </a:r>
            <a:r>
              <a:rPr sz="2600" spc="-100" dirty="0"/>
              <a:t>e</a:t>
            </a:r>
            <a:r>
              <a:rPr sz="2600" spc="-70" dirty="0"/>
              <a:t> </a:t>
            </a:r>
            <a:r>
              <a:rPr sz="2600" spc="-130" dirty="0"/>
              <a:t>i</a:t>
            </a:r>
            <a:r>
              <a:rPr sz="2600" spc="-50" dirty="0"/>
              <a:t>n</a:t>
            </a:r>
            <a:r>
              <a:rPr sz="2600" spc="-40" dirty="0"/>
              <a:t>t</a:t>
            </a:r>
            <a:r>
              <a:rPr sz="2600" spc="-110" dirty="0"/>
              <a:t>o</a:t>
            </a:r>
            <a:r>
              <a:rPr sz="2600" spc="-65" dirty="0"/>
              <a:t> </a:t>
            </a:r>
            <a:r>
              <a:rPr sz="2600" spc="-100" dirty="0"/>
              <a:t>e</a:t>
            </a:r>
            <a:r>
              <a:rPr sz="2600" spc="-135" dirty="0"/>
              <a:t>me</a:t>
            </a:r>
            <a:r>
              <a:rPr sz="2600" spc="25" dirty="0"/>
              <a:t>r</a:t>
            </a:r>
            <a:r>
              <a:rPr sz="2600" spc="-229" dirty="0"/>
              <a:t>g</a:t>
            </a:r>
            <a:r>
              <a:rPr sz="2600" spc="-130" dirty="0"/>
              <a:t>i</a:t>
            </a:r>
            <a:r>
              <a:rPr sz="2600" spc="-125" dirty="0"/>
              <a:t>ng  </a:t>
            </a:r>
            <a:r>
              <a:rPr sz="2600" spc="-114" dirty="0"/>
              <a:t>markets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86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  <a:tab pos="1539240" algn="l"/>
              </a:tabLst>
            </a:pPr>
            <a:r>
              <a:rPr sz="2600" spc="-140" dirty="0"/>
              <a:t>Increases	</a:t>
            </a:r>
            <a:r>
              <a:rPr sz="2600" spc="-110" dirty="0"/>
              <a:t>creativity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85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335" dirty="0"/>
              <a:t>A</a:t>
            </a:r>
            <a:r>
              <a:rPr sz="2600" spc="-150" dirty="0"/>
              <a:t>cc</a:t>
            </a:r>
            <a:r>
              <a:rPr sz="2600" spc="-105" dirty="0"/>
              <a:t>e</a:t>
            </a:r>
            <a:r>
              <a:rPr sz="2600" spc="-200" dirty="0"/>
              <a:t>ss</a:t>
            </a:r>
            <a:r>
              <a:rPr sz="2600" spc="-70" dirty="0"/>
              <a:t> </a:t>
            </a:r>
            <a:r>
              <a:rPr sz="2600" spc="-40" dirty="0"/>
              <a:t>t</a:t>
            </a:r>
            <a:r>
              <a:rPr sz="2600" spc="-50" dirty="0"/>
              <a:t>o</a:t>
            </a:r>
            <a:r>
              <a:rPr sz="2600" spc="-80" dirty="0"/>
              <a:t> </a:t>
            </a:r>
            <a:r>
              <a:rPr sz="2600" spc="-165" dirty="0"/>
              <a:t>o</a:t>
            </a:r>
            <a:r>
              <a:rPr sz="2600" spc="-170" dirty="0"/>
              <a:t>v</a:t>
            </a:r>
            <a:r>
              <a:rPr sz="2600" spc="-100" dirty="0"/>
              <a:t>e</a:t>
            </a:r>
            <a:r>
              <a:rPr sz="2600" spc="25" dirty="0"/>
              <a:t>r</a:t>
            </a:r>
            <a:r>
              <a:rPr sz="2600" spc="-145" dirty="0"/>
              <a:t>s</a:t>
            </a:r>
            <a:r>
              <a:rPr sz="2600" spc="-160" dirty="0"/>
              <a:t>e</a:t>
            </a:r>
            <a:r>
              <a:rPr sz="2600" spc="-220" dirty="0"/>
              <a:t>a</a:t>
            </a:r>
            <a:r>
              <a:rPr sz="2600" spc="-190" dirty="0"/>
              <a:t>s</a:t>
            </a:r>
            <a:r>
              <a:rPr sz="2600" spc="-65" dirty="0"/>
              <a:t> </a:t>
            </a:r>
            <a:r>
              <a:rPr sz="2600" spc="-135" dirty="0"/>
              <a:t>ma</a:t>
            </a:r>
            <a:r>
              <a:rPr sz="2600" spc="-75" dirty="0"/>
              <a:t>r</a:t>
            </a:r>
            <a:r>
              <a:rPr sz="2600" spc="-145" dirty="0"/>
              <a:t>k</a:t>
            </a:r>
            <a:r>
              <a:rPr sz="2600" spc="-125" dirty="0"/>
              <a:t>e</a:t>
            </a:r>
            <a:r>
              <a:rPr sz="2600" spc="20" dirty="0"/>
              <a:t>t</a:t>
            </a:r>
            <a:r>
              <a:rPr sz="2600" spc="-200" dirty="0"/>
              <a:t>s</a:t>
            </a:r>
            <a:r>
              <a:rPr sz="2600" spc="105" dirty="0"/>
              <a:t>.</a:t>
            </a:r>
            <a:endParaRPr sz="2600"/>
          </a:p>
          <a:p>
            <a:pPr marL="310515" marR="1244600" indent="-273050">
              <a:lnSpc>
                <a:spcPts val="2810"/>
              </a:lnSpc>
              <a:spcBef>
                <a:spcPts val="121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190" dirty="0"/>
              <a:t>R</a:t>
            </a:r>
            <a:r>
              <a:rPr sz="2600" spc="-100" dirty="0"/>
              <a:t>e</a:t>
            </a:r>
            <a:r>
              <a:rPr sz="2600" spc="-125" dirty="0"/>
              <a:t>d</a:t>
            </a:r>
            <a:r>
              <a:rPr sz="2600" spc="-140" dirty="0"/>
              <a:t>u</a:t>
            </a:r>
            <a:r>
              <a:rPr sz="2600" spc="-120" dirty="0"/>
              <a:t>c</a:t>
            </a:r>
            <a:r>
              <a:rPr sz="2600" spc="-55" dirty="0"/>
              <a:t>t</a:t>
            </a:r>
            <a:r>
              <a:rPr sz="2600" spc="-50" dirty="0"/>
              <a:t>i</a:t>
            </a:r>
            <a:r>
              <a:rPr sz="2600" spc="-125" dirty="0"/>
              <a:t>o</a:t>
            </a:r>
            <a:r>
              <a:rPr sz="2600" spc="-110" dirty="0"/>
              <a:t>n</a:t>
            </a:r>
            <a:r>
              <a:rPr sz="2600" spc="-65" dirty="0"/>
              <a:t> </a:t>
            </a:r>
            <a:r>
              <a:rPr sz="2600" spc="-130" dirty="0"/>
              <a:t>i</a:t>
            </a:r>
            <a:r>
              <a:rPr sz="2600" spc="-110" dirty="0"/>
              <a:t>n</a:t>
            </a:r>
            <a:r>
              <a:rPr sz="2600" spc="-65" dirty="0"/>
              <a:t> </a:t>
            </a:r>
            <a:r>
              <a:rPr sz="2600" spc="-195" dirty="0"/>
              <a:t>sk</a:t>
            </a:r>
            <a:r>
              <a:rPr sz="2600" spc="-120" dirty="0"/>
              <a:t>i</a:t>
            </a:r>
            <a:r>
              <a:rPr sz="2600" spc="-110" dirty="0"/>
              <a:t>l</a:t>
            </a:r>
            <a:r>
              <a:rPr sz="2600" spc="-95" dirty="0"/>
              <a:t>l  </a:t>
            </a:r>
            <a:r>
              <a:rPr sz="2600" spc="-110" dirty="0"/>
              <a:t>shortages.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9245" marR="250190" indent="-271780">
              <a:lnSpc>
                <a:spcPts val="2500"/>
              </a:lnSpc>
              <a:spcBef>
                <a:spcPts val="70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145" dirty="0"/>
              <a:t>D</a:t>
            </a:r>
            <a:r>
              <a:rPr sz="2600" spc="-100" dirty="0"/>
              <a:t>e</a:t>
            </a:r>
            <a:r>
              <a:rPr sz="2600" spc="-150" dirty="0"/>
              <a:t>c</a:t>
            </a:r>
            <a:r>
              <a:rPr sz="2600" spc="15" dirty="0"/>
              <a:t>r</a:t>
            </a:r>
            <a:r>
              <a:rPr sz="2600" spc="-100" dirty="0"/>
              <a:t>e</a:t>
            </a:r>
            <a:r>
              <a:rPr sz="2600" spc="-170" dirty="0"/>
              <a:t>as</a:t>
            </a:r>
            <a:r>
              <a:rPr sz="2600" spc="-175" dirty="0"/>
              <a:t>e</a:t>
            </a:r>
            <a:r>
              <a:rPr sz="2600" spc="-110" dirty="0"/>
              <a:t>d</a:t>
            </a:r>
            <a:r>
              <a:rPr sz="2600" spc="-65" dirty="0"/>
              <a:t> </a:t>
            </a:r>
            <a:r>
              <a:rPr sz="2600" spc="-130" dirty="0"/>
              <a:t>i</a:t>
            </a:r>
            <a:r>
              <a:rPr sz="2600" spc="-125" dirty="0"/>
              <a:t>n</a:t>
            </a:r>
            <a:r>
              <a:rPr sz="2600" spc="-30" dirty="0"/>
              <a:t>t</a:t>
            </a:r>
            <a:r>
              <a:rPr sz="2600" spc="-40" dirty="0"/>
              <a:t>e</a:t>
            </a:r>
            <a:r>
              <a:rPr sz="2600" spc="25" dirty="0"/>
              <a:t>r</a:t>
            </a:r>
            <a:r>
              <a:rPr sz="2600" spc="-114" dirty="0"/>
              <a:t>p</a:t>
            </a:r>
            <a:r>
              <a:rPr sz="2600" spc="-105" dirty="0"/>
              <a:t>e</a:t>
            </a:r>
            <a:r>
              <a:rPr sz="2600" spc="25" dirty="0"/>
              <a:t>r</a:t>
            </a:r>
            <a:r>
              <a:rPr sz="2600" spc="-200" dirty="0"/>
              <a:t>s</a:t>
            </a:r>
            <a:r>
              <a:rPr sz="2600" spc="-110" dirty="0"/>
              <a:t>o</a:t>
            </a:r>
            <a:r>
              <a:rPr sz="2600" spc="-125" dirty="0"/>
              <a:t>n</a:t>
            </a:r>
            <a:r>
              <a:rPr sz="2600" spc="-135" dirty="0"/>
              <a:t>al  </a:t>
            </a:r>
            <a:r>
              <a:rPr sz="2600" spc="-150" dirty="0"/>
              <a:t>c</a:t>
            </a:r>
            <a:r>
              <a:rPr sz="2600" spc="-155" dirty="0"/>
              <a:t>on</a:t>
            </a:r>
            <a:r>
              <a:rPr sz="2600" spc="-110" dirty="0"/>
              <a:t>fl</a:t>
            </a:r>
            <a:r>
              <a:rPr sz="2600" spc="-120" dirty="0"/>
              <a:t>i</a:t>
            </a:r>
            <a:r>
              <a:rPr sz="2600" spc="-80" dirty="0"/>
              <a:t>c</a:t>
            </a:r>
            <a:r>
              <a:rPr sz="2600" spc="-45" dirty="0"/>
              <a:t>t</a:t>
            </a:r>
            <a:r>
              <a:rPr sz="2600" spc="-70" dirty="0"/>
              <a:t> </a:t>
            </a:r>
            <a:r>
              <a:rPr sz="2600" spc="-215" dirty="0"/>
              <a:t>a</a:t>
            </a:r>
            <a:r>
              <a:rPr sz="2600" spc="-150" dirty="0"/>
              <a:t>m</a:t>
            </a:r>
            <a:r>
              <a:rPr sz="2600" spc="-125" dirty="0"/>
              <a:t>o</a:t>
            </a:r>
            <a:r>
              <a:rPr sz="2600" spc="-165" dirty="0"/>
              <a:t>ng</a:t>
            </a:r>
            <a:r>
              <a:rPr sz="2600" spc="-65" dirty="0"/>
              <a:t> </a:t>
            </a:r>
            <a:r>
              <a:rPr sz="2600" spc="-100" dirty="0"/>
              <a:t>e</a:t>
            </a:r>
            <a:r>
              <a:rPr sz="2600" spc="-155" dirty="0"/>
              <a:t>mp</a:t>
            </a:r>
            <a:r>
              <a:rPr sz="2600" spc="-75" dirty="0"/>
              <a:t>l</a:t>
            </a:r>
            <a:r>
              <a:rPr sz="2600" spc="-165" dirty="0"/>
              <a:t>o</a:t>
            </a:r>
            <a:r>
              <a:rPr sz="2600" spc="-170" dirty="0"/>
              <a:t>y</a:t>
            </a:r>
            <a:r>
              <a:rPr sz="2600" spc="-100" dirty="0"/>
              <a:t>e</a:t>
            </a:r>
            <a:r>
              <a:rPr sz="2600" spc="-105" dirty="0"/>
              <a:t>e</a:t>
            </a:r>
            <a:r>
              <a:rPr sz="2600" spc="-200" dirty="0"/>
              <a:t>s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00" dirty="0"/>
              <a:t>I</a:t>
            </a:r>
            <a:r>
              <a:rPr sz="2600" spc="-100" dirty="0"/>
              <a:t>mp</a:t>
            </a:r>
            <a:r>
              <a:rPr sz="2600" spc="-50" dirty="0"/>
              <a:t>r</a:t>
            </a:r>
            <a:r>
              <a:rPr sz="2600" spc="-165" dirty="0"/>
              <a:t>o</a:t>
            </a:r>
            <a:r>
              <a:rPr sz="2600" spc="-170" dirty="0"/>
              <a:t>v</a:t>
            </a:r>
            <a:r>
              <a:rPr sz="2600" spc="-100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150" dirty="0"/>
              <a:t>c</a:t>
            </a:r>
            <a:r>
              <a:rPr sz="2600" spc="-110" dirty="0"/>
              <a:t>l</a:t>
            </a:r>
            <a:r>
              <a:rPr sz="2600" spc="-130" dirty="0"/>
              <a:t>i</a:t>
            </a:r>
            <a:r>
              <a:rPr sz="2600" spc="-100" dirty="0"/>
              <a:t>e</a:t>
            </a:r>
            <a:r>
              <a:rPr sz="2600" spc="-40" dirty="0"/>
              <a:t>nt</a:t>
            </a:r>
            <a:r>
              <a:rPr sz="2600" spc="-75" dirty="0"/>
              <a:t> </a:t>
            </a:r>
            <a:r>
              <a:rPr sz="2600" spc="25" dirty="0"/>
              <a:t>r</a:t>
            </a:r>
            <a:r>
              <a:rPr sz="2600" spc="-100" dirty="0"/>
              <a:t>e</a:t>
            </a:r>
            <a:r>
              <a:rPr sz="2600" spc="-110" dirty="0"/>
              <a:t>la</a:t>
            </a:r>
            <a:r>
              <a:rPr sz="2600" spc="-75" dirty="0"/>
              <a:t>t</a:t>
            </a:r>
            <a:r>
              <a:rPr sz="2600" spc="-130" dirty="0"/>
              <a:t>i</a:t>
            </a:r>
            <a:r>
              <a:rPr sz="2600" spc="-140" dirty="0"/>
              <a:t>ons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55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00" dirty="0"/>
              <a:t>I</a:t>
            </a:r>
            <a:r>
              <a:rPr sz="2600" spc="-140" dirty="0"/>
              <a:t>n</a:t>
            </a:r>
            <a:r>
              <a:rPr sz="2600" spc="-120" dirty="0"/>
              <a:t>c</a:t>
            </a:r>
            <a:r>
              <a:rPr sz="2600" spc="25" dirty="0"/>
              <a:t>r</a:t>
            </a:r>
            <a:r>
              <a:rPr sz="2600" spc="-100" dirty="0"/>
              <a:t>e</a:t>
            </a:r>
            <a:r>
              <a:rPr sz="2600" spc="-215" dirty="0"/>
              <a:t>a</a:t>
            </a:r>
            <a:r>
              <a:rPr sz="2600" spc="-200" dirty="0"/>
              <a:t>s</a:t>
            </a:r>
            <a:r>
              <a:rPr sz="2600" spc="-100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40" dirty="0"/>
              <a:t>pr</a:t>
            </a:r>
            <a:r>
              <a:rPr sz="2600" spc="-110" dirty="0"/>
              <a:t>o</a:t>
            </a:r>
            <a:r>
              <a:rPr sz="2600" spc="-125" dirty="0"/>
              <a:t>d</a:t>
            </a:r>
            <a:r>
              <a:rPr sz="2600" spc="-140" dirty="0"/>
              <a:t>u</a:t>
            </a:r>
            <a:r>
              <a:rPr sz="2600" spc="-120" dirty="0"/>
              <a:t>c</a:t>
            </a:r>
            <a:r>
              <a:rPr sz="2600" spc="20" dirty="0"/>
              <a:t>t</a:t>
            </a:r>
            <a:r>
              <a:rPr sz="2600" spc="-120" dirty="0"/>
              <a:t>i</a:t>
            </a:r>
            <a:r>
              <a:rPr sz="2600" spc="-229" dirty="0"/>
              <a:t>v</a:t>
            </a:r>
            <a:r>
              <a:rPr sz="2600" spc="-140" dirty="0"/>
              <a:t>i</a:t>
            </a:r>
            <a:r>
              <a:rPr sz="2600" spc="-95" dirty="0"/>
              <a:t>ty</a:t>
            </a:r>
            <a:endParaRPr sz="2600"/>
          </a:p>
          <a:p>
            <a:pPr marL="309245" marR="30480" indent="-271780">
              <a:lnSpc>
                <a:spcPts val="2500"/>
              </a:lnSpc>
              <a:spcBef>
                <a:spcPts val="114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00" dirty="0"/>
              <a:t>I</a:t>
            </a:r>
            <a:r>
              <a:rPr sz="2600" spc="-100" dirty="0"/>
              <a:t>mp</a:t>
            </a:r>
            <a:r>
              <a:rPr sz="2600" spc="-50" dirty="0"/>
              <a:t>r</a:t>
            </a:r>
            <a:r>
              <a:rPr sz="2600" spc="-165" dirty="0"/>
              <a:t>o</a:t>
            </a:r>
            <a:r>
              <a:rPr sz="2600" spc="-170" dirty="0"/>
              <a:t>v</a:t>
            </a:r>
            <a:r>
              <a:rPr sz="2600" spc="-100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80" dirty="0"/>
              <a:t>th</a:t>
            </a:r>
            <a:r>
              <a:rPr sz="2600" spc="-85" dirty="0"/>
              <a:t>e</a:t>
            </a:r>
            <a:r>
              <a:rPr sz="2600" spc="-70" dirty="0"/>
              <a:t> </a:t>
            </a:r>
            <a:r>
              <a:rPr sz="2600" spc="-40" dirty="0"/>
              <a:t>or</a:t>
            </a:r>
            <a:r>
              <a:rPr sz="2600" spc="-229" dirty="0"/>
              <a:t>g</a:t>
            </a:r>
            <a:r>
              <a:rPr sz="2600" spc="-180" dirty="0"/>
              <a:t>an</a:t>
            </a:r>
            <a:r>
              <a:rPr sz="2600" spc="-105" dirty="0"/>
              <a:t>i</a:t>
            </a:r>
            <a:r>
              <a:rPr sz="2600" spc="-215" dirty="0"/>
              <a:t>z</a:t>
            </a:r>
            <a:r>
              <a:rPr sz="2600" spc="-114" dirty="0"/>
              <a:t>at</a:t>
            </a:r>
            <a:r>
              <a:rPr sz="2600" spc="-85" dirty="0"/>
              <a:t>i</a:t>
            </a:r>
            <a:r>
              <a:rPr sz="2600" spc="-110" dirty="0"/>
              <a:t>o</a:t>
            </a:r>
            <a:r>
              <a:rPr sz="2600" spc="-125" dirty="0"/>
              <a:t>n</a:t>
            </a:r>
            <a:r>
              <a:rPr sz="2600" dirty="0"/>
              <a:t>`</a:t>
            </a:r>
            <a:r>
              <a:rPr sz="2600" spc="-155" dirty="0"/>
              <a:t>s  </a:t>
            </a:r>
            <a:r>
              <a:rPr sz="2600" spc="-80" dirty="0"/>
              <a:t>bottom</a:t>
            </a:r>
            <a:r>
              <a:rPr sz="2600" spc="-75" dirty="0"/>
              <a:t> </a:t>
            </a:r>
            <a:r>
              <a:rPr sz="2600" spc="-114" dirty="0"/>
              <a:t>line</a:t>
            </a:r>
            <a:endParaRPr sz="2600"/>
          </a:p>
          <a:p>
            <a:pPr marL="319405" indent="-281305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310" dirty="0"/>
              <a:t>M</a:t>
            </a:r>
            <a:r>
              <a:rPr sz="2600" spc="-215" dirty="0"/>
              <a:t>a</a:t>
            </a:r>
            <a:r>
              <a:rPr sz="2600" spc="-120" dirty="0"/>
              <a:t>xi</a:t>
            </a:r>
            <a:r>
              <a:rPr sz="2600" spc="-215" dirty="0"/>
              <a:t>m</a:t>
            </a:r>
            <a:r>
              <a:rPr sz="2600" spc="-75" dirty="0"/>
              <a:t>i</a:t>
            </a:r>
            <a:r>
              <a:rPr sz="2600" spc="-160" dirty="0"/>
              <a:t>z</a:t>
            </a:r>
            <a:r>
              <a:rPr sz="2600" spc="-155" dirty="0"/>
              <a:t>e</a:t>
            </a:r>
            <a:r>
              <a:rPr sz="2600" spc="-200" dirty="0"/>
              <a:t>s</a:t>
            </a:r>
            <a:r>
              <a:rPr sz="2600" spc="-70" dirty="0"/>
              <a:t> </a:t>
            </a:r>
            <a:r>
              <a:rPr sz="2600" spc="-145" dirty="0"/>
              <a:t>b</a:t>
            </a:r>
            <a:r>
              <a:rPr sz="2600" spc="35" dirty="0"/>
              <a:t>r</a:t>
            </a:r>
            <a:r>
              <a:rPr sz="2600" spc="-215" dirty="0"/>
              <a:t>a</a:t>
            </a:r>
            <a:r>
              <a:rPr sz="2600" spc="-110" dirty="0"/>
              <a:t>nd</a:t>
            </a:r>
            <a:r>
              <a:rPr sz="2600" spc="-65" dirty="0"/>
              <a:t> </a:t>
            </a:r>
            <a:r>
              <a:rPr sz="2600" spc="-130" dirty="0"/>
              <a:t>i</a:t>
            </a:r>
            <a:r>
              <a:rPr sz="2600" spc="-125" dirty="0"/>
              <a:t>d</a:t>
            </a:r>
            <a:r>
              <a:rPr sz="2600" spc="-100" dirty="0"/>
              <a:t>e</a:t>
            </a:r>
            <a:r>
              <a:rPr sz="2600" spc="-75" dirty="0"/>
              <a:t>nt</a:t>
            </a:r>
            <a:r>
              <a:rPr sz="2600" spc="-65" dirty="0"/>
              <a:t>i</a:t>
            </a:r>
            <a:r>
              <a:rPr sz="2600" spc="-95" dirty="0"/>
              <a:t>ty</a:t>
            </a:r>
            <a:endParaRPr sz="2600"/>
          </a:p>
          <a:p>
            <a:pPr marL="309245" marR="69850" indent="-271780">
              <a:lnSpc>
                <a:spcPts val="2810"/>
              </a:lnSpc>
              <a:spcBef>
                <a:spcPts val="121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190" dirty="0"/>
              <a:t>R</a:t>
            </a:r>
            <a:r>
              <a:rPr sz="2600" spc="-100" dirty="0"/>
              <a:t>e</a:t>
            </a:r>
            <a:r>
              <a:rPr sz="2600" spc="-160" dirty="0"/>
              <a:t>spons</a:t>
            </a:r>
            <a:r>
              <a:rPr sz="2600" spc="-95" dirty="0"/>
              <a:t>i</a:t>
            </a:r>
            <a:r>
              <a:rPr sz="2600" spc="-229" dirty="0"/>
              <a:t>v</a:t>
            </a:r>
            <a:r>
              <a:rPr sz="2600" spc="-100" dirty="0"/>
              <a:t>e</a:t>
            </a:r>
            <a:r>
              <a:rPr sz="2600" spc="-70" dirty="0"/>
              <a:t> </a:t>
            </a:r>
            <a:r>
              <a:rPr sz="2600" spc="-200" dirty="0"/>
              <a:t>s</a:t>
            </a:r>
            <a:r>
              <a:rPr sz="2600" spc="-100" dirty="0"/>
              <a:t>e</a:t>
            </a:r>
            <a:r>
              <a:rPr sz="2600" spc="25" dirty="0"/>
              <a:t>r</a:t>
            </a:r>
            <a:r>
              <a:rPr sz="2600" spc="-229" dirty="0"/>
              <a:t>v</a:t>
            </a:r>
            <a:r>
              <a:rPr sz="2600" spc="-130" dirty="0"/>
              <a:t>i</a:t>
            </a:r>
            <a:r>
              <a:rPr sz="2600" spc="-135" dirty="0"/>
              <a:t>c</a:t>
            </a:r>
            <a:r>
              <a:rPr sz="2600" spc="-130" dirty="0"/>
              <a:t>e</a:t>
            </a:r>
            <a:r>
              <a:rPr sz="2600" spc="-60" dirty="0"/>
              <a:t> </a:t>
            </a:r>
            <a:r>
              <a:rPr sz="2600" spc="-114" dirty="0"/>
              <a:t>d</a:t>
            </a:r>
            <a:r>
              <a:rPr sz="2600" spc="-105" dirty="0"/>
              <a:t>e</a:t>
            </a:r>
            <a:r>
              <a:rPr sz="2600" spc="-100" dirty="0"/>
              <a:t>l</a:t>
            </a:r>
            <a:r>
              <a:rPr sz="2600" spc="-130" dirty="0"/>
              <a:t>i</a:t>
            </a:r>
            <a:r>
              <a:rPr sz="2600" spc="-229" dirty="0"/>
              <a:t>v</a:t>
            </a:r>
            <a:r>
              <a:rPr sz="2600" spc="-105" dirty="0"/>
              <a:t>e</a:t>
            </a:r>
            <a:r>
              <a:rPr sz="2600" spc="25" dirty="0"/>
              <a:t>r</a:t>
            </a:r>
            <a:r>
              <a:rPr sz="2600" spc="-145" dirty="0"/>
              <a:t>y  an</a:t>
            </a:r>
            <a:r>
              <a:rPr sz="2600" spc="-150" dirty="0"/>
              <a:t>d</a:t>
            </a:r>
            <a:r>
              <a:rPr sz="2600" spc="-65" dirty="0"/>
              <a:t> </a:t>
            </a:r>
            <a:r>
              <a:rPr sz="2600" spc="-105" dirty="0"/>
              <a:t>e</a:t>
            </a:r>
            <a:r>
              <a:rPr sz="2600" spc="-145" dirty="0"/>
              <a:t>nhanc</a:t>
            </a:r>
            <a:r>
              <a:rPr sz="2600" spc="-130" dirty="0"/>
              <a:t>e</a:t>
            </a:r>
            <a:r>
              <a:rPr sz="2600" spc="-110" dirty="0"/>
              <a:t>d</a:t>
            </a:r>
            <a:r>
              <a:rPr sz="2600" spc="-65" dirty="0"/>
              <a:t> </a:t>
            </a:r>
            <a:r>
              <a:rPr sz="2600" spc="-150" dirty="0"/>
              <a:t>sta</a:t>
            </a:r>
            <a:r>
              <a:rPr sz="2600" spc="-140" dirty="0"/>
              <a:t>f</a:t>
            </a:r>
            <a:r>
              <a:rPr sz="2600" spc="-195" dirty="0"/>
              <a:t>f</a:t>
            </a:r>
            <a:r>
              <a:rPr sz="2600" spc="-70" dirty="0"/>
              <a:t> </a:t>
            </a:r>
            <a:r>
              <a:rPr sz="2600" spc="-200" dirty="0"/>
              <a:t>s</a:t>
            </a:r>
            <a:r>
              <a:rPr sz="2600" spc="-195" dirty="0"/>
              <a:t>k</a:t>
            </a:r>
            <a:r>
              <a:rPr sz="2600" spc="-114" dirty="0"/>
              <a:t>i</a:t>
            </a:r>
            <a:r>
              <a:rPr sz="2600" spc="-100" dirty="0"/>
              <a:t>l</a:t>
            </a:r>
            <a:r>
              <a:rPr sz="2600" spc="-110" dirty="0"/>
              <a:t>l</a:t>
            </a:r>
            <a:r>
              <a:rPr sz="2600" spc="-200" dirty="0"/>
              <a:t>s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29259"/>
            <a:ext cx="6487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rgbClr val="686363"/>
                </a:solidFill>
              </a:rPr>
              <a:t>Benefits</a:t>
            </a:r>
            <a:r>
              <a:rPr sz="4000" spc="-30" dirty="0">
                <a:solidFill>
                  <a:srgbClr val="686363"/>
                </a:solidFill>
              </a:rPr>
              <a:t> </a:t>
            </a:r>
            <a:r>
              <a:rPr sz="4000" spc="-55" dirty="0">
                <a:solidFill>
                  <a:srgbClr val="686363"/>
                </a:solidFill>
              </a:rPr>
              <a:t>of</a:t>
            </a:r>
            <a:r>
              <a:rPr sz="4000" spc="-10" dirty="0">
                <a:solidFill>
                  <a:srgbClr val="686363"/>
                </a:solidFill>
              </a:rPr>
              <a:t> </a:t>
            </a:r>
            <a:r>
              <a:rPr sz="4000" spc="-20" dirty="0">
                <a:solidFill>
                  <a:srgbClr val="686363"/>
                </a:solidFill>
              </a:rPr>
              <a:t>Diverse</a:t>
            </a:r>
            <a:r>
              <a:rPr sz="4000" spc="-25" dirty="0">
                <a:solidFill>
                  <a:srgbClr val="686363"/>
                </a:solidFill>
              </a:rPr>
              <a:t> </a:t>
            </a:r>
            <a:r>
              <a:rPr sz="4000" spc="-50" dirty="0">
                <a:solidFill>
                  <a:srgbClr val="686363"/>
                </a:solidFill>
              </a:rPr>
              <a:t>workplace: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5769" y="1212850"/>
            <a:ext cx="8049259" cy="49377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8450" marR="817880" indent="-273050">
              <a:lnSpc>
                <a:spcPts val="2810"/>
              </a:lnSpc>
              <a:spcBef>
                <a:spcPts val="45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75" dirty="0">
                <a:solidFill>
                  <a:srgbClr val="68230B"/>
                </a:solidFill>
                <a:latin typeface="Times New Roman"/>
                <a:cs typeface="Times New Roman"/>
              </a:rPr>
              <a:t>Cu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om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mp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wh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23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und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3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sta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an 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sk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ill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ul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ustom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om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1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g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f 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backgrounds.</a:t>
            </a:r>
            <a:endParaRPr sz="2600">
              <a:latin typeface="Times New Roman"/>
              <a:cs typeface="Times New Roman"/>
            </a:endParaRPr>
          </a:p>
          <a:p>
            <a:pPr marL="298450" marR="144145" indent="-273050">
              <a:lnSpc>
                <a:spcPts val="2810"/>
              </a:lnSpc>
              <a:spcBef>
                <a:spcPts val="11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community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is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also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more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likely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68230B"/>
                </a:solidFill>
                <a:latin typeface="Times New Roman"/>
                <a:cs typeface="Times New Roman"/>
              </a:rPr>
              <a:t>to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identify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with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and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relate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to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mpan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ha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9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ty</a:t>
            </a:r>
            <a:endParaRPr sz="2600">
              <a:latin typeface="Times New Roman"/>
              <a:cs typeface="Times New Roman"/>
            </a:endParaRPr>
          </a:p>
          <a:p>
            <a:pPr marL="298450" marR="82550" indent="-273050">
              <a:lnSpc>
                <a:spcPts val="2800"/>
              </a:lnSpc>
              <a:spcBef>
                <a:spcPts val="118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Workplace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where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staff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are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encouraged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5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work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their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ap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8450" marR="1098550" indent="-273050">
              <a:lnSpc>
                <a:spcPts val="2810"/>
              </a:lnSpc>
              <a:spcBef>
                <a:spcPts val="11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75" dirty="0">
                <a:solidFill>
                  <a:srgbClr val="4D150F"/>
                </a:solidFill>
                <a:latin typeface="Times New Roman"/>
                <a:cs typeface="Times New Roman"/>
              </a:rPr>
              <a:t>Valuing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where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staff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potential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is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recognized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developed.</a:t>
            </a:r>
            <a:endParaRPr sz="2600">
              <a:latin typeface="Times New Roman"/>
              <a:cs typeface="Times New Roman"/>
            </a:endParaRPr>
          </a:p>
          <a:p>
            <a:pPr marL="298450" marR="17780" indent="-273050">
              <a:lnSpc>
                <a:spcPts val="2810"/>
              </a:lnSpc>
              <a:spcBef>
                <a:spcPts val="11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Pr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odu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ff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xp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, 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perspectives,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skills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cross-transfer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integration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these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compan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onom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581659"/>
            <a:ext cx="3626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0" dirty="0">
                <a:solidFill>
                  <a:srgbClr val="686363"/>
                </a:solidFill>
              </a:rPr>
              <a:t>Possible</a:t>
            </a:r>
            <a:r>
              <a:rPr sz="4000" spc="-75" dirty="0">
                <a:solidFill>
                  <a:srgbClr val="686363"/>
                </a:solidFill>
              </a:rPr>
              <a:t> </a:t>
            </a:r>
            <a:r>
              <a:rPr sz="4000" spc="-25" dirty="0">
                <a:solidFill>
                  <a:srgbClr val="686363"/>
                </a:solidFill>
              </a:rPr>
              <a:t>Barriers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0400" y="1325879"/>
            <a:ext cx="6157595" cy="568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indent="-281305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8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215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ng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4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at</a:t>
            </a:r>
            <a:r>
              <a:rPr sz="2600" spc="-85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8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75" dirty="0">
                <a:solidFill>
                  <a:srgbClr val="68230B"/>
                </a:solidFill>
                <a:latin typeface="Times New Roman"/>
                <a:cs typeface="Times New Roman"/>
              </a:rPr>
              <a:t>ac</a:t>
            </a:r>
            <a:r>
              <a:rPr sz="2600" spc="-190" dirty="0">
                <a:solidFill>
                  <a:srgbClr val="68230B"/>
                </a:solidFill>
                <a:latin typeface="Times New Roman"/>
                <a:cs typeface="Times New Roman"/>
              </a:rPr>
              <a:t>k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68230B"/>
                </a:solidFill>
                <a:latin typeface="Times New Roman"/>
                <a:cs typeface="Times New Roman"/>
              </a:rPr>
              <a:t>app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po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26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Times New Roman"/>
                <a:cs typeface="Times New Roman"/>
              </a:rPr>
              <a:t>M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posi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28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75" dirty="0">
                <a:solidFill>
                  <a:srgbClr val="68230B"/>
                </a:solidFill>
                <a:latin typeface="Times New Roman"/>
                <a:cs typeface="Times New Roman"/>
              </a:rPr>
              <a:t>ac</a:t>
            </a:r>
            <a:r>
              <a:rPr sz="2600" spc="-190" dirty="0">
                <a:solidFill>
                  <a:srgbClr val="68230B"/>
                </a:solidFill>
                <a:latin typeface="Times New Roman"/>
                <a:cs typeface="Times New Roman"/>
              </a:rPr>
              <a:t>k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</a:t>
            </a:r>
            <a:r>
              <a:rPr sz="2600" spc="-229" dirty="0">
                <a:solidFill>
                  <a:srgbClr val="68230B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y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t 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ni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75" dirty="0">
                <a:solidFill>
                  <a:srgbClr val="68230B"/>
                </a:solidFill>
                <a:latin typeface="Times New Roman"/>
                <a:cs typeface="Times New Roman"/>
              </a:rPr>
              <a:t>anks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Categorizing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people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into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certain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positions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33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w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ay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ui</a:t>
            </a:r>
            <a:r>
              <a:rPr sz="2600" spc="2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f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om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Times New Roman"/>
                <a:cs typeface="Times New Roman"/>
              </a:rPr>
              <a:t>sam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40" dirty="0">
                <a:solidFill>
                  <a:srgbClr val="68230B"/>
                </a:solidFill>
                <a:latin typeface="Times New Roman"/>
                <a:cs typeface="Times New Roman"/>
              </a:rPr>
              <a:t>ur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2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Grooming/developing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only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one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person</a:t>
            </a:r>
            <a:endParaRPr sz="2600">
              <a:latin typeface="Times New Roman"/>
              <a:cs typeface="Times New Roman"/>
            </a:endParaRPr>
          </a:p>
          <a:p>
            <a:pPr marL="319405" indent="-281305">
              <a:lnSpc>
                <a:spcPct val="100000"/>
              </a:lnSpc>
              <a:spcBef>
                <a:spcPts val="2730"/>
              </a:spcBef>
              <a:buClr>
                <a:srgbClr val="D24716"/>
              </a:buClr>
              <a:buSzPct val="80769"/>
              <a:buFont typeface="MS UI Gothic"/>
              <a:buChar char="●"/>
              <a:tabLst>
                <a:tab pos="319405" algn="l"/>
              </a:tabLst>
            </a:pP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Pre-selection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200" spc="10" dirty="0">
                <a:solidFill>
                  <a:srgbClr val="D24716"/>
                </a:solidFill>
                <a:latin typeface="MS UI Gothic"/>
                <a:cs typeface="MS UI Gothic"/>
              </a:rPr>
              <a:t>●</a:t>
            </a:r>
            <a:endParaRPr sz="22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505459"/>
            <a:ext cx="530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0" dirty="0">
                <a:solidFill>
                  <a:srgbClr val="686363"/>
                </a:solidFill>
                <a:latin typeface="Microsoft Sans Serif"/>
                <a:cs typeface="Microsoft Sans Serif"/>
              </a:rPr>
              <a:t>H</a:t>
            </a:r>
            <a:r>
              <a:rPr sz="4000" spc="-220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235" dirty="0">
                <a:solidFill>
                  <a:srgbClr val="686363"/>
                </a:solidFill>
                <a:latin typeface="Microsoft Sans Serif"/>
                <a:cs typeface="Microsoft Sans Serif"/>
              </a:rPr>
              <a:t>w</a:t>
            </a:r>
            <a:r>
              <a:rPr sz="4000" spc="-75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100" dirty="0">
                <a:solidFill>
                  <a:srgbClr val="686363"/>
                </a:solidFill>
                <a:latin typeface="Microsoft Sans Serif"/>
                <a:cs typeface="Microsoft Sans Serif"/>
              </a:rPr>
              <a:t>t</a:t>
            </a:r>
            <a:r>
              <a:rPr sz="4000" spc="-150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110" dirty="0">
                <a:solidFill>
                  <a:srgbClr val="686363"/>
                </a:solidFill>
                <a:latin typeface="Microsoft Sans Serif"/>
                <a:cs typeface="Microsoft Sans Serif"/>
              </a:rPr>
              <a:t>Ma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n</a:t>
            </a:r>
            <a:r>
              <a:rPr sz="4000" spc="-12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260" dirty="0">
                <a:solidFill>
                  <a:srgbClr val="686363"/>
                </a:solidFill>
                <a:latin typeface="Microsoft Sans Serif"/>
                <a:cs typeface="Microsoft Sans Serif"/>
              </a:rPr>
              <a:t>g</a:t>
            </a:r>
            <a:r>
              <a:rPr sz="4000" spc="-145" dirty="0">
                <a:solidFill>
                  <a:srgbClr val="686363"/>
                </a:solidFill>
                <a:latin typeface="Microsoft Sans Serif"/>
                <a:cs typeface="Microsoft Sans Serif"/>
              </a:rPr>
              <a:t>e</a:t>
            </a:r>
            <a:r>
              <a:rPr sz="40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315" dirty="0">
                <a:solidFill>
                  <a:srgbClr val="686363"/>
                </a:solidFill>
                <a:latin typeface="Microsoft Sans Serif"/>
                <a:cs typeface="Microsoft Sans Serif"/>
              </a:rPr>
              <a:t>D</a:t>
            </a:r>
            <a:r>
              <a:rPr sz="4000" spc="-5" dirty="0">
                <a:solidFill>
                  <a:srgbClr val="686363"/>
                </a:solidFill>
                <a:latin typeface="Microsoft Sans Serif"/>
                <a:cs typeface="Microsoft Sans Serif"/>
              </a:rPr>
              <a:t>i</a:t>
            </a:r>
            <a:r>
              <a:rPr sz="4000" spc="-130" dirty="0">
                <a:solidFill>
                  <a:srgbClr val="686363"/>
                </a:solidFill>
                <a:latin typeface="Microsoft Sans Serif"/>
                <a:cs typeface="Microsoft Sans Serif"/>
              </a:rPr>
              <a:t>vers</a:t>
            </a:r>
            <a:r>
              <a:rPr sz="4000" spc="-5" dirty="0">
                <a:solidFill>
                  <a:srgbClr val="686363"/>
                </a:solidFill>
                <a:latin typeface="Microsoft Sans Serif"/>
                <a:cs typeface="Microsoft Sans Serif"/>
              </a:rPr>
              <a:t>i</a:t>
            </a:r>
            <a:r>
              <a:rPr sz="4000" spc="100" dirty="0">
                <a:solidFill>
                  <a:srgbClr val="686363"/>
                </a:solidFill>
                <a:latin typeface="Microsoft Sans Serif"/>
                <a:cs typeface="Microsoft Sans Serif"/>
              </a:rPr>
              <a:t>t</a:t>
            </a:r>
            <a:r>
              <a:rPr sz="4000" spc="-340" dirty="0">
                <a:solidFill>
                  <a:srgbClr val="686363"/>
                </a:solidFill>
                <a:latin typeface="Microsoft Sans Serif"/>
                <a:cs typeface="Microsoft Sans Serif"/>
              </a:rPr>
              <a:t>y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69" y="1248996"/>
            <a:ext cx="5340985" cy="374522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sz="2800" spc="-290" dirty="0">
                <a:solidFill>
                  <a:srgbClr val="4D150F"/>
                </a:solidFill>
                <a:latin typeface="Georgia"/>
                <a:cs typeface="Georgia"/>
              </a:rPr>
              <a:t>Steps</a:t>
            </a:r>
            <a:r>
              <a:rPr sz="2800" spc="-5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800" spc="-280" dirty="0">
                <a:solidFill>
                  <a:srgbClr val="4D150F"/>
                </a:solidFill>
                <a:latin typeface="Georgia"/>
                <a:cs typeface="Georgia"/>
              </a:rPr>
              <a:t>in</a:t>
            </a:r>
            <a:r>
              <a:rPr sz="28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800" spc="-340" dirty="0">
                <a:solidFill>
                  <a:srgbClr val="4D150F"/>
                </a:solidFill>
                <a:latin typeface="Georgia"/>
                <a:cs typeface="Georgia"/>
              </a:rPr>
              <a:t>Managing</a:t>
            </a:r>
            <a:r>
              <a:rPr sz="2800" spc="-5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800" spc="-220" dirty="0">
                <a:solidFill>
                  <a:srgbClr val="4D150F"/>
                </a:solidFill>
                <a:latin typeface="Georgia"/>
                <a:cs typeface="Georgia"/>
              </a:rPr>
              <a:t>Diversity</a:t>
            </a:r>
            <a:r>
              <a:rPr sz="28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800" spc="-215" dirty="0">
                <a:solidFill>
                  <a:srgbClr val="4D150F"/>
                </a:solidFill>
                <a:latin typeface="Georgia"/>
                <a:cs typeface="Georgia"/>
              </a:rPr>
              <a:t>Effectively</a:t>
            </a:r>
            <a:endParaRPr sz="28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5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385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u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op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400" dirty="0">
                <a:solidFill>
                  <a:srgbClr val="4D150F"/>
                </a:solidFill>
                <a:latin typeface="Georgia"/>
                <a:cs typeface="Georgia"/>
              </a:rPr>
              <a:t>man</a:t>
            </a: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09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nt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ommi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tm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nt</a:t>
            </a:r>
            <a:endParaRPr sz="26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120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3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6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at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w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or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k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6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25" dirty="0">
                <a:solidFill>
                  <a:srgbClr val="4D150F"/>
                </a:solidFill>
                <a:latin typeface="Georgia"/>
                <a:cs typeface="Georgia"/>
              </a:rPr>
              <a:t>ang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me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nts</a:t>
            </a:r>
            <a:endParaRPr sz="26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11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34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4D150F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k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12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13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120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33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16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z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at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nal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45" dirty="0">
                <a:solidFill>
                  <a:srgbClr val="4D150F"/>
                </a:solidFill>
                <a:latin typeface="Georgia"/>
                <a:cs typeface="Georgia"/>
              </a:rPr>
              <a:t>as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350" dirty="0">
                <a:solidFill>
                  <a:srgbClr val="4D150F"/>
                </a:solidFill>
                <a:latin typeface="Georgia"/>
                <a:cs typeface="Georgia"/>
              </a:rPr>
              <a:t>sm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14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11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4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95" dirty="0">
                <a:solidFill>
                  <a:srgbClr val="4D150F"/>
                </a:solidFill>
                <a:latin typeface="Georgia"/>
                <a:cs typeface="Georgia"/>
              </a:rPr>
              <a:t>ng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2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p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01345" indent="-257810">
              <a:lnSpc>
                <a:spcPct val="100000"/>
              </a:lnSpc>
              <a:spcBef>
                <a:spcPts val="120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co</a:t>
            </a:r>
            <a:r>
              <a:rPr sz="2600" spc="-38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40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dati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w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k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f</a:t>
            </a:r>
            <a:r>
              <a:rPr sz="2600" spc="-400" dirty="0">
                <a:solidFill>
                  <a:srgbClr val="4D150F"/>
                </a:solidFill>
                <a:latin typeface="Georgia"/>
                <a:cs typeface="Georgia"/>
              </a:rPr>
              <a:t>am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12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ee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703579"/>
            <a:ext cx="6457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15" dirty="0">
                <a:solidFill>
                  <a:srgbClr val="686363"/>
                </a:solidFill>
                <a:latin typeface="Microsoft Sans Serif"/>
                <a:cs typeface="Microsoft Sans Serif"/>
              </a:rPr>
              <a:t>D</a:t>
            </a:r>
            <a:r>
              <a:rPr sz="4000" spc="-5" dirty="0">
                <a:solidFill>
                  <a:srgbClr val="686363"/>
                </a:solidFill>
                <a:latin typeface="Microsoft Sans Serif"/>
                <a:cs typeface="Microsoft Sans Serif"/>
              </a:rPr>
              <a:t>i</a:t>
            </a:r>
            <a:r>
              <a:rPr sz="4000" spc="-130" dirty="0">
                <a:solidFill>
                  <a:srgbClr val="686363"/>
                </a:solidFill>
                <a:latin typeface="Microsoft Sans Serif"/>
                <a:cs typeface="Microsoft Sans Serif"/>
              </a:rPr>
              <a:t>vers</a:t>
            </a:r>
            <a:r>
              <a:rPr sz="4000" spc="-5" dirty="0">
                <a:solidFill>
                  <a:srgbClr val="686363"/>
                </a:solidFill>
                <a:latin typeface="Microsoft Sans Serif"/>
                <a:cs typeface="Microsoft Sans Serif"/>
              </a:rPr>
              <a:t>i</a:t>
            </a:r>
            <a:r>
              <a:rPr sz="4000" spc="100" dirty="0">
                <a:solidFill>
                  <a:srgbClr val="686363"/>
                </a:solidFill>
                <a:latin typeface="Microsoft Sans Serif"/>
                <a:cs typeface="Microsoft Sans Serif"/>
              </a:rPr>
              <a:t>t</a:t>
            </a:r>
            <a:r>
              <a:rPr sz="4000" spc="-340" dirty="0">
                <a:solidFill>
                  <a:srgbClr val="686363"/>
                </a:solidFill>
                <a:latin typeface="Microsoft Sans Serif"/>
                <a:cs typeface="Microsoft Sans Serif"/>
              </a:rPr>
              <a:t>y</a:t>
            </a:r>
            <a:r>
              <a:rPr sz="4000" spc="-75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37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409" dirty="0">
                <a:solidFill>
                  <a:srgbClr val="686363"/>
                </a:solidFill>
                <a:latin typeface="Microsoft Sans Serif"/>
                <a:cs typeface="Microsoft Sans Serif"/>
              </a:rPr>
              <a:t>w</a:t>
            </a:r>
            <a:r>
              <a:rPr sz="4000" spc="-12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75" dirty="0">
                <a:solidFill>
                  <a:srgbClr val="686363"/>
                </a:solidFill>
                <a:latin typeface="Microsoft Sans Serif"/>
                <a:cs typeface="Microsoft Sans Serif"/>
              </a:rPr>
              <a:t>re</a:t>
            </a:r>
            <a:r>
              <a:rPr sz="4000" spc="-95" dirty="0">
                <a:solidFill>
                  <a:srgbClr val="686363"/>
                </a:solidFill>
                <a:latin typeface="Microsoft Sans Serif"/>
                <a:cs typeface="Microsoft Sans Serif"/>
              </a:rPr>
              <a:t>n</a:t>
            </a:r>
            <a:r>
              <a:rPr sz="4000" spc="-160" dirty="0">
                <a:solidFill>
                  <a:srgbClr val="686363"/>
                </a:solidFill>
                <a:latin typeface="Microsoft Sans Serif"/>
                <a:cs typeface="Microsoft Sans Serif"/>
              </a:rPr>
              <a:t>e</a:t>
            </a:r>
            <a:r>
              <a:rPr sz="4000" spc="-155" dirty="0">
                <a:solidFill>
                  <a:srgbClr val="686363"/>
                </a:solidFill>
                <a:latin typeface="Microsoft Sans Serif"/>
                <a:cs typeface="Microsoft Sans Serif"/>
              </a:rPr>
              <a:t>s</a:t>
            </a:r>
            <a:r>
              <a:rPr sz="4000" spc="-145" dirty="0">
                <a:solidFill>
                  <a:srgbClr val="686363"/>
                </a:solidFill>
                <a:latin typeface="Microsoft Sans Serif"/>
                <a:cs typeface="Microsoft Sans Serif"/>
              </a:rPr>
              <a:t>s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445" dirty="0">
                <a:solidFill>
                  <a:srgbClr val="686363"/>
                </a:solidFill>
                <a:latin typeface="Microsoft Sans Serif"/>
                <a:cs typeface="Microsoft Sans Serif"/>
              </a:rPr>
              <a:t>P</a:t>
            </a:r>
            <a:r>
              <a:rPr sz="4000" spc="-65" dirty="0">
                <a:solidFill>
                  <a:srgbClr val="686363"/>
                </a:solidFill>
                <a:latin typeface="Microsoft Sans Serif"/>
                <a:cs typeface="Microsoft Sans Serif"/>
              </a:rPr>
              <a:t>r</a:t>
            </a:r>
            <a:r>
              <a:rPr sz="4000" spc="-120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260" dirty="0">
                <a:solidFill>
                  <a:srgbClr val="686363"/>
                </a:solidFill>
                <a:latin typeface="Microsoft Sans Serif"/>
                <a:cs typeface="Microsoft Sans Serif"/>
              </a:rPr>
              <a:t>g</a:t>
            </a:r>
            <a:r>
              <a:rPr sz="4000" spc="-55" dirty="0">
                <a:solidFill>
                  <a:srgbClr val="686363"/>
                </a:solidFill>
                <a:latin typeface="Microsoft Sans Serif"/>
                <a:cs typeface="Microsoft Sans Serif"/>
              </a:rPr>
              <a:t>r</a:t>
            </a:r>
            <a:r>
              <a:rPr sz="4000" spc="-9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m</a:t>
            </a:r>
            <a:r>
              <a:rPr sz="4000" spc="-145" dirty="0">
                <a:solidFill>
                  <a:srgbClr val="686363"/>
                </a:solidFill>
                <a:latin typeface="Microsoft Sans Serif"/>
                <a:cs typeface="Microsoft Sans Serif"/>
              </a:rPr>
              <a:t>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" y="6350000"/>
            <a:ext cx="279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5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dirty="0">
                <a:latin typeface="Arial MT"/>
                <a:cs typeface="Arial MT"/>
              </a:rPr>
              <a:t>16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3870" marR="906780" indent="-273050">
              <a:lnSpc>
                <a:spcPts val="3020"/>
              </a:lnSpc>
              <a:spcBef>
                <a:spcPts val="480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488950" algn="l"/>
              </a:tabLst>
            </a:pPr>
            <a:r>
              <a:rPr sz="2800" spc="-295" dirty="0"/>
              <a:t>P</a:t>
            </a:r>
            <a:r>
              <a:rPr sz="2800" spc="-204" dirty="0"/>
              <a:t>r</a:t>
            </a:r>
            <a:r>
              <a:rPr sz="2800" spc="-235" dirty="0"/>
              <a:t>o</a:t>
            </a:r>
            <a:r>
              <a:rPr sz="2800" spc="-225" dirty="0"/>
              <a:t>v</a:t>
            </a:r>
            <a:r>
              <a:rPr sz="2800" spc="-195" dirty="0"/>
              <a:t>i</a:t>
            </a:r>
            <a:r>
              <a:rPr sz="2800" spc="-325" dirty="0"/>
              <a:t>d</a:t>
            </a:r>
            <a:r>
              <a:rPr sz="2800" spc="-220" dirty="0"/>
              <a:t>e</a:t>
            </a:r>
            <a:r>
              <a:rPr sz="2800" spc="-60" dirty="0"/>
              <a:t> </a:t>
            </a:r>
            <a:r>
              <a:rPr sz="2800" spc="-455" dirty="0"/>
              <a:t>m</a:t>
            </a:r>
            <a:r>
              <a:rPr sz="2800" spc="-220" dirty="0"/>
              <a:t>e</a:t>
            </a:r>
            <a:r>
              <a:rPr sz="2800" spc="-459" dirty="0"/>
              <a:t>m</a:t>
            </a:r>
            <a:r>
              <a:rPr sz="2800" spc="-320" dirty="0"/>
              <a:t>b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335" dirty="0"/>
              <a:t>s</a:t>
            </a:r>
            <a:r>
              <a:rPr sz="2800" spc="-60" dirty="0"/>
              <a:t> </a:t>
            </a:r>
            <a:r>
              <a:rPr sz="2800" spc="-210" dirty="0"/>
              <a:t>w</a:t>
            </a:r>
            <a:r>
              <a:rPr sz="2800" spc="-155" dirty="0"/>
              <a:t>i</a:t>
            </a:r>
            <a:r>
              <a:rPr sz="2800" spc="-190" dirty="0"/>
              <a:t>t</a:t>
            </a:r>
            <a:r>
              <a:rPr sz="2800" spc="-405" dirty="0"/>
              <a:t>h</a:t>
            </a:r>
            <a:r>
              <a:rPr sz="2800" spc="-60" dirty="0"/>
              <a:t> </a:t>
            </a:r>
            <a:r>
              <a:rPr sz="2800" spc="-395" dirty="0"/>
              <a:t>a</a:t>
            </a:r>
            <a:r>
              <a:rPr sz="2800" spc="-195" dirty="0"/>
              <a:t>cc</a:t>
            </a:r>
            <a:r>
              <a:rPr sz="2800" spc="-335" dirty="0"/>
              <a:t>u</a:t>
            </a:r>
            <a:r>
              <a:rPr sz="2800" spc="-185" dirty="0"/>
              <a:t>r</a:t>
            </a:r>
            <a:r>
              <a:rPr sz="2800" spc="-395" dirty="0"/>
              <a:t>a</a:t>
            </a:r>
            <a:r>
              <a:rPr sz="2800" spc="-160" dirty="0"/>
              <a:t>t</a:t>
            </a:r>
            <a:r>
              <a:rPr sz="2800" spc="-220" dirty="0"/>
              <a:t>e</a:t>
            </a:r>
            <a:r>
              <a:rPr sz="2800" spc="-45" dirty="0"/>
              <a:t> </a:t>
            </a:r>
            <a:r>
              <a:rPr sz="2800" spc="-195" dirty="0"/>
              <a:t>i</a:t>
            </a:r>
            <a:r>
              <a:rPr sz="2800" spc="-380" dirty="0"/>
              <a:t>n</a:t>
            </a:r>
            <a:r>
              <a:rPr sz="2800" spc="-180" dirty="0"/>
              <a:t>f</a:t>
            </a:r>
            <a:r>
              <a:rPr sz="2800" spc="-235" dirty="0"/>
              <a:t>o</a:t>
            </a:r>
            <a:r>
              <a:rPr sz="2800" spc="-190" dirty="0"/>
              <a:t>r</a:t>
            </a:r>
            <a:r>
              <a:rPr sz="2800" spc="-455" dirty="0"/>
              <a:t>m</a:t>
            </a:r>
            <a:r>
              <a:rPr sz="2800" spc="-395" dirty="0"/>
              <a:t>a</a:t>
            </a:r>
            <a:r>
              <a:rPr sz="2800" spc="-160" dirty="0"/>
              <a:t>t</a:t>
            </a:r>
            <a:r>
              <a:rPr sz="2800" spc="-145" dirty="0"/>
              <a:t>i</a:t>
            </a:r>
            <a:r>
              <a:rPr sz="2800" spc="-270" dirty="0"/>
              <a:t>o</a:t>
            </a:r>
            <a:r>
              <a:rPr sz="2800" spc="-375" dirty="0"/>
              <a:t>n</a:t>
            </a:r>
            <a:r>
              <a:rPr sz="2800" spc="-55" dirty="0"/>
              <a:t> </a:t>
            </a:r>
            <a:r>
              <a:rPr sz="2800" spc="-395" dirty="0"/>
              <a:t>a</a:t>
            </a:r>
            <a:r>
              <a:rPr sz="2800" spc="-320" dirty="0"/>
              <a:t>b</a:t>
            </a:r>
            <a:r>
              <a:rPr sz="2800" spc="-235" dirty="0"/>
              <a:t>o</a:t>
            </a:r>
            <a:r>
              <a:rPr sz="2800" spc="-325" dirty="0"/>
              <a:t>u</a:t>
            </a:r>
            <a:r>
              <a:rPr sz="2800" spc="-120" dirty="0"/>
              <a:t>t  </a:t>
            </a:r>
            <a:r>
              <a:rPr sz="2800" spc="-229" dirty="0"/>
              <a:t>diversity</a:t>
            </a:r>
            <a:endParaRPr sz="2800"/>
          </a:p>
          <a:p>
            <a:pPr marL="487680" indent="-277495">
              <a:lnSpc>
                <a:spcPct val="100000"/>
              </a:lnSpc>
              <a:spcBef>
                <a:spcPts val="800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488950" algn="l"/>
              </a:tabLst>
            </a:pPr>
            <a:r>
              <a:rPr sz="2800" spc="-275" dirty="0"/>
              <a:t>U</a:t>
            </a:r>
            <a:r>
              <a:rPr sz="2800" spc="-370" dirty="0"/>
              <a:t>n</a:t>
            </a:r>
            <a:r>
              <a:rPr sz="2800" spc="-195" dirty="0"/>
              <a:t>c</a:t>
            </a:r>
            <a:r>
              <a:rPr sz="2800" spc="-235" dirty="0"/>
              <a:t>o</a:t>
            </a:r>
            <a:r>
              <a:rPr sz="2800" spc="-225" dirty="0"/>
              <a:t>v</a:t>
            </a:r>
            <a:r>
              <a:rPr sz="2800" spc="-220" dirty="0"/>
              <a:t>e</a:t>
            </a:r>
            <a:r>
              <a:rPr sz="2800" spc="-185" dirty="0"/>
              <a:t>r</a:t>
            </a:r>
            <a:r>
              <a:rPr sz="2800" spc="-65" dirty="0"/>
              <a:t> </a:t>
            </a:r>
            <a:r>
              <a:rPr sz="2800" spc="-315" dirty="0"/>
              <a:t>p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345" dirty="0"/>
              <a:t>s</a:t>
            </a:r>
            <a:r>
              <a:rPr sz="2800" spc="-225" dirty="0"/>
              <a:t>o</a:t>
            </a:r>
            <a:r>
              <a:rPr sz="2800" spc="-380" dirty="0"/>
              <a:t>n</a:t>
            </a:r>
            <a:r>
              <a:rPr sz="2800" spc="-395" dirty="0"/>
              <a:t>a</a:t>
            </a:r>
            <a:r>
              <a:rPr sz="2800" spc="-130" dirty="0"/>
              <a:t>l</a:t>
            </a:r>
            <a:r>
              <a:rPr sz="2800" spc="-50" dirty="0"/>
              <a:t> </a:t>
            </a:r>
            <a:r>
              <a:rPr sz="2800" spc="-330" dirty="0"/>
              <a:t>b</a:t>
            </a:r>
            <a:r>
              <a:rPr sz="2800" spc="-210" dirty="0"/>
              <a:t>i</a:t>
            </a:r>
            <a:r>
              <a:rPr sz="2800" spc="-365" dirty="0"/>
              <a:t>a</a:t>
            </a:r>
            <a:r>
              <a:rPr sz="2800" spc="-335" dirty="0"/>
              <a:t>s</a:t>
            </a:r>
            <a:r>
              <a:rPr sz="2800" spc="-225" dirty="0"/>
              <a:t>e</a:t>
            </a:r>
            <a:r>
              <a:rPr sz="2800" spc="-335" dirty="0"/>
              <a:t>s</a:t>
            </a:r>
            <a:r>
              <a:rPr sz="2800" spc="-60" dirty="0"/>
              <a:t> </a:t>
            </a:r>
            <a:r>
              <a:rPr sz="2800" spc="-395" dirty="0"/>
              <a:t>a</a:t>
            </a:r>
            <a:r>
              <a:rPr sz="2800" spc="-370" dirty="0"/>
              <a:t>n</a:t>
            </a:r>
            <a:r>
              <a:rPr sz="2800" spc="-330" dirty="0"/>
              <a:t>d</a:t>
            </a:r>
            <a:r>
              <a:rPr sz="2800" spc="-50" dirty="0"/>
              <a:t> </a:t>
            </a:r>
            <a:r>
              <a:rPr sz="2800" spc="-345" dirty="0"/>
              <a:t>s</a:t>
            </a:r>
            <a:r>
              <a:rPr sz="2800" spc="-150" dirty="0"/>
              <a:t>t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220" dirty="0"/>
              <a:t>e</a:t>
            </a:r>
            <a:r>
              <a:rPr sz="2800" spc="-235" dirty="0"/>
              <a:t>o</a:t>
            </a:r>
            <a:r>
              <a:rPr sz="2800" spc="-150" dirty="0"/>
              <a:t>t</a:t>
            </a:r>
            <a:r>
              <a:rPr sz="2800" spc="-225" dirty="0"/>
              <a:t>y</a:t>
            </a:r>
            <a:r>
              <a:rPr sz="2800" spc="-315" dirty="0"/>
              <a:t>p</a:t>
            </a:r>
            <a:r>
              <a:rPr sz="2800" spc="-220" dirty="0"/>
              <a:t>e</a:t>
            </a:r>
            <a:r>
              <a:rPr sz="2800" spc="-335" dirty="0"/>
              <a:t>s</a:t>
            </a:r>
            <a:endParaRPr sz="2800"/>
          </a:p>
          <a:p>
            <a:pPr marL="483870" marR="81280" indent="-273050">
              <a:lnSpc>
                <a:spcPts val="3020"/>
              </a:lnSpc>
              <a:spcBef>
                <a:spcPts val="1215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488950" algn="l"/>
              </a:tabLst>
            </a:pPr>
            <a:r>
              <a:rPr sz="2800" spc="-300" dirty="0"/>
              <a:t>Assess</a:t>
            </a:r>
            <a:r>
              <a:rPr sz="2800" spc="-55" dirty="0"/>
              <a:t> </a:t>
            </a:r>
            <a:r>
              <a:rPr sz="2800" spc="-275" dirty="0"/>
              <a:t>personal</a:t>
            </a:r>
            <a:r>
              <a:rPr sz="2800" spc="-50" dirty="0"/>
              <a:t> </a:t>
            </a:r>
            <a:r>
              <a:rPr sz="2800" spc="-195" dirty="0"/>
              <a:t>beliefs,</a:t>
            </a:r>
            <a:r>
              <a:rPr sz="2800" spc="-45" dirty="0"/>
              <a:t> </a:t>
            </a:r>
            <a:r>
              <a:rPr sz="2800" spc="-220" dirty="0"/>
              <a:t>attitudes,</a:t>
            </a:r>
            <a:r>
              <a:rPr sz="2800" spc="-50" dirty="0"/>
              <a:t> </a:t>
            </a:r>
            <a:r>
              <a:rPr sz="2800" spc="-370" dirty="0"/>
              <a:t>and</a:t>
            </a:r>
            <a:r>
              <a:rPr sz="2800" spc="-340" dirty="0"/>
              <a:t> </a:t>
            </a:r>
            <a:r>
              <a:rPr sz="2800" spc="-275" dirty="0"/>
              <a:t>values</a:t>
            </a:r>
            <a:r>
              <a:rPr sz="2800" spc="-45" dirty="0"/>
              <a:t> </a:t>
            </a:r>
            <a:r>
              <a:rPr sz="2800" spc="-370" dirty="0"/>
              <a:t>and</a:t>
            </a:r>
            <a:r>
              <a:rPr sz="2800" spc="-345" dirty="0"/>
              <a:t> </a:t>
            </a:r>
            <a:r>
              <a:rPr sz="2800" spc="-270" dirty="0"/>
              <a:t>learning </a:t>
            </a:r>
            <a:r>
              <a:rPr sz="2800" spc="-665" dirty="0"/>
              <a:t> </a:t>
            </a:r>
            <a:r>
              <a:rPr sz="2800" spc="-395" dirty="0"/>
              <a:t>a</a:t>
            </a:r>
            <a:r>
              <a:rPr sz="2800" spc="-330" dirty="0"/>
              <a:t>b</a:t>
            </a:r>
            <a:r>
              <a:rPr sz="2800" spc="-225" dirty="0"/>
              <a:t>o</a:t>
            </a:r>
            <a:r>
              <a:rPr sz="2800" spc="-335" dirty="0"/>
              <a:t>u</a:t>
            </a:r>
            <a:r>
              <a:rPr sz="2800" spc="-150" dirty="0"/>
              <a:t>t</a:t>
            </a:r>
            <a:r>
              <a:rPr sz="2800" spc="-60" dirty="0"/>
              <a:t> </a:t>
            </a:r>
            <a:r>
              <a:rPr sz="2800" spc="-225" dirty="0"/>
              <a:t>o</a:t>
            </a:r>
            <a:r>
              <a:rPr sz="2800" spc="-160" dirty="0"/>
              <a:t>t</a:t>
            </a:r>
            <a:r>
              <a:rPr sz="2800" spc="-405" dirty="0"/>
              <a:t>h</a:t>
            </a:r>
            <a:r>
              <a:rPr sz="2800" spc="-220" dirty="0"/>
              <a:t>e</a:t>
            </a:r>
            <a:r>
              <a:rPr sz="2800" spc="-185" dirty="0"/>
              <a:t>r</a:t>
            </a:r>
            <a:r>
              <a:rPr sz="2800" spc="-65" dirty="0"/>
              <a:t> </a:t>
            </a:r>
            <a:r>
              <a:rPr sz="2800" spc="-325" dirty="0"/>
              <a:t>p</a:t>
            </a:r>
            <a:r>
              <a:rPr sz="2800" spc="-225" dirty="0"/>
              <a:t>o</a:t>
            </a:r>
            <a:r>
              <a:rPr sz="2800" spc="-195" dirty="0"/>
              <a:t>i</a:t>
            </a:r>
            <a:r>
              <a:rPr sz="2800" spc="-370" dirty="0"/>
              <a:t>n</a:t>
            </a:r>
            <a:r>
              <a:rPr sz="2800" spc="-160" dirty="0"/>
              <a:t>t</a:t>
            </a:r>
            <a:r>
              <a:rPr sz="2800" spc="-335" dirty="0"/>
              <a:t>s</a:t>
            </a:r>
            <a:r>
              <a:rPr sz="2800" spc="-60" dirty="0"/>
              <a:t> </a:t>
            </a:r>
            <a:r>
              <a:rPr sz="2800" spc="-225" dirty="0"/>
              <a:t>o</a:t>
            </a:r>
            <a:r>
              <a:rPr sz="2800" spc="-185" dirty="0"/>
              <a:t>f</a:t>
            </a:r>
            <a:r>
              <a:rPr sz="2800" spc="-60" dirty="0"/>
              <a:t> </a:t>
            </a:r>
            <a:r>
              <a:rPr sz="2800" spc="-225" dirty="0"/>
              <a:t>v</a:t>
            </a:r>
            <a:r>
              <a:rPr sz="2800" spc="-195" dirty="0"/>
              <a:t>i</a:t>
            </a:r>
            <a:r>
              <a:rPr sz="2800" spc="-220" dirty="0"/>
              <a:t>e</a:t>
            </a:r>
            <a:r>
              <a:rPr sz="2800" spc="-200" dirty="0"/>
              <a:t>w</a:t>
            </a:r>
            <a:endParaRPr sz="2800"/>
          </a:p>
          <a:p>
            <a:pPr marL="483870" marR="17780" indent="-273050">
              <a:lnSpc>
                <a:spcPts val="3020"/>
              </a:lnSpc>
              <a:spcBef>
                <a:spcPts val="1170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488950" algn="l"/>
              </a:tabLst>
            </a:pPr>
            <a:r>
              <a:rPr sz="2800" spc="-229" dirty="0"/>
              <a:t>Develop</a:t>
            </a:r>
            <a:r>
              <a:rPr sz="2800" spc="-55" dirty="0"/>
              <a:t> </a:t>
            </a:r>
            <a:r>
              <a:rPr sz="2800" spc="-385" dirty="0"/>
              <a:t>an</a:t>
            </a:r>
            <a:r>
              <a:rPr sz="2800" spc="-340" dirty="0"/>
              <a:t> </a:t>
            </a:r>
            <a:r>
              <a:rPr sz="2800" spc="-295" dirty="0"/>
              <a:t>atmosphere</a:t>
            </a:r>
            <a:r>
              <a:rPr sz="2800" spc="-45" dirty="0"/>
              <a:t> </a:t>
            </a:r>
            <a:r>
              <a:rPr sz="2800" spc="-285" dirty="0"/>
              <a:t>in</a:t>
            </a:r>
            <a:r>
              <a:rPr sz="2800" spc="-45" dirty="0"/>
              <a:t> </a:t>
            </a:r>
            <a:r>
              <a:rPr sz="2800" spc="-280" dirty="0"/>
              <a:t>which</a:t>
            </a:r>
            <a:r>
              <a:rPr sz="2800" spc="-55" dirty="0"/>
              <a:t> </a:t>
            </a:r>
            <a:r>
              <a:rPr sz="2800" spc="-240" dirty="0"/>
              <a:t>people</a:t>
            </a:r>
            <a:r>
              <a:rPr sz="2800" spc="-55" dirty="0"/>
              <a:t> </a:t>
            </a:r>
            <a:r>
              <a:rPr sz="2800" spc="-190" dirty="0"/>
              <a:t>feel</a:t>
            </a:r>
            <a:r>
              <a:rPr sz="2800" spc="-60" dirty="0"/>
              <a:t> </a:t>
            </a:r>
            <a:r>
              <a:rPr sz="2800" spc="-204" dirty="0"/>
              <a:t>free</a:t>
            </a:r>
            <a:r>
              <a:rPr sz="2800" spc="-55" dirty="0"/>
              <a:t> </a:t>
            </a:r>
            <a:r>
              <a:rPr sz="2800" spc="-195" dirty="0"/>
              <a:t>to</a:t>
            </a:r>
            <a:r>
              <a:rPr sz="2800" spc="-50" dirty="0"/>
              <a:t> </a:t>
            </a:r>
            <a:r>
              <a:rPr sz="2800" spc="-310" dirty="0"/>
              <a:t>share </a:t>
            </a:r>
            <a:r>
              <a:rPr sz="2800" spc="-665" dirty="0"/>
              <a:t> </a:t>
            </a:r>
            <a:r>
              <a:rPr sz="2800" spc="-160" dirty="0"/>
              <a:t>t</a:t>
            </a:r>
            <a:r>
              <a:rPr sz="2800" spc="-405" dirty="0"/>
              <a:t>h</a:t>
            </a:r>
            <a:r>
              <a:rPr sz="2800" spc="-220" dirty="0"/>
              <a:t>e</a:t>
            </a:r>
            <a:r>
              <a:rPr sz="2800" spc="-195" dirty="0"/>
              <a:t>i</a:t>
            </a:r>
            <a:r>
              <a:rPr sz="2800" spc="-185" dirty="0"/>
              <a:t>r</a:t>
            </a:r>
            <a:r>
              <a:rPr sz="2800" spc="-50" dirty="0"/>
              <a:t> </a:t>
            </a:r>
            <a:r>
              <a:rPr sz="2800" spc="-335" dirty="0"/>
              <a:t>d</a:t>
            </a:r>
            <a:r>
              <a:rPr sz="2800" spc="-195" dirty="0"/>
              <a:t>i</a:t>
            </a:r>
            <a:r>
              <a:rPr sz="2800" spc="-180" dirty="0"/>
              <a:t>f</a:t>
            </a:r>
            <a:r>
              <a:rPr sz="2800" spc="-185" dirty="0"/>
              <a:t>f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185" dirty="0"/>
              <a:t>i</a:t>
            </a:r>
            <a:r>
              <a:rPr sz="2800" spc="-375" dirty="0"/>
              <a:t>n</a:t>
            </a:r>
            <a:r>
              <a:rPr sz="2800" spc="-260" dirty="0"/>
              <a:t>g</a:t>
            </a:r>
            <a:r>
              <a:rPr sz="2800" spc="-55" dirty="0"/>
              <a:t> </a:t>
            </a:r>
            <a:r>
              <a:rPr sz="2800" spc="-325" dirty="0"/>
              <a:t>p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335" dirty="0"/>
              <a:t>s</a:t>
            </a:r>
            <a:r>
              <a:rPr sz="2800" spc="-325" dirty="0"/>
              <a:t>p</a:t>
            </a:r>
            <a:r>
              <a:rPr sz="2800" spc="-220" dirty="0"/>
              <a:t>e</a:t>
            </a:r>
            <a:r>
              <a:rPr sz="2800" spc="-195" dirty="0"/>
              <a:t>c</a:t>
            </a:r>
            <a:r>
              <a:rPr sz="2800" spc="-150" dirty="0"/>
              <a:t>t</a:t>
            </a:r>
            <a:r>
              <a:rPr sz="2800" spc="-195" dirty="0"/>
              <a:t>i</a:t>
            </a:r>
            <a:r>
              <a:rPr sz="2800" spc="-225" dirty="0"/>
              <a:t>v</a:t>
            </a:r>
            <a:r>
              <a:rPr sz="2800" spc="-220" dirty="0"/>
              <a:t>e</a:t>
            </a:r>
            <a:r>
              <a:rPr sz="2800" spc="-335" dirty="0"/>
              <a:t>s</a:t>
            </a:r>
            <a:endParaRPr sz="2800"/>
          </a:p>
          <a:p>
            <a:pPr marL="487680" indent="-277495">
              <a:lnSpc>
                <a:spcPct val="100000"/>
              </a:lnSpc>
              <a:spcBef>
                <a:spcPts val="795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488950" algn="l"/>
              </a:tabLst>
            </a:pPr>
            <a:r>
              <a:rPr sz="2800" spc="-365" dirty="0"/>
              <a:t>I</a:t>
            </a:r>
            <a:r>
              <a:rPr sz="2800" spc="-459" dirty="0"/>
              <a:t>m</a:t>
            </a:r>
            <a:r>
              <a:rPr sz="2800" spc="-315" dirty="0"/>
              <a:t>p</a:t>
            </a:r>
            <a:r>
              <a:rPr sz="2800" spc="-190" dirty="0"/>
              <a:t>r</a:t>
            </a:r>
            <a:r>
              <a:rPr sz="2800" spc="-235" dirty="0"/>
              <a:t>o</a:t>
            </a:r>
            <a:r>
              <a:rPr sz="2800" spc="-225" dirty="0"/>
              <a:t>v</a:t>
            </a:r>
            <a:r>
              <a:rPr sz="2800" spc="-220" dirty="0"/>
              <a:t>e</a:t>
            </a:r>
            <a:r>
              <a:rPr sz="2800" spc="-60" dirty="0"/>
              <a:t> </a:t>
            </a:r>
            <a:r>
              <a:rPr sz="2800" spc="-335" dirty="0"/>
              <a:t>u</a:t>
            </a:r>
            <a:r>
              <a:rPr sz="2800" spc="-370" dirty="0"/>
              <a:t>n</a:t>
            </a:r>
            <a:r>
              <a:rPr sz="2800" spc="-335" dirty="0"/>
              <a:t>d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335" dirty="0"/>
              <a:t>s</a:t>
            </a:r>
            <a:r>
              <a:rPr sz="2800" spc="-160" dirty="0"/>
              <a:t>t</a:t>
            </a:r>
            <a:r>
              <a:rPr sz="2800" spc="-395" dirty="0"/>
              <a:t>a</a:t>
            </a:r>
            <a:r>
              <a:rPr sz="2800" spc="-370" dirty="0"/>
              <a:t>n</a:t>
            </a:r>
            <a:r>
              <a:rPr sz="2800" spc="-335" dirty="0"/>
              <a:t>d</a:t>
            </a:r>
            <a:r>
              <a:rPr sz="2800" spc="-185" dirty="0"/>
              <a:t>i</a:t>
            </a:r>
            <a:r>
              <a:rPr sz="2800" spc="-375" dirty="0"/>
              <a:t>n</a:t>
            </a:r>
            <a:r>
              <a:rPr sz="2800" spc="-260" dirty="0"/>
              <a:t>g</a:t>
            </a:r>
            <a:r>
              <a:rPr sz="2800" spc="-55" dirty="0"/>
              <a:t> </a:t>
            </a:r>
            <a:r>
              <a:rPr sz="2800" spc="-235" dirty="0"/>
              <a:t>o</a:t>
            </a:r>
            <a:r>
              <a:rPr sz="2800" spc="-185" dirty="0"/>
              <a:t>f</a:t>
            </a:r>
            <a:r>
              <a:rPr sz="2800" spc="-50" dirty="0"/>
              <a:t> </a:t>
            </a:r>
            <a:r>
              <a:rPr sz="2800" spc="-235" dirty="0"/>
              <a:t>o</a:t>
            </a:r>
            <a:r>
              <a:rPr sz="2800" spc="-150" dirty="0"/>
              <a:t>t</a:t>
            </a:r>
            <a:r>
              <a:rPr sz="2800" spc="-415" dirty="0"/>
              <a:t>h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335" dirty="0"/>
              <a:t>s</a:t>
            </a:r>
            <a:r>
              <a:rPr sz="2800" spc="-60" dirty="0"/>
              <a:t> </a:t>
            </a:r>
            <a:r>
              <a:rPr sz="2800" spc="-210" dirty="0"/>
              <a:t>w</a:t>
            </a:r>
            <a:r>
              <a:rPr sz="2800" spc="-405" dirty="0"/>
              <a:t>h</a:t>
            </a:r>
            <a:r>
              <a:rPr sz="2800" spc="-229" dirty="0"/>
              <a:t>o</a:t>
            </a:r>
            <a:r>
              <a:rPr sz="2800" spc="-50" dirty="0"/>
              <a:t> </a:t>
            </a:r>
            <a:r>
              <a:rPr sz="2800" spc="-405" dirty="0"/>
              <a:t>a</a:t>
            </a:r>
            <a:r>
              <a:rPr sz="2800" spc="-185" dirty="0"/>
              <a:t>r</a:t>
            </a:r>
            <a:r>
              <a:rPr sz="2800" spc="-220" dirty="0"/>
              <a:t>e</a:t>
            </a:r>
            <a:r>
              <a:rPr sz="2800" spc="-55" dirty="0"/>
              <a:t> </a:t>
            </a:r>
            <a:r>
              <a:rPr sz="2800" spc="-335" dirty="0"/>
              <a:t>d</a:t>
            </a:r>
            <a:r>
              <a:rPr sz="2800" spc="-185" dirty="0"/>
              <a:t>iff</a:t>
            </a:r>
            <a:r>
              <a:rPr sz="2800" spc="-220" dirty="0"/>
              <a:t>e</a:t>
            </a:r>
            <a:r>
              <a:rPr sz="2800" spc="-190" dirty="0"/>
              <a:t>r</a:t>
            </a:r>
            <a:r>
              <a:rPr sz="2800" spc="-220" dirty="0"/>
              <a:t>e</a:t>
            </a:r>
            <a:r>
              <a:rPr sz="2800" spc="-370" dirty="0"/>
              <a:t>n</a:t>
            </a:r>
            <a:r>
              <a:rPr sz="2800" spc="-150" dirty="0"/>
              <a:t>t</a:t>
            </a:r>
            <a:endParaRPr sz="280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337820"/>
            <a:ext cx="688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686363"/>
                </a:solidFill>
                <a:latin typeface="Microsoft Sans Serif"/>
                <a:cs typeface="Microsoft Sans Serif"/>
              </a:rPr>
              <a:t>Consequences</a:t>
            </a:r>
            <a:r>
              <a:rPr sz="3600" spc="-85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86363"/>
                </a:solidFill>
                <a:latin typeface="Microsoft Sans Serif"/>
                <a:cs typeface="Microsoft Sans Serif"/>
              </a:rPr>
              <a:t>of</a:t>
            </a:r>
            <a:r>
              <a:rPr sz="36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86363"/>
                </a:solidFill>
                <a:latin typeface="Microsoft Sans Serif"/>
                <a:cs typeface="Microsoft Sans Serif"/>
              </a:rPr>
              <a:t>Ignoring</a:t>
            </a:r>
            <a:r>
              <a:rPr sz="36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86363"/>
                </a:solidFill>
                <a:latin typeface="Microsoft Sans Serif"/>
                <a:cs typeface="Microsoft Sans Serif"/>
              </a:rPr>
              <a:t>Diversity: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949960"/>
            <a:ext cx="8044180" cy="471297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02260" indent="-277495">
              <a:lnSpc>
                <a:spcPct val="100000"/>
              </a:lnSpc>
              <a:spcBef>
                <a:spcPts val="1290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302895" algn="l"/>
              </a:tabLst>
            </a:pPr>
            <a:r>
              <a:rPr sz="2800" spc="-36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27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800" spc="-37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23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19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800" spc="-18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37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26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800" spc="-15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265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19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15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19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800" spc="-215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21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31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su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800" spc="-23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6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800" spc="-320" dirty="0">
                <a:solidFill>
                  <a:srgbClr val="68230B"/>
                </a:solidFill>
                <a:latin typeface="Georgia"/>
                <a:cs typeface="Georgia"/>
              </a:rPr>
              <a:t>im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60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459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800" spc="-22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38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225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800" spc="60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800" spc="-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39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800" spc="-37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33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8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185" dirty="0">
                <a:solidFill>
                  <a:srgbClr val="68230B"/>
                </a:solidFill>
                <a:latin typeface="Georgia"/>
                <a:cs typeface="Georgia"/>
              </a:rPr>
              <a:t>ff</a:t>
            </a:r>
            <a:r>
              <a:rPr sz="2800" spc="-190" dirty="0">
                <a:solidFill>
                  <a:srgbClr val="68230B"/>
                </a:solidFill>
                <a:latin typeface="Georgia"/>
                <a:cs typeface="Georgia"/>
              </a:rPr>
              <a:t>ic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38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204" dirty="0">
                <a:solidFill>
                  <a:srgbClr val="68230B"/>
                </a:solidFill>
                <a:latin typeface="Georgia"/>
                <a:cs typeface="Georgia"/>
              </a:rPr>
              <a:t>cy</a:t>
            </a:r>
            <a:r>
              <a:rPr sz="2800" spc="60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379730" indent="-35433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379730" algn="l"/>
              </a:tabLst>
            </a:pPr>
            <a:r>
              <a:rPr sz="2800" spc="-40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23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455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23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185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8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6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800" spc="-405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800" spc="-22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800" spc="-38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320" dirty="0">
                <a:solidFill>
                  <a:srgbClr val="68230B"/>
                </a:solidFill>
                <a:latin typeface="Georgia"/>
                <a:cs typeface="Georgia"/>
              </a:rPr>
              <a:t>q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38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800" spc="-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800" spc="-39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800" spc="-37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800" spc="-18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800" spc="-37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800" spc="-19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800" spc="-13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800" spc="-32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800" spc="-33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8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572770" marR="149860" lvl="1" indent="-228600">
              <a:lnSpc>
                <a:spcPct val="100000"/>
              </a:lnSpc>
              <a:spcBef>
                <a:spcPts val="120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Unhealthy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tensions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between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people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differing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gender,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race,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hn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ic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ag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it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40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;</a:t>
            </a:r>
            <a:endParaRPr sz="2600">
              <a:latin typeface="Georgia"/>
              <a:cs typeface="Georgia"/>
            </a:endParaRPr>
          </a:p>
          <a:p>
            <a:pPr marL="601345" lvl="1" indent="-257810">
              <a:lnSpc>
                <a:spcPct val="100000"/>
              </a:lnSpc>
              <a:spcBef>
                <a:spcPts val="11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oss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du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5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nc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as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conf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;</a:t>
            </a:r>
            <a:endParaRPr sz="2600">
              <a:latin typeface="Georgia"/>
              <a:cs typeface="Georgia"/>
            </a:endParaRPr>
          </a:p>
          <a:p>
            <a:pPr marL="601345" lvl="1" indent="-257810">
              <a:lnSpc>
                <a:spcPct val="100000"/>
              </a:lnSpc>
              <a:spcBef>
                <a:spcPts val="11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34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35" dirty="0">
                <a:solidFill>
                  <a:srgbClr val="68230B"/>
                </a:solidFill>
                <a:latin typeface="Georgia"/>
                <a:cs typeface="Georgia"/>
              </a:rPr>
              <a:t>na</a:t>
            </a:r>
            <a:r>
              <a:rPr sz="2600" spc="-34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16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att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nd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ta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ta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pl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k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nds;</a:t>
            </a:r>
            <a:endParaRPr sz="2600">
              <a:latin typeface="Georgia"/>
              <a:cs typeface="Georgia"/>
            </a:endParaRPr>
          </a:p>
          <a:p>
            <a:pPr marL="601345" lvl="1" indent="-257810">
              <a:lnSpc>
                <a:spcPct val="100000"/>
              </a:lnSpc>
              <a:spcBef>
                <a:spcPts val="120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6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omp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nts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ons;</a:t>
            </a:r>
            <a:endParaRPr sz="2600">
              <a:latin typeface="Georgia"/>
              <a:cs typeface="Georgia"/>
            </a:endParaRPr>
          </a:p>
          <a:p>
            <a:pPr marL="572770" marR="17780" lvl="1" indent="-228600">
              <a:lnSpc>
                <a:spcPct val="100000"/>
              </a:lnSpc>
              <a:spcBef>
                <a:spcPts val="1190"/>
              </a:spcBef>
              <a:buClr>
                <a:srgbClr val="9A2C1E"/>
              </a:buClr>
              <a:buSzPct val="80769"/>
              <a:buFont typeface="MS UI Gothic"/>
              <a:buChar char="❖"/>
              <a:tabLst>
                <a:tab pos="601980" algn="l"/>
              </a:tabLst>
            </a:pP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Inability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to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retain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women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and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people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color,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resulting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lost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investments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recruitment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and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training.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200659"/>
            <a:ext cx="6414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4" dirty="0">
                <a:solidFill>
                  <a:srgbClr val="686363"/>
                </a:solidFill>
                <a:latin typeface="Microsoft Sans Serif"/>
                <a:cs typeface="Microsoft Sans Serif"/>
              </a:rPr>
              <a:t>Considerations</a:t>
            </a:r>
            <a:r>
              <a:rPr sz="4000" spc="-10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90" dirty="0">
                <a:solidFill>
                  <a:srgbClr val="686363"/>
                </a:solidFill>
                <a:latin typeface="Microsoft Sans Serif"/>
                <a:cs typeface="Microsoft Sans Serif"/>
              </a:rPr>
              <a:t>and</a:t>
            </a:r>
            <a:r>
              <a:rPr sz="4000" spc="-85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150" dirty="0">
                <a:solidFill>
                  <a:srgbClr val="686363"/>
                </a:solidFill>
                <a:latin typeface="Microsoft Sans Serif"/>
                <a:cs typeface="Microsoft Sans Serif"/>
              </a:rPr>
              <a:t>Warnings: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01090"/>
            <a:ext cx="8306434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9685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As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workplaces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become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more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diverse,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employers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are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encouraged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61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take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note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of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communication,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training,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recruiting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practices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5" dirty="0">
                <a:solidFill>
                  <a:srgbClr val="68230B"/>
                </a:solidFill>
                <a:latin typeface="Georgia"/>
                <a:cs typeface="Georgia"/>
              </a:rPr>
              <a:t>and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management.</a:t>
            </a:r>
            <a:endParaRPr sz="2600">
              <a:latin typeface="Georgia"/>
              <a:cs typeface="Georgia"/>
            </a:endParaRPr>
          </a:p>
          <a:p>
            <a:pPr marL="298450" marR="363220" indent="-273050">
              <a:lnSpc>
                <a:spcPct val="100000"/>
              </a:lnSpc>
              <a:spcBef>
                <a:spcPts val="5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Diverse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workforces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may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be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plagued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with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problems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if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employees </a:t>
            </a:r>
            <a:r>
              <a:rPr sz="2600" spc="-61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aren't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equipped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with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knowledge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they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need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communicate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effectively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with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their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coworkers,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regardless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their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differences.</a:t>
            </a:r>
            <a:endParaRPr sz="2600">
              <a:latin typeface="Georgia"/>
              <a:cs typeface="Georgia"/>
            </a:endParaRPr>
          </a:p>
          <a:p>
            <a:pPr marL="298450" marR="215900" indent="-27305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Diversity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training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can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help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reduce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interpersonal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conflicts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within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ompan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ff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55" dirty="0">
                <a:solidFill>
                  <a:srgbClr val="68230B"/>
                </a:solidFill>
                <a:latin typeface="Georgia"/>
                <a:cs typeface="Georgia"/>
              </a:rPr>
              <a:t>mp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on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ty 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su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400" dirty="0">
                <a:solidFill>
                  <a:srgbClr val="68230B"/>
                </a:solidFill>
                <a:latin typeface="Georgia"/>
                <a:cs typeface="Georgia"/>
              </a:rPr>
              <a:t>man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09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nt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0" dirty="0">
                <a:solidFill>
                  <a:srgbClr val="68230B"/>
                </a:solidFill>
                <a:latin typeface="Georgia"/>
                <a:cs typeface="Georgia"/>
              </a:rPr>
              <a:t>ma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as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ni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ng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and 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43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nt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ost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98450" marR="17780" indent="-273050" algn="just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Allbusiness.com, 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3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online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resource 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for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entrepreneurs,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notes 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some 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businesses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believe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that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costs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of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diversity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are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higher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than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its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benefits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because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potential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issues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with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communication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and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training.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429259"/>
            <a:ext cx="6717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95" dirty="0">
                <a:solidFill>
                  <a:srgbClr val="686363"/>
                </a:solidFill>
                <a:latin typeface="Microsoft Sans Serif"/>
                <a:cs typeface="Microsoft Sans Serif"/>
              </a:rPr>
              <a:t>E</a:t>
            </a:r>
            <a:r>
              <a:rPr sz="4000" spc="-315" dirty="0">
                <a:solidFill>
                  <a:srgbClr val="686363"/>
                </a:solidFill>
                <a:latin typeface="Microsoft Sans Serif"/>
                <a:cs typeface="Microsoft Sans Serif"/>
              </a:rPr>
              <a:t>x</a:t>
            </a:r>
            <a:r>
              <a:rPr sz="4000" spc="-12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m</a:t>
            </a:r>
            <a:r>
              <a:rPr sz="4000" spc="-100" dirty="0">
                <a:solidFill>
                  <a:srgbClr val="686363"/>
                </a:solidFill>
                <a:latin typeface="Microsoft Sans Serif"/>
                <a:cs typeface="Microsoft Sans Serif"/>
              </a:rPr>
              <a:t>p</a:t>
            </a:r>
            <a:r>
              <a:rPr sz="4000" spc="10" dirty="0">
                <a:solidFill>
                  <a:srgbClr val="686363"/>
                </a:solidFill>
                <a:latin typeface="Microsoft Sans Serif"/>
                <a:cs typeface="Microsoft Sans Serif"/>
              </a:rPr>
              <a:t>l</a:t>
            </a:r>
            <a:r>
              <a:rPr sz="4000" spc="-145" dirty="0">
                <a:solidFill>
                  <a:srgbClr val="686363"/>
                </a:solidFill>
                <a:latin typeface="Microsoft Sans Serif"/>
                <a:cs typeface="Microsoft Sans Serif"/>
              </a:rPr>
              <a:t>e</a:t>
            </a:r>
            <a:r>
              <a:rPr sz="4000" spc="-8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110" dirty="0">
                <a:solidFill>
                  <a:srgbClr val="686363"/>
                </a:solidFill>
                <a:latin typeface="Microsoft Sans Serif"/>
                <a:cs typeface="Microsoft Sans Serif"/>
              </a:rPr>
              <a:t>1</a:t>
            </a:r>
            <a:r>
              <a:rPr sz="4000" spc="-114" dirty="0">
                <a:solidFill>
                  <a:srgbClr val="686363"/>
                </a:solidFill>
                <a:latin typeface="Microsoft Sans Serif"/>
                <a:cs typeface="Microsoft Sans Serif"/>
              </a:rPr>
              <a:t>:</a:t>
            </a:r>
            <a:r>
              <a:rPr sz="4000" spc="-75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315" dirty="0">
                <a:solidFill>
                  <a:srgbClr val="686363"/>
                </a:solidFill>
                <a:latin typeface="Microsoft Sans Serif"/>
                <a:cs typeface="Microsoft Sans Serif"/>
              </a:rPr>
              <a:t>Co</a:t>
            </a:r>
            <a:r>
              <a:rPr sz="4000" spc="-260" dirty="0">
                <a:solidFill>
                  <a:srgbClr val="686363"/>
                </a:solidFill>
                <a:latin typeface="Microsoft Sans Serif"/>
                <a:cs typeface="Microsoft Sans Serif"/>
              </a:rPr>
              <a:t>c</a:t>
            </a:r>
            <a:r>
              <a:rPr sz="4000" spc="-11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350" dirty="0">
                <a:solidFill>
                  <a:srgbClr val="686363"/>
                </a:solidFill>
                <a:latin typeface="Microsoft Sans Serif"/>
                <a:cs typeface="Microsoft Sans Serif"/>
              </a:rPr>
              <a:t>-</a:t>
            </a:r>
            <a:r>
              <a:rPr sz="4000" spc="-95" dirty="0">
                <a:solidFill>
                  <a:srgbClr val="686363"/>
                </a:solidFill>
                <a:latin typeface="Microsoft Sans Serif"/>
                <a:cs typeface="Microsoft Sans Serif"/>
              </a:rPr>
              <a:t>col</a:t>
            </a:r>
            <a:r>
              <a:rPr sz="4000" spc="-120" dirty="0">
                <a:solidFill>
                  <a:srgbClr val="686363"/>
                </a:solidFill>
                <a:latin typeface="Microsoft Sans Serif"/>
                <a:cs typeface="Microsoft Sans Serif"/>
              </a:rPr>
              <a:t>a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 </a:t>
            </a:r>
            <a:r>
              <a:rPr sz="4000" spc="-415" dirty="0">
                <a:solidFill>
                  <a:srgbClr val="686363"/>
                </a:solidFill>
                <a:latin typeface="Microsoft Sans Serif"/>
                <a:cs typeface="Microsoft Sans Serif"/>
              </a:rPr>
              <a:t>C</a:t>
            </a:r>
            <a:r>
              <a:rPr sz="4000" spc="-325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90" dirty="0">
                <a:solidFill>
                  <a:srgbClr val="686363"/>
                </a:solidFill>
                <a:latin typeface="Microsoft Sans Serif"/>
                <a:cs typeface="Microsoft Sans Serif"/>
              </a:rPr>
              <a:t>m</a:t>
            </a:r>
            <a:r>
              <a:rPr sz="4000" spc="-105" dirty="0">
                <a:solidFill>
                  <a:srgbClr val="686363"/>
                </a:solidFill>
                <a:latin typeface="Microsoft Sans Serif"/>
                <a:cs typeface="Microsoft Sans Serif"/>
              </a:rPr>
              <a:t>pa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n</a:t>
            </a:r>
            <a:r>
              <a:rPr sz="4000" spc="-340" dirty="0">
                <a:solidFill>
                  <a:srgbClr val="686363"/>
                </a:solidFill>
                <a:latin typeface="Microsoft Sans Serif"/>
                <a:cs typeface="Microsoft Sans Serif"/>
              </a:rPr>
              <a:t>y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101089"/>
            <a:ext cx="4820920" cy="5259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132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98450" algn="l"/>
              </a:tabLst>
            </a:pP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15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204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155" dirty="0">
                <a:solidFill>
                  <a:srgbClr val="68230B"/>
                </a:solidFill>
                <a:latin typeface="Georgia"/>
                <a:cs typeface="Georgia"/>
              </a:rPr>
              <a:t>ity</a:t>
            </a:r>
            <a:r>
              <a:rPr sz="24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is</a:t>
            </a:r>
            <a:r>
              <a:rPr sz="24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5" dirty="0">
                <a:solidFill>
                  <a:srgbClr val="68230B"/>
                </a:solidFill>
                <a:latin typeface="Georgia"/>
                <a:cs typeface="Georgia"/>
              </a:rPr>
              <a:t>th</a:t>
            </a:r>
            <a:r>
              <a:rPr sz="2400" spc="-229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ur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400" spc="-32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ine</a:t>
            </a:r>
            <a:r>
              <a:rPr sz="2400" spc="-29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97815" marR="87630" indent="-273050">
              <a:lnSpc>
                <a:spcPct val="79900"/>
              </a:lnSpc>
              <a:spcBef>
                <a:spcPts val="179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98450" algn="l"/>
              </a:tabLst>
            </a:pPr>
            <a:r>
              <a:rPr sz="2400" spc="-170" dirty="0">
                <a:solidFill>
                  <a:srgbClr val="68230B"/>
                </a:solidFill>
                <a:latin typeface="Georgia"/>
                <a:cs typeface="Georgia"/>
              </a:rPr>
              <a:t>We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strive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70" dirty="0">
                <a:solidFill>
                  <a:srgbClr val="68230B"/>
                </a:solidFill>
                <a:latin typeface="Georgia"/>
                <a:cs typeface="Georgia"/>
              </a:rPr>
              <a:t>to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00" dirty="0">
                <a:solidFill>
                  <a:srgbClr val="68230B"/>
                </a:solidFill>
                <a:latin typeface="Georgia"/>
                <a:cs typeface="Georgia"/>
              </a:rPr>
              <a:t>create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7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work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environment </a:t>
            </a:r>
            <a:r>
              <a:rPr sz="2400" spc="-56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that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provides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all 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our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associates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equal 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6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7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31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165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400" spc="-39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tio</a:t>
            </a:r>
            <a:r>
              <a:rPr sz="2400" spc="-26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4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7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eve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330" dirty="0">
                <a:solidFill>
                  <a:srgbClr val="68230B"/>
                </a:solidFill>
                <a:latin typeface="Georgia"/>
                <a:cs typeface="Georgia"/>
              </a:rPr>
              <a:t>pm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31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nd 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opportunity.</a:t>
            </a:r>
            <a:endParaRPr sz="2400">
              <a:latin typeface="Georgia"/>
              <a:cs typeface="Georgia"/>
            </a:endParaRPr>
          </a:p>
          <a:p>
            <a:pPr marL="297815" marR="17780" indent="-273050">
              <a:lnSpc>
                <a:spcPct val="80000"/>
              </a:lnSpc>
              <a:spcBef>
                <a:spcPts val="180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98450" algn="l"/>
              </a:tabLst>
            </a:pPr>
            <a:r>
              <a:rPr sz="2400" spc="-35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uil</a:t>
            </a:r>
            <a:r>
              <a:rPr sz="2400" spc="-22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400" spc="-3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225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2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inc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32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ive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04" dirty="0">
                <a:solidFill>
                  <a:srgbClr val="68230B"/>
                </a:solidFill>
                <a:latin typeface="Georgia"/>
                <a:cs typeface="Georgia"/>
              </a:rPr>
              <a:t>wo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229" dirty="0">
                <a:solidFill>
                  <a:srgbClr val="68230B"/>
                </a:solidFill>
                <a:latin typeface="Georgia"/>
                <a:cs typeface="Georgia"/>
              </a:rPr>
              <a:t>k</a:t>
            </a:r>
            <a:r>
              <a:rPr sz="2400" spc="-254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13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7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e  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10" dirty="0">
                <a:solidFill>
                  <a:srgbClr val="68230B"/>
                </a:solidFill>
                <a:latin typeface="Georgia"/>
                <a:cs typeface="Georgia"/>
              </a:rPr>
              <a:t>nvir</a:t>
            </a:r>
            <a:r>
              <a:rPr sz="2400" spc="-24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26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39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35" dirty="0">
                <a:solidFill>
                  <a:srgbClr val="68230B"/>
                </a:solidFill>
                <a:latin typeface="Georgia"/>
                <a:cs typeface="Georgia"/>
              </a:rPr>
              <a:t>nt,</a:t>
            </a:r>
            <a:r>
              <a:rPr sz="24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ee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k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04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70" dirty="0">
                <a:solidFill>
                  <a:srgbClr val="68230B"/>
                </a:solidFill>
                <a:latin typeface="Georgia"/>
                <a:cs typeface="Georgia"/>
              </a:rPr>
              <a:t>our  </a:t>
            </a:r>
            <a:r>
              <a:rPr sz="2400" spc="-210" dirty="0">
                <a:solidFill>
                  <a:srgbClr val="68230B"/>
                </a:solidFill>
                <a:latin typeface="Georgia"/>
                <a:cs typeface="Georgia"/>
              </a:rPr>
              <a:t>global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65" dirty="0">
                <a:solidFill>
                  <a:srgbClr val="68230B"/>
                </a:solidFill>
                <a:latin typeface="Georgia"/>
                <a:cs typeface="Georgia"/>
              </a:rPr>
              <a:t>team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associates,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which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is</a:t>
            </a:r>
            <a:r>
              <a:rPr sz="2400" spc="-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10" dirty="0">
                <a:solidFill>
                  <a:srgbClr val="68230B"/>
                </a:solidFill>
                <a:latin typeface="Georgia"/>
                <a:cs typeface="Georgia"/>
              </a:rPr>
              <a:t>rich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in </a:t>
            </a:r>
            <a:r>
              <a:rPr sz="2400" spc="-56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00" dirty="0">
                <a:solidFill>
                  <a:srgbClr val="68230B"/>
                </a:solidFill>
                <a:latin typeface="Georgia"/>
                <a:cs typeface="Georgia"/>
              </a:rPr>
              <a:t>div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229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25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5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ple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25" dirty="0">
                <a:solidFill>
                  <a:srgbClr val="68230B"/>
                </a:solidFill>
                <a:latin typeface="Georgia"/>
                <a:cs typeface="Georgia"/>
              </a:rPr>
              <a:t>nt</a:t>
            </a:r>
            <a:r>
              <a:rPr sz="24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1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28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297815" marR="752475" indent="-273050">
              <a:lnSpc>
                <a:spcPts val="2310"/>
              </a:lnSpc>
              <a:spcBef>
                <a:spcPts val="176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98450" algn="l"/>
              </a:tabLst>
            </a:pPr>
            <a:r>
              <a:rPr sz="2400" spc="-155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45" dirty="0">
                <a:solidFill>
                  <a:srgbClr val="68230B"/>
                </a:solidFill>
                <a:latin typeface="Georgia"/>
                <a:cs typeface="Georgia"/>
              </a:rPr>
              <a:t>se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00" dirty="0">
                <a:solidFill>
                  <a:srgbClr val="68230B"/>
                </a:solidFill>
                <a:latin typeface="Georgia"/>
                <a:cs typeface="Georgia"/>
              </a:rPr>
              <a:t>div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9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th</a:t>
            </a:r>
            <a:r>
              <a:rPr sz="2400" spc="-28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2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68230B"/>
                </a:solidFill>
                <a:latin typeface="Georgia"/>
                <a:cs typeface="Georgia"/>
              </a:rPr>
              <a:t>j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ust  </a:t>
            </a:r>
            <a:r>
              <a:rPr sz="2400" spc="-24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22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1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28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17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7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40" dirty="0">
                <a:solidFill>
                  <a:srgbClr val="68230B"/>
                </a:solidFill>
                <a:latin typeface="Georgia"/>
                <a:cs typeface="Georgia"/>
              </a:rPr>
              <a:t>ti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25" dirty="0">
                <a:solidFill>
                  <a:srgbClr val="68230B"/>
                </a:solidFill>
                <a:latin typeface="Georgia"/>
                <a:cs typeface="Georgia"/>
              </a:rPr>
              <a:t>s.</a:t>
            </a:r>
            <a:endParaRPr sz="2400">
              <a:latin typeface="Georgia"/>
              <a:cs typeface="Georgia"/>
            </a:endParaRPr>
          </a:p>
          <a:p>
            <a:pPr marL="297815" marR="194945" indent="-273050" algn="just">
              <a:lnSpc>
                <a:spcPct val="79900"/>
              </a:lnSpc>
              <a:spcBef>
                <a:spcPts val="1814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98450" algn="l"/>
              </a:tabLst>
            </a:pPr>
            <a:r>
              <a:rPr sz="2400" spc="-32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is</a:t>
            </a:r>
            <a:r>
              <a:rPr sz="24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2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int</a:t>
            </a:r>
            <a:r>
              <a:rPr sz="2400" spc="-229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14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2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29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20" dirty="0">
                <a:solidFill>
                  <a:srgbClr val="68230B"/>
                </a:solidFill>
                <a:latin typeface="Georgia"/>
                <a:cs typeface="Georgia"/>
              </a:rPr>
              <a:t>a  </a:t>
            </a:r>
            <a:r>
              <a:rPr sz="2400" spc="-175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400" spc="-295" dirty="0">
                <a:solidFill>
                  <a:srgbClr val="68230B"/>
                </a:solidFill>
                <a:latin typeface="Georgia"/>
                <a:cs typeface="Georgia"/>
              </a:rPr>
              <a:t>om</a:t>
            </a:r>
            <a:r>
              <a:rPr sz="2400" spc="-27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1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45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ow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85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25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400" spc="-31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400" spc="-28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4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90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400" spc="-254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170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4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30" dirty="0">
                <a:solidFill>
                  <a:srgbClr val="68230B"/>
                </a:solidFill>
                <a:latin typeface="Georgia"/>
                <a:cs typeface="Georgia"/>
              </a:rPr>
              <a:t>we  </a:t>
            </a:r>
            <a:r>
              <a:rPr sz="2400" spc="-229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400" spc="-25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19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23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400" spc="-24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400" spc="-16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4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400" spc="-215" dirty="0">
                <a:solidFill>
                  <a:srgbClr val="68230B"/>
                </a:solidFill>
                <a:latin typeface="Georgia"/>
                <a:cs typeface="Georgia"/>
              </a:rPr>
              <a:t>utur</a:t>
            </a:r>
            <a:r>
              <a:rPr sz="2400" spc="-19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400" spc="50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219200"/>
            <a:ext cx="3276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80" y="246379"/>
            <a:ext cx="2170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686363"/>
                </a:solidFill>
              </a:rPr>
              <a:t>Diversity: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6400" y="1168400"/>
            <a:ext cx="8406130" cy="445698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36550" marR="156845" indent="-273050">
              <a:lnSpc>
                <a:spcPct val="79800"/>
              </a:lnSpc>
              <a:spcBef>
                <a:spcPts val="775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340995" algn="l"/>
              </a:tabLst>
            </a:pPr>
            <a:r>
              <a:rPr sz="2800" spc="-2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sz="2800" spc="-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sz="2800" spc="-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2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sz="2800" spc="-3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7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6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6"/>
              </a:buClr>
              <a:buFont typeface="MS UI Gothic"/>
              <a:buChar char="❖"/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360" indent="-277495">
              <a:lnSpc>
                <a:spcPct val="100000"/>
              </a:lnSpc>
              <a:spcBef>
                <a:spcPts val="5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340995" algn="l"/>
              </a:tabLst>
            </a:pPr>
            <a:r>
              <a:rPr sz="2800" spc="-2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8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-33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>
              <a:lnSpc>
                <a:spcPct val="100000"/>
              </a:lnSpc>
              <a:spcBef>
                <a:spcPts val="1670"/>
              </a:spcBef>
            </a:pPr>
            <a:r>
              <a:rPr sz="2800" b="1" spc="-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</a:t>
            </a:r>
            <a:r>
              <a:rPr sz="2800" b="1" spc="-3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marR="1047750" indent="-273050">
              <a:lnSpc>
                <a:spcPts val="2690"/>
              </a:lnSpc>
              <a:spcBef>
                <a:spcPts val="2035"/>
              </a:spcBef>
              <a:buClr>
                <a:srgbClr val="D24716"/>
              </a:buClr>
              <a:buSzPct val="80357"/>
              <a:buFont typeface="MS UI Gothic"/>
              <a:buChar char="❖"/>
              <a:tabLst>
                <a:tab pos="340995" algn="l"/>
              </a:tabLst>
            </a:pPr>
            <a:r>
              <a:rPr sz="2800" spc="-22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acknowledges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sz="2800" spc="-6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3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6"/>
              </a:buClr>
              <a:buFont typeface="MS UI Gothic"/>
              <a:buChar char="❖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marR="140970" indent="-273050">
              <a:lnSpc>
                <a:spcPts val="2690"/>
              </a:lnSpc>
              <a:buClr>
                <a:srgbClr val="D24716"/>
              </a:buClr>
              <a:buSzPct val="80357"/>
              <a:buFont typeface="MS UI Gothic"/>
              <a:buChar char="❖"/>
              <a:tabLst>
                <a:tab pos="340995" algn="l"/>
              </a:tabLst>
            </a:pPr>
            <a:r>
              <a:rPr sz="2800" spc="-22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8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800" spc="-33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India's</a:t>
            </a:r>
            <a:r>
              <a:rPr sz="2800" spc="-5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history,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7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800" spc="-6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3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sz="2800" spc="-5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sz="2800" spc="-4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constantly</a:t>
            </a:r>
            <a:r>
              <a:rPr sz="2800" spc="-60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solidFill>
                  <a:srgbClr val="6823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200659"/>
            <a:ext cx="16630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686363"/>
                </a:solidFill>
                <a:latin typeface="Microsoft Sans Serif"/>
                <a:cs typeface="Microsoft Sans Serif"/>
              </a:rPr>
              <a:t>C</a:t>
            </a:r>
            <a:r>
              <a:rPr sz="4000" spc="-325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70" dirty="0">
                <a:solidFill>
                  <a:srgbClr val="686363"/>
                </a:solidFill>
                <a:latin typeface="Microsoft Sans Serif"/>
                <a:cs typeface="Microsoft Sans Serif"/>
              </a:rPr>
              <a:t>n</a:t>
            </a:r>
            <a:r>
              <a:rPr sz="4000" spc="10" dirty="0">
                <a:solidFill>
                  <a:srgbClr val="686363"/>
                </a:solidFill>
                <a:latin typeface="Microsoft Sans Serif"/>
                <a:cs typeface="Microsoft Sans Serif"/>
              </a:rPr>
              <a:t>t</a:t>
            </a:r>
            <a:r>
              <a:rPr sz="4000" spc="15" dirty="0">
                <a:solidFill>
                  <a:srgbClr val="686363"/>
                </a:solidFill>
                <a:latin typeface="Microsoft Sans Serif"/>
                <a:cs typeface="Microsoft Sans Serif"/>
              </a:rPr>
              <a:t>d</a:t>
            </a:r>
            <a:r>
              <a:rPr sz="4000" spc="715" dirty="0">
                <a:solidFill>
                  <a:srgbClr val="686363"/>
                </a:solidFill>
                <a:latin typeface="Microsoft Sans Serif"/>
                <a:cs typeface="Microsoft Sans Serif"/>
              </a:rPr>
              <a:t>…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929889"/>
            <a:ext cx="7772400" cy="2480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0869" y="871220"/>
            <a:ext cx="785622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355600" algn="l"/>
              </a:tabLst>
            </a:pP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As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global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business,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ability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understand,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embrace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5" dirty="0">
                <a:solidFill>
                  <a:srgbClr val="68230B"/>
                </a:solidFill>
                <a:latin typeface="Georgia"/>
                <a:cs typeface="Georgia"/>
              </a:rPr>
              <a:t>and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mu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wor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Georgia"/>
                <a:cs typeface="Georgia"/>
              </a:rPr>
              <a:t>--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th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42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k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etp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ac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d 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workplace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Georgia"/>
                <a:cs typeface="Georgia"/>
              </a:rPr>
              <a:t>--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is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critical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16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long-term</a:t>
            </a:r>
            <a:r>
              <a:rPr sz="2600" spc="16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sustainability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and,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specifically,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impacts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ability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meet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2020</a:t>
            </a:r>
            <a:r>
              <a:rPr sz="2600" spc="-3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Vision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op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5443220"/>
            <a:ext cx="79451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0"/>
              </a:spcBef>
              <a:buFont typeface="MS UI Gothic"/>
              <a:buChar char="❖"/>
              <a:tabLst>
                <a:tab pos="354330" algn="l"/>
              </a:tabLst>
            </a:pP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Many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people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across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 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company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continue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work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diligently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us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adv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anc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j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ui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our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s  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on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ncl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usi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on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nd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200659"/>
            <a:ext cx="16630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85" dirty="0">
                <a:solidFill>
                  <a:srgbClr val="686363"/>
                </a:solidFill>
                <a:latin typeface="Microsoft Sans Serif"/>
                <a:cs typeface="Microsoft Sans Serif"/>
              </a:rPr>
              <a:t>C</a:t>
            </a:r>
            <a:r>
              <a:rPr sz="4000" spc="-110" dirty="0">
                <a:solidFill>
                  <a:srgbClr val="686363"/>
                </a:solidFill>
                <a:latin typeface="Microsoft Sans Serif"/>
                <a:cs typeface="Microsoft Sans Serif"/>
              </a:rPr>
              <a:t>o</a:t>
            </a:r>
            <a:r>
              <a:rPr sz="4000" spc="-114" dirty="0">
                <a:solidFill>
                  <a:srgbClr val="686363"/>
                </a:solidFill>
                <a:latin typeface="Microsoft Sans Serif"/>
                <a:cs typeface="Microsoft Sans Serif"/>
              </a:rPr>
              <a:t>n</a:t>
            </a:r>
            <a:r>
              <a:rPr sz="4000" spc="100" dirty="0">
                <a:solidFill>
                  <a:srgbClr val="686363"/>
                </a:solidFill>
                <a:latin typeface="Microsoft Sans Serif"/>
                <a:cs typeface="Microsoft Sans Serif"/>
              </a:rPr>
              <a:t>t</a:t>
            </a:r>
            <a:r>
              <a:rPr sz="4000" spc="-85" dirty="0">
                <a:solidFill>
                  <a:srgbClr val="686363"/>
                </a:solidFill>
                <a:latin typeface="Microsoft Sans Serif"/>
                <a:cs typeface="Microsoft Sans Serif"/>
              </a:rPr>
              <a:t>d</a:t>
            </a:r>
            <a:r>
              <a:rPr sz="4000" spc="715" dirty="0">
                <a:solidFill>
                  <a:srgbClr val="686363"/>
                </a:solidFill>
                <a:latin typeface="Microsoft Sans Serif"/>
                <a:cs typeface="Microsoft Sans Serif"/>
              </a:rPr>
              <a:t>…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8382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869" y="703579"/>
            <a:ext cx="5476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rgbClr val="686363"/>
                </a:solidFill>
              </a:rPr>
              <a:t>Equation</a:t>
            </a:r>
            <a:r>
              <a:rPr sz="4000" spc="-25" dirty="0">
                <a:solidFill>
                  <a:srgbClr val="686363"/>
                </a:solidFill>
              </a:rPr>
              <a:t> </a:t>
            </a:r>
            <a:r>
              <a:rPr sz="4000" spc="-55" dirty="0">
                <a:solidFill>
                  <a:srgbClr val="686363"/>
                </a:solidFill>
              </a:rPr>
              <a:t>of</a:t>
            </a:r>
            <a:r>
              <a:rPr sz="4000" spc="-25" dirty="0">
                <a:solidFill>
                  <a:srgbClr val="686363"/>
                </a:solidFill>
              </a:rPr>
              <a:t> </a:t>
            </a:r>
            <a:r>
              <a:rPr sz="4000" spc="-35" dirty="0">
                <a:solidFill>
                  <a:srgbClr val="686363"/>
                </a:solidFill>
              </a:rPr>
              <a:t>the</a:t>
            </a:r>
            <a:r>
              <a:rPr sz="4000" spc="-15" dirty="0">
                <a:solidFill>
                  <a:srgbClr val="686363"/>
                </a:solidFill>
              </a:rPr>
              <a:t> </a:t>
            </a:r>
            <a:r>
              <a:rPr sz="4000" spc="-60" dirty="0">
                <a:solidFill>
                  <a:srgbClr val="686363"/>
                </a:solidFill>
              </a:rPr>
              <a:t>company: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828800"/>
            <a:ext cx="6667500" cy="160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4669" y="4145279"/>
            <a:ext cx="7816215" cy="20053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marR="5080" indent="-341630">
              <a:lnSpc>
                <a:spcPct val="79900"/>
              </a:lnSpc>
              <a:spcBef>
                <a:spcPts val="725"/>
              </a:spcBef>
              <a:buFont typeface="MS UI Gothic"/>
              <a:buChar char="❖"/>
              <a:tabLst>
                <a:tab pos="354330" algn="l"/>
              </a:tabLst>
            </a:pPr>
            <a:r>
              <a:rPr sz="2600" spc="-85" dirty="0">
                <a:solidFill>
                  <a:srgbClr val="68230B"/>
                </a:solidFill>
                <a:latin typeface="Times New Roman"/>
                <a:cs typeface="Times New Roman"/>
              </a:rPr>
              <a:t>We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also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include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our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associates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the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68230B"/>
                </a:solidFill>
                <a:latin typeface="Times New Roman"/>
                <a:cs typeface="Times New Roman"/>
              </a:rPr>
              <a:t>process.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We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garner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their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feedback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through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formal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surveys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and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8230B"/>
                </a:solidFill>
                <a:latin typeface="Times New Roman"/>
                <a:cs typeface="Times New Roman"/>
              </a:rPr>
              <a:t>informally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through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their 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participation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our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business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resource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8230B"/>
                </a:solidFill>
                <a:latin typeface="Times New Roman"/>
                <a:cs typeface="Times New Roman"/>
              </a:rPr>
              <a:t>groups,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8230B"/>
                </a:solidFill>
                <a:latin typeface="Times New Roman"/>
                <a:cs typeface="Times New Roman"/>
              </a:rPr>
              <a:t>various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diversity </a:t>
            </a:r>
            <a:r>
              <a:rPr sz="2600" spc="-6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ducati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on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68230B"/>
                </a:solidFill>
                <a:latin typeface="Times New Roman"/>
                <a:cs typeface="Times New Roman"/>
              </a:rPr>
              <a:t>pr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g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220" dirty="0">
                <a:solidFill>
                  <a:srgbClr val="68230B"/>
                </a:solidFill>
                <a:latin typeface="Times New Roman"/>
                <a:cs typeface="Times New Roman"/>
              </a:rPr>
              <a:t>am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our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3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68230B"/>
                </a:solidFill>
                <a:latin typeface="Times New Roman"/>
                <a:cs typeface="Times New Roman"/>
              </a:rPr>
              <a:t>l</a:t>
            </a:r>
            <a:r>
              <a:rPr sz="2600" spc="-50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600" spc="-40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110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u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Times New Roman"/>
                <a:cs typeface="Times New Roman"/>
              </a:rPr>
              <a:t>P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o</a:t>
            </a:r>
            <a:r>
              <a:rPr sz="2600" spc="-170" dirty="0">
                <a:solidFill>
                  <a:srgbClr val="68230B"/>
                </a:solidFill>
                <a:latin typeface="Times New Roman"/>
                <a:cs typeface="Times New Roman"/>
              </a:rPr>
              <a:t>g</a:t>
            </a:r>
            <a:r>
              <a:rPr sz="2600" spc="2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spc="-75" dirty="0">
                <a:solidFill>
                  <a:srgbClr val="68230B"/>
                </a:solidFill>
                <a:latin typeface="Times New Roman"/>
                <a:cs typeface="Times New Roman"/>
              </a:rPr>
              <a:t>am, 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where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Times New Roman"/>
                <a:cs typeface="Times New Roman"/>
              </a:rPr>
              <a:t>associates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can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8230B"/>
                </a:solidFill>
                <a:latin typeface="Times New Roman"/>
                <a:cs typeface="Times New Roman"/>
              </a:rPr>
              <a:t>work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45" dirty="0">
                <a:solidFill>
                  <a:srgbClr val="68230B"/>
                </a:solidFill>
                <a:latin typeface="Times New Roman"/>
                <a:cs typeface="Times New Roman"/>
              </a:rPr>
              <a:t>to</a:t>
            </a:r>
            <a:r>
              <a:rPr sz="2600" spc="-8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resolve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8230B"/>
                </a:solidFill>
                <a:latin typeface="Times New Roman"/>
                <a:cs typeface="Times New Roman"/>
              </a:rPr>
              <a:t>issues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68230B"/>
                </a:solidFill>
                <a:latin typeface="Times New Roman"/>
                <a:cs typeface="Times New Roman"/>
              </a:rPr>
              <a:t>they</a:t>
            </a:r>
            <a:r>
              <a:rPr sz="2600" spc="-7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68230B"/>
                </a:solidFill>
                <a:latin typeface="Times New Roman"/>
                <a:cs typeface="Times New Roman"/>
              </a:rPr>
              <a:t>face</a:t>
            </a:r>
            <a:r>
              <a:rPr sz="2600" spc="-5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8230B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68230B"/>
                </a:solidFill>
                <a:latin typeface="Times New Roman"/>
                <a:cs typeface="Times New Roman"/>
              </a:rPr>
              <a:t> our </a:t>
            </a:r>
            <a:r>
              <a:rPr sz="2600" spc="-6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8230B"/>
                </a:solidFill>
                <a:latin typeface="Times New Roman"/>
                <a:cs typeface="Times New Roman"/>
              </a:rPr>
              <a:t>Company.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20"/>
            <a:ext cx="8741410" cy="5993130"/>
            <a:chOff x="0" y="121920"/>
            <a:chExt cx="8741410" cy="5993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920"/>
              <a:ext cx="8406130" cy="17487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520" y="1663700"/>
              <a:ext cx="4072889" cy="44513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9269" y="1557020"/>
            <a:ext cx="4438015" cy="483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739140" indent="-285750">
              <a:lnSpc>
                <a:spcPct val="100000"/>
              </a:lnSpc>
              <a:spcBef>
                <a:spcPts val="100"/>
              </a:spcBef>
              <a:buSzPct val="92307"/>
              <a:buFont typeface="MS UI Gothic"/>
              <a:buChar char="❖"/>
              <a:tabLst>
                <a:tab pos="392430" algn="l"/>
              </a:tabLst>
            </a:pPr>
            <a:r>
              <a:rPr sz="2600" spc="-33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7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nch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ng 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mpan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42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as 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workforce.</a:t>
            </a:r>
            <a:endParaRPr sz="2600">
              <a:latin typeface="Times New Roman"/>
              <a:cs typeface="Times New Roman"/>
            </a:endParaRPr>
          </a:p>
          <a:p>
            <a:pPr marL="323215" marR="811530" indent="-285750">
              <a:lnSpc>
                <a:spcPct val="100000"/>
              </a:lnSpc>
              <a:spcBef>
                <a:spcPts val="1190"/>
              </a:spcBef>
              <a:buFont typeface="MS UI Gothic"/>
              <a:buChar char="❖"/>
              <a:tabLst>
                <a:tab pos="415290" algn="l"/>
              </a:tabLst>
            </a:pP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ff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cu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n 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ui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23215" marR="1230630" indent="-285750">
              <a:lnSpc>
                <a:spcPct val="100000"/>
              </a:lnSpc>
              <a:spcBef>
                <a:spcPts val="1200"/>
              </a:spcBef>
              <a:buFont typeface="MS UI Gothic"/>
              <a:buChar char="❖"/>
              <a:tabLst>
                <a:tab pos="415290" algn="l"/>
              </a:tabLst>
            </a:pP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mo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e 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workforce.</a:t>
            </a:r>
            <a:endParaRPr sz="2600">
              <a:latin typeface="Times New Roman"/>
              <a:cs typeface="Times New Roman"/>
            </a:endParaRPr>
          </a:p>
          <a:p>
            <a:pPr marL="323215" marR="30480" indent="-285750">
              <a:lnSpc>
                <a:spcPct val="100000"/>
              </a:lnSpc>
              <a:spcBef>
                <a:spcPts val="1190"/>
              </a:spcBef>
              <a:buFont typeface="MS UI Gothic"/>
              <a:buChar char="❖"/>
              <a:tabLst>
                <a:tab pos="490220" algn="l"/>
              </a:tabLst>
            </a:pP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co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nts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ab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out 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not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ous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30" dirty="0">
                <a:solidFill>
                  <a:srgbClr val="4D150F"/>
                </a:solidFill>
                <a:latin typeface="Times New Roman"/>
                <a:cs typeface="Times New Roman"/>
              </a:rPr>
              <a:t>t 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ui</a:t>
            </a:r>
            <a:r>
              <a:rPr sz="26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mo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om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oung 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op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om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pr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469" y="1485900"/>
            <a:ext cx="7767320" cy="49568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6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23850" algn="l"/>
              </a:tabLst>
            </a:pPr>
            <a:r>
              <a:rPr sz="2600" spc="-37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usp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cte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on.</a:t>
            </a:r>
            <a:endParaRPr sz="2600">
              <a:latin typeface="Times New Roman"/>
              <a:cs typeface="Times New Roman"/>
            </a:endParaRPr>
          </a:p>
          <a:p>
            <a:pPr marL="397510" indent="-35941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97510" algn="l"/>
              </a:tabLst>
            </a:pP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ne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day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3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-</a:t>
            </a:r>
            <a:endParaRPr sz="2600">
              <a:latin typeface="Times New Roman"/>
              <a:cs typeface="Times New Roman"/>
            </a:endParaRPr>
          </a:p>
          <a:p>
            <a:pPr marL="854710" lvl="1" indent="-360045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854710" algn="l"/>
              </a:tabLst>
            </a:pP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854710" lvl="1" indent="-360045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854710" algn="l"/>
              </a:tabLst>
            </a:pPr>
            <a:r>
              <a:rPr sz="2600" spc="-40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397510" indent="-35941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97510" algn="l"/>
              </a:tabLst>
            </a:pP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Problems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were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surprisingly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resolved.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Employees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were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more-</a:t>
            </a:r>
            <a:endParaRPr sz="2600">
              <a:latin typeface="Times New Roman"/>
              <a:cs typeface="Times New Roman"/>
            </a:endParaRPr>
          </a:p>
          <a:p>
            <a:pPr marL="929640" lvl="1" indent="-434975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929005" algn="l"/>
                <a:tab pos="929640" algn="l"/>
              </a:tabLst>
            </a:pP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Efficient</a:t>
            </a:r>
            <a:endParaRPr sz="2600">
              <a:latin typeface="Times New Roman"/>
              <a:cs typeface="Times New Roman"/>
            </a:endParaRPr>
          </a:p>
          <a:p>
            <a:pPr marL="854710" lvl="1" indent="-360045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854710" algn="l"/>
              </a:tabLst>
            </a:pP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Independent</a:t>
            </a:r>
            <a:endParaRPr sz="2600">
              <a:latin typeface="Times New Roman"/>
              <a:cs typeface="Times New Roman"/>
            </a:endParaRPr>
          </a:p>
          <a:p>
            <a:pPr marL="854710" lvl="1" indent="-360045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854710" algn="l"/>
              </a:tabLst>
            </a:pP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Motivated</a:t>
            </a:r>
            <a:endParaRPr sz="2600">
              <a:latin typeface="Times New Roman"/>
              <a:cs typeface="Times New Roman"/>
            </a:endParaRPr>
          </a:p>
          <a:p>
            <a:pPr marL="397510" indent="-35941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97510" algn="l"/>
              </a:tabLst>
            </a:pP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xp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-</a:t>
            </a:r>
            <a:endParaRPr sz="2600">
              <a:latin typeface="Times New Roman"/>
              <a:cs typeface="Times New Roman"/>
            </a:endParaRPr>
          </a:p>
          <a:p>
            <a:pPr marL="780415" marR="30480" lvl="1" indent="-28575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4615"/>
              <a:buFont typeface="MS UI Gothic"/>
              <a:buChar char="❖"/>
              <a:tabLst>
                <a:tab pos="854710" algn="l"/>
              </a:tabLst>
            </a:pPr>
            <a:r>
              <a:rPr dirty="0"/>
              <a:t>	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Friendship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emerged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between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workers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from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very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different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backgrounds.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70" y="212090"/>
            <a:ext cx="6680200" cy="17259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89" y="201929"/>
            <a:ext cx="9058910" cy="6656070"/>
            <a:chOff x="85089" y="201929"/>
            <a:chExt cx="9058910" cy="665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89" y="201929"/>
              <a:ext cx="8199120" cy="209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8899" y="1560829"/>
              <a:ext cx="3975100" cy="52971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1800" y="1418590"/>
            <a:ext cx="4274820" cy="48704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52120" indent="-414020">
              <a:lnSpc>
                <a:spcPct val="100000"/>
              </a:lnSpc>
              <a:spcBef>
                <a:spcPts val="700"/>
              </a:spcBef>
              <a:buSzPct val="83333"/>
              <a:buFont typeface="MS UI Gothic"/>
              <a:buChar char="❖"/>
              <a:tabLst>
                <a:tab pos="451484" algn="l"/>
                <a:tab pos="452120" algn="l"/>
              </a:tabLst>
            </a:pP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own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div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 marL="449580" indent="-411480">
              <a:lnSpc>
                <a:spcPct val="100000"/>
              </a:lnSpc>
              <a:spcBef>
                <a:spcPts val="600"/>
              </a:spcBef>
              <a:buFont typeface="MS UI Gothic"/>
              <a:buChar char="❖"/>
              <a:tabLst>
                <a:tab pos="449580" algn="l"/>
              </a:tabLst>
            </a:pP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6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2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0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00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eo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om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1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2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8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ou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ie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381000" marR="33020" indent="-342900">
              <a:lnSpc>
                <a:spcPct val="100000"/>
              </a:lnSpc>
              <a:spcBef>
                <a:spcPts val="600"/>
              </a:spcBef>
              <a:buClr>
                <a:srgbClr val="4D150F"/>
              </a:buClr>
              <a:buFont typeface="MS UI Gothic"/>
              <a:buChar char="❖"/>
              <a:tabLst>
                <a:tab pos="449580" algn="l"/>
              </a:tabLst>
            </a:pPr>
            <a:r>
              <a:rPr dirty="0"/>
              <a:t>	</a:t>
            </a:r>
            <a:r>
              <a:rPr sz="2400" spc="-375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ve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q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s  </a:t>
            </a:r>
            <a:r>
              <a:rPr sz="24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ll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its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oy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381000" marR="565150" indent="-342900">
              <a:lnSpc>
                <a:spcPct val="100000"/>
              </a:lnSpc>
              <a:spcBef>
                <a:spcPts val="590"/>
              </a:spcBef>
              <a:buClr>
                <a:srgbClr val="4D150F"/>
              </a:buClr>
              <a:buFont typeface="MS UI Gothic"/>
              <a:buChar char="❖"/>
              <a:tabLst>
                <a:tab pos="449580" algn="l"/>
              </a:tabLst>
            </a:pPr>
            <a:r>
              <a:rPr dirty="0"/>
              <a:t>	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Pa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wit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om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un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y 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ol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21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ov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21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marR="152400" indent="-342900">
              <a:lnSpc>
                <a:spcPct val="100000"/>
              </a:lnSpc>
              <a:spcBef>
                <a:spcPts val="600"/>
              </a:spcBef>
              <a:buClr>
                <a:srgbClr val="4D150F"/>
              </a:buClr>
              <a:buFont typeface="MS UI Gothic"/>
              <a:buChar char="❖"/>
              <a:tabLst>
                <a:tab pos="449580" algn="l"/>
              </a:tabLst>
            </a:pPr>
            <a:r>
              <a:rPr dirty="0"/>
              <a:t>	</a:t>
            </a:r>
            <a:r>
              <a:rPr sz="2400" spc="-24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pl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oy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im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pr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ove 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om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ni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sk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T 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  <a:p>
            <a:pPr marL="381000" marR="488315" indent="-342900">
              <a:lnSpc>
                <a:spcPct val="100000"/>
              </a:lnSpc>
              <a:spcBef>
                <a:spcPts val="600"/>
              </a:spcBef>
              <a:buClr>
                <a:srgbClr val="4D150F"/>
              </a:buClr>
              <a:buFont typeface="MS UI Gothic"/>
              <a:buChar char="❖"/>
              <a:tabLst>
                <a:tab pos="449580" algn="l"/>
              </a:tabLst>
            </a:pPr>
            <a:r>
              <a:rPr dirty="0"/>
              <a:t>	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na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ve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21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one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the 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iv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wo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nd 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69" y="187960"/>
            <a:ext cx="8401050" cy="2919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4669" y="1633220"/>
            <a:ext cx="7988300" cy="30073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5115" marR="845819" indent="-273050">
              <a:lnSpc>
                <a:spcPct val="76000"/>
              </a:lnSpc>
              <a:spcBef>
                <a:spcPts val="79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D150F"/>
                </a:solidFill>
                <a:latin typeface="Times New Roman"/>
                <a:cs typeface="Times New Roman"/>
              </a:rPr>
              <a:t>Q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lity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Dive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(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4D150F"/>
                </a:solidFill>
                <a:latin typeface="Times New Roman"/>
                <a:cs typeface="Times New Roman"/>
              </a:rPr>
              <a:t>Q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)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ol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7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de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na</a:t>
            </a:r>
            <a:r>
              <a:rPr sz="2400" spc="-21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g 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div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th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ve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  <a:p>
            <a:pPr marL="933450" marR="5080" lvl="1" indent="-571500">
              <a:lnSpc>
                <a:spcPct val="75700"/>
              </a:lnSpc>
              <a:spcBef>
                <a:spcPts val="400"/>
              </a:spcBef>
              <a:buClr>
                <a:srgbClr val="9A2C1E"/>
              </a:buClr>
              <a:buSzPct val="85416"/>
              <a:buFont typeface="MS UI Gothic"/>
              <a:buChar char="❖"/>
              <a:tabLst>
                <a:tab pos="932815" algn="l"/>
                <a:tab pos="933450" algn="l"/>
              </a:tabLst>
            </a:pP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Horizontal—the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individual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interactional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change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dimension; </a:t>
            </a:r>
            <a:r>
              <a:rPr sz="2400" spc="-58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933450" lvl="1" indent="-572135">
              <a:lnSpc>
                <a:spcPts val="2590"/>
              </a:lnSpc>
              <a:buClr>
                <a:srgbClr val="9A2C1E"/>
              </a:buClr>
              <a:buSzPct val="85416"/>
              <a:buFont typeface="MS UI Gothic"/>
              <a:buChar char="❖"/>
              <a:tabLst>
                <a:tab pos="932815" algn="l"/>
                <a:tab pos="933450" algn="l"/>
              </a:tabLst>
            </a:pP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Vertical—the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institutional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structural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change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dimension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55980" algn="just">
              <a:lnSpc>
                <a:spcPts val="2770"/>
              </a:lnSpc>
            </a:pP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Both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factors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are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driven 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by 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the bottom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line 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profit motive, 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to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help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businesses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deliver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 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quality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product—employees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are 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prepared 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meet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human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needs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competitive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global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economy.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4955540"/>
            <a:ext cx="2593975" cy="1393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5750" marR="273050" indent="-285750">
              <a:lnSpc>
                <a:spcPts val="2550"/>
              </a:lnSpc>
              <a:spcBef>
                <a:spcPts val="459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34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4D150F"/>
                </a:solidFill>
                <a:latin typeface="Times New Roman"/>
                <a:cs typeface="Times New Roman"/>
              </a:rPr>
              <a:t>tu</a:t>
            </a:r>
            <a:r>
              <a:rPr sz="2400" spc="-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:  </a:t>
            </a:r>
            <a:r>
              <a:rPr sz="2400" spc="-310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85750">
              <a:lnSpc>
                <a:spcPts val="2550"/>
              </a:lnSpc>
              <a:spcBef>
                <a:spcPts val="24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tio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6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:  </a:t>
            </a:r>
            <a:r>
              <a:rPr sz="2400" spc="-3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21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ge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070" y="5147309"/>
            <a:ext cx="304800" cy="104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solidFill>
                  <a:srgbClr val="4D150F"/>
                </a:solidFill>
                <a:latin typeface="MS UI Gothic"/>
                <a:cs typeface="MS UI Gothic"/>
              </a:rPr>
              <a:t>❖</a:t>
            </a: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400" spc="-204" dirty="0">
                <a:solidFill>
                  <a:srgbClr val="4D150F"/>
                </a:solidFill>
                <a:latin typeface="MS UI Gothic"/>
                <a:cs typeface="MS UI Gothic"/>
              </a:rPr>
              <a:t>❖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240" y="5179059"/>
            <a:ext cx="2719705" cy="1377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27329">
              <a:lnSpc>
                <a:spcPts val="2590"/>
              </a:lnSpc>
              <a:spcBef>
                <a:spcPts val="425"/>
              </a:spcBef>
            </a:pP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stitutio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:  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Dis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il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it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th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ity</a:t>
            </a:r>
            <a:endParaRPr sz="2400">
              <a:latin typeface="Times New Roman"/>
              <a:cs typeface="Times New Roman"/>
            </a:endParaRPr>
          </a:p>
          <a:p>
            <a:pPr marL="12700" marR="236854" indent="227329">
              <a:lnSpc>
                <a:spcPts val="2590"/>
              </a:lnSpc>
            </a:pP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divid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6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io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:  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Culture,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occupation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7547609" cy="28714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4669" y="1733550"/>
            <a:ext cx="8032750" cy="4589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5115" marR="1258570" indent="-273050">
              <a:lnSpc>
                <a:spcPts val="273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3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iv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tio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6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nging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wo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ld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d 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marketplace.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8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Diverse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work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teams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bring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high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value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organizations.</a:t>
            </a:r>
            <a:endParaRPr sz="2400">
              <a:latin typeface="Times New Roman"/>
              <a:cs typeface="Times New Roman"/>
            </a:endParaRPr>
          </a:p>
          <a:p>
            <a:pPr marL="285115" marR="843280" indent="-273050">
              <a:lnSpc>
                <a:spcPts val="2730"/>
              </a:lnSpc>
              <a:spcBef>
                <a:spcPts val="65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7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tin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divid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7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wi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the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pl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y 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creating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competitive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edge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increasing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work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4D150F"/>
                </a:solidFill>
                <a:latin typeface="Times New Roman"/>
                <a:cs typeface="Times New Roman"/>
              </a:rPr>
              <a:t>productivity.</a:t>
            </a:r>
            <a:endParaRPr sz="2400">
              <a:latin typeface="Times New Roman"/>
              <a:cs typeface="Times New Roman"/>
            </a:endParaRPr>
          </a:p>
          <a:p>
            <a:pPr marL="285115" marR="382905" indent="-273050">
              <a:lnSpc>
                <a:spcPct val="95100"/>
              </a:lnSpc>
              <a:spcBef>
                <a:spcPts val="53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4D150F"/>
                </a:solidFill>
                <a:latin typeface="Times New Roman"/>
                <a:cs typeface="Times New Roman"/>
              </a:rPr>
              <a:t>management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benefits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associates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4D150F"/>
                </a:solidFill>
                <a:latin typeface="Times New Roman"/>
                <a:cs typeface="Times New Roman"/>
              </a:rPr>
              <a:t>by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creating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fair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4D150F"/>
                </a:solidFill>
                <a:latin typeface="Times New Roman"/>
                <a:cs typeface="Times New Roman"/>
              </a:rPr>
              <a:t>safe </a:t>
            </a:r>
            <a:r>
              <a:rPr sz="2400" spc="-58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envir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ve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yon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pp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tu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niti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d  </a:t>
            </a:r>
            <a:r>
              <a:rPr sz="2400" spc="-114" dirty="0">
                <a:solidFill>
                  <a:srgbClr val="4D150F"/>
                </a:solidFill>
                <a:latin typeface="Times New Roman"/>
                <a:cs typeface="Times New Roman"/>
              </a:rPr>
              <a:t>challenges.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730"/>
              </a:lnSpc>
              <a:spcBef>
                <a:spcPts val="665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Management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tools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diverse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workforce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should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be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used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educate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everyone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about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its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4D150F"/>
                </a:solidFill>
                <a:latin typeface="Times New Roman"/>
                <a:cs typeface="Times New Roman"/>
              </a:rPr>
              <a:t>issues,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including</a:t>
            </a:r>
            <a:r>
              <a:rPr sz="2400" spc="-5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laws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regulations.</a:t>
            </a:r>
            <a:endParaRPr sz="2400">
              <a:latin typeface="Times New Roman"/>
              <a:cs typeface="Times New Roman"/>
            </a:endParaRPr>
          </a:p>
          <a:p>
            <a:pPr marL="285115" marR="450850" indent="-273050">
              <a:lnSpc>
                <a:spcPts val="2730"/>
              </a:lnSpc>
              <a:spcBef>
                <a:spcPts val="610"/>
              </a:spcBef>
              <a:buClr>
                <a:srgbClr val="D24716"/>
              </a:buClr>
              <a:buSzPct val="85416"/>
              <a:buFont typeface="MS UI Gothic"/>
              <a:buChar char="❖"/>
              <a:tabLst>
                <a:tab pos="285750" algn="l"/>
              </a:tabLst>
            </a:pPr>
            <a:r>
              <a:rPr sz="2400" spc="-229" dirty="0">
                <a:solidFill>
                  <a:srgbClr val="4D150F"/>
                </a:solidFill>
                <a:latin typeface="Times New Roman"/>
                <a:cs typeface="Times New Roman"/>
              </a:rPr>
              <a:t>Mo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wo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up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div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ul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215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400" spc="-19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55" dirty="0">
                <a:solidFill>
                  <a:srgbClr val="4D150F"/>
                </a:solidFill>
                <a:latin typeface="Times New Roman"/>
                <a:cs typeface="Times New Roman"/>
              </a:rPr>
              <a:t>iz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4D150F"/>
                </a:solidFill>
                <a:latin typeface="Times New Roman"/>
                <a:cs typeface="Times New Roman"/>
              </a:rPr>
              <a:t>tio</a:t>
            </a:r>
            <a:r>
              <a:rPr sz="2400" spc="-9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s  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ee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20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13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4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4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400" spc="-145" dirty="0">
                <a:solidFill>
                  <a:srgbClr val="4D150F"/>
                </a:solidFill>
                <a:latin typeface="Times New Roman"/>
                <a:cs typeface="Times New Roman"/>
              </a:rPr>
              <a:t>da</a:t>
            </a:r>
            <a:r>
              <a:rPr sz="2400" spc="-35" dirty="0">
                <a:solidFill>
                  <a:srgbClr val="4D150F"/>
                </a:solidFill>
                <a:latin typeface="Times New Roman"/>
                <a:cs typeface="Times New Roman"/>
              </a:rPr>
              <a:t>pt</a:t>
            </a:r>
            <a:r>
              <a:rPr sz="24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400" spc="-10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4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3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4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400" spc="-18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400" spc="-185" dirty="0">
                <a:solidFill>
                  <a:srgbClr val="4D150F"/>
                </a:solidFill>
                <a:latin typeface="Times New Roman"/>
                <a:cs typeface="Times New Roman"/>
              </a:rPr>
              <a:t>sf</a:t>
            </a:r>
            <a:r>
              <a:rPr sz="2400" spc="-100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400" spc="-9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400" spc="100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0883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87119"/>
              <a:ext cx="9144000" cy="15608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47950"/>
              <a:ext cx="9144000" cy="15608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08779"/>
              <a:ext cx="9144000" cy="15608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69609"/>
              <a:ext cx="9144000" cy="10883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00" y="69850"/>
              <a:ext cx="9014460" cy="6692900"/>
            </a:xfrm>
            <a:custGeom>
              <a:avLst/>
              <a:gdLst/>
              <a:ahLst/>
              <a:cxnLst/>
              <a:rect l="l" t="t" r="r" b="b"/>
              <a:pathLst>
                <a:path w="9014460" h="6692900">
                  <a:moveTo>
                    <a:pt x="328930" y="0"/>
                  </a:moveTo>
                  <a:lnTo>
                    <a:pt x="284056" y="3968"/>
                  </a:lnTo>
                  <a:lnTo>
                    <a:pt x="239978" y="15373"/>
                  </a:lnTo>
                  <a:lnTo>
                    <a:pt x="197429" y="33465"/>
                  </a:lnTo>
                  <a:lnTo>
                    <a:pt x="157141" y="57494"/>
                  </a:lnTo>
                  <a:lnTo>
                    <a:pt x="119847" y="86710"/>
                  </a:lnTo>
                  <a:lnTo>
                    <a:pt x="86280" y="120362"/>
                  </a:lnTo>
                  <a:lnTo>
                    <a:pt x="57173" y="157702"/>
                  </a:lnTo>
                  <a:lnTo>
                    <a:pt x="33259" y="197978"/>
                  </a:lnTo>
                  <a:lnTo>
                    <a:pt x="15270" y="240442"/>
                  </a:lnTo>
                  <a:lnTo>
                    <a:pt x="3939" y="284342"/>
                  </a:lnTo>
                  <a:lnTo>
                    <a:pt x="0" y="328929"/>
                  </a:lnTo>
                  <a:lnTo>
                    <a:pt x="0" y="6362700"/>
                  </a:lnTo>
                  <a:lnTo>
                    <a:pt x="3939" y="6407603"/>
                  </a:lnTo>
                  <a:lnTo>
                    <a:pt x="15270" y="6451762"/>
                  </a:lnTo>
                  <a:lnTo>
                    <a:pt x="33259" y="6494432"/>
                  </a:lnTo>
                  <a:lnTo>
                    <a:pt x="57173" y="6534870"/>
                  </a:lnTo>
                  <a:lnTo>
                    <a:pt x="86280" y="6572331"/>
                  </a:lnTo>
                  <a:lnTo>
                    <a:pt x="119847" y="6606070"/>
                  </a:lnTo>
                  <a:lnTo>
                    <a:pt x="157141" y="6635344"/>
                  </a:lnTo>
                  <a:lnTo>
                    <a:pt x="197429" y="6659408"/>
                  </a:lnTo>
                  <a:lnTo>
                    <a:pt x="239978" y="6677518"/>
                  </a:lnTo>
                  <a:lnTo>
                    <a:pt x="284056" y="6688930"/>
                  </a:lnTo>
                  <a:lnTo>
                    <a:pt x="328930" y="6692900"/>
                  </a:lnTo>
                  <a:lnTo>
                    <a:pt x="8684260" y="6692900"/>
                  </a:lnTo>
                  <a:lnTo>
                    <a:pt x="8728847" y="6688930"/>
                  </a:lnTo>
                  <a:lnTo>
                    <a:pt x="8772747" y="6677518"/>
                  </a:lnTo>
                  <a:lnTo>
                    <a:pt x="8815211" y="6659408"/>
                  </a:lnTo>
                  <a:lnTo>
                    <a:pt x="8855487" y="6635344"/>
                  </a:lnTo>
                  <a:lnTo>
                    <a:pt x="8892827" y="6606070"/>
                  </a:lnTo>
                  <a:lnTo>
                    <a:pt x="8926479" y="6572331"/>
                  </a:lnTo>
                  <a:lnTo>
                    <a:pt x="8955695" y="6534870"/>
                  </a:lnTo>
                  <a:lnTo>
                    <a:pt x="8979724" y="6494432"/>
                  </a:lnTo>
                  <a:lnTo>
                    <a:pt x="8997816" y="6451762"/>
                  </a:lnTo>
                  <a:lnTo>
                    <a:pt x="9009221" y="6407603"/>
                  </a:lnTo>
                  <a:lnTo>
                    <a:pt x="9013190" y="6362700"/>
                  </a:lnTo>
                  <a:lnTo>
                    <a:pt x="9013190" y="328929"/>
                  </a:lnTo>
                  <a:lnTo>
                    <a:pt x="9009221" y="284342"/>
                  </a:lnTo>
                  <a:lnTo>
                    <a:pt x="8997816" y="240442"/>
                  </a:lnTo>
                  <a:lnTo>
                    <a:pt x="8979724" y="197978"/>
                  </a:lnTo>
                  <a:lnTo>
                    <a:pt x="8955695" y="157702"/>
                  </a:lnTo>
                  <a:lnTo>
                    <a:pt x="8926479" y="120362"/>
                  </a:lnTo>
                  <a:lnTo>
                    <a:pt x="8892827" y="86710"/>
                  </a:lnTo>
                  <a:lnTo>
                    <a:pt x="8855487" y="57494"/>
                  </a:lnTo>
                  <a:lnTo>
                    <a:pt x="8815211" y="33465"/>
                  </a:lnTo>
                  <a:lnTo>
                    <a:pt x="8772747" y="15373"/>
                  </a:lnTo>
                  <a:lnTo>
                    <a:pt x="8728847" y="3968"/>
                  </a:lnTo>
                  <a:lnTo>
                    <a:pt x="8684260" y="0"/>
                  </a:lnTo>
                  <a:lnTo>
                    <a:pt x="328930" y="0"/>
                  </a:lnTo>
                  <a:close/>
                </a:path>
                <a:path w="9014460" h="6692900">
                  <a:moveTo>
                    <a:pt x="0" y="0"/>
                  </a:moveTo>
                  <a:lnTo>
                    <a:pt x="0" y="0"/>
                  </a:lnTo>
                </a:path>
                <a:path w="9014460" h="6692900">
                  <a:moveTo>
                    <a:pt x="9014460" y="6692900"/>
                  </a:moveTo>
                  <a:lnTo>
                    <a:pt x="9014460" y="66929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7069" y="657859"/>
            <a:ext cx="451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" dirty="0">
                <a:solidFill>
                  <a:srgbClr val="D24716"/>
                </a:solidFill>
              </a:rPr>
              <a:t>Elements </a:t>
            </a:r>
            <a:r>
              <a:rPr sz="4000" spc="-60" dirty="0">
                <a:solidFill>
                  <a:srgbClr val="D24716"/>
                </a:solidFill>
              </a:rPr>
              <a:t>of</a:t>
            </a:r>
            <a:r>
              <a:rPr sz="4000" spc="-45" dirty="0">
                <a:solidFill>
                  <a:srgbClr val="D24716"/>
                </a:solidFill>
              </a:rPr>
              <a:t> </a:t>
            </a:r>
            <a:r>
              <a:rPr sz="4000" spc="-40" dirty="0">
                <a:solidFill>
                  <a:srgbClr val="D24716"/>
                </a:solidFill>
              </a:rPr>
              <a:t>Diversity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60400" y="1485899"/>
            <a:ext cx="2993390" cy="433578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11150" indent="-273050">
              <a:lnSpc>
                <a:spcPct val="100000"/>
              </a:lnSpc>
              <a:spcBef>
                <a:spcPts val="12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15" dirty="0">
                <a:solidFill>
                  <a:srgbClr val="68230B"/>
                </a:solidFill>
                <a:latin typeface="Times New Roman"/>
                <a:cs typeface="Times New Roman"/>
              </a:rPr>
              <a:t>Age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35" dirty="0">
                <a:solidFill>
                  <a:srgbClr val="68230B"/>
                </a:solidFill>
                <a:latin typeface="Times New Roman"/>
                <a:cs typeface="Times New Roman"/>
              </a:rPr>
              <a:t>Gender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2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25" dirty="0">
                <a:solidFill>
                  <a:srgbClr val="68230B"/>
                </a:solidFill>
                <a:latin typeface="Times New Roman"/>
                <a:cs typeface="Times New Roman"/>
              </a:rPr>
              <a:t>Ethnicity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40" dirty="0">
                <a:solidFill>
                  <a:srgbClr val="68230B"/>
                </a:solidFill>
                <a:latin typeface="Times New Roman"/>
                <a:cs typeface="Times New Roman"/>
              </a:rPr>
              <a:t>Race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2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30" dirty="0">
                <a:solidFill>
                  <a:srgbClr val="68230B"/>
                </a:solidFill>
                <a:latin typeface="Times New Roman"/>
                <a:cs typeface="Times New Roman"/>
              </a:rPr>
              <a:t>Physical</a:t>
            </a:r>
            <a:r>
              <a:rPr sz="2600" b="1" spc="-9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8230B"/>
                </a:solidFill>
                <a:latin typeface="Times New Roman"/>
                <a:cs typeface="Times New Roman"/>
              </a:rPr>
              <a:t>Ability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19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20" dirty="0">
                <a:solidFill>
                  <a:srgbClr val="68230B"/>
                </a:solidFill>
                <a:latin typeface="Times New Roman"/>
                <a:cs typeface="Times New Roman"/>
              </a:rPr>
              <a:t>Sexual</a:t>
            </a:r>
            <a:r>
              <a:rPr sz="2600" b="1" spc="-13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68230B"/>
                </a:solidFill>
                <a:latin typeface="Times New Roman"/>
                <a:cs typeface="Times New Roman"/>
              </a:rPr>
              <a:t>Orientation</a:t>
            </a:r>
            <a:endParaRPr sz="2600">
              <a:latin typeface="Times New Roman"/>
              <a:cs typeface="Times New Roman"/>
            </a:endParaRPr>
          </a:p>
          <a:p>
            <a:pPr marL="311150" marR="588645" indent="-273050">
              <a:lnSpc>
                <a:spcPct val="120200"/>
              </a:lnSpc>
              <a:spcBef>
                <a:spcPts val="5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30" dirty="0">
                <a:solidFill>
                  <a:srgbClr val="68230B"/>
                </a:solidFill>
                <a:latin typeface="Times New Roman"/>
                <a:cs typeface="Times New Roman"/>
              </a:rPr>
              <a:t>Physical </a:t>
            </a:r>
            <a:r>
              <a:rPr sz="2600" b="1" spc="-2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275" dirty="0">
                <a:solidFill>
                  <a:srgbClr val="68230B"/>
                </a:solidFill>
                <a:latin typeface="Times New Roman"/>
                <a:cs typeface="Times New Roman"/>
              </a:rPr>
              <a:t>C</a:t>
            </a:r>
            <a:r>
              <a:rPr sz="2600" b="1" spc="15" dirty="0">
                <a:solidFill>
                  <a:srgbClr val="68230B"/>
                </a:solidFill>
                <a:latin typeface="Times New Roman"/>
                <a:cs typeface="Times New Roman"/>
              </a:rPr>
              <a:t>h</a:t>
            </a:r>
            <a:r>
              <a:rPr sz="2600" b="1" spc="-125" dirty="0">
                <a:solidFill>
                  <a:srgbClr val="68230B"/>
                </a:solidFill>
                <a:latin typeface="Times New Roman"/>
                <a:cs typeface="Times New Roman"/>
              </a:rPr>
              <a:t>a</a:t>
            </a:r>
            <a:r>
              <a:rPr sz="2600" b="1" spc="-100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b="1" spc="-5" dirty="0">
                <a:solidFill>
                  <a:srgbClr val="68230B"/>
                </a:solidFill>
                <a:latin typeface="Times New Roman"/>
                <a:cs typeface="Times New Roman"/>
              </a:rPr>
              <a:t>act</a:t>
            </a:r>
            <a:r>
              <a:rPr sz="2600" b="1" spc="70" dirty="0">
                <a:solidFill>
                  <a:srgbClr val="68230B"/>
                </a:solidFill>
                <a:latin typeface="Times New Roman"/>
                <a:cs typeface="Times New Roman"/>
              </a:rPr>
              <a:t>e</a:t>
            </a:r>
            <a:r>
              <a:rPr sz="2600" b="1" spc="-105" dirty="0">
                <a:solidFill>
                  <a:srgbClr val="68230B"/>
                </a:solidFill>
                <a:latin typeface="Times New Roman"/>
                <a:cs typeface="Times New Roman"/>
              </a:rPr>
              <a:t>r</a:t>
            </a:r>
            <a:r>
              <a:rPr sz="2600" b="1" spc="-2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b="1" spc="-30" dirty="0">
                <a:solidFill>
                  <a:srgbClr val="68230B"/>
                </a:solidFill>
                <a:latin typeface="Times New Roman"/>
                <a:cs typeface="Times New Roman"/>
              </a:rPr>
              <a:t>s</a:t>
            </a:r>
            <a:r>
              <a:rPr sz="2600" b="1" spc="35" dirty="0">
                <a:solidFill>
                  <a:srgbClr val="68230B"/>
                </a:solidFill>
                <a:latin typeface="Times New Roman"/>
                <a:cs typeface="Times New Roman"/>
              </a:rPr>
              <a:t>t</a:t>
            </a:r>
            <a:r>
              <a:rPr sz="2600" b="1" spc="20" dirty="0">
                <a:solidFill>
                  <a:srgbClr val="68230B"/>
                </a:solidFill>
                <a:latin typeface="Times New Roman"/>
                <a:cs typeface="Times New Roman"/>
              </a:rPr>
              <a:t>i</a:t>
            </a:r>
            <a:r>
              <a:rPr sz="2600" b="1" spc="-5" dirty="0">
                <a:solidFill>
                  <a:srgbClr val="68230B"/>
                </a:solidFill>
                <a:latin typeface="Times New Roman"/>
                <a:cs typeface="Times New Roman"/>
              </a:rPr>
              <a:t>cs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0270" y="1484630"/>
            <a:ext cx="3288029" cy="413892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11150" indent="-273050">
              <a:lnSpc>
                <a:spcPct val="100000"/>
              </a:lnSpc>
              <a:spcBef>
                <a:spcPts val="161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15" dirty="0">
                <a:solidFill>
                  <a:srgbClr val="68230B"/>
                </a:solidFill>
                <a:latin typeface="Times New Roman"/>
                <a:cs typeface="Times New Roman"/>
              </a:rPr>
              <a:t>Income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1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30" dirty="0">
                <a:solidFill>
                  <a:srgbClr val="68230B"/>
                </a:solidFill>
                <a:latin typeface="Times New Roman"/>
                <a:cs typeface="Times New Roman"/>
              </a:rPr>
              <a:t>Education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50" dirty="0">
                <a:solidFill>
                  <a:srgbClr val="68230B"/>
                </a:solidFill>
                <a:latin typeface="Times New Roman"/>
                <a:cs typeface="Times New Roman"/>
              </a:rPr>
              <a:t>Marital</a:t>
            </a:r>
            <a:r>
              <a:rPr sz="2600" b="1" spc="-9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65" dirty="0">
                <a:solidFill>
                  <a:srgbClr val="68230B"/>
                </a:solidFill>
                <a:latin typeface="Times New Roman"/>
                <a:cs typeface="Times New Roman"/>
              </a:rPr>
              <a:t>Status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1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5" dirty="0">
                <a:solidFill>
                  <a:srgbClr val="68230B"/>
                </a:solidFill>
                <a:latin typeface="Times New Roman"/>
                <a:cs typeface="Times New Roman"/>
              </a:rPr>
              <a:t>Religious</a:t>
            </a:r>
            <a:r>
              <a:rPr sz="2600" b="1" spc="-10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8230B"/>
                </a:solidFill>
                <a:latin typeface="Times New Roman"/>
                <a:cs typeface="Times New Roman"/>
              </a:rPr>
              <a:t>Beliefs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15" dirty="0">
                <a:solidFill>
                  <a:srgbClr val="68230B"/>
                </a:solidFill>
                <a:latin typeface="Times New Roman"/>
                <a:cs typeface="Times New Roman"/>
              </a:rPr>
              <a:t>Geographic</a:t>
            </a:r>
            <a:r>
              <a:rPr sz="2600" b="1" spc="-105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68230B"/>
                </a:solidFill>
                <a:latin typeface="Times New Roman"/>
                <a:cs typeface="Times New Roman"/>
              </a:rPr>
              <a:t>Location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1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50" dirty="0">
                <a:solidFill>
                  <a:srgbClr val="68230B"/>
                </a:solidFill>
                <a:latin typeface="Times New Roman"/>
                <a:cs typeface="Times New Roman"/>
              </a:rPr>
              <a:t>Parental</a:t>
            </a:r>
            <a:r>
              <a:rPr sz="2600" b="1" spc="-10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60" dirty="0">
                <a:solidFill>
                  <a:srgbClr val="68230B"/>
                </a:solidFill>
                <a:latin typeface="Times New Roman"/>
                <a:cs typeface="Times New Roman"/>
              </a:rPr>
              <a:t>Status</a:t>
            </a:r>
            <a:endParaRPr sz="26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151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11150" algn="l"/>
              </a:tabLst>
            </a:pPr>
            <a:r>
              <a:rPr sz="2600" b="1" spc="-20" dirty="0">
                <a:solidFill>
                  <a:srgbClr val="68230B"/>
                </a:solidFill>
                <a:latin typeface="Times New Roman"/>
                <a:cs typeface="Times New Roman"/>
              </a:rPr>
              <a:t>Personality</a:t>
            </a:r>
            <a:r>
              <a:rPr sz="2600" b="1" spc="-90" dirty="0">
                <a:solidFill>
                  <a:srgbClr val="68230B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68230B"/>
                </a:solidFill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49300"/>
            <a:ext cx="567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686363"/>
                </a:solidFill>
              </a:rPr>
              <a:t>Ways</a:t>
            </a:r>
            <a:r>
              <a:rPr sz="3600" spc="-20" dirty="0">
                <a:solidFill>
                  <a:srgbClr val="686363"/>
                </a:solidFill>
              </a:rPr>
              <a:t> </a:t>
            </a:r>
            <a:r>
              <a:rPr sz="3600" spc="-50" dirty="0">
                <a:solidFill>
                  <a:srgbClr val="686363"/>
                </a:solidFill>
              </a:rPr>
              <a:t>to</a:t>
            </a:r>
            <a:r>
              <a:rPr sz="3600" spc="-5" dirty="0">
                <a:solidFill>
                  <a:srgbClr val="686363"/>
                </a:solidFill>
              </a:rPr>
              <a:t> </a:t>
            </a:r>
            <a:r>
              <a:rPr sz="3600" spc="-30" dirty="0">
                <a:solidFill>
                  <a:srgbClr val="686363"/>
                </a:solidFill>
              </a:rPr>
              <a:t>incorporate</a:t>
            </a:r>
            <a:r>
              <a:rPr sz="3600" spc="-10" dirty="0">
                <a:solidFill>
                  <a:srgbClr val="686363"/>
                </a:solidFill>
              </a:rPr>
              <a:t> </a:t>
            </a:r>
            <a:r>
              <a:rPr sz="3600" spc="-25" dirty="0">
                <a:solidFill>
                  <a:srgbClr val="686363"/>
                </a:solidFill>
              </a:rPr>
              <a:t>diversity: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4170" y="1482090"/>
            <a:ext cx="7971790" cy="497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620395" indent="-49530">
              <a:lnSpc>
                <a:spcPct val="100000"/>
              </a:lnSpc>
              <a:spcBef>
                <a:spcPts val="100"/>
              </a:spcBef>
            </a:pP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ss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25" dirty="0">
                <a:solidFill>
                  <a:srgbClr val="68230B"/>
                </a:solidFill>
                <a:latin typeface="Georgia"/>
                <a:cs typeface="Georgia"/>
              </a:rPr>
              <a:t>nd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ay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h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25" dirty="0">
                <a:solidFill>
                  <a:srgbClr val="68230B"/>
                </a:solidFill>
                <a:latin typeface="Georgia"/>
                <a:cs typeface="Georgia"/>
              </a:rPr>
              <a:t>r 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workplaces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without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causing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major</a:t>
            </a:r>
            <a:r>
              <a:rPr sz="2600" spc="-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changes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to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way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their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om</a:t>
            </a:r>
            <a:r>
              <a:rPr sz="2600" spc="-285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op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ate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Incorporating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diversity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practices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workplace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can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include</a:t>
            </a:r>
            <a:endParaRPr sz="2600" dirty="0">
              <a:latin typeface="Georgia"/>
              <a:cs typeface="Georgia"/>
            </a:endParaRPr>
          </a:p>
          <a:p>
            <a:pPr marL="323850" marR="43180" indent="-273050">
              <a:lnSpc>
                <a:spcPts val="3110"/>
              </a:lnSpc>
              <a:spcBef>
                <a:spcPts val="188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23850" algn="l"/>
              </a:tabLst>
            </a:pP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Recruiting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from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diverse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talent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pools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to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make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company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open </a:t>
            </a:r>
            <a:r>
              <a:rPr sz="2600" spc="-61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55" dirty="0">
                <a:solidFill>
                  <a:srgbClr val="68230B"/>
                </a:solidFill>
                <a:latin typeface="Georgia"/>
                <a:cs typeface="Georgia"/>
              </a:rPr>
              <a:t>mp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fr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om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ous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ackg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oun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ds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.</a:t>
            </a:r>
            <a:endParaRPr sz="2600" dirty="0">
              <a:latin typeface="Georgia"/>
              <a:cs typeface="Georgia"/>
            </a:endParaRPr>
          </a:p>
          <a:p>
            <a:pPr marL="323850" marR="468630" indent="-273050">
              <a:lnSpc>
                <a:spcPct val="100000"/>
              </a:lnSpc>
              <a:spcBef>
                <a:spcPts val="16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23850" algn="l"/>
              </a:tabLst>
            </a:pP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420" dirty="0">
                <a:solidFill>
                  <a:srgbClr val="68230B"/>
                </a:solidFill>
                <a:latin typeface="Georgia"/>
                <a:cs typeface="Georgia"/>
              </a:rPr>
              <a:t>m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3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us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ng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p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7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4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8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320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16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135" dirty="0">
                <a:solidFill>
                  <a:srgbClr val="68230B"/>
                </a:solidFill>
                <a:latin typeface="Georgia"/>
                <a:cs typeface="Georgia"/>
              </a:rPr>
              <a:t>e 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pr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275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ta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2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con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um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ho 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represent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target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market,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whether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through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print,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online,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7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80" dirty="0">
                <a:solidFill>
                  <a:srgbClr val="68230B"/>
                </a:solidFill>
                <a:latin typeface="Georgia"/>
                <a:cs typeface="Georgia"/>
              </a:rPr>
              <a:t>o.</a:t>
            </a:r>
            <a:endParaRPr sz="2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4730750"/>
            <a:ext cx="7893050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99900"/>
              </a:lnSpc>
              <a:spcBef>
                <a:spcPts val="100"/>
              </a:spcBef>
            </a:pP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Managing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Diversity 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is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defined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55" dirty="0">
                <a:solidFill>
                  <a:srgbClr val="4D150F"/>
                </a:solidFill>
                <a:latin typeface="Georgia"/>
                <a:cs typeface="Georgia"/>
              </a:rPr>
              <a:t>has</a:t>
            </a:r>
            <a:r>
              <a:rPr sz="2600" spc="-3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the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“planning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4D150F"/>
                </a:solidFill>
                <a:latin typeface="Georgia"/>
                <a:cs typeface="Georgia"/>
              </a:rPr>
              <a:t>and</a:t>
            </a:r>
            <a:r>
              <a:rPr sz="2600" spc="-3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implementing </a:t>
            </a:r>
            <a:r>
              <a:rPr sz="2600" spc="-61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organizational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systems</a:t>
            </a:r>
            <a:r>
              <a:rPr sz="2600" spc="-27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4D150F"/>
                </a:solidFill>
                <a:latin typeface="Georgia"/>
                <a:cs typeface="Georgia"/>
              </a:rPr>
              <a:t>and</a:t>
            </a:r>
            <a:r>
              <a:rPr sz="2600" spc="-3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practices 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to </a:t>
            </a:r>
            <a:r>
              <a:rPr sz="2600" spc="-330" dirty="0">
                <a:solidFill>
                  <a:srgbClr val="4D150F"/>
                </a:solidFill>
                <a:latin typeface="Georgia"/>
                <a:cs typeface="Georgia"/>
              </a:rPr>
              <a:t>manage</a:t>
            </a:r>
            <a:r>
              <a:rPr sz="2600" spc="-32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people </a:t>
            </a:r>
            <a:r>
              <a:rPr sz="2600" spc="-270" dirty="0">
                <a:solidFill>
                  <a:srgbClr val="4D150F"/>
                </a:solidFill>
                <a:latin typeface="Georgia"/>
                <a:cs typeface="Georgia"/>
              </a:rPr>
              <a:t>so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that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the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potential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90" dirty="0">
                <a:solidFill>
                  <a:srgbClr val="4D150F"/>
                </a:solidFill>
                <a:latin typeface="Georgia"/>
                <a:cs typeface="Georgia"/>
              </a:rPr>
              <a:t>advantages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of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diversity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are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4D150F"/>
                </a:solidFill>
                <a:latin typeface="Georgia"/>
                <a:cs typeface="Georgia"/>
              </a:rPr>
              <a:t>maximized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while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its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potential 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370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95" dirty="0">
                <a:solidFill>
                  <a:srgbClr val="4D150F"/>
                </a:solidFill>
                <a:latin typeface="Georgia"/>
                <a:cs typeface="Georgia"/>
              </a:rPr>
              <a:t>antag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45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ni</a:t>
            </a:r>
            <a:r>
              <a:rPr sz="2600" spc="-45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ze</a:t>
            </a:r>
            <a:r>
              <a:rPr sz="2600" spc="-325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”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55930"/>
            <a:ext cx="7315200" cy="371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261620"/>
            <a:ext cx="313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686363"/>
                </a:solidFill>
              </a:rPr>
              <a:t>Multiculturalism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8190" y="3989070"/>
            <a:ext cx="804354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  <a:spcBef>
                <a:spcPts val="100"/>
              </a:spcBef>
            </a:pP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Multiculturalism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is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30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system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of</a:t>
            </a:r>
            <a:r>
              <a:rPr sz="2600" spc="-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beliefs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and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behaviors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that</a:t>
            </a:r>
            <a:r>
              <a:rPr sz="2600" spc="-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recognizes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and</a:t>
            </a:r>
            <a:r>
              <a:rPr sz="2600" spc="-3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respects</a:t>
            </a:r>
            <a:r>
              <a:rPr sz="2600" spc="16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13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presence</a:t>
            </a:r>
            <a:r>
              <a:rPr sz="2600" spc="1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of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all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diverse</a:t>
            </a:r>
            <a:r>
              <a:rPr sz="2600" spc="17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groups</a:t>
            </a:r>
            <a:r>
              <a:rPr sz="2600" spc="11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in</a:t>
            </a:r>
            <a:r>
              <a:rPr sz="2600" spc="10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9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organization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4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y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65" dirty="0">
                <a:solidFill>
                  <a:srgbClr val="68230B"/>
                </a:solidFill>
                <a:latin typeface="Georgia"/>
                <a:cs typeface="Georgia"/>
              </a:rPr>
              <a:t>k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no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w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9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g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400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v</a:t>
            </a:r>
            <a:r>
              <a:rPr sz="2600" spc="-31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18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80" dirty="0">
                <a:solidFill>
                  <a:srgbClr val="68230B"/>
                </a:solidFill>
                <a:latin typeface="Georgia"/>
                <a:cs typeface="Georgia"/>
              </a:rPr>
              <a:t>u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th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o</a:t>
            </a:r>
            <a:r>
              <a:rPr sz="2600" spc="-150" dirty="0">
                <a:solidFill>
                  <a:srgbClr val="68230B"/>
                </a:solidFill>
                <a:latin typeface="Georgia"/>
                <a:cs typeface="Georgia"/>
              </a:rPr>
              <a:t>-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cu</a:t>
            </a:r>
            <a:r>
              <a:rPr sz="2600" spc="-135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15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ur</a:t>
            </a:r>
            <a:r>
              <a:rPr sz="2600" spc="-200" dirty="0">
                <a:solidFill>
                  <a:srgbClr val="68230B"/>
                </a:solidFill>
                <a:latin typeface="Georgia"/>
                <a:cs typeface="Georgia"/>
              </a:rPr>
              <a:t>al 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di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f</a:t>
            </a:r>
            <a:r>
              <a:rPr sz="2600" spc="-210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nc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55" dirty="0">
                <a:solidFill>
                  <a:srgbClr val="68230B"/>
                </a:solidFill>
                <a:latin typeface="Georgia"/>
                <a:cs typeface="Georgia"/>
              </a:rPr>
              <a:t>,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ncour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ag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350" dirty="0">
                <a:solidFill>
                  <a:srgbClr val="68230B"/>
                </a:solidFill>
                <a:latin typeface="Georgia"/>
                <a:cs typeface="Georgia"/>
              </a:rPr>
              <a:t>d</a:t>
            </a:r>
            <a:r>
              <a:rPr sz="2600" spc="-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85" dirty="0">
                <a:solidFill>
                  <a:srgbClr val="68230B"/>
                </a:solidFill>
                <a:latin typeface="Georgia"/>
                <a:cs typeface="Georgia"/>
              </a:rPr>
              <a:t>n</a:t>
            </a:r>
            <a:r>
              <a:rPr sz="2600" spc="-335" dirty="0">
                <a:solidFill>
                  <a:srgbClr val="68230B"/>
                </a:solidFill>
                <a:latin typeface="Georgia"/>
                <a:cs typeface="Georgia"/>
              </a:rPr>
              <a:t>a</a:t>
            </a:r>
            <a:r>
              <a:rPr sz="2600" spc="-295" dirty="0">
                <a:solidFill>
                  <a:srgbClr val="68230B"/>
                </a:solidFill>
                <a:latin typeface="Georgia"/>
                <a:cs typeface="Georgia"/>
              </a:rPr>
              <a:t>b</a:t>
            </a:r>
            <a:r>
              <a:rPr sz="2600" spc="-130" dirty="0">
                <a:solidFill>
                  <a:srgbClr val="68230B"/>
                </a:solidFill>
                <a:latin typeface="Georgia"/>
                <a:cs typeface="Georgia"/>
              </a:rPr>
              <a:t>l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68230B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68230B"/>
                </a:solidFill>
                <a:latin typeface="Georgia"/>
                <a:cs typeface="Georgia"/>
              </a:rPr>
              <a:t>th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68230B"/>
                </a:solidFill>
                <a:latin typeface="Georgia"/>
                <a:cs typeface="Georgia"/>
              </a:rPr>
              <a:t>c</a:t>
            </a:r>
            <a:r>
              <a:rPr sz="2600" spc="-270" dirty="0">
                <a:solidFill>
                  <a:srgbClr val="68230B"/>
                </a:solidFill>
                <a:latin typeface="Georgia"/>
                <a:cs typeface="Georgia"/>
              </a:rPr>
              <a:t>on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68230B"/>
                </a:solidFill>
                <a:latin typeface="Georgia"/>
                <a:cs typeface="Georgia"/>
              </a:rPr>
              <a:t>i</a:t>
            </a:r>
            <a:r>
              <a:rPr sz="2600" spc="-305" dirty="0">
                <a:solidFill>
                  <a:srgbClr val="68230B"/>
                </a:solidFill>
                <a:latin typeface="Georgia"/>
                <a:cs typeface="Georgia"/>
              </a:rPr>
              <a:t>nu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</a:t>
            </a:r>
            <a:r>
              <a:rPr sz="2600" spc="-190" dirty="0">
                <a:solidFill>
                  <a:srgbClr val="68230B"/>
                </a:solidFill>
                <a:latin typeface="Georgia"/>
                <a:cs typeface="Georgia"/>
              </a:rPr>
              <a:t>d 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contribution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within</a:t>
            </a:r>
            <a:r>
              <a:rPr sz="2600" spc="-229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360" dirty="0">
                <a:solidFill>
                  <a:srgbClr val="68230B"/>
                </a:solidFill>
                <a:latin typeface="Georgia"/>
                <a:cs typeface="Georgia"/>
              </a:rPr>
              <a:t>an</a:t>
            </a:r>
            <a:r>
              <a:rPr sz="2600" spc="-35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68230B"/>
                </a:solidFill>
                <a:latin typeface="Georgia"/>
                <a:cs typeface="Georgia"/>
              </a:rPr>
              <a:t>inclusive</a:t>
            </a:r>
            <a:r>
              <a:rPr sz="2600" spc="-220" dirty="0">
                <a:solidFill>
                  <a:srgbClr val="68230B"/>
                </a:solidFill>
                <a:latin typeface="Georgia"/>
                <a:cs typeface="Georgia"/>
              </a:rPr>
              <a:t> cultural</a:t>
            </a:r>
            <a:r>
              <a:rPr sz="2600" spc="-2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context </a:t>
            </a:r>
            <a:r>
              <a:rPr sz="2600" spc="-260" dirty="0">
                <a:solidFill>
                  <a:srgbClr val="68230B"/>
                </a:solidFill>
                <a:latin typeface="Georgia"/>
                <a:cs typeface="Georgia"/>
              </a:rPr>
              <a:t>which</a:t>
            </a:r>
            <a:r>
              <a:rPr sz="2600" spc="10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4" dirty="0">
                <a:solidFill>
                  <a:srgbClr val="68230B"/>
                </a:solidFill>
                <a:latin typeface="Georgia"/>
                <a:cs typeface="Georgia"/>
              </a:rPr>
              <a:t>empowers </a:t>
            </a:r>
            <a:r>
              <a:rPr sz="2600" spc="-61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04" dirty="0">
                <a:solidFill>
                  <a:srgbClr val="68230B"/>
                </a:solidFill>
                <a:latin typeface="Georgia"/>
                <a:cs typeface="Georgia"/>
              </a:rPr>
              <a:t>all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68230B"/>
                </a:solidFill>
                <a:latin typeface="Georgia"/>
                <a:cs typeface="Georgia"/>
              </a:rPr>
              <a:t>within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68230B"/>
                </a:solidFill>
                <a:latin typeface="Georgia"/>
                <a:cs typeface="Georgia"/>
              </a:rPr>
              <a:t>the</a:t>
            </a:r>
            <a:r>
              <a:rPr sz="2600" spc="-45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68230B"/>
                </a:solidFill>
                <a:latin typeface="Georgia"/>
                <a:cs typeface="Georgia"/>
              </a:rPr>
              <a:t>organization</a:t>
            </a:r>
            <a:r>
              <a:rPr sz="2600" spc="-5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68230B"/>
                </a:solidFill>
                <a:latin typeface="Georgia"/>
                <a:cs typeface="Georgia"/>
              </a:rPr>
              <a:t>or</a:t>
            </a:r>
            <a:r>
              <a:rPr sz="2600" spc="-40" dirty="0">
                <a:solidFill>
                  <a:srgbClr val="68230B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68230B"/>
                </a:solidFill>
                <a:latin typeface="Georgia"/>
                <a:cs typeface="Georgia"/>
              </a:rPr>
              <a:t>society.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562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429259"/>
            <a:ext cx="3061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>
                <a:solidFill>
                  <a:srgbClr val="686363"/>
                </a:solidFill>
              </a:rPr>
              <a:t>Key</a:t>
            </a:r>
            <a:r>
              <a:rPr sz="4000" spc="-50" dirty="0">
                <a:solidFill>
                  <a:srgbClr val="686363"/>
                </a:solidFill>
              </a:rPr>
              <a:t> </a:t>
            </a:r>
            <a:r>
              <a:rPr sz="4000" spc="-55" dirty="0">
                <a:solidFill>
                  <a:srgbClr val="686363"/>
                </a:solidFill>
              </a:rPr>
              <a:t>to</a:t>
            </a:r>
            <a:r>
              <a:rPr sz="4000" spc="-45" dirty="0">
                <a:solidFill>
                  <a:srgbClr val="686363"/>
                </a:solidFill>
              </a:rPr>
              <a:t> </a:t>
            </a:r>
            <a:r>
              <a:rPr sz="4000" spc="-55" dirty="0">
                <a:solidFill>
                  <a:srgbClr val="686363"/>
                </a:solidFill>
              </a:rPr>
              <a:t>growth: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1969" y="1405890"/>
            <a:ext cx="7821930" cy="497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87960" indent="-27178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7180" algn="l"/>
              </a:tabLst>
            </a:pP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Diversity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management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is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the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key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to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growth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in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today’s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fiercely </a:t>
            </a:r>
            <a:r>
              <a:rPr sz="2600" spc="-61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omp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it</a:t>
            </a:r>
            <a:r>
              <a:rPr sz="2600" spc="-14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12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b</a:t>
            </a: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ma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k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tp</a:t>
            </a:r>
            <a:r>
              <a:rPr sz="2600" spc="-145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9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97180" marR="17780" indent="-271780">
              <a:lnSpc>
                <a:spcPct val="100000"/>
              </a:lnSpc>
              <a:spcBef>
                <a:spcPts val="11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7180" algn="l"/>
              </a:tabLst>
            </a:pP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No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longer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can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America’s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4D150F"/>
                </a:solidFill>
                <a:latin typeface="Georgia"/>
                <a:cs typeface="Georgia"/>
              </a:rPr>
              <a:t>corporations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hide</a:t>
            </a:r>
            <a:r>
              <a:rPr sz="2600" spc="-3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85" dirty="0">
                <a:solidFill>
                  <a:srgbClr val="4D150F"/>
                </a:solidFill>
                <a:latin typeface="Georgia"/>
                <a:cs typeface="Georgia"/>
              </a:rPr>
              <a:t>behind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their</a:t>
            </a:r>
            <a:r>
              <a:rPr sz="2600" spc="-3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4D150F"/>
                </a:solidFill>
                <a:latin typeface="Georgia"/>
                <a:cs typeface="Georgia"/>
              </a:rPr>
              <a:t>lack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of </a:t>
            </a:r>
            <a:r>
              <a:rPr sz="2600" spc="-61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285" dirty="0">
                <a:solidFill>
                  <a:srgbClr val="4D150F"/>
                </a:solidFill>
                <a:latin typeface="Georgia"/>
                <a:cs typeface="Georgia"/>
              </a:rPr>
              <a:t>u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tu</a:t>
            </a:r>
            <a:r>
              <a:rPr sz="2600" spc="-190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3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12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97180" marR="71120" indent="-271780">
              <a:lnSpc>
                <a:spcPct val="100000"/>
              </a:lnSpc>
              <a:spcBef>
                <a:spcPts val="11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7180" algn="l"/>
              </a:tabLst>
            </a:pP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Organizations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that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seek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global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market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relevancy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must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embrace </a:t>
            </a:r>
            <a:r>
              <a:rPr sz="2600" spc="-61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35" dirty="0">
                <a:solidFill>
                  <a:srgbClr val="4D150F"/>
                </a:solidFill>
                <a:latin typeface="Georgia"/>
                <a:cs typeface="Georgia"/>
              </a:rPr>
              <a:t>di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14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–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5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ho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w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h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h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ink,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9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14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5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40" dirty="0">
                <a:solidFill>
                  <a:srgbClr val="4D150F"/>
                </a:solidFill>
                <a:latin typeface="Georgia"/>
                <a:cs typeface="Georgia"/>
              </a:rPr>
              <a:t>an</a:t>
            </a:r>
            <a:r>
              <a:rPr sz="2600" spc="-350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no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97180" marR="24765" indent="-271780" algn="just">
              <a:lnSpc>
                <a:spcPct val="99800"/>
              </a:lnSpc>
              <a:spcBef>
                <a:spcPts val="1175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7180" algn="l"/>
              </a:tabLst>
            </a:pP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Diversity 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can 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no 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longer 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just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be </a:t>
            </a:r>
            <a:r>
              <a:rPr sz="2600" spc="-270" dirty="0">
                <a:solidFill>
                  <a:srgbClr val="4D150F"/>
                </a:solidFill>
                <a:latin typeface="Georgia"/>
                <a:cs typeface="Georgia"/>
              </a:rPr>
              <a:t>about 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making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the 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numbers, but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6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7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th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ho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w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30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38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5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or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g</a:t>
            </a:r>
            <a:r>
              <a:rPr sz="2600" spc="-350" dirty="0">
                <a:solidFill>
                  <a:srgbClr val="4D150F"/>
                </a:solidFill>
                <a:latin typeface="Georgia"/>
                <a:cs typeface="Georgia"/>
              </a:rPr>
              <a:t>an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z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at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80" dirty="0">
                <a:solidFill>
                  <a:srgbClr val="4D150F"/>
                </a:solidFill>
                <a:latin typeface="Georgia"/>
                <a:cs typeface="Georgia"/>
              </a:rPr>
              <a:t>on</a:t>
            </a:r>
            <a:r>
              <a:rPr sz="2600" spc="-5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ats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70" dirty="0">
                <a:solidFill>
                  <a:srgbClr val="4D150F"/>
                </a:solidFill>
                <a:latin typeface="Georgia"/>
                <a:cs typeface="Georgia"/>
              </a:rPr>
              <a:t>p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pl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au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h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19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180" dirty="0">
                <a:solidFill>
                  <a:srgbClr val="4D150F"/>
                </a:solidFill>
                <a:latin typeface="Georgia"/>
                <a:cs typeface="Georgia"/>
              </a:rPr>
              <a:t>c</a:t>
            </a:r>
            <a:r>
              <a:rPr sz="2600" spc="-31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185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12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y</a:t>
            </a:r>
            <a:r>
              <a:rPr sz="2600" spc="-5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do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w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n  </a:t>
            </a:r>
            <a:r>
              <a:rPr sz="2600" spc="-15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h</a:t>
            </a:r>
            <a:r>
              <a:rPr sz="2600" spc="-265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of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25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95" dirty="0">
                <a:solidFill>
                  <a:srgbClr val="4D150F"/>
                </a:solidFill>
                <a:latin typeface="Georgia"/>
                <a:cs typeface="Georgia"/>
              </a:rPr>
              <a:t>b</a:t>
            </a:r>
            <a:r>
              <a:rPr sz="2600" spc="-320" dirty="0">
                <a:solidFill>
                  <a:srgbClr val="4D150F"/>
                </a:solidFill>
                <a:latin typeface="Georgia"/>
                <a:cs typeface="Georgia"/>
              </a:rPr>
              <a:t>u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42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o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d</a:t>
            </a:r>
            <a:r>
              <a:rPr sz="2600" spc="-229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30" dirty="0">
                <a:solidFill>
                  <a:srgbClr val="4D150F"/>
                </a:solidFill>
                <a:latin typeface="Georgia"/>
                <a:cs typeface="Georgia"/>
              </a:rPr>
              <a:t>l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97180" marR="500380" indent="-271780" algn="just">
              <a:lnSpc>
                <a:spcPct val="100000"/>
              </a:lnSpc>
              <a:spcBef>
                <a:spcPts val="11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7180" algn="l"/>
              </a:tabLst>
            </a:pPr>
            <a:r>
              <a:rPr sz="2600" spc="-345" dirty="0">
                <a:solidFill>
                  <a:srgbClr val="4D150F"/>
                </a:solidFill>
                <a:latin typeface="Georgia"/>
                <a:cs typeface="Georgia"/>
              </a:rPr>
              <a:t>In</a:t>
            </a:r>
            <a:r>
              <a:rPr sz="2600" spc="-34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Georgia"/>
                <a:cs typeface="Georgia"/>
              </a:rPr>
              <a:t>today’s </a:t>
            </a:r>
            <a:r>
              <a:rPr sz="2600" spc="-245" dirty="0">
                <a:solidFill>
                  <a:srgbClr val="4D150F"/>
                </a:solidFill>
                <a:latin typeface="Georgia"/>
                <a:cs typeface="Georgia"/>
              </a:rPr>
              <a:t>new </a:t>
            </a:r>
            <a:r>
              <a:rPr sz="2600" spc="-195" dirty="0">
                <a:solidFill>
                  <a:srgbClr val="4D150F"/>
                </a:solidFill>
                <a:latin typeface="Georgia"/>
                <a:cs typeface="Georgia"/>
              </a:rPr>
              <a:t>workplace, </a:t>
            </a:r>
            <a:r>
              <a:rPr sz="2600" spc="-210" dirty="0">
                <a:solidFill>
                  <a:srgbClr val="4D150F"/>
                </a:solidFill>
                <a:latin typeface="Georgia"/>
                <a:cs typeface="Georgia"/>
              </a:rPr>
              <a:t>diversity 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management </a:t>
            </a:r>
            <a:r>
              <a:rPr sz="2600" spc="-240" dirty="0">
                <a:solidFill>
                  <a:srgbClr val="4D150F"/>
                </a:solidFill>
                <a:latin typeface="Georgia"/>
                <a:cs typeface="Georgia"/>
              </a:rPr>
              <a:t>is </a:t>
            </a:r>
            <a:r>
              <a:rPr sz="2600" spc="-36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36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225" dirty="0">
                <a:solidFill>
                  <a:srgbClr val="4D150F"/>
                </a:solidFill>
                <a:latin typeface="Georgia"/>
                <a:cs typeface="Georgia"/>
              </a:rPr>
              <a:t>time- 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275" dirty="0">
                <a:solidFill>
                  <a:srgbClr val="4D150F"/>
                </a:solidFill>
                <a:latin typeface="Georgia"/>
                <a:cs typeface="Georgia"/>
              </a:rPr>
              <a:t>nsi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4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300" dirty="0">
                <a:solidFill>
                  <a:srgbClr val="4D150F"/>
                </a:solidFill>
                <a:latin typeface="Georgia"/>
                <a:cs typeface="Georgia"/>
              </a:rPr>
              <a:t>b</a:t>
            </a:r>
            <a:r>
              <a:rPr sz="2600" spc="-355" dirty="0">
                <a:solidFill>
                  <a:srgbClr val="4D150F"/>
                </a:solidFill>
                <a:latin typeface="Georgia"/>
                <a:cs typeface="Georgia"/>
              </a:rPr>
              <a:t>u</a:t>
            </a:r>
            <a:r>
              <a:rPr sz="2600" spc="-260" dirty="0">
                <a:solidFill>
                  <a:srgbClr val="4D150F"/>
                </a:solidFill>
                <a:latin typeface="Georgia"/>
                <a:cs typeface="Georgia"/>
              </a:rPr>
              <a:t>s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n</a:t>
            </a:r>
            <a:r>
              <a:rPr sz="2600" spc="-25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ss</a:t>
            </a:r>
            <a:r>
              <a:rPr sz="2600" spc="-45" dirty="0">
                <a:solidFill>
                  <a:srgbClr val="4D150F"/>
                </a:solidFill>
                <a:latin typeface="Georgia"/>
                <a:cs typeface="Georgia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420" dirty="0">
                <a:solidFill>
                  <a:srgbClr val="4D150F"/>
                </a:solidFill>
                <a:latin typeface="Georgia"/>
                <a:cs typeface="Georgia"/>
              </a:rPr>
              <a:t>m</a:t>
            </a:r>
            <a:r>
              <a:rPr sz="2600" spc="-310" dirty="0">
                <a:solidFill>
                  <a:srgbClr val="4D150F"/>
                </a:solidFill>
                <a:latin typeface="Georgia"/>
                <a:cs typeface="Georgia"/>
              </a:rPr>
              <a:t>p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-175" dirty="0">
                <a:solidFill>
                  <a:srgbClr val="4D150F"/>
                </a:solidFill>
                <a:latin typeface="Georgia"/>
                <a:cs typeface="Georgia"/>
              </a:rPr>
              <a:t>r</a:t>
            </a:r>
            <a:r>
              <a:rPr sz="2600" spc="-305" dirty="0">
                <a:solidFill>
                  <a:srgbClr val="4D150F"/>
                </a:solidFill>
                <a:latin typeface="Georgia"/>
                <a:cs typeface="Georgia"/>
              </a:rPr>
              <a:t>a</a:t>
            </a:r>
            <a:r>
              <a:rPr sz="2600" spc="-215" dirty="0">
                <a:solidFill>
                  <a:srgbClr val="4D150F"/>
                </a:solidFill>
                <a:latin typeface="Georgia"/>
                <a:cs typeface="Georgia"/>
              </a:rPr>
              <a:t>t</a:t>
            </a:r>
            <a:r>
              <a:rPr sz="2600" spc="-170" dirty="0">
                <a:solidFill>
                  <a:srgbClr val="4D150F"/>
                </a:solidFill>
                <a:latin typeface="Georgia"/>
                <a:cs typeface="Georgia"/>
              </a:rPr>
              <a:t>i</a:t>
            </a:r>
            <a:r>
              <a:rPr sz="2600" spc="-220" dirty="0">
                <a:solidFill>
                  <a:srgbClr val="4D150F"/>
                </a:solidFill>
                <a:latin typeface="Georgia"/>
                <a:cs typeface="Georgia"/>
              </a:rPr>
              <a:t>v</a:t>
            </a:r>
            <a:r>
              <a:rPr sz="2600" spc="-204" dirty="0">
                <a:solidFill>
                  <a:srgbClr val="4D150F"/>
                </a:solidFill>
                <a:latin typeface="Georgia"/>
                <a:cs typeface="Georgia"/>
              </a:rPr>
              <a:t>e</a:t>
            </a:r>
            <a:r>
              <a:rPr sz="2600" spc="55" dirty="0">
                <a:solidFill>
                  <a:srgbClr val="4D150F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76859"/>
            <a:ext cx="4941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686363"/>
                </a:solidFill>
              </a:rPr>
              <a:t>The</a:t>
            </a:r>
            <a:r>
              <a:rPr sz="4000" spc="-25" dirty="0">
                <a:solidFill>
                  <a:srgbClr val="686363"/>
                </a:solidFill>
              </a:rPr>
              <a:t> </a:t>
            </a:r>
            <a:r>
              <a:rPr sz="4000" spc="-20" dirty="0">
                <a:solidFill>
                  <a:srgbClr val="686363"/>
                </a:solidFill>
              </a:rPr>
              <a:t>Future</a:t>
            </a:r>
            <a:r>
              <a:rPr sz="4000" spc="-30" dirty="0">
                <a:solidFill>
                  <a:srgbClr val="686363"/>
                </a:solidFill>
              </a:rPr>
              <a:t> </a:t>
            </a:r>
            <a:r>
              <a:rPr sz="4000" spc="-55" dirty="0">
                <a:solidFill>
                  <a:srgbClr val="686363"/>
                </a:solidFill>
              </a:rPr>
              <a:t>of</a:t>
            </a:r>
            <a:r>
              <a:rPr sz="4000" spc="-35" dirty="0">
                <a:solidFill>
                  <a:srgbClr val="686363"/>
                </a:solidFill>
              </a:rPr>
              <a:t> Diversity: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5769" y="1101090"/>
            <a:ext cx="8194675" cy="561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47625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5" dirty="0">
                <a:solidFill>
                  <a:srgbClr val="4D150F"/>
                </a:solidFill>
                <a:latin typeface="Times New Roman"/>
                <a:cs typeface="Times New Roman"/>
              </a:rPr>
              <a:t>better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understand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future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management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its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role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business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growth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enabler,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think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back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5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when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Information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(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)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j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ust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ost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8450" marR="220345" indent="-273050">
              <a:lnSpc>
                <a:spcPct val="100000"/>
              </a:lnSpc>
              <a:spcBef>
                <a:spcPts val="116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IT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was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not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associated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with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driving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business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growth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20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years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ago,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ut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athe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9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q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ui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doi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usi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8450" marR="74930" indent="-273050">
              <a:lnSpc>
                <a:spcPct val="100000"/>
              </a:lnSpc>
              <a:spcBef>
                <a:spcPts val="11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72110" algn="l"/>
                <a:tab pos="2449195" algn="l"/>
              </a:tabLst>
            </a:pP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Just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like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diversity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today,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many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people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then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thought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IT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got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the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way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of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business.	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Today,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IT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is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considered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profit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center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by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many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high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priority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for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organizations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10" dirty="0">
                <a:solidFill>
                  <a:srgbClr val="4D150F"/>
                </a:solidFill>
                <a:latin typeface="Times New Roman"/>
                <a:cs typeface="Times New Roman"/>
              </a:rPr>
              <a:t>as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business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growth</a:t>
            </a:r>
            <a:endParaRPr sz="2600">
              <a:latin typeface="Times New Roman"/>
              <a:cs typeface="Times New Roman"/>
            </a:endParaRPr>
          </a:p>
          <a:p>
            <a:pPr marL="298450">
              <a:lnSpc>
                <a:spcPts val="3110"/>
              </a:lnSpc>
            </a:pP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enabler.</a:t>
            </a:r>
            <a:endParaRPr sz="26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117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372110" algn="l"/>
                <a:tab pos="2656205" algn="l"/>
              </a:tabLst>
            </a:pP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man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CI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(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4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ff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)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xt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e 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th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26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r>
              <a:rPr sz="2600" dirty="0">
                <a:solidFill>
                  <a:srgbClr val="4D150F"/>
                </a:solidFill>
                <a:latin typeface="Times New Roman"/>
                <a:cs typeface="Times New Roman"/>
              </a:rPr>
              <a:t>	</a:t>
            </a:r>
            <a:r>
              <a:rPr sz="2600" spc="-33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7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65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CI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35" dirty="0">
                <a:solidFill>
                  <a:srgbClr val="4D150F"/>
                </a:solidFill>
                <a:latin typeface="Times New Roman"/>
                <a:cs typeface="Times New Roman"/>
              </a:rPr>
              <a:t>;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ou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must 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7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si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3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3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310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409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33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(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not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j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ust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ompu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e  degree).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455929"/>
            <a:ext cx="16630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686363"/>
                </a:solidFill>
              </a:rPr>
              <a:t>Contd…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4500" y="1405890"/>
            <a:ext cx="8352790" cy="467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59385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manag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op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80" dirty="0">
                <a:solidFill>
                  <a:srgbClr val="4D150F"/>
                </a:solidFill>
                <a:latin typeface="Times New Roman"/>
                <a:cs typeface="Times New Roman"/>
              </a:rPr>
              <a:t>ap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ut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om 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under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the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traditional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human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resources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and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talent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acquisition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roles,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5" dirty="0">
                <a:solidFill>
                  <a:srgbClr val="4D150F"/>
                </a:solidFill>
                <a:latin typeface="Times New Roman"/>
                <a:cs typeface="Times New Roman"/>
              </a:rPr>
              <a:t>to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assume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more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dotted-line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responsibilities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that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will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touch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corporate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strategy,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corporate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social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responsibility,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organizational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g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25" dirty="0">
                <a:solidFill>
                  <a:srgbClr val="4D150F"/>
                </a:solidFill>
                <a:latin typeface="Times New Roman"/>
                <a:cs typeface="Times New Roman"/>
              </a:rPr>
              <a:t>&amp;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at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ma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k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6"/>
              </a:buClr>
              <a:buFont typeface="MS UI Gothic"/>
              <a:buChar char="❖"/>
            </a:pPr>
            <a:endParaRPr sz="30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2000"/>
              </a:spcBef>
              <a:buClr>
                <a:srgbClr val="D24716"/>
              </a:buClr>
              <a:buSzPct val="84615"/>
              <a:buFont typeface="MS UI Gothic"/>
              <a:buChar char="❖"/>
              <a:tabLst>
                <a:tab pos="298450" algn="l"/>
              </a:tabLst>
            </a:pP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or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h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q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ui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65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ents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b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ff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1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w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m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5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7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hat 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they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must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include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operating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more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holistically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general 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manag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me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nd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114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9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onal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pa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o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175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ha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13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v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ty 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becomes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an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embedded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mindset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with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common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threads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that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touch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all </a:t>
            </a:r>
            <a:r>
              <a:rPr sz="2600" spc="-63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4D150F"/>
                </a:solidFill>
                <a:latin typeface="Times New Roman"/>
                <a:cs typeface="Times New Roman"/>
              </a:rPr>
              <a:t>f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u</a:t>
            </a:r>
            <a:r>
              <a:rPr sz="2600" spc="-140" dirty="0">
                <a:solidFill>
                  <a:srgbClr val="4D150F"/>
                </a:solidFill>
                <a:latin typeface="Times New Roman"/>
                <a:cs typeface="Times New Roman"/>
              </a:rPr>
              <a:t>n</a:t>
            </a:r>
            <a:r>
              <a:rPr sz="2600" spc="-120" dirty="0">
                <a:solidFill>
                  <a:srgbClr val="4D150F"/>
                </a:solidFill>
                <a:latin typeface="Times New Roman"/>
                <a:cs typeface="Times New Roman"/>
              </a:rPr>
              <a:t>c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135" dirty="0">
                <a:solidFill>
                  <a:srgbClr val="4D150F"/>
                </a:solidFill>
                <a:latin typeface="Times New Roman"/>
                <a:cs typeface="Times New Roman"/>
              </a:rPr>
              <a:t>onal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215" dirty="0">
                <a:solidFill>
                  <a:srgbClr val="4D150F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6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(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i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nt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na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)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4D150F"/>
                </a:solidFill>
                <a:latin typeface="Times New Roman"/>
                <a:cs typeface="Times New Roman"/>
              </a:rPr>
              <a:t>an</a:t>
            </a:r>
            <a:r>
              <a:rPr sz="2600" spc="-150" dirty="0">
                <a:solidFill>
                  <a:srgbClr val="4D150F"/>
                </a:solidFill>
                <a:latin typeface="Times New Roman"/>
                <a:cs typeface="Times New Roman"/>
              </a:rPr>
              <a:t>d</a:t>
            </a:r>
            <a:r>
              <a:rPr sz="2600" spc="-7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4D150F"/>
                </a:solidFill>
                <a:latin typeface="Times New Roman"/>
                <a:cs typeface="Times New Roman"/>
              </a:rPr>
              <a:t>th</a:t>
            </a:r>
            <a:r>
              <a:rPr sz="2600" spc="-85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4D150F"/>
                </a:solidFill>
                <a:latin typeface="Times New Roman"/>
                <a:cs typeface="Times New Roman"/>
              </a:rPr>
              <a:t>s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up</a:t>
            </a:r>
            <a:r>
              <a:rPr sz="2600" spc="-125" dirty="0">
                <a:solidFill>
                  <a:srgbClr val="4D150F"/>
                </a:solidFill>
                <a:latin typeface="Times New Roman"/>
                <a:cs typeface="Times New Roman"/>
              </a:rPr>
              <a:t>p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220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4D150F"/>
                </a:solidFill>
                <a:latin typeface="Times New Roman"/>
                <a:cs typeface="Times New Roman"/>
              </a:rPr>
              <a:t>cha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in</a:t>
            </a:r>
            <a:r>
              <a:rPr sz="2600" spc="-65" dirty="0">
                <a:solidFill>
                  <a:srgbClr val="4D150F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4D150F"/>
                </a:solidFill>
                <a:latin typeface="Times New Roman"/>
                <a:cs typeface="Times New Roman"/>
              </a:rPr>
              <a:t>(</a:t>
            </a:r>
            <a:r>
              <a:rPr sz="2600" spc="-9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-50" dirty="0">
                <a:solidFill>
                  <a:srgbClr val="4D150F"/>
                </a:solidFill>
                <a:latin typeface="Times New Roman"/>
                <a:cs typeface="Times New Roman"/>
              </a:rPr>
              <a:t>x</a:t>
            </a:r>
            <a:r>
              <a:rPr sz="2600" spc="-40" dirty="0">
                <a:solidFill>
                  <a:srgbClr val="4D150F"/>
                </a:solidFill>
                <a:latin typeface="Times New Roman"/>
                <a:cs typeface="Times New Roman"/>
              </a:rPr>
              <a:t>t</a:t>
            </a:r>
            <a:r>
              <a:rPr sz="2600" spc="-100" dirty="0">
                <a:solidFill>
                  <a:srgbClr val="4D150F"/>
                </a:solidFill>
                <a:latin typeface="Times New Roman"/>
                <a:cs typeface="Times New Roman"/>
              </a:rPr>
              <a:t>e</a:t>
            </a:r>
            <a:r>
              <a:rPr sz="2600" spc="25" dirty="0">
                <a:solidFill>
                  <a:srgbClr val="4D150F"/>
                </a:solidFill>
                <a:latin typeface="Times New Roman"/>
                <a:cs typeface="Times New Roman"/>
              </a:rPr>
              <a:t>r</a:t>
            </a:r>
            <a:r>
              <a:rPr sz="2600" spc="-160" dirty="0">
                <a:solidFill>
                  <a:srgbClr val="4D150F"/>
                </a:solidFill>
                <a:latin typeface="Times New Roman"/>
                <a:cs typeface="Times New Roman"/>
              </a:rPr>
              <a:t>na</a:t>
            </a:r>
            <a:r>
              <a:rPr sz="2600" spc="-105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110" dirty="0">
                <a:solidFill>
                  <a:srgbClr val="4D150F"/>
                </a:solidFill>
                <a:latin typeface="Times New Roman"/>
                <a:cs typeface="Times New Roman"/>
              </a:rPr>
              <a:t>l</a:t>
            </a:r>
            <a:r>
              <a:rPr sz="2600" spc="-229" dirty="0">
                <a:solidFill>
                  <a:srgbClr val="4D150F"/>
                </a:solidFill>
                <a:latin typeface="Times New Roman"/>
                <a:cs typeface="Times New Roman"/>
              </a:rPr>
              <a:t>y</a:t>
            </a:r>
            <a:r>
              <a:rPr sz="2600" spc="-55" dirty="0">
                <a:solidFill>
                  <a:srgbClr val="4D150F"/>
                </a:solidFill>
                <a:latin typeface="Times New Roman"/>
                <a:cs typeface="Times New Roman"/>
              </a:rPr>
              <a:t>)</a:t>
            </a:r>
            <a:r>
              <a:rPr sz="2600" spc="105" dirty="0">
                <a:solidFill>
                  <a:srgbClr val="4D150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1884</Words>
  <Application>Microsoft Office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UI Gothic</vt:lpstr>
      <vt:lpstr>Arial MT</vt:lpstr>
      <vt:lpstr>Calibri</vt:lpstr>
      <vt:lpstr>Franklin Gothic Medium</vt:lpstr>
      <vt:lpstr>Georgia</vt:lpstr>
      <vt:lpstr>Microsoft Sans Serif</vt:lpstr>
      <vt:lpstr>Times New Roman</vt:lpstr>
      <vt:lpstr>Office Theme</vt:lpstr>
      <vt:lpstr>PowerPoint Presentation</vt:lpstr>
      <vt:lpstr>Diversity:</vt:lpstr>
      <vt:lpstr>Elements of Diversity</vt:lpstr>
      <vt:lpstr>Ways to incorporate diversity:</vt:lpstr>
      <vt:lpstr>PowerPoint Presentation</vt:lpstr>
      <vt:lpstr>Multiculturalism</vt:lpstr>
      <vt:lpstr>Key to growth:</vt:lpstr>
      <vt:lpstr>The Future of Diversity:</vt:lpstr>
      <vt:lpstr>Contd…</vt:lpstr>
      <vt:lpstr>If we could shrink the earth's population to a village of  precisely 100 people, with all the existing human ratios  remaining the same, it would look like this. There would be:</vt:lpstr>
      <vt:lpstr>Women in the Workplace:</vt:lpstr>
      <vt:lpstr>How Diversity Initiatives Help an  Organization Keep a Competitive Human  Resources Advantage</vt:lpstr>
      <vt:lpstr>Benefits of Diverse workplace:</vt:lpstr>
      <vt:lpstr>Possible Barriers</vt:lpstr>
      <vt:lpstr>How to Manage Diversity</vt:lpstr>
      <vt:lpstr>Diversity Awareness Programs</vt:lpstr>
      <vt:lpstr>Consequences of Ignoring Diversity:</vt:lpstr>
      <vt:lpstr>Considerations and Warnings:</vt:lpstr>
      <vt:lpstr>Example 1: Coca-cola Company</vt:lpstr>
      <vt:lpstr>Contd…</vt:lpstr>
      <vt:lpstr>Contd…</vt:lpstr>
      <vt:lpstr>Equation of the company: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Pratap Singh</cp:lastModifiedBy>
  <cp:revision>2</cp:revision>
  <dcterms:created xsi:type="dcterms:W3CDTF">2021-04-08T09:27:20Z</dcterms:created>
  <dcterms:modified xsi:type="dcterms:W3CDTF">2021-04-09T04:35:59Z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2021-04-08T00:00:00Z</vt:filetime>
  </property>
</Properties>
</file>