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 id="310" r:id="rId56"/>
    <p:sldId id="311" r:id="rId57"/>
    <p:sldId id="312" r:id="rId58"/>
    <p:sldId id="313" r:id="rId59"/>
    <p:sldId id="314" r:id="rId60"/>
    <p:sldId id="315" r:id="rId61"/>
    <p:sldId id="316" r:id="rId62"/>
    <p:sldId id="319" r:id="rId63"/>
    <p:sldId id="320" r:id="rId64"/>
    <p:sldId id="321" r:id="rId65"/>
    <p:sldId id="32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6" d="100"/>
          <a:sy n="56" d="100"/>
        </p:scale>
        <p:origin x="996" y="44"/>
      </p:cViewPr>
      <p:guideLst/>
    </p:cSldViewPr>
  </p:slideViewPr>
  <p:notesTextViewPr>
    <p:cViewPr>
      <p:scale>
        <a:sx n="1" d="1"/>
        <a:sy n="1" d="1"/>
      </p:scale>
      <p:origin x="0" y="0"/>
    </p:cViewPr>
  </p:notesTextViewPr>
  <p:sorterViewPr>
    <p:cViewPr varScale="1">
      <p:scale>
        <a:sx n="100" d="100"/>
        <a:sy n="100" d="100"/>
      </p:scale>
      <p:origin x="0" y="-1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6CA8F-2DBD-4AD9-ABB6-E33BB9E55C2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823D379F-0197-4514-A0EA-F4362E8C632F}">
      <dgm:prSet phldrT="[Text]" custT="1"/>
      <dgm:spPr>
        <a:solidFill>
          <a:schemeClr val="tx1">
            <a:lumMod val="85000"/>
            <a:lumOff val="15000"/>
          </a:schemeClr>
        </a:solidFill>
      </dgm:spPr>
      <dgm:t>
        <a:bodyPr/>
        <a:lstStyle/>
        <a:p>
          <a:r>
            <a:rPr lang="en-IN" sz="1600" b="1" dirty="0">
              <a:solidFill>
                <a:schemeClr val="bg1"/>
              </a:solidFill>
            </a:rPr>
            <a:t>Setting performance goals and objectives</a:t>
          </a:r>
        </a:p>
      </dgm:t>
    </dgm:pt>
    <dgm:pt modelId="{DFAB8C15-4FC3-4DD6-B798-2C40D063F82B}" type="parTrans" cxnId="{7CFEEA07-EAA9-4C5C-83EB-1957B69F55CF}">
      <dgm:prSet/>
      <dgm:spPr/>
      <dgm:t>
        <a:bodyPr/>
        <a:lstStyle/>
        <a:p>
          <a:endParaRPr lang="en-IN"/>
        </a:p>
      </dgm:t>
    </dgm:pt>
    <dgm:pt modelId="{786D6E2D-B3C5-4853-922E-907B2D8908AF}" type="sibTrans" cxnId="{7CFEEA07-EAA9-4C5C-83EB-1957B69F55CF}">
      <dgm:prSet/>
      <dgm:spPr/>
      <dgm:t>
        <a:bodyPr/>
        <a:lstStyle/>
        <a:p>
          <a:endParaRPr lang="en-IN" b="1"/>
        </a:p>
      </dgm:t>
    </dgm:pt>
    <dgm:pt modelId="{E13C2671-5952-4CC2-B6DD-57C47E4D9A6A}">
      <dgm:prSet phldrT="[Text]"/>
      <dgm:spPr>
        <a:solidFill>
          <a:schemeClr val="tx1">
            <a:lumMod val="85000"/>
            <a:lumOff val="15000"/>
          </a:schemeClr>
        </a:solidFill>
      </dgm:spPr>
      <dgm:t>
        <a:bodyPr/>
        <a:lstStyle/>
        <a:p>
          <a:r>
            <a:rPr lang="en-IN" b="1" dirty="0"/>
            <a:t>Measurement of performance against the goals and objectives</a:t>
          </a:r>
        </a:p>
      </dgm:t>
    </dgm:pt>
    <dgm:pt modelId="{857FF17B-6C00-4804-8CD2-639C1919754B}" type="parTrans" cxnId="{8A10A843-850C-4D32-B7BA-86E1FCDFE0B9}">
      <dgm:prSet/>
      <dgm:spPr/>
      <dgm:t>
        <a:bodyPr/>
        <a:lstStyle/>
        <a:p>
          <a:endParaRPr lang="en-IN"/>
        </a:p>
      </dgm:t>
    </dgm:pt>
    <dgm:pt modelId="{1802D190-62BE-4F8F-A0AB-915D29B4A38B}" type="sibTrans" cxnId="{8A10A843-850C-4D32-B7BA-86E1FCDFE0B9}">
      <dgm:prSet/>
      <dgm:spPr/>
      <dgm:t>
        <a:bodyPr/>
        <a:lstStyle/>
        <a:p>
          <a:endParaRPr lang="en-IN"/>
        </a:p>
      </dgm:t>
    </dgm:pt>
    <dgm:pt modelId="{61B426F2-9582-489C-B398-6EA607EC7DE1}">
      <dgm:prSet phldrT="[Text]"/>
      <dgm:spPr>
        <a:solidFill>
          <a:schemeClr val="tx1">
            <a:lumMod val="85000"/>
            <a:lumOff val="15000"/>
          </a:schemeClr>
        </a:solidFill>
      </dgm:spPr>
      <dgm:t>
        <a:bodyPr/>
        <a:lstStyle/>
        <a:p>
          <a:r>
            <a:rPr lang="en-IN" b="1" dirty="0"/>
            <a:t>measurement of performance against key competencies</a:t>
          </a:r>
        </a:p>
      </dgm:t>
    </dgm:pt>
    <dgm:pt modelId="{7565E3BB-0EF4-46E5-ADED-C108376D52B4}" type="parTrans" cxnId="{01E7C473-2DCF-4656-96FD-7C0814448C5D}">
      <dgm:prSet/>
      <dgm:spPr/>
      <dgm:t>
        <a:bodyPr/>
        <a:lstStyle/>
        <a:p>
          <a:endParaRPr lang="en-IN"/>
        </a:p>
      </dgm:t>
    </dgm:pt>
    <dgm:pt modelId="{4E369F3B-AE35-4CF4-885D-25360BFBFD5C}" type="sibTrans" cxnId="{01E7C473-2DCF-4656-96FD-7C0814448C5D}">
      <dgm:prSet/>
      <dgm:spPr/>
      <dgm:t>
        <a:bodyPr/>
        <a:lstStyle/>
        <a:p>
          <a:endParaRPr lang="en-IN"/>
        </a:p>
      </dgm:t>
    </dgm:pt>
    <dgm:pt modelId="{22EA88FC-D82F-4111-BECD-F9522DABE659}">
      <dgm:prSet phldrT="[Text]"/>
      <dgm:spPr>
        <a:solidFill>
          <a:schemeClr val="tx1">
            <a:lumMod val="85000"/>
            <a:lumOff val="15000"/>
          </a:schemeClr>
        </a:solidFill>
      </dgm:spPr>
      <dgm:t>
        <a:bodyPr/>
        <a:lstStyle/>
        <a:p>
          <a:r>
            <a:rPr lang="en-IN" b="1" dirty="0"/>
            <a:t>Feedback of results</a:t>
          </a:r>
        </a:p>
      </dgm:t>
    </dgm:pt>
    <dgm:pt modelId="{84E4E75A-69F0-4280-95FC-D80FB083ED9C}" type="parTrans" cxnId="{155503C1-BAC6-43BE-8909-EF96BB8B17E9}">
      <dgm:prSet/>
      <dgm:spPr/>
      <dgm:t>
        <a:bodyPr/>
        <a:lstStyle/>
        <a:p>
          <a:endParaRPr lang="en-IN"/>
        </a:p>
      </dgm:t>
    </dgm:pt>
    <dgm:pt modelId="{6B621EFB-795F-49FA-A152-7994CF917CF8}" type="sibTrans" cxnId="{155503C1-BAC6-43BE-8909-EF96BB8B17E9}">
      <dgm:prSet/>
      <dgm:spPr/>
      <dgm:t>
        <a:bodyPr/>
        <a:lstStyle/>
        <a:p>
          <a:endParaRPr lang="en-IN"/>
        </a:p>
      </dgm:t>
    </dgm:pt>
    <dgm:pt modelId="{9335FE17-BA45-4DBB-A453-DAD18E179626}">
      <dgm:prSet phldrT="[Text]"/>
      <dgm:spPr>
        <a:solidFill>
          <a:schemeClr val="tx1">
            <a:lumMod val="85000"/>
            <a:lumOff val="15000"/>
          </a:schemeClr>
        </a:solidFill>
      </dgm:spPr>
      <dgm:t>
        <a:bodyPr/>
        <a:lstStyle/>
        <a:p>
          <a:r>
            <a:rPr lang="en-IN" b="1" dirty="0"/>
            <a:t>Amendment to goals and objectives</a:t>
          </a:r>
        </a:p>
      </dgm:t>
    </dgm:pt>
    <dgm:pt modelId="{FDE95E10-33DF-4B65-818C-CE6724D95E66}" type="parTrans" cxnId="{C2AFC6C8-6D6B-4554-AE56-793CB2175747}">
      <dgm:prSet/>
      <dgm:spPr/>
      <dgm:t>
        <a:bodyPr/>
        <a:lstStyle/>
        <a:p>
          <a:endParaRPr lang="en-IN"/>
        </a:p>
      </dgm:t>
    </dgm:pt>
    <dgm:pt modelId="{DE01FE0F-8F33-4832-BDD3-DE77C5668FCB}" type="sibTrans" cxnId="{C2AFC6C8-6D6B-4554-AE56-793CB2175747}">
      <dgm:prSet/>
      <dgm:spPr/>
      <dgm:t>
        <a:bodyPr/>
        <a:lstStyle/>
        <a:p>
          <a:endParaRPr lang="en-IN"/>
        </a:p>
      </dgm:t>
    </dgm:pt>
    <dgm:pt modelId="{CA99345F-CECC-4523-B63F-2D899C8D3542}">
      <dgm:prSet/>
      <dgm:spPr>
        <a:solidFill>
          <a:schemeClr val="tx1">
            <a:lumMod val="85000"/>
            <a:lumOff val="15000"/>
          </a:schemeClr>
        </a:solidFill>
      </dgm:spPr>
      <dgm:t>
        <a:bodyPr/>
        <a:lstStyle/>
        <a:p>
          <a:r>
            <a:rPr lang="en-IN" b="1" dirty="0"/>
            <a:t>Determining key competencies</a:t>
          </a:r>
        </a:p>
      </dgm:t>
    </dgm:pt>
    <dgm:pt modelId="{040BB3CB-470C-4909-8A3E-09D0A4F8221E}" type="parTrans" cxnId="{8668E417-5DBD-4F01-A430-CD55632FD2F4}">
      <dgm:prSet/>
      <dgm:spPr/>
      <dgm:t>
        <a:bodyPr/>
        <a:lstStyle/>
        <a:p>
          <a:endParaRPr lang="en-IN"/>
        </a:p>
      </dgm:t>
    </dgm:pt>
    <dgm:pt modelId="{D9449953-7354-4019-9931-672A17A9D4B5}" type="sibTrans" cxnId="{8668E417-5DBD-4F01-A430-CD55632FD2F4}">
      <dgm:prSet/>
      <dgm:spPr/>
      <dgm:t>
        <a:bodyPr/>
        <a:lstStyle/>
        <a:p>
          <a:endParaRPr lang="en-IN"/>
        </a:p>
      </dgm:t>
    </dgm:pt>
    <dgm:pt modelId="{93DC5E49-4B8B-42AF-A691-7A4F223EBA69}" type="pres">
      <dgm:prSet presAssocID="{1B36CA8F-2DBD-4AD9-ABB6-E33BB9E55C21}" presName="Name0" presStyleCnt="0">
        <dgm:presLayoutVars>
          <dgm:dir/>
          <dgm:resizeHandles val="exact"/>
        </dgm:presLayoutVars>
      </dgm:prSet>
      <dgm:spPr/>
    </dgm:pt>
    <dgm:pt modelId="{D30C1E07-4530-4679-A934-049CB53C53EF}" type="pres">
      <dgm:prSet presAssocID="{1B36CA8F-2DBD-4AD9-ABB6-E33BB9E55C21}" presName="cycle" presStyleCnt="0"/>
      <dgm:spPr/>
    </dgm:pt>
    <dgm:pt modelId="{26CE6D52-5171-4C86-A938-BB3C5B6CAD94}" type="pres">
      <dgm:prSet presAssocID="{823D379F-0197-4514-A0EA-F4362E8C632F}" presName="nodeFirstNode" presStyleLbl="node1" presStyleIdx="0" presStyleCnt="6">
        <dgm:presLayoutVars>
          <dgm:bulletEnabled val="1"/>
        </dgm:presLayoutVars>
      </dgm:prSet>
      <dgm:spPr/>
    </dgm:pt>
    <dgm:pt modelId="{41AEFE96-5274-4638-BB7D-9EB614535BC3}" type="pres">
      <dgm:prSet presAssocID="{786D6E2D-B3C5-4853-922E-907B2D8908AF}" presName="sibTransFirstNode" presStyleLbl="bgShp" presStyleIdx="0" presStyleCnt="1"/>
      <dgm:spPr/>
    </dgm:pt>
    <dgm:pt modelId="{BC791C18-A7E6-448E-A110-A0B384DD7433}" type="pres">
      <dgm:prSet presAssocID="{CA99345F-CECC-4523-B63F-2D899C8D3542}" presName="nodeFollowingNodes" presStyleLbl="node1" presStyleIdx="1" presStyleCnt="6">
        <dgm:presLayoutVars>
          <dgm:bulletEnabled val="1"/>
        </dgm:presLayoutVars>
      </dgm:prSet>
      <dgm:spPr/>
    </dgm:pt>
    <dgm:pt modelId="{9D9F2EE8-8A89-4445-AF68-8082344B8BA9}" type="pres">
      <dgm:prSet presAssocID="{E13C2671-5952-4CC2-B6DD-57C47E4D9A6A}" presName="nodeFollowingNodes" presStyleLbl="node1" presStyleIdx="2" presStyleCnt="6">
        <dgm:presLayoutVars>
          <dgm:bulletEnabled val="1"/>
        </dgm:presLayoutVars>
      </dgm:prSet>
      <dgm:spPr/>
    </dgm:pt>
    <dgm:pt modelId="{5DE1D6CD-70B6-415D-A999-702C7F8F6BC6}" type="pres">
      <dgm:prSet presAssocID="{61B426F2-9582-489C-B398-6EA607EC7DE1}" presName="nodeFollowingNodes" presStyleLbl="node1" presStyleIdx="3" presStyleCnt="6">
        <dgm:presLayoutVars>
          <dgm:bulletEnabled val="1"/>
        </dgm:presLayoutVars>
      </dgm:prSet>
      <dgm:spPr/>
    </dgm:pt>
    <dgm:pt modelId="{0BFB5CF5-6E68-4D86-A6C4-47A5B6CC8375}" type="pres">
      <dgm:prSet presAssocID="{22EA88FC-D82F-4111-BECD-F9522DABE659}" presName="nodeFollowingNodes" presStyleLbl="node1" presStyleIdx="4" presStyleCnt="6">
        <dgm:presLayoutVars>
          <dgm:bulletEnabled val="1"/>
        </dgm:presLayoutVars>
      </dgm:prSet>
      <dgm:spPr/>
    </dgm:pt>
    <dgm:pt modelId="{10EEAE93-C3BA-4C02-901F-F94CB800FDBC}" type="pres">
      <dgm:prSet presAssocID="{9335FE17-BA45-4DBB-A453-DAD18E179626}" presName="nodeFollowingNodes" presStyleLbl="node1" presStyleIdx="5" presStyleCnt="6">
        <dgm:presLayoutVars>
          <dgm:bulletEnabled val="1"/>
        </dgm:presLayoutVars>
      </dgm:prSet>
      <dgm:spPr/>
    </dgm:pt>
  </dgm:ptLst>
  <dgm:cxnLst>
    <dgm:cxn modelId="{FF576C06-E5E7-4898-886B-586BA342CCC1}" type="presOf" srcId="{9335FE17-BA45-4DBB-A453-DAD18E179626}" destId="{10EEAE93-C3BA-4C02-901F-F94CB800FDBC}" srcOrd="0" destOrd="0" presId="urn:microsoft.com/office/officeart/2005/8/layout/cycle3"/>
    <dgm:cxn modelId="{7CFEEA07-EAA9-4C5C-83EB-1957B69F55CF}" srcId="{1B36CA8F-2DBD-4AD9-ABB6-E33BB9E55C21}" destId="{823D379F-0197-4514-A0EA-F4362E8C632F}" srcOrd="0" destOrd="0" parTransId="{DFAB8C15-4FC3-4DD6-B798-2C40D063F82B}" sibTransId="{786D6E2D-B3C5-4853-922E-907B2D8908AF}"/>
    <dgm:cxn modelId="{8668E417-5DBD-4F01-A430-CD55632FD2F4}" srcId="{1B36CA8F-2DBD-4AD9-ABB6-E33BB9E55C21}" destId="{CA99345F-CECC-4523-B63F-2D899C8D3542}" srcOrd="1" destOrd="0" parTransId="{040BB3CB-470C-4909-8A3E-09D0A4F8221E}" sibTransId="{D9449953-7354-4019-9931-672A17A9D4B5}"/>
    <dgm:cxn modelId="{A69E3C29-76F7-42E0-85FD-6DF72737B6E5}" type="presOf" srcId="{823D379F-0197-4514-A0EA-F4362E8C632F}" destId="{26CE6D52-5171-4C86-A938-BB3C5B6CAD94}" srcOrd="0" destOrd="0" presId="urn:microsoft.com/office/officeart/2005/8/layout/cycle3"/>
    <dgm:cxn modelId="{8A10A843-850C-4D32-B7BA-86E1FCDFE0B9}" srcId="{1B36CA8F-2DBD-4AD9-ABB6-E33BB9E55C21}" destId="{E13C2671-5952-4CC2-B6DD-57C47E4D9A6A}" srcOrd="2" destOrd="0" parTransId="{857FF17B-6C00-4804-8CD2-639C1919754B}" sibTransId="{1802D190-62BE-4F8F-A0AB-915D29B4A38B}"/>
    <dgm:cxn modelId="{02BF0949-B177-426F-8A02-714EB0630C1D}" type="presOf" srcId="{22EA88FC-D82F-4111-BECD-F9522DABE659}" destId="{0BFB5CF5-6E68-4D86-A6C4-47A5B6CC8375}" srcOrd="0" destOrd="0" presId="urn:microsoft.com/office/officeart/2005/8/layout/cycle3"/>
    <dgm:cxn modelId="{01E7C473-2DCF-4656-96FD-7C0814448C5D}" srcId="{1B36CA8F-2DBD-4AD9-ABB6-E33BB9E55C21}" destId="{61B426F2-9582-489C-B398-6EA607EC7DE1}" srcOrd="3" destOrd="0" parTransId="{7565E3BB-0EF4-46E5-ADED-C108376D52B4}" sibTransId="{4E369F3B-AE35-4CF4-885D-25360BFBFD5C}"/>
    <dgm:cxn modelId="{4AD2FA76-A1EF-47DE-AF61-62BD77AD92F4}" type="presOf" srcId="{CA99345F-CECC-4523-B63F-2D899C8D3542}" destId="{BC791C18-A7E6-448E-A110-A0B384DD7433}" srcOrd="0" destOrd="0" presId="urn:microsoft.com/office/officeart/2005/8/layout/cycle3"/>
    <dgm:cxn modelId="{EF666F80-05E5-43C6-8219-5135D635AA66}" type="presOf" srcId="{1B36CA8F-2DBD-4AD9-ABB6-E33BB9E55C21}" destId="{93DC5E49-4B8B-42AF-A691-7A4F223EBA69}" srcOrd="0" destOrd="0" presId="urn:microsoft.com/office/officeart/2005/8/layout/cycle3"/>
    <dgm:cxn modelId="{3C7A7589-34C9-486F-A881-89CF9BD24A68}" type="presOf" srcId="{786D6E2D-B3C5-4853-922E-907B2D8908AF}" destId="{41AEFE96-5274-4638-BB7D-9EB614535BC3}" srcOrd="0" destOrd="0" presId="urn:microsoft.com/office/officeart/2005/8/layout/cycle3"/>
    <dgm:cxn modelId="{160C4998-62BC-4689-B35B-A929A2C659D1}" type="presOf" srcId="{61B426F2-9582-489C-B398-6EA607EC7DE1}" destId="{5DE1D6CD-70B6-415D-A999-702C7F8F6BC6}" srcOrd="0" destOrd="0" presId="urn:microsoft.com/office/officeart/2005/8/layout/cycle3"/>
    <dgm:cxn modelId="{C9288CAB-0CBC-4B55-BA9D-04C70BA00F38}" type="presOf" srcId="{E13C2671-5952-4CC2-B6DD-57C47E4D9A6A}" destId="{9D9F2EE8-8A89-4445-AF68-8082344B8BA9}" srcOrd="0" destOrd="0" presId="urn:microsoft.com/office/officeart/2005/8/layout/cycle3"/>
    <dgm:cxn modelId="{155503C1-BAC6-43BE-8909-EF96BB8B17E9}" srcId="{1B36CA8F-2DBD-4AD9-ABB6-E33BB9E55C21}" destId="{22EA88FC-D82F-4111-BECD-F9522DABE659}" srcOrd="4" destOrd="0" parTransId="{84E4E75A-69F0-4280-95FC-D80FB083ED9C}" sibTransId="{6B621EFB-795F-49FA-A152-7994CF917CF8}"/>
    <dgm:cxn modelId="{C2AFC6C8-6D6B-4554-AE56-793CB2175747}" srcId="{1B36CA8F-2DBD-4AD9-ABB6-E33BB9E55C21}" destId="{9335FE17-BA45-4DBB-A453-DAD18E179626}" srcOrd="5" destOrd="0" parTransId="{FDE95E10-33DF-4B65-818C-CE6724D95E66}" sibTransId="{DE01FE0F-8F33-4832-BDD3-DE77C5668FCB}"/>
    <dgm:cxn modelId="{2D04DA61-EE44-41C0-BDE3-A53EB0935C2D}" type="presParOf" srcId="{93DC5E49-4B8B-42AF-A691-7A4F223EBA69}" destId="{D30C1E07-4530-4679-A934-049CB53C53EF}" srcOrd="0" destOrd="0" presId="urn:microsoft.com/office/officeart/2005/8/layout/cycle3"/>
    <dgm:cxn modelId="{73CC529A-5E12-4157-86EF-A34E42B7EFDB}" type="presParOf" srcId="{D30C1E07-4530-4679-A934-049CB53C53EF}" destId="{26CE6D52-5171-4C86-A938-BB3C5B6CAD94}" srcOrd="0" destOrd="0" presId="urn:microsoft.com/office/officeart/2005/8/layout/cycle3"/>
    <dgm:cxn modelId="{DDF70E60-57F3-4960-93F0-A3B2206E61CF}" type="presParOf" srcId="{D30C1E07-4530-4679-A934-049CB53C53EF}" destId="{41AEFE96-5274-4638-BB7D-9EB614535BC3}" srcOrd="1" destOrd="0" presId="urn:microsoft.com/office/officeart/2005/8/layout/cycle3"/>
    <dgm:cxn modelId="{C47AAA9E-8EC4-4A53-B047-5618409C4C7A}" type="presParOf" srcId="{D30C1E07-4530-4679-A934-049CB53C53EF}" destId="{BC791C18-A7E6-448E-A110-A0B384DD7433}" srcOrd="2" destOrd="0" presId="urn:microsoft.com/office/officeart/2005/8/layout/cycle3"/>
    <dgm:cxn modelId="{CBA61C44-7E61-4BD3-B449-7CFD82AC4F44}" type="presParOf" srcId="{D30C1E07-4530-4679-A934-049CB53C53EF}" destId="{9D9F2EE8-8A89-4445-AF68-8082344B8BA9}" srcOrd="3" destOrd="0" presId="urn:microsoft.com/office/officeart/2005/8/layout/cycle3"/>
    <dgm:cxn modelId="{7A59753F-4997-4ED8-87DD-BADA4D626F98}" type="presParOf" srcId="{D30C1E07-4530-4679-A934-049CB53C53EF}" destId="{5DE1D6CD-70B6-415D-A999-702C7F8F6BC6}" srcOrd="4" destOrd="0" presId="urn:microsoft.com/office/officeart/2005/8/layout/cycle3"/>
    <dgm:cxn modelId="{16309502-D03E-48E6-9174-DAAB5E44F15E}" type="presParOf" srcId="{D30C1E07-4530-4679-A934-049CB53C53EF}" destId="{0BFB5CF5-6E68-4D86-A6C4-47A5B6CC8375}" srcOrd="5" destOrd="0" presId="urn:microsoft.com/office/officeart/2005/8/layout/cycle3"/>
    <dgm:cxn modelId="{9A820F08-DBDC-4046-B2AB-0A4B221F135A}" type="presParOf" srcId="{D30C1E07-4530-4679-A934-049CB53C53EF}" destId="{10EEAE93-C3BA-4C02-901F-F94CB800FDBC}"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48EFB-781A-4F89-A578-E53F8E620D3B}" type="doc">
      <dgm:prSet loTypeId="urn:microsoft.com/office/officeart/2005/8/layout/process2" loCatId="process" qsTypeId="urn:microsoft.com/office/officeart/2005/8/quickstyle/simple1" qsCatId="simple" csTypeId="urn:microsoft.com/office/officeart/2005/8/colors/accent1_2" csCatId="accent1" phldr="1"/>
      <dgm:spPr/>
    </dgm:pt>
    <dgm:pt modelId="{5D5549A8-A74D-4171-8433-553B551F4E8C}">
      <dgm:prSet phldrT="[Text]"/>
      <dgm:spPr/>
      <dgm:t>
        <a:bodyPr/>
        <a:lstStyle/>
        <a:p>
          <a:r>
            <a:rPr lang="en-IN" b="1" dirty="0"/>
            <a:t>Develop performance standards</a:t>
          </a:r>
        </a:p>
      </dgm:t>
    </dgm:pt>
    <dgm:pt modelId="{0BEB63AF-D2DA-4D29-8BD1-C37BEE5C07B8}" type="parTrans" cxnId="{751658A7-5D8D-4CFF-A394-3555C55B10D5}">
      <dgm:prSet/>
      <dgm:spPr/>
      <dgm:t>
        <a:bodyPr/>
        <a:lstStyle/>
        <a:p>
          <a:endParaRPr lang="en-IN"/>
        </a:p>
      </dgm:t>
    </dgm:pt>
    <dgm:pt modelId="{D23735C3-2AB9-4D96-B7EB-444053026020}" type="sibTrans" cxnId="{751658A7-5D8D-4CFF-A394-3555C55B10D5}">
      <dgm:prSet/>
      <dgm:spPr/>
      <dgm:t>
        <a:bodyPr/>
        <a:lstStyle/>
        <a:p>
          <a:endParaRPr lang="en-IN"/>
        </a:p>
      </dgm:t>
    </dgm:pt>
    <dgm:pt modelId="{D2FB536A-8E9E-48B3-9BCF-8FC1D8DCE51D}">
      <dgm:prSet phldrT="[Text]"/>
      <dgm:spPr/>
      <dgm:t>
        <a:bodyPr/>
        <a:lstStyle/>
        <a:p>
          <a:r>
            <a:rPr lang="en-IN" dirty="0"/>
            <a:t>Future goals and objectives</a:t>
          </a:r>
        </a:p>
      </dgm:t>
    </dgm:pt>
    <dgm:pt modelId="{30D740B3-0989-4BC0-9B06-572839A3AFD3}" type="parTrans" cxnId="{EB517B62-FE8E-425B-90A1-D03839B789D3}">
      <dgm:prSet/>
      <dgm:spPr/>
      <dgm:t>
        <a:bodyPr/>
        <a:lstStyle/>
        <a:p>
          <a:endParaRPr lang="en-IN"/>
        </a:p>
      </dgm:t>
    </dgm:pt>
    <dgm:pt modelId="{D67A23C1-1446-443C-864D-5FD9DFB6DE25}" type="sibTrans" cxnId="{EB517B62-FE8E-425B-90A1-D03839B789D3}">
      <dgm:prSet/>
      <dgm:spPr/>
      <dgm:t>
        <a:bodyPr/>
        <a:lstStyle/>
        <a:p>
          <a:endParaRPr lang="en-IN"/>
        </a:p>
      </dgm:t>
    </dgm:pt>
    <dgm:pt modelId="{C63FD3C1-3DA1-4997-A8C3-464DA7D2F3A0}">
      <dgm:prSet phldrT="[Text]"/>
      <dgm:spPr/>
      <dgm:t>
        <a:bodyPr/>
        <a:lstStyle/>
        <a:p>
          <a:r>
            <a:rPr lang="en-IN" dirty="0"/>
            <a:t>Rewarding performance</a:t>
          </a:r>
        </a:p>
      </dgm:t>
    </dgm:pt>
    <dgm:pt modelId="{535AF3D7-ACF1-484B-9EAF-CA500C91ED3D}" type="parTrans" cxnId="{87EBD31E-9F96-4168-8592-6E85D07491E4}">
      <dgm:prSet/>
      <dgm:spPr/>
      <dgm:t>
        <a:bodyPr/>
        <a:lstStyle/>
        <a:p>
          <a:endParaRPr lang="en-IN"/>
        </a:p>
      </dgm:t>
    </dgm:pt>
    <dgm:pt modelId="{81373E41-B0D4-4612-9977-68F3463C822A}" type="sibTrans" cxnId="{87EBD31E-9F96-4168-8592-6E85D07491E4}">
      <dgm:prSet/>
      <dgm:spPr/>
      <dgm:t>
        <a:bodyPr/>
        <a:lstStyle/>
        <a:p>
          <a:endParaRPr lang="en-IN"/>
        </a:p>
      </dgm:t>
    </dgm:pt>
    <dgm:pt modelId="{095C1515-BBFB-459E-A6B6-7A69FB8687CC}">
      <dgm:prSet/>
      <dgm:spPr/>
      <dgm:t>
        <a:bodyPr/>
        <a:lstStyle/>
        <a:p>
          <a:r>
            <a:rPr lang="en-IN" dirty="0"/>
            <a:t>Performance appraisal interview</a:t>
          </a:r>
        </a:p>
      </dgm:t>
    </dgm:pt>
    <dgm:pt modelId="{4078CAC8-E89E-4AA1-A7EC-72A26F231350}" type="parTrans" cxnId="{9F9F3154-1CFB-4628-B76B-1A4FFD499C0D}">
      <dgm:prSet/>
      <dgm:spPr/>
      <dgm:t>
        <a:bodyPr/>
        <a:lstStyle/>
        <a:p>
          <a:endParaRPr lang="en-IN"/>
        </a:p>
      </dgm:t>
    </dgm:pt>
    <dgm:pt modelId="{2674C079-CDB7-4438-AE5C-3F15F6F3036F}" type="sibTrans" cxnId="{9F9F3154-1CFB-4628-B76B-1A4FFD499C0D}">
      <dgm:prSet/>
      <dgm:spPr/>
      <dgm:t>
        <a:bodyPr/>
        <a:lstStyle/>
        <a:p>
          <a:endParaRPr lang="en-IN"/>
        </a:p>
      </dgm:t>
    </dgm:pt>
    <dgm:pt modelId="{491B8743-65AC-4B0C-B5A7-8529484488D8}">
      <dgm:prSet/>
      <dgm:spPr/>
      <dgm:t>
        <a:bodyPr/>
        <a:lstStyle/>
        <a:p>
          <a:r>
            <a:rPr lang="en-IN" dirty="0"/>
            <a:t>Setting goals and objectives</a:t>
          </a:r>
        </a:p>
      </dgm:t>
    </dgm:pt>
    <dgm:pt modelId="{36760FAF-B761-41C6-BBB2-CA61A514C373}" type="parTrans" cxnId="{FA3F5BA8-C4C8-4647-B80C-C075481619AD}">
      <dgm:prSet/>
      <dgm:spPr/>
      <dgm:t>
        <a:bodyPr/>
        <a:lstStyle/>
        <a:p>
          <a:endParaRPr lang="en-IN"/>
        </a:p>
      </dgm:t>
    </dgm:pt>
    <dgm:pt modelId="{9679E5D7-2294-4F64-B579-085380D761D1}" type="sibTrans" cxnId="{FA3F5BA8-C4C8-4647-B80C-C075481619AD}">
      <dgm:prSet/>
      <dgm:spPr/>
      <dgm:t>
        <a:bodyPr/>
        <a:lstStyle/>
        <a:p>
          <a:endParaRPr lang="en-IN"/>
        </a:p>
      </dgm:t>
    </dgm:pt>
    <dgm:pt modelId="{D727A568-8C56-43AA-A42F-A2956E92B290}">
      <dgm:prSet/>
      <dgm:spPr/>
      <dgm:t>
        <a:bodyPr/>
        <a:lstStyle/>
        <a:p>
          <a:r>
            <a:rPr lang="en-IN" dirty="0"/>
            <a:t>Data collection</a:t>
          </a:r>
        </a:p>
      </dgm:t>
    </dgm:pt>
    <dgm:pt modelId="{96FC902A-CBE0-4815-848D-C2D8D3AB3B64}" type="parTrans" cxnId="{0854586D-042D-45E5-8E5F-66EBCAC5F893}">
      <dgm:prSet/>
      <dgm:spPr/>
      <dgm:t>
        <a:bodyPr/>
        <a:lstStyle/>
        <a:p>
          <a:endParaRPr lang="en-IN"/>
        </a:p>
      </dgm:t>
    </dgm:pt>
    <dgm:pt modelId="{67C64F89-8546-42FE-91C8-02CF98C1A557}" type="sibTrans" cxnId="{0854586D-042D-45E5-8E5F-66EBCAC5F893}">
      <dgm:prSet/>
      <dgm:spPr/>
      <dgm:t>
        <a:bodyPr/>
        <a:lstStyle/>
        <a:p>
          <a:endParaRPr lang="en-IN"/>
        </a:p>
      </dgm:t>
    </dgm:pt>
    <dgm:pt modelId="{FC6E39E8-50A8-4B3C-8D5D-BEA3D57FC4CC}" type="pres">
      <dgm:prSet presAssocID="{F2B48EFB-781A-4F89-A578-E53F8E620D3B}" presName="linearFlow" presStyleCnt="0">
        <dgm:presLayoutVars>
          <dgm:resizeHandles val="exact"/>
        </dgm:presLayoutVars>
      </dgm:prSet>
      <dgm:spPr/>
    </dgm:pt>
    <dgm:pt modelId="{7902587E-F262-41C3-B34C-A7F8A533102F}" type="pres">
      <dgm:prSet presAssocID="{5D5549A8-A74D-4171-8433-553B551F4E8C}" presName="node" presStyleLbl="node1" presStyleIdx="0" presStyleCnt="6">
        <dgm:presLayoutVars>
          <dgm:bulletEnabled val="1"/>
        </dgm:presLayoutVars>
      </dgm:prSet>
      <dgm:spPr/>
    </dgm:pt>
    <dgm:pt modelId="{306EA02B-BA42-43BC-A1BE-A44E6657B7C8}" type="pres">
      <dgm:prSet presAssocID="{D23735C3-2AB9-4D96-B7EB-444053026020}" presName="sibTrans" presStyleLbl="sibTrans2D1" presStyleIdx="0" presStyleCnt="5" custLinFactNeighborY="0"/>
      <dgm:spPr/>
    </dgm:pt>
    <dgm:pt modelId="{96ADBE0B-FCAC-4531-B688-6B4F2316AD94}" type="pres">
      <dgm:prSet presAssocID="{D23735C3-2AB9-4D96-B7EB-444053026020}" presName="connectorText" presStyleLbl="sibTrans2D1" presStyleIdx="0" presStyleCnt="5"/>
      <dgm:spPr/>
    </dgm:pt>
    <dgm:pt modelId="{CA0A107D-2195-4562-8139-CB0C9C429A29}" type="pres">
      <dgm:prSet presAssocID="{491B8743-65AC-4B0C-B5A7-8529484488D8}" presName="node" presStyleLbl="node1" presStyleIdx="1" presStyleCnt="6">
        <dgm:presLayoutVars>
          <dgm:bulletEnabled val="1"/>
        </dgm:presLayoutVars>
      </dgm:prSet>
      <dgm:spPr/>
    </dgm:pt>
    <dgm:pt modelId="{FC843DC3-3D28-4559-9042-7EC5533E68DB}" type="pres">
      <dgm:prSet presAssocID="{9679E5D7-2294-4F64-B579-085380D761D1}" presName="sibTrans" presStyleLbl="sibTrans2D1" presStyleIdx="1" presStyleCnt="5"/>
      <dgm:spPr/>
    </dgm:pt>
    <dgm:pt modelId="{D54EB4EE-6892-427F-9471-C1A15FEBBBD1}" type="pres">
      <dgm:prSet presAssocID="{9679E5D7-2294-4F64-B579-085380D761D1}" presName="connectorText" presStyleLbl="sibTrans2D1" presStyleIdx="1" presStyleCnt="5"/>
      <dgm:spPr/>
    </dgm:pt>
    <dgm:pt modelId="{8222D6D5-D41D-4601-BB0C-D106EAE14A48}" type="pres">
      <dgm:prSet presAssocID="{D727A568-8C56-43AA-A42F-A2956E92B290}" presName="node" presStyleLbl="node1" presStyleIdx="2" presStyleCnt="6">
        <dgm:presLayoutVars>
          <dgm:bulletEnabled val="1"/>
        </dgm:presLayoutVars>
      </dgm:prSet>
      <dgm:spPr/>
    </dgm:pt>
    <dgm:pt modelId="{D8B545D1-7505-4222-B1C1-956672AE16BE}" type="pres">
      <dgm:prSet presAssocID="{67C64F89-8546-42FE-91C8-02CF98C1A557}" presName="sibTrans" presStyleLbl="sibTrans2D1" presStyleIdx="2" presStyleCnt="5"/>
      <dgm:spPr/>
    </dgm:pt>
    <dgm:pt modelId="{A0CF204C-C7A6-4F0A-8038-062EF75CC81C}" type="pres">
      <dgm:prSet presAssocID="{67C64F89-8546-42FE-91C8-02CF98C1A557}" presName="connectorText" presStyleLbl="sibTrans2D1" presStyleIdx="2" presStyleCnt="5"/>
      <dgm:spPr/>
    </dgm:pt>
    <dgm:pt modelId="{A7999647-6A6A-4C41-96A3-1D0563189D19}" type="pres">
      <dgm:prSet presAssocID="{095C1515-BBFB-459E-A6B6-7A69FB8687CC}" presName="node" presStyleLbl="node1" presStyleIdx="3" presStyleCnt="6">
        <dgm:presLayoutVars>
          <dgm:bulletEnabled val="1"/>
        </dgm:presLayoutVars>
      </dgm:prSet>
      <dgm:spPr/>
    </dgm:pt>
    <dgm:pt modelId="{A5976DE3-8CF1-43A1-A0CB-0D2AB9FC64D4}" type="pres">
      <dgm:prSet presAssocID="{2674C079-CDB7-4438-AE5C-3F15F6F3036F}" presName="sibTrans" presStyleLbl="sibTrans2D1" presStyleIdx="3" presStyleCnt="5"/>
      <dgm:spPr/>
    </dgm:pt>
    <dgm:pt modelId="{98F05E85-4F3C-40B8-9F11-E6DDAF74BE7D}" type="pres">
      <dgm:prSet presAssocID="{2674C079-CDB7-4438-AE5C-3F15F6F3036F}" presName="connectorText" presStyleLbl="sibTrans2D1" presStyleIdx="3" presStyleCnt="5"/>
      <dgm:spPr/>
    </dgm:pt>
    <dgm:pt modelId="{124F1082-929D-433F-9857-E6E7C169B216}" type="pres">
      <dgm:prSet presAssocID="{D2FB536A-8E9E-48B3-9BCF-8FC1D8DCE51D}" presName="node" presStyleLbl="node1" presStyleIdx="4" presStyleCnt="6">
        <dgm:presLayoutVars>
          <dgm:bulletEnabled val="1"/>
        </dgm:presLayoutVars>
      </dgm:prSet>
      <dgm:spPr/>
    </dgm:pt>
    <dgm:pt modelId="{04C59048-1656-4C2B-BFE8-AE6FE140B046}" type="pres">
      <dgm:prSet presAssocID="{D67A23C1-1446-443C-864D-5FD9DFB6DE25}" presName="sibTrans" presStyleLbl="sibTrans2D1" presStyleIdx="4" presStyleCnt="5"/>
      <dgm:spPr/>
    </dgm:pt>
    <dgm:pt modelId="{F1D092BF-C3D0-4AE7-9427-8B2664CCD29D}" type="pres">
      <dgm:prSet presAssocID="{D67A23C1-1446-443C-864D-5FD9DFB6DE25}" presName="connectorText" presStyleLbl="sibTrans2D1" presStyleIdx="4" presStyleCnt="5"/>
      <dgm:spPr/>
    </dgm:pt>
    <dgm:pt modelId="{BB799361-E48D-4957-98FD-F2F73F33D882}" type="pres">
      <dgm:prSet presAssocID="{C63FD3C1-3DA1-4997-A8C3-464DA7D2F3A0}" presName="node" presStyleLbl="node1" presStyleIdx="5" presStyleCnt="6">
        <dgm:presLayoutVars>
          <dgm:bulletEnabled val="1"/>
        </dgm:presLayoutVars>
      </dgm:prSet>
      <dgm:spPr/>
    </dgm:pt>
  </dgm:ptLst>
  <dgm:cxnLst>
    <dgm:cxn modelId="{5B2DAA02-EC7F-494D-94E5-B218119B4504}" type="presOf" srcId="{2674C079-CDB7-4438-AE5C-3F15F6F3036F}" destId="{98F05E85-4F3C-40B8-9F11-E6DDAF74BE7D}" srcOrd="1" destOrd="0" presId="urn:microsoft.com/office/officeart/2005/8/layout/process2"/>
    <dgm:cxn modelId="{27C42007-E6ED-42F8-9987-FA2A8BBFBF9A}" type="presOf" srcId="{D23735C3-2AB9-4D96-B7EB-444053026020}" destId="{96ADBE0B-FCAC-4531-B688-6B4F2316AD94}" srcOrd="1" destOrd="0" presId="urn:microsoft.com/office/officeart/2005/8/layout/process2"/>
    <dgm:cxn modelId="{7FBD4914-4BB5-44FD-B8BB-CA19AC2AEC4D}" type="presOf" srcId="{D2FB536A-8E9E-48B3-9BCF-8FC1D8DCE51D}" destId="{124F1082-929D-433F-9857-E6E7C169B216}" srcOrd="0" destOrd="0" presId="urn:microsoft.com/office/officeart/2005/8/layout/process2"/>
    <dgm:cxn modelId="{87EBD31E-9F96-4168-8592-6E85D07491E4}" srcId="{F2B48EFB-781A-4F89-A578-E53F8E620D3B}" destId="{C63FD3C1-3DA1-4997-A8C3-464DA7D2F3A0}" srcOrd="5" destOrd="0" parTransId="{535AF3D7-ACF1-484B-9EAF-CA500C91ED3D}" sibTransId="{81373E41-B0D4-4612-9977-68F3463C822A}"/>
    <dgm:cxn modelId="{EB517B62-FE8E-425B-90A1-D03839B789D3}" srcId="{F2B48EFB-781A-4F89-A578-E53F8E620D3B}" destId="{D2FB536A-8E9E-48B3-9BCF-8FC1D8DCE51D}" srcOrd="4" destOrd="0" parTransId="{30D740B3-0989-4BC0-9B06-572839A3AFD3}" sibTransId="{D67A23C1-1446-443C-864D-5FD9DFB6DE25}"/>
    <dgm:cxn modelId="{5F01D564-D02F-4371-B9B0-823C04B7B331}" type="presOf" srcId="{67C64F89-8546-42FE-91C8-02CF98C1A557}" destId="{D8B545D1-7505-4222-B1C1-956672AE16BE}" srcOrd="0" destOrd="0" presId="urn:microsoft.com/office/officeart/2005/8/layout/process2"/>
    <dgm:cxn modelId="{0854586D-042D-45E5-8E5F-66EBCAC5F893}" srcId="{F2B48EFB-781A-4F89-A578-E53F8E620D3B}" destId="{D727A568-8C56-43AA-A42F-A2956E92B290}" srcOrd="2" destOrd="0" parTransId="{96FC902A-CBE0-4815-848D-C2D8D3AB3B64}" sibTransId="{67C64F89-8546-42FE-91C8-02CF98C1A557}"/>
    <dgm:cxn modelId="{8144B54F-7E53-48E8-9FA7-8CC8DA298500}" type="presOf" srcId="{095C1515-BBFB-459E-A6B6-7A69FB8687CC}" destId="{A7999647-6A6A-4C41-96A3-1D0563189D19}" srcOrd="0" destOrd="0" presId="urn:microsoft.com/office/officeart/2005/8/layout/process2"/>
    <dgm:cxn modelId="{9F9F3154-1CFB-4628-B76B-1A4FFD499C0D}" srcId="{F2B48EFB-781A-4F89-A578-E53F8E620D3B}" destId="{095C1515-BBFB-459E-A6B6-7A69FB8687CC}" srcOrd="3" destOrd="0" parTransId="{4078CAC8-E89E-4AA1-A7EC-72A26F231350}" sibTransId="{2674C079-CDB7-4438-AE5C-3F15F6F3036F}"/>
    <dgm:cxn modelId="{76E22A5A-1CD5-4A3D-81C5-0F4DBAAEB6E4}" type="presOf" srcId="{D67A23C1-1446-443C-864D-5FD9DFB6DE25}" destId="{F1D092BF-C3D0-4AE7-9427-8B2664CCD29D}" srcOrd="1" destOrd="0" presId="urn:microsoft.com/office/officeart/2005/8/layout/process2"/>
    <dgm:cxn modelId="{9CA26987-DFD9-40D4-86BD-37FE238A1EB2}" type="presOf" srcId="{491B8743-65AC-4B0C-B5A7-8529484488D8}" destId="{CA0A107D-2195-4562-8139-CB0C9C429A29}" srcOrd="0" destOrd="0" presId="urn:microsoft.com/office/officeart/2005/8/layout/process2"/>
    <dgm:cxn modelId="{BC436388-9ACA-4C3C-BBBA-F9373D964A85}" type="presOf" srcId="{9679E5D7-2294-4F64-B579-085380D761D1}" destId="{D54EB4EE-6892-427F-9471-C1A15FEBBBD1}" srcOrd="1" destOrd="0" presId="urn:microsoft.com/office/officeart/2005/8/layout/process2"/>
    <dgm:cxn modelId="{D9D00692-4769-4AE4-A293-651AD79363AF}" type="presOf" srcId="{D67A23C1-1446-443C-864D-5FD9DFB6DE25}" destId="{04C59048-1656-4C2B-BFE8-AE6FE140B046}" srcOrd="0" destOrd="0" presId="urn:microsoft.com/office/officeart/2005/8/layout/process2"/>
    <dgm:cxn modelId="{99DD6E9A-F21F-41D4-A54D-8BA251B083AB}" type="presOf" srcId="{67C64F89-8546-42FE-91C8-02CF98C1A557}" destId="{A0CF204C-C7A6-4F0A-8038-062EF75CC81C}" srcOrd="1" destOrd="0" presId="urn:microsoft.com/office/officeart/2005/8/layout/process2"/>
    <dgm:cxn modelId="{7641C1A3-223C-440A-A88D-DE303C352749}" type="presOf" srcId="{D23735C3-2AB9-4D96-B7EB-444053026020}" destId="{306EA02B-BA42-43BC-A1BE-A44E6657B7C8}" srcOrd="0" destOrd="0" presId="urn:microsoft.com/office/officeart/2005/8/layout/process2"/>
    <dgm:cxn modelId="{751658A7-5D8D-4CFF-A394-3555C55B10D5}" srcId="{F2B48EFB-781A-4F89-A578-E53F8E620D3B}" destId="{5D5549A8-A74D-4171-8433-553B551F4E8C}" srcOrd="0" destOrd="0" parTransId="{0BEB63AF-D2DA-4D29-8BD1-C37BEE5C07B8}" sibTransId="{D23735C3-2AB9-4D96-B7EB-444053026020}"/>
    <dgm:cxn modelId="{FA3F5BA8-C4C8-4647-B80C-C075481619AD}" srcId="{F2B48EFB-781A-4F89-A578-E53F8E620D3B}" destId="{491B8743-65AC-4B0C-B5A7-8529484488D8}" srcOrd="1" destOrd="0" parTransId="{36760FAF-B761-41C6-BBB2-CA61A514C373}" sibTransId="{9679E5D7-2294-4F64-B579-085380D761D1}"/>
    <dgm:cxn modelId="{4EA4F8AB-2556-42FD-AE25-1D938768CB40}" type="presOf" srcId="{5D5549A8-A74D-4171-8433-553B551F4E8C}" destId="{7902587E-F262-41C3-B34C-A7F8A533102F}" srcOrd="0" destOrd="0" presId="urn:microsoft.com/office/officeart/2005/8/layout/process2"/>
    <dgm:cxn modelId="{901E6DE6-F2FC-44BF-B8CC-87B6939FA2B1}" type="presOf" srcId="{C63FD3C1-3DA1-4997-A8C3-464DA7D2F3A0}" destId="{BB799361-E48D-4957-98FD-F2F73F33D882}" srcOrd="0" destOrd="0" presId="urn:microsoft.com/office/officeart/2005/8/layout/process2"/>
    <dgm:cxn modelId="{E10883F4-FE80-4070-B965-8CB90C6ED68E}" type="presOf" srcId="{F2B48EFB-781A-4F89-A578-E53F8E620D3B}" destId="{FC6E39E8-50A8-4B3C-8D5D-BEA3D57FC4CC}" srcOrd="0" destOrd="0" presId="urn:microsoft.com/office/officeart/2005/8/layout/process2"/>
    <dgm:cxn modelId="{FF5E8DF4-279E-49F6-8E82-28D818662303}" type="presOf" srcId="{9679E5D7-2294-4F64-B579-085380D761D1}" destId="{FC843DC3-3D28-4559-9042-7EC5533E68DB}" srcOrd="0" destOrd="0" presId="urn:microsoft.com/office/officeart/2005/8/layout/process2"/>
    <dgm:cxn modelId="{271D6EF6-1022-4A5B-80AA-E31E3BF1E29D}" type="presOf" srcId="{D727A568-8C56-43AA-A42F-A2956E92B290}" destId="{8222D6D5-D41D-4601-BB0C-D106EAE14A48}" srcOrd="0" destOrd="0" presId="urn:microsoft.com/office/officeart/2005/8/layout/process2"/>
    <dgm:cxn modelId="{C5953DFA-46A5-4184-AF5B-D6CE036D465B}" type="presOf" srcId="{2674C079-CDB7-4438-AE5C-3F15F6F3036F}" destId="{A5976DE3-8CF1-43A1-A0CB-0D2AB9FC64D4}" srcOrd="0" destOrd="0" presId="urn:microsoft.com/office/officeart/2005/8/layout/process2"/>
    <dgm:cxn modelId="{68B9C58D-6778-42C6-BFAC-11EBD2C4E3B1}" type="presParOf" srcId="{FC6E39E8-50A8-4B3C-8D5D-BEA3D57FC4CC}" destId="{7902587E-F262-41C3-B34C-A7F8A533102F}" srcOrd="0" destOrd="0" presId="urn:microsoft.com/office/officeart/2005/8/layout/process2"/>
    <dgm:cxn modelId="{8077AFF5-0F37-4BBE-BC2E-70EBA88BA447}" type="presParOf" srcId="{FC6E39E8-50A8-4B3C-8D5D-BEA3D57FC4CC}" destId="{306EA02B-BA42-43BC-A1BE-A44E6657B7C8}" srcOrd="1" destOrd="0" presId="urn:microsoft.com/office/officeart/2005/8/layout/process2"/>
    <dgm:cxn modelId="{7AF9B146-F491-44AB-97F6-C18A9B0B882D}" type="presParOf" srcId="{306EA02B-BA42-43BC-A1BE-A44E6657B7C8}" destId="{96ADBE0B-FCAC-4531-B688-6B4F2316AD94}" srcOrd="0" destOrd="0" presId="urn:microsoft.com/office/officeart/2005/8/layout/process2"/>
    <dgm:cxn modelId="{9D3C412C-2050-4A37-A25E-583ED8A9C2A4}" type="presParOf" srcId="{FC6E39E8-50A8-4B3C-8D5D-BEA3D57FC4CC}" destId="{CA0A107D-2195-4562-8139-CB0C9C429A29}" srcOrd="2" destOrd="0" presId="urn:microsoft.com/office/officeart/2005/8/layout/process2"/>
    <dgm:cxn modelId="{28236FC8-EB7D-4A97-ACCF-A9F1844D7C4C}" type="presParOf" srcId="{FC6E39E8-50A8-4B3C-8D5D-BEA3D57FC4CC}" destId="{FC843DC3-3D28-4559-9042-7EC5533E68DB}" srcOrd="3" destOrd="0" presId="urn:microsoft.com/office/officeart/2005/8/layout/process2"/>
    <dgm:cxn modelId="{20489AEC-257E-48F4-9BC1-BBF4E1E58662}" type="presParOf" srcId="{FC843DC3-3D28-4559-9042-7EC5533E68DB}" destId="{D54EB4EE-6892-427F-9471-C1A15FEBBBD1}" srcOrd="0" destOrd="0" presId="urn:microsoft.com/office/officeart/2005/8/layout/process2"/>
    <dgm:cxn modelId="{182AB5C3-68D2-4AF3-B489-4F649F61BC87}" type="presParOf" srcId="{FC6E39E8-50A8-4B3C-8D5D-BEA3D57FC4CC}" destId="{8222D6D5-D41D-4601-BB0C-D106EAE14A48}" srcOrd="4" destOrd="0" presId="urn:microsoft.com/office/officeart/2005/8/layout/process2"/>
    <dgm:cxn modelId="{61DDE25A-5E09-43EF-97A6-FEED929CA1E7}" type="presParOf" srcId="{FC6E39E8-50A8-4B3C-8D5D-BEA3D57FC4CC}" destId="{D8B545D1-7505-4222-B1C1-956672AE16BE}" srcOrd="5" destOrd="0" presId="urn:microsoft.com/office/officeart/2005/8/layout/process2"/>
    <dgm:cxn modelId="{4099BACA-7BC6-4290-86A0-8A900497156A}" type="presParOf" srcId="{D8B545D1-7505-4222-B1C1-956672AE16BE}" destId="{A0CF204C-C7A6-4F0A-8038-062EF75CC81C}" srcOrd="0" destOrd="0" presId="urn:microsoft.com/office/officeart/2005/8/layout/process2"/>
    <dgm:cxn modelId="{46D57CF6-A956-447D-9B23-2EC662F9FB0B}" type="presParOf" srcId="{FC6E39E8-50A8-4B3C-8D5D-BEA3D57FC4CC}" destId="{A7999647-6A6A-4C41-96A3-1D0563189D19}" srcOrd="6" destOrd="0" presId="urn:microsoft.com/office/officeart/2005/8/layout/process2"/>
    <dgm:cxn modelId="{B8D83A12-D78A-4560-BD96-4E0FF20F3DBE}" type="presParOf" srcId="{FC6E39E8-50A8-4B3C-8D5D-BEA3D57FC4CC}" destId="{A5976DE3-8CF1-43A1-A0CB-0D2AB9FC64D4}" srcOrd="7" destOrd="0" presId="urn:microsoft.com/office/officeart/2005/8/layout/process2"/>
    <dgm:cxn modelId="{6605C238-3E45-4039-9A2A-B776ABCD2767}" type="presParOf" srcId="{A5976DE3-8CF1-43A1-A0CB-0D2AB9FC64D4}" destId="{98F05E85-4F3C-40B8-9F11-E6DDAF74BE7D}" srcOrd="0" destOrd="0" presId="urn:microsoft.com/office/officeart/2005/8/layout/process2"/>
    <dgm:cxn modelId="{B8AD7335-276B-4AB6-843B-1C8CE3DFEF02}" type="presParOf" srcId="{FC6E39E8-50A8-4B3C-8D5D-BEA3D57FC4CC}" destId="{124F1082-929D-433F-9857-E6E7C169B216}" srcOrd="8" destOrd="0" presId="urn:microsoft.com/office/officeart/2005/8/layout/process2"/>
    <dgm:cxn modelId="{850F7374-02F8-428A-A720-E3E8364CCFFF}" type="presParOf" srcId="{FC6E39E8-50A8-4B3C-8D5D-BEA3D57FC4CC}" destId="{04C59048-1656-4C2B-BFE8-AE6FE140B046}" srcOrd="9" destOrd="0" presId="urn:microsoft.com/office/officeart/2005/8/layout/process2"/>
    <dgm:cxn modelId="{C608FCB4-7864-4EC9-8A26-174407E563E7}" type="presParOf" srcId="{04C59048-1656-4C2B-BFE8-AE6FE140B046}" destId="{F1D092BF-C3D0-4AE7-9427-8B2664CCD29D}" srcOrd="0" destOrd="0" presId="urn:microsoft.com/office/officeart/2005/8/layout/process2"/>
    <dgm:cxn modelId="{69C5664B-CD3E-44D0-AB5F-809484B57EA1}" type="presParOf" srcId="{FC6E39E8-50A8-4B3C-8D5D-BEA3D57FC4CC}" destId="{BB799361-E48D-4957-98FD-F2F73F33D882}"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A37E2-6598-493B-855C-EE6747709B1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1432590-4FCF-4F63-B496-69D4863A2BAE}">
      <dgm:prSet phldrT="[Text]"/>
      <dgm:spPr/>
      <dgm:t>
        <a:bodyPr/>
        <a:lstStyle/>
        <a:p>
          <a:r>
            <a:rPr lang="en-IN" b="1" dirty="0"/>
            <a:t>Performance appraisal</a:t>
          </a:r>
        </a:p>
      </dgm:t>
    </dgm:pt>
    <dgm:pt modelId="{B57EF9F8-C85C-49E5-8628-5197633F2C25}" type="parTrans" cxnId="{B18C5417-AD25-4236-A20B-45728BDEF95D}">
      <dgm:prSet/>
      <dgm:spPr/>
      <dgm:t>
        <a:bodyPr/>
        <a:lstStyle/>
        <a:p>
          <a:endParaRPr lang="en-IN"/>
        </a:p>
      </dgm:t>
    </dgm:pt>
    <dgm:pt modelId="{3E97B8C7-57E6-4BC9-A93C-72E5FE8BA729}" type="sibTrans" cxnId="{B18C5417-AD25-4236-A20B-45728BDEF95D}">
      <dgm:prSet/>
      <dgm:spPr/>
      <dgm:t>
        <a:bodyPr/>
        <a:lstStyle/>
        <a:p>
          <a:endParaRPr lang="en-IN"/>
        </a:p>
      </dgm:t>
    </dgm:pt>
    <dgm:pt modelId="{38C2B5AC-151F-4661-AE5B-53990185AF33}">
      <dgm:prSet phldrT="[Text]"/>
      <dgm:spPr/>
      <dgm:t>
        <a:bodyPr/>
        <a:lstStyle/>
        <a:p>
          <a:r>
            <a:rPr lang="en-IN" dirty="0"/>
            <a:t>Traditional methods</a:t>
          </a:r>
        </a:p>
      </dgm:t>
    </dgm:pt>
    <dgm:pt modelId="{4A8C7B8C-7656-4D24-90C0-77007366B662}" type="parTrans" cxnId="{B14706CF-B8DE-4829-9565-16E148F5638D}">
      <dgm:prSet/>
      <dgm:spPr/>
      <dgm:t>
        <a:bodyPr/>
        <a:lstStyle/>
        <a:p>
          <a:endParaRPr lang="en-IN"/>
        </a:p>
      </dgm:t>
    </dgm:pt>
    <dgm:pt modelId="{B50E9A82-567C-4E8B-8A44-400437D42342}" type="sibTrans" cxnId="{B14706CF-B8DE-4829-9565-16E148F5638D}">
      <dgm:prSet/>
      <dgm:spPr/>
      <dgm:t>
        <a:bodyPr/>
        <a:lstStyle/>
        <a:p>
          <a:endParaRPr lang="en-IN"/>
        </a:p>
      </dgm:t>
    </dgm:pt>
    <dgm:pt modelId="{176452FA-8B49-44A5-A9B9-5A059842E3ED}">
      <dgm:prSet phldrT="[Text]"/>
      <dgm:spPr/>
      <dgm:t>
        <a:bodyPr/>
        <a:lstStyle/>
        <a:p>
          <a:r>
            <a:rPr lang="en-IN" dirty="0"/>
            <a:t>Modern Methods</a:t>
          </a:r>
        </a:p>
      </dgm:t>
    </dgm:pt>
    <dgm:pt modelId="{94680FD7-E37A-49C1-AAF2-5B082C89E900}" type="sibTrans" cxnId="{38204052-13D2-469A-B110-7C3F6BED88C1}">
      <dgm:prSet/>
      <dgm:spPr/>
      <dgm:t>
        <a:bodyPr/>
        <a:lstStyle/>
        <a:p>
          <a:endParaRPr lang="en-IN"/>
        </a:p>
      </dgm:t>
    </dgm:pt>
    <dgm:pt modelId="{62DF0F9B-812B-448D-9411-06411CD7B662}" type="parTrans" cxnId="{38204052-13D2-469A-B110-7C3F6BED88C1}">
      <dgm:prSet/>
      <dgm:spPr/>
      <dgm:t>
        <a:bodyPr/>
        <a:lstStyle/>
        <a:p>
          <a:endParaRPr lang="en-IN"/>
        </a:p>
      </dgm:t>
    </dgm:pt>
    <dgm:pt modelId="{12E25402-176D-4406-A085-45E6430E5853}" type="pres">
      <dgm:prSet presAssocID="{3D2A37E2-6598-493B-855C-EE6747709B10}" presName="hierChild1" presStyleCnt="0">
        <dgm:presLayoutVars>
          <dgm:chPref val="1"/>
          <dgm:dir/>
          <dgm:animOne val="branch"/>
          <dgm:animLvl val="lvl"/>
          <dgm:resizeHandles/>
        </dgm:presLayoutVars>
      </dgm:prSet>
      <dgm:spPr/>
    </dgm:pt>
    <dgm:pt modelId="{F9E833A5-9811-4A34-BE7A-90EB991A2E94}" type="pres">
      <dgm:prSet presAssocID="{81432590-4FCF-4F63-B496-69D4863A2BAE}" presName="hierRoot1" presStyleCnt="0"/>
      <dgm:spPr/>
    </dgm:pt>
    <dgm:pt modelId="{8DAC0EBE-DEB6-4489-A440-C891A08A9F55}" type="pres">
      <dgm:prSet presAssocID="{81432590-4FCF-4F63-B496-69D4863A2BAE}" presName="composite" presStyleCnt="0"/>
      <dgm:spPr/>
    </dgm:pt>
    <dgm:pt modelId="{3AA8C60C-3D86-4642-99AE-E132BCD1EDDF}" type="pres">
      <dgm:prSet presAssocID="{81432590-4FCF-4F63-B496-69D4863A2BAE}" presName="background" presStyleLbl="node0" presStyleIdx="0" presStyleCnt="1"/>
      <dgm:spPr/>
    </dgm:pt>
    <dgm:pt modelId="{87F399F5-6E90-4BBE-AD4D-7256DEB471C8}" type="pres">
      <dgm:prSet presAssocID="{81432590-4FCF-4F63-B496-69D4863A2BAE}" presName="text" presStyleLbl="fgAcc0" presStyleIdx="0" presStyleCnt="1" custScaleX="69464" custScaleY="23547">
        <dgm:presLayoutVars>
          <dgm:chPref val="3"/>
        </dgm:presLayoutVars>
      </dgm:prSet>
      <dgm:spPr/>
    </dgm:pt>
    <dgm:pt modelId="{F395C95A-6828-44B9-A089-FE15DE96A513}" type="pres">
      <dgm:prSet presAssocID="{81432590-4FCF-4F63-B496-69D4863A2BAE}" presName="hierChild2" presStyleCnt="0"/>
      <dgm:spPr/>
    </dgm:pt>
    <dgm:pt modelId="{A7A3F84C-B4BE-4259-B49F-A36782E61D99}" type="pres">
      <dgm:prSet presAssocID="{4A8C7B8C-7656-4D24-90C0-77007366B662}" presName="Name10" presStyleLbl="parChTrans1D2" presStyleIdx="0" presStyleCnt="2"/>
      <dgm:spPr/>
    </dgm:pt>
    <dgm:pt modelId="{85F61EA2-3C4D-4FE2-ABFA-7F629D24EBE6}" type="pres">
      <dgm:prSet presAssocID="{38C2B5AC-151F-4661-AE5B-53990185AF33}" presName="hierRoot2" presStyleCnt="0"/>
      <dgm:spPr/>
    </dgm:pt>
    <dgm:pt modelId="{55D6452E-09D7-4F57-B15E-08F1B801F5F6}" type="pres">
      <dgm:prSet presAssocID="{38C2B5AC-151F-4661-AE5B-53990185AF33}" presName="composite2" presStyleCnt="0"/>
      <dgm:spPr/>
    </dgm:pt>
    <dgm:pt modelId="{F1783422-E311-49BF-82CD-E6B357BC58F1}" type="pres">
      <dgm:prSet presAssocID="{38C2B5AC-151F-4661-AE5B-53990185AF33}" presName="background2" presStyleLbl="node2" presStyleIdx="0" presStyleCnt="2"/>
      <dgm:spPr/>
    </dgm:pt>
    <dgm:pt modelId="{503E827A-D5C3-4BCE-B78E-428FE7E12D40}" type="pres">
      <dgm:prSet presAssocID="{38C2B5AC-151F-4661-AE5B-53990185AF33}" presName="text2" presStyleLbl="fgAcc2" presStyleIdx="0" presStyleCnt="2" custScaleX="45067" custScaleY="28371" custLinFactNeighborX="4773" custLinFactNeighborY="-2183">
        <dgm:presLayoutVars>
          <dgm:chPref val="3"/>
        </dgm:presLayoutVars>
      </dgm:prSet>
      <dgm:spPr/>
    </dgm:pt>
    <dgm:pt modelId="{92322D81-E505-4BB7-8DF7-E456B6D91C45}" type="pres">
      <dgm:prSet presAssocID="{38C2B5AC-151F-4661-AE5B-53990185AF33}" presName="hierChild3" presStyleCnt="0"/>
      <dgm:spPr/>
    </dgm:pt>
    <dgm:pt modelId="{58691CDD-3589-4EA2-8ED2-5D95386CBFC1}" type="pres">
      <dgm:prSet presAssocID="{62DF0F9B-812B-448D-9411-06411CD7B662}" presName="Name10" presStyleLbl="parChTrans1D2" presStyleIdx="1" presStyleCnt="2"/>
      <dgm:spPr/>
    </dgm:pt>
    <dgm:pt modelId="{CCDBC786-E49C-451A-96DC-005B7A82C16C}" type="pres">
      <dgm:prSet presAssocID="{176452FA-8B49-44A5-A9B9-5A059842E3ED}" presName="hierRoot2" presStyleCnt="0"/>
      <dgm:spPr/>
    </dgm:pt>
    <dgm:pt modelId="{91AB0802-EA9C-43C3-BBE6-2E7A7F06247F}" type="pres">
      <dgm:prSet presAssocID="{176452FA-8B49-44A5-A9B9-5A059842E3ED}" presName="composite2" presStyleCnt="0"/>
      <dgm:spPr/>
    </dgm:pt>
    <dgm:pt modelId="{772591A9-AEA6-4FA5-BFFB-737923A7094A}" type="pres">
      <dgm:prSet presAssocID="{176452FA-8B49-44A5-A9B9-5A059842E3ED}" presName="background2" presStyleLbl="node2" presStyleIdx="1" presStyleCnt="2"/>
      <dgm:spPr/>
    </dgm:pt>
    <dgm:pt modelId="{AC9A2BB2-1B87-4886-9548-933B3DA841DB}" type="pres">
      <dgm:prSet presAssocID="{176452FA-8B49-44A5-A9B9-5A059842E3ED}" presName="text2" presStyleLbl="fgAcc2" presStyleIdx="1" presStyleCnt="2" custScaleX="45560" custScaleY="24910">
        <dgm:presLayoutVars>
          <dgm:chPref val="3"/>
        </dgm:presLayoutVars>
      </dgm:prSet>
      <dgm:spPr/>
    </dgm:pt>
    <dgm:pt modelId="{296F5531-0DD3-461F-853C-D7964E27D404}" type="pres">
      <dgm:prSet presAssocID="{176452FA-8B49-44A5-A9B9-5A059842E3ED}" presName="hierChild3" presStyleCnt="0"/>
      <dgm:spPr/>
    </dgm:pt>
  </dgm:ptLst>
  <dgm:cxnLst>
    <dgm:cxn modelId="{B18C5417-AD25-4236-A20B-45728BDEF95D}" srcId="{3D2A37E2-6598-493B-855C-EE6747709B10}" destId="{81432590-4FCF-4F63-B496-69D4863A2BAE}" srcOrd="0" destOrd="0" parTransId="{B57EF9F8-C85C-49E5-8628-5197633F2C25}" sibTransId="{3E97B8C7-57E6-4BC9-A93C-72E5FE8BA729}"/>
    <dgm:cxn modelId="{4513631C-35CD-4F40-8088-9BB844783F15}" type="presOf" srcId="{38C2B5AC-151F-4661-AE5B-53990185AF33}" destId="{503E827A-D5C3-4BCE-B78E-428FE7E12D40}" srcOrd="0" destOrd="0" presId="urn:microsoft.com/office/officeart/2005/8/layout/hierarchy1"/>
    <dgm:cxn modelId="{38204052-13D2-469A-B110-7C3F6BED88C1}" srcId="{81432590-4FCF-4F63-B496-69D4863A2BAE}" destId="{176452FA-8B49-44A5-A9B9-5A059842E3ED}" srcOrd="1" destOrd="0" parTransId="{62DF0F9B-812B-448D-9411-06411CD7B662}" sibTransId="{94680FD7-E37A-49C1-AAF2-5B082C89E900}"/>
    <dgm:cxn modelId="{D4C5875A-31B6-4698-908F-AC197B4357DB}" type="presOf" srcId="{4A8C7B8C-7656-4D24-90C0-77007366B662}" destId="{A7A3F84C-B4BE-4259-B49F-A36782E61D99}" srcOrd="0" destOrd="0" presId="urn:microsoft.com/office/officeart/2005/8/layout/hierarchy1"/>
    <dgm:cxn modelId="{4800F8B1-9503-47BC-AEAA-B9F758018CC1}" type="presOf" srcId="{176452FA-8B49-44A5-A9B9-5A059842E3ED}" destId="{AC9A2BB2-1B87-4886-9548-933B3DA841DB}" srcOrd="0" destOrd="0" presId="urn:microsoft.com/office/officeart/2005/8/layout/hierarchy1"/>
    <dgm:cxn modelId="{B14706CF-B8DE-4829-9565-16E148F5638D}" srcId="{81432590-4FCF-4F63-B496-69D4863A2BAE}" destId="{38C2B5AC-151F-4661-AE5B-53990185AF33}" srcOrd="0" destOrd="0" parTransId="{4A8C7B8C-7656-4D24-90C0-77007366B662}" sibTransId="{B50E9A82-567C-4E8B-8A44-400437D42342}"/>
    <dgm:cxn modelId="{D08EDFE8-8FDB-44EC-893E-2045E2740AD7}" type="presOf" srcId="{62DF0F9B-812B-448D-9411-06411CD7B662}" destId="{58691CDD-3589-4EA2-8ED2-5D95386CBFC1}" srcOrd="0" destOrd="0" presId="urn:microsoft.com/office/officeart/2005/8/layout/hierarchy1"/>
    <dgm:cxn modelId="{55A645ED-A595-488A-B86E-36A8CD63BD3C}" type="presOf" srcId="{3D2A37E2-6598-493B-855C-EE6747709B10}" destId="{12E25402-176D-4406-A085-45E6430E5853}" srcOrd="0" destOrd="0" presId="urn:microsoft.com/office/officeart/2005/8/layout/hierarchy1"/>
    <dgm:cxn modelId="{3661A2F7-E0CB-4D2F-957B-24293BDA87E7}" type="presOf" srcId="{81432590-4FCF-4F63-B496-69D4863A2BAE}" destId="{87F399F5-6E90-4BBE-AD4D-7256DEB471C8}" srcOrd="0" destOrd="0" presId="urn:microsoft.com/office/officeart/2005/8/layout/hierarchy1"/>
    <dgm:cxn modelId="{5F51FA20-20C2-42D3-B6C6-F122553EE674}" type="presParOf" srcId="{12E25402-176D-4406-A085-45E6430E5853}" destId="{F9E833A5-9811-4A34-BE7A-90EB991A2E94}" srcOrd="0" destOrd="0" presId="urn:microsoft.com/office/officeart/2005/8/layout/hierarchy1"/>
    <dgm:cxn modelId="{A03752DA-E8CB-49A2-AA27-6661C5DDCD0A}" type="presParOf" srcId="{F9E833A5-9811-4A34-BE7A-90EB991A2E94}" destId="{8DAC0EBE-DEB6-4489-A440-C891A08A9F55}" srcOrd="0" destOrd="0" presId="urn:microsoft.com/office/officeart/2005/8/layout/hierarchy1"/>
    <dgm:cxn modelId="{9F349E15-E3A8-4173-AD15-6F89E01475C5}" type="presParOf" srcId="{8DAC0EBE-DEB6-4489-A440-C891A08A9F55}" destId="{3AA8C60C-3D86-4642-99AE-E132BCD1EDDF}" srcOrd="0" destOrd="0" presId="urn:microsoft.com/office/officeart/2005/8/layout/hierarchy1"/>
    <dgm:cxn modelId="{5AA65179-0EBF-4FA5-9BA6-250CD68322B5}" type="presParOf" srcId="{8DAC0EBE-DEB6-4489-A440-C891A08A9F55}" destId="{87F399F5-6E90-4BBE-AD4D-7256DEB471C8}" srcOrd="1" destOrd="0" presId="urn:microsoft.com/office/officeart/2005/8/layout/hierarchy1"/>
    <dgm:cxn modelId="{C09A223A-5823-412B-B458-D0C01B92E1FC}" type="presParOf" srcId="{F9E833A5-9811-4A34-BE7A-90EB991A2E94}" destId="{F395C95A-6828-44B9-A089-FE15DE96A513}" srcOrd="1" destOrd="0" presId="urn:microsoft.com/office/officeart/2005/8/layout/hierarchy1"/>
    <dgm:cxn modelId="{D138A312-59ED-44CE-88C9-1CCC4E7AD151}" type="presParOf" srcId="{F395C95A-6828-44B9-A089-FE15DE96A513}" destId="{A7A3F84C-B4BE-4259-B49F-A36782E61D99}" srcOrd="0" destOrd="0" presId="urn:microsoft.com/office/officeart/2005/8/layout/hierarchy1"/>
    <dgm:cxn modelId="{23AF1FB1-420E-493B-A962-39085C690A84}" type="presParOf" srcId="{F395C95A-6828-44B9-A089-FE15DE96A513}" destId="{85F61EA2-3C4D-4FE2-ABFA-7F629D24EBE6}" srcOrd="1" destOrd="0" presId="urn:microsoft.com/office/officeart/2005/8/layout/hierarchy1"/>
    <dgm:cxn modelId="{51A85616-04DC-45C2-8418-83AAF0893072}" type="presParOf" srcId="{85F61EA2-3C4D-4FE2-ABFA-7F629D24EBE6}" destId="{55D6452E-09D7-4F57-B15E-08F1B801F5F6}" srcOrd="0" destOrd="0" presId="urn:microsoft.com/office/officeart/2005/8/layout/hierarchy1"/>
    <dgm:cxn modelId="{2748E5C3-67CF-4C00-9F13-E4F22AC25961}" type="presParOf" srcId="{55D6452E-09D7-4F57-B15E-08F1B801F5F6}" destId="{F1783422-E311-49BF-82CD-E6B357BC58F1}" srcOrd="0" destOrd="0" presId="urn:microsoft.com/office/officeart/2005/8/layout/hierarchy1"/>
    <dgm:cxn modelId="{DADB0332-6B43-4761-9B5B-74CC729A0C9B}" type="presParOf" srcId="{55D6452E-09D7-4F57-B15E-08F1B801F5F6}" destId="{503E827A-D5C3-4BCE-B78E-428FE7E12D40}" srcOrd="1" destOrd="0" presId="urn:microsoft.com/office/officeart/2005/8/layout/hierarchy1"/>
    <dgm:cxn modelId="{39254B08-1E98-41E8-8609-C6031E29A56A}" type="presParOf" srcId="{85F61EA2-3C4D-4FE2-ABFA-7F629D24EBE6}" destId="{92322D81-E505-4BB7-8DF7-E456B6D91C45}" srcOrd="1" destOrd="0" presId="urn:microsoft.com/office/officeart/2005/8/layout/hierarchy1"/>
    <dgm:cxn modelId="{AFC8947C-796F-403A-BFA0-26EE91B4FA68}" type="presParOf" srcId="{F395C95A-6828-44B9-A089-FE15DE96A513}" destId="{58691CDD-3589-4EA2-8ED2-5D95386CBFC1}" srcOrd="2" destOrd="0" presId="urn:microsoft.com/office/officeart/2005/8/layout/hierarchy1"/>
    <dgm:cxn modelId="{EBF57AFC-4C8C-44E5-8D3B-459039996B52}" type="presParOf" srcId="{F395C95A-6828-44B9-A089-FE15DE96A513}" destId="{CCDBC786-E49C-451A-96DC-005B7A82C16C}" srcOrd="3" destOrd="0" presId="urn:microsoft.com/office/officeart/2005/8/layout/hierarchy1"/>
    <dgm:cxn modelId="{4A9A1A6F-4EA2-4D1B-A11A-606FD7A0603E}" type="presParOf" srcId="{CCDBC786-E49C-451A-96DC-005B7A82C16C}" destId="{91AB0802-EA9C-43C3-BBE6-2E7A7F06247F}" srcOrd="0" destOrd="0" presId="urn:microsoft.com/office/officeart/2005/8/layout/hierarchy1"/>
    <dgm:cxn modelId="{E9E25FF7-F094-40FB-8834-F51CE4213507}" type="presParOf" srcId="{91AB0802-EA9C-43C3-BBE6-2E7A7F06247F}" destId="{772591A9-AEA6-4FA5-BFFB-737923A7094A}" srcOrd="0" destOrd="0" presId="urn:microsoft.com/office/officeart/2005/8/layout/hierarchy1"/>
    <dgm:cxn modelId="{B7B9638A-6B86-4B0F-B9DF-7BBA1C8BE62D}" type="presParOf" srcId="{91AB0802-EA9C-43C3-BBE6-2E7A7F06247F}" destId="{AC9A2BB2-1B87-4886-9548-933B3DA841DB}" srcOrd="1" destOrd="0" presId="urn:microsoft.com/office/officeart/2005/8/layout/hierarchy1"/>
    <dgm:cxn modelId="{80007656-9934-4207-8A65-BE0CC1927D35}" type="presParOf" srcId="{CCDBC786-E49C-451A-96DC-005B7A82C16C}" destId="{296F5531-0DD3-461F-853C-D7964E27D40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EFE96-5274-4638-BB7D-9EB614535BC3}">
      <dsp:nvSpPr>
        <dsp:cNvPr id="0" name=""/>
        <dsp:cNvSpPr/>
      </dsp:nvSpPr>
      <dsp:spPr>
        <a:xfrm>
          <a:off x="2851138" y="-5981"/>
          <a:ext cx="5283402" cy="5283402"/>
        </a:xfrm>
        <a:prstGeom prst="circularArrow">
          <a:avLst>
            <a:gd name="adj1" fmla="val 5274"/>
            <a:gd name="adj2" fmla="val 312630"/>
            <a:gd name="adj3" fmla="val 14202039"/>
            <a:gd name="adj4" fmla="val 17142303"/>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E6D52-5171-4C86-A938-BB3C5B6CAD94}">
      <dsp:nvSpPr>
        <dsp:cNvPr id="0" name=""/>
        <dsp:cNvSpPr/>
      </dsp:nvSpPr>
      <dsp:spPr>
        <a:xfrm>
          <a:off x="4473660" y="90"/>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bg1"/>
              </a:solidFill>
            </a:rPr>
            <a:t>Setting performance goals and objectives</a:t>
          </a:r>
        </a:p>
      </dsp:txBody>
      <dsp:txXfrm>
        <a:off x="4523412" y="49842"/>
        <a:ext cx="1938854" cy="919675"/>
      </dsp:txXfrm>
    </dsp:sp>
    <dsp:sp modelId="{BC791C18-A7E6-448E-A110-A0B384DD7433}">
      <dsp:nvSpPr>
        <dsp:cNvPr id="0" name=""/>
        <dsp:cNvSpPr/>
      </dsp:nvSpPr>
      <dsp:spPr>
        <a:xfrm>
          <a:off x="6329871" y="1071774"/>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Determining key competencies</a:t>
          </a:r>
        </a:p>
      </dsp:txBody>
      <dsp:txXfrm>
        <a:off x="6379623" y="1121526"/>
        <a:ext cx="1938854" cy="919675"/>
      </dsp:txXfrm>
    </dsp:sp>
    <dsp:sp modelId="{9D9F2EE8-8A89-4445-AF68-8082344B8BA9}">
      <dsp:nvSpPr>
        <dsp:cNvPr id="0" name=""/>
        <dsp:cNvSpPr/>
      </dsp:nvSpPr>
      <dsp:spPr>
        <a:xfrm>
          <a:off x="6329871" y="3215142"/>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Measurement of performance against the goals and objectives</a:t>
          </a:r>
        </a:p>
      </dsp:txBody>
      <dsp:txXfrm>
        <a:off x="6379623" y="3264894"/>
        <a:ext cx="1938854" cy="919675"/>
      </dsp:txXfrm>
    </dsp:sp>
    <dsp:sp modelId="{5DE1D6CD-70B6-415D-A999-702C7F8F6BC6}">
      <dsp:nvSpPr>
        <dsp:cNvPr id="0" name=""/>
        <dsp:cNvSpPr/>
      </dsp:nvSpPr>
      <dsp:spPr>
        <a:xfrm>
          <a:off x="4473660" y="4286826"/>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measurement of performance against key competencies</a:t>
          </a:r>
        </a:p>
      </dsp:txBody>
      <dsp:txXfrm>
        <a:off x="4523412" y="4336578"/>
        <a:ext cx="1938854" cy="919675"/>
      </dsp:txXfrm>
    </dsp:sp>
    <dsp:sp modelId="{0BFB5CF5-6E68-4D86-A6C4-47A5B6CC8375}">
      <dsp:nvSpPr>
        <dsp:cNvPr id="0" name=""/>
        <dsp:cNvSpPr/>
      </dsp:nvSpPr>
      <dsp:spPr>
        <a:xfrm>
          <a:off x="2617449" y="3215142"/>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Feedback of results</a:t>
          </a:r>
        </a:p>
      </dsp:txBody>
      <dsp:txXfrm>
        <a:off x="2667201" y="3264894"/>
        <a:ext cx="1938854" cy="919675"/>
      </dsp:txXfrm>
    </dsp:sp>
    <dsp:sp modelId="{10EEAE93-C3BA-4C02-901F-F94CB800FDBC}">
      <dsp:nvSpPr>
        <dsp:cNvPr id="0" name=""/>
        <dsp:cNvSpPr/>
      </dsp:nvSpPr>
      <dsp:spPr>
        <a:xfrm>
          <a:off x="2617449" y="1071774"/>
          <a:ext cx="2038358" cy="1019179"/>
        </a:xfrm>
        <a:prstGeom prst="roundRect">
          <a:avLst/>
        </a:prstGeom>
        <a:solidFill>
          <a:schemeClr val="tx1">
            <a:lumMod val="85000"/>
            <a:lumOff val="1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Amendment to goals and objectives</a:t>
          </a:r>
        </a:p>
      </dsp:txBody>
      <dsp:txXfrm>
        <a:off x="2667201" y="1121526"/>
        <a:ext cx="1938854" cy="919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2587E-F262-41C3-B34C-A7F8A533102F}">
      <dsp:nvSpPr>
        <dsp:cNvPr id="0" name=""/>
        <dsp:cNvSpPr/>
      </dsp:nvSpPr>
      <dsp:spPr>
        <a:xfrm>
          <a:off x="4503916" y="2040"/>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Develop performance standards</a:t>
          </a:r>
        </a:p>
      </dsp:txBody>
      <dsp:txXfrm>
        <a:off x="4521625" y="19749"/>
        <a:ext cx="2009012" cy="569219"/>
      </dsp:txXfrm>
    </dsp:sp>
    <dsp:sp modelId="{306EA02B-BA42-43BC-A1BE-A44E6657B7C8}">
      <dsp:nvSpPr>
        <dsp:cNvPr id="0" name=""/>
        <dsp:cNvSpPr/>
      </dsp:nvSpPr>
      <dsp:spPr>
        <a:xfrm rot="5400000">
          <a:off x="5412762" y="621794"/>
          <a:ext cx="226739" cy="272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444506" y="644467"/>
        <a:ext cx="163252" cy="158717"/>
      </dsp:txXfrm>
    </dsp:sp>
    <dsp:sp modelId="{CA0A107D-2195-4562-8139-CB0C9C429A29}">
      <dsp:nvSpPr>
        <dsp:cNvPr id="0" name=""/>
        <dsp:cNvSpPr/>
      </dsp:nvSpPr>
      <dsp:spPr>
        <a:xfrm>
          <a:off x="4503916" y="908996"/>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Setting goals and objectives</a:t>
          </a:r>
        </a:p>
      </dsp:txBody>
      <dsp:txXfrm>
        <a:off x="4521625" y="926705"/>
        <a:ext cx="2009012" cy="569219"/>
      </dsp:txXfrm>
    </dsp:sp>
    <dsp:sp modelId="{FC843DC3-3D28-4559-9042-7EC5533E68DB}">
      <dsp:nvSpPr>
        <dsp:cNvPr id="0" name=""/>
        <dsp:cNvSpPr/>
      </dsp:nvSpPr>
      <dsp:spPr>
        <a:xfrm rot="5400000">
          <a:off x="5412762" y="1528750"/>
          <a:ext cx="226739" cy="272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444506" y="1551423"/>
        <a:ext cx="163252" cy="158717"/>
      </dsp:txXfrm>
    </dsp:sp>
    <dsp:sp modelId="{8222D6D5-D41D-4601-BB0C-D106EAE14A48}">
      <dsp:nvSpPr>
        <dsp:cNvPr id="0" name=""/>
        <dsp:cNvSpPr/>
      </dsp:nvSpPr>
      <dsp:spPr>
        <a:xfrm>
          <a:off x="4503916" y="1815953"/>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a:t>
          </a:r>
        </a:p>
      </dsp:txBody>
      <dsp:txXfrm>
        <a:off x="4521625" y="1833662"/>
        <a:ext cx="2009012" cy="569219"/>
      </dsp:txXfrm>
    </dsp:sp>
    <dsp:sp modelId="{D8B545D1-7505-4222-B1C1-956672AE16BE}">
      <dsp:nvSpPr>
        <dsp:cNvPr id="0" name=""/>
        <dsp:cNvSpPr/>
      </dsp:nvSpPr>
      <dsp:spPr>
        <a:xfrm rot="5400000">
          <a:off x="5412762" y="2435706"/>
          <a:ext cx="226739" cy="272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444506" y="2458379"/>
        <a:ext cx="163252" cy="158717"/>
      </dsp:txXfrm>
    </dsp:sp>
    <dsp:sp modelId="{A7999647-6A6A-4C41-96A3-1D0563189D19}">
      <dsp:nvSpPr>
        <dsp:cNvPr id="0" name=""/>
        <dsp:cNvSpPr/>
      </dsp:nvSpPr>
      <dsp:spPr>
        <a:xfrm>
          <a:off x="4503916" y="2722909"/>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Performance appraisal interview</a:t>
          </a:r>
        </a:p>
      </dsp:txBody>
      <dsp:txXfrm>
        <a:off x="4521625" y="2740618"/>
        <a:ext cx="2009012" cy="569219"/>
      </dsp:txXfrm>
    </dsp:sp>
    <dsp:sp modelId="{A5976DE3-8CF1-43A1-A0CB-0D2AB9FC64D4}">
      <dsp:nvSpPr>
        <dsp:cNvPr id="0" name=""/>
        <dsp:cNvSpPr/>
      </dsp:nvSpPr>
      <dsp:spPr>
        <a:xfrm rot="5400000">
          <a:off x="5412762" y="3342662"/>
          <a:ext cx="226739" cy="272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444506" y="3365335"/>
        <a:ext cx="163252" cy="158717"/>
      </dsp:txXfrm>
    </dsp:sp>
    <dsp:sp modelId="{124F1082-929D-433F-9857-E6E7C169B216}">
      <dsp:nvSpPr>
        <dsp:cNvPr id="0" name=""/>
        <dsp:cNvSpPr/>
      </dsp:nvSpPr>
      <dsp:spPr>
        <a:xfrm>
          <a:off x="4503916" y="3629865"/>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Future goals and objectives</a:t>
          </a:r>
        </a:p>
      </dsp:txBody>
      <dsp:txXfrm>
        <a:off x="4521625" y="3647574"/>
        <a:ext cx="2009012" cy="569219"/>
      </dsp:txXfrm>
    </dsp:sp>
    <dsp:sp modelId="{04C59048-1656-4C2B-BFE8-AE6FE140B046}">
      <dsp:nvSpPr>
        <dsp:cNvPr id="0" name=""/>
        <dsp:cNvSpPr/>
      </dsp:nvSpPr>
      <dsp:spPr>
        <a:xfrm rot="5400000">
          <a:off x="5412762" y="4249619"/>
          <a:ext cx="226739" cy="272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444506" y="4272292"/>
        <a:ext cx="163252" cy="158717"/>
      </dsp:txXfrm>
    </dsp:sp>
    <dsp:sp modelId="{BB799361-E48D-4957-98FD-F2F73F33D882}">
      <dsp:nvSpPr>
        <dsp:cNvPr id="0" name=""/>
        <dsp:cNvSpPr/>
      </dsp:nvSpPr>
      <dsp:spPr>
        <a:xfrm>
          <a:off x="4503916" y="4536821"/>
          <a:ext cx="2044430" cy="604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Rewarding performance</a:t>
          </a:r>
        </a:p>
      </dsp:txBody>
      <dsp:txXfrm>
        <a:off x="4521625" y="4554530"/>
        <a:ext cx="2009012" cy="569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91CDD-3589-4EA2-8ED2-5D95386CBFC1}">
      <dsp:nvSpPr>
        <dsp:cNvPr id="0" name=""/>
        <dsp:cNvSpPr/>
      </dsp:nvSpPr>
      <dsp:spPr>
        <a:xfrm>
          <a:off x="4596964" y="1112581"/>
          <a:ext cx="2497454" cy="2158868"/>
        </a:xfrm>
        <a:custGeom>
          <a:avLst/>
          <a:gdLst/>
          <a:ahLst/>
          <a:cxnLst/>
          <a:rect l="0" t="0" r="0" b="0"/>
          <a:pathLst>
            <a:path>
              <a:moveTo>
                <a:pt x="0" y="0"/>
              </a:moveTo>
              <a:lnTo>
                <a:pt x="0" y="1471206"/>
              </a:lnTo>
              <a:lnTo>
                <a:pt x="2497454" y="1471206"/>
              </a:lnTo>
              <a:lnTo>
                <a:pt x="2497454" y="215886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A3F84C-B4BE-4259-B49F-A36782E61D99}">
      <dsp:nvSpPr>
        <dsp:cNvPr id="0" name=""/>
        <dsp:cNvSpPr/>
      </dsp:nvSpPr>
      <dsp:spPr>
        <a:xfrm>
          <a:off x="2435514" y="1112581"/>
          <a:ext cx="2161450" cy="2055969"/>
        </a:xfrm>
        <a:custGeom>
          <a:avLst/>
          <a:gdLst/>
          <a:ahLst/>
          <a:cxnLst/>
          <a:rect l="0" t="0" r="0" b="0"/>
          <a:pathLst>
            <a:path>
              <a:moveTo>
                <a:pt x="2161450" y="0"/>
              </a:moveTo>
              <a:lnTo>
                <a:pt x="2161450" y="1368307"/>
              </a:lnTo>
              <a:lnTo>
                <a:pt x="0" y="1368307"/>
              </a:lnTo>
              <a:lnTo>
                <a:pt x="0" y="205596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A8C60C-3D86-4642-99AE-E132BCD1EDDF}">
      <dsp:nvSpPr>
        <dsp:cNvPr id="0" name=""/>
        <dsp:cNvSpPr/>
      </dsp:nvSpPr>
      <dsp:spPr>
        <a:xfrm>
          <a:off x="2018793" y="2662"/>
          <a:ext cx="5156343" cy="110991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399F5-6E90-4BBE-AD4D-7256DEB471C8}">
      <dsp:nvSpPr>
        <dsp:cNvPr id="0" name=""/>
        <dsp:cNvSpPr/>
      </dsp:nvSpPr>
      <dsp:spPr>
        <a:xfrm>
          <a:off x="2843575" y="786205"/>
          <a:ext cx="5156343" cy="110991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1" kern="1200" dirty="0"/>
            <a:t>Performance appraisal</a:t>
          </a:r>
        </a:p>
      </dsp:txBody>
      <dsp:txXfrm>
        <a:off x="2876083" y="818713"/>
        <a:ext cx="5091327" cy="1044903"/>
      </dsp:txXfrm>
    </dsp:sp>
    <dsp:sp modelId="{F1783422-E311-49BF-82CD-E6B357BC58F1}">
      <dsp:nvSpPr>
        <dsp:cNvPr id="0" name=""/>
        <dsp:cNvSpPr/>
      </dsp:nvSpPr>
      <dsp:spPr>
        <a:xfrm>
          <a:off x="762842" y="3168551"/>
          <a:ext cx="3345343" cy="13373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E827A-D5C3-4BCE-B78E-428FE7E12D40}">
      <dsp:nvSpPr>
        <dsp:cNvPr id="0" name=""/>
        <dsp:cNvSpPr/>
      </dsp:nvSpPr>
      <dsp:spPr>
        <a:xfrm>
          <a:off x="1587625" y="3952094"/>
          <a:ext cx="3345343" cy="133730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Traditional methods</a:t>
          </a:r>
        </a:p>
      </dsp:txBody>
      <dsp:txXfrm>
        <a:off x="1626793" y="3991262"/>
        <a:ext cx="3267007" cy="1258968"/>
      </dsp:txXfrm>
    </dsp:sp>
    <dsp:sp modelId="{772591A9-AEA6-4FA5-BFFB-737923A7094A}">
      <dsp:nvSpPr>
        <dsp:cNvPr id="0" name=""/>
        <dsp:cNvSpPr/>
      </dsp:nvSpPr>
      <dsp:spPr>
        <a:xfrm>
          <a:off x="5403449" y="3271449"/>
          <a:ext cx="3381938" cy="11741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A2BB2-1B87-4886-9548-933B3DA841DB}">
      <dsp:nvSpPr>
        <dsp:cNvPr id="0" name=""/>
        <dsp:cNvSpPr/>
      </dsp:nvSpPr>
      <dsp:spPr>
        <a:xfrm>
          <a:off x="6228232" y="4054993"/>
          <a:ext cx="3381938" cy="11741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Modern Methods</a:t>
          </a:r>
        </a:p>
      </dsp:txBody>
      <dsp:txXfrm>
        <a:off x="6262622" y="4089383"/>
        <a:ext cx="3313158" cy="110538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32476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B41A2-C390-40A9-836D-43A7110BFFA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296657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82013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086593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61309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962877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50744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3566765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65013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207708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B41A2-C390-40A9-836D-43A7110BFFA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335268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B41A2-C390-40A9-836D-43A7110BFFA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260579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B41A2-C390-40A9-836D-43A7110BFFA5}"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82178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FB41A2-C390-40A9-836D-43A7110BFFA5}"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42976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B41A2-C390-40A9-836D-43A7110BFFA5}"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105032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B41A2-C390-40A9-836D-43A7110BFFA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220307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B41A2-C390-40A9-836D-43A7110BFFA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D7FAF-0B13-4EA8-8C8A-EBE66B526B65}" type="slidenum">
              <a:rPr lang="en-IN" smtClean="0"/>
              <a:t>‹#›</a:t>
            </a:fld>
            <a:endParaRPr lang="en-IN"/>
          </a:p>
        </p:txBody>
      </p:sp>
    </p:spTree>
    <p:extLst>
      <p:ext uri="{BB962C8B-B14F-4D97-AF65-F5344CB8AC3E}">
        <p14:creationId xmlns:p14="http://schemas.microsoft.com/office/powerpoint/2010/main" val="95006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FB41A2-C390-40A9-836D-43A7110BFFA5}" type="datetimeFigureOut">
              <a:rPr lang="en-IN" smtClean="0"/>
              <a:t>27-09-2023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4D7FAF-0B13-4EA8-8C8A-EBE66B526B65}" type="slidenum">
              <a:rPr lang="en-IN" smtClean="0"/>
              <a:t>‹#›</a:t>
            </a:fld>
            <a:endParaRPr lang="en-IN"/>
          </a:p>
        </p:txBody>
      </p:sp>
    </p:spTree>
    <p:extLst>
      <p:ext uri="{BB962C8B-B14F-4D97-AF65-F5344CB8AC3E}">
        <p14:creationId xmlns:p14="http://schemas.microsoft.com/office/powerpoint/2010/main" val="193879911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8568" y="1291579"/>
            <a:ext cx="8574622" cy="999337"/>
          </a:xfrm>
        </p:spPr>
        <p:txBody>
          <a:bodyPr>
            <a:normAutofit fontScale="90000"/>
          </a:bodyPr>
          <a:lstStyle/>
          <a:p>
            <a:r>
              <a:rPr lang="en-IN" dirty="0"/>
              <a:t>PERFORMANCE APPRAISAL</a:t>
            </a:r>
          </a:p>
        </p:txBody>
      </p:sp>
      <p:sp>
        <p:nvSpPr>
          <p:cNvPr id="3" name="Subtitle 2"/>
          <p:cNvSpPr>
            <a:spLocks noGrp="1"/>
          </p:cNvSpPr>
          <p:nvPr>
            <p:ph type="subTitle" idx="1"/>
          </p:nvPr>
        </p:nvSpPr>
        <p:spPr>
          <a:xfrm>
            <a:off x="5667949" y="3229590"/>
            <a:ext cx="4744411" cy="860629"/>
          </a:xfrm>
        </p:spPr>
        <p:txBody>
          <a:bodyPr>
            <a:normAutofit fontScale="92500" lnSpcReduction="10000"/>
          </a:bodyPr>
          <a:lstStyle/>
          <a:p>
            <a:pPr algn="l">
              <a:spcBef>
                <a:spcPts val="0"/>
              </a:spcBef>
              <a:spcAft>
                <a:spcPts val="0"/>
              </a:spcAft>
            </a:pPr>
            <a:r>
              <a:rPr lang="en-IN" sz="2800" b="1" dirty="0"/>
              <a:t>Cdr Vijay Pratap Singh</a:t>
            </a:r>
          </a:p>
          <a:p>
            <a:pPr algn="l">
              <a:spcBef>
                <a:spcPts val="0"/>
              </a:spcBef>
              <a:spcAft>
                <a:spcPts val="0"/>
              </a:spcAft>
            </a:pPr>
            <a:r>
              <a:rPr lang="en-IN" sz="2800" b="1" dirty="0"/>
              <a:t>Adjunct Professor E&amp;TC, TCET</a:t>
            </a:r>
          </a:p>
        </p:txBody>
      </p:sp>
    </p:spTree>
    <p:extLst>
      <p:ext uri="{BB962C8B-B14F-4D97-AF65-F5344CB8AC3E}">
        <p14:creationId xmlns:p14="http://schemas.microsoft.com/office/powerpoint/2010/main" val="353745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51460"/>
            <a:ext cx="10018713" cy="1752599"/>
          </a:xfrm>
        </p:spPr>
        <p:txBody>
          <a:bodyPr/>
          <a:lstStyle/>
          <a:p>
            <a:r>
              <a:rPr lang="en-IN" b="1" u="sng" dirty="0"/>
              <a:t>CHARACTERISTICS OF EFFECTIVE PERFORMANCE APPRAISAL</a:t>
            </a:r>
          </a:p>
        </p:txBody>
      </p:sp>
      <p:sp>
        <p:nvSpPr>
          <p:cNvPr id="3" name="Content Placeholder 2"/>
          <p:cNvSpPr>
            <a:spLocks noGrp="1"/>
          </p:cNvSpPr>
          <p:nvPr>
            <p:ph idx="1"/>
          </p:nvPr>
        </p:nvSpPr>
        <p:spPr>
          <a:xfrm>
            <a:off x="1484310" y="2004059"/>
            <a:ext cx="10018713" cy="4648201"/>
          </a:xfrm>
        </p:spPr>
        <p:txBody>
          <a:bodyPr>
            <a:normAutofit/>
          </a:bodyPr>
          <a:lstStyle/>
          <a:p>
            <a:r>
              <a:rPr lang="en-IN" b="1" dirty="0"/>
              <a:t>The philosophy, purpose and objectives of the organization are clearly stated so that performance appraisal tools can be designed to reflect these</a:t>
            </a:r>
          </a:p>
          <a:p>
            <a:r>
              <a:rPr lang="en-IN" b="1" dirty="0"/>
              <a:t>The purpose of performance appraisal are identified, communicated and understood</a:t>
            </a:r>
          </a:p>
          <a:p>
            <a:r>
              <a:rPr lang="en-IN" b="1" dirty="0"/>
              <a:t>Job descriptions are written in such a manner that standards of job performance can be identified for each job</a:t>
            </a:r>
          </a:p>
          <a:p>
            <a:pPr lvl="0"/>
            <a:r>
              <a:rPr lang="en-US" b="1" dirty="0"/>
              <a:t>The appraisal tool used is suited to the purposes for which it will be utilized and is accompanied by clear instructions for its use.</a:t>
            </a:r>
          </a:p>
          <a:p>
            <a:pPr marL="0" indent="0">
              <a:buNone/>
            </a:pPr>
            <a:endParaRPr lang="en-IN" b="1" dirty="0"/>
          </a:p>
        </p:txBody>
      </p:sp>
    </p:spTree>
    <p:extLst>
      <p:ext uri="{BB962C8B-B14F-4D97-AF65-F5344CB8AC3E}">
        <p14:creationId xmlns:p14="http://schemas.microsoft.com/office/powerpoint/2010/main" val="101294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21921"/>
            <a:ext cx="10018713" cy="1752599"/>
          </a:xfrm>
        </p:spPr>
        <p:txBody>
          <a:bodyPr/>
          <a:lstStyle/>
          <a:p>
            <a:r>
              <a:rPr lang="en-IN" b="1" u="sng" dirty="0"/>
              <a:t>CHARACTERISTICS OF EFFECTIVE PERFORMANCE APPRAISAL</a:t>
            </a:r>
            <a:endParaRPr lang="en-IN" dirty="0"/>
          </a:p>
        </p:txBody>
      </p:sp>
      <p:sp>
        <p:nvSpPr>
          <p:cNvPr id="3" name="Content Placeholder 2"/>
          <p:cNvSpPr>
            <a:spLocks noGrp="1"/>
          </p:cNvSpPr>
          <p:nvPr>
            <p:ph idx="1"/>
          </p:nvPr>
        </p:nvSpPr>
        <p:spPr>
          <a:xfrm>
            <a:off x="1484310" y="1874520"/>
            <a:ext cx="10018713" cy="4983479"/>
          </a:xfrm>
        </p:spPr>
        <p:txBody>
          <a:bodyPr>
            <a:normAutofit/>
          </a:bodyPr>
          <a:lstStyle/>
          <a:p>
            <a:pPr lvl="0"/>
            <a:r>
              <a:rPr lang="en-US" b="1" dirty="0"/>
              <a:t>Evaluators are trained in the use of the tool.</a:t>
            </a:r>
          </a:p>
          <a:p>
            <a:pPr lvl="0"/>
            <a:r>
              <a:rPr lang="en-US" b="1" dirty="0"/>
              <a:t>The performance appraisal procedure is delineated, communicated and understood.</a:t>
            </a:r>
          </a:p>
          <a:p>
            <a:pPr lvl="0"/>
            <a:r>
              <a:rPr lang="en-US" b="1" dirty="0"/>
              <a:t>Plans for policing the appraisal procedure and evaluating appraisal tools are developed and implemented.</a:t>
            </a:r>
          </a:p>
          <a:p>
            <a:pPr lvl="0"/>
            <a:r>
              <a:rPr lang="en-US" b="1" dirty="0"/>
              <a:t>Performance appraisal has the full support of top management.</a:t>
            </a:r>
          </a:p>
          <a:p>
            <a:pPr lvl="0"/>
            <a:r>
              <a:rPr lang="en-US" b="1" dirty="0"/>
              <a:t>Performance appraisal is considered to be fair and productive by all who participate in it.</a:t>
            </a:r>
          </a:p>
          <a:p>
            <a:pPr>
              <a:buNone/>
            </a:pPr>
            <a:endParaRPr lang="en-US" b="1" dirty="0"/>
          </a:p>
          <a:p>
            <a:endParaRPr lang="en-US" b="1" dirty="0"/>
          </a:p>
        </p:txBody>
      </p:sp>
    </p:spTree>
    <p:extLst>
      <p:ext uri="{BB962C8B-B14F-4D97-AF65-F5344CB8AC3E}">
        <p14:creationId xmlns:p14="http://schemas.microsoft.com/office/powerpoint/2010/main" val="241937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OBSTACLES TO EFFECTIVE PERFORMANCE APPRAISAL</a:t>
            </a:r>
          </a:p>
        </p:txBody>
      </p:sp>
      <p:sp>
        <p:nvSpPr>
          <p:cNvPr id="3" name="Content Placeholder 2"/>
          <p:cNvSpPr>
            <a:spLocks noGrp="1"/>
          </p:cNvSpPr>
          <p:nvPr>
            <p:ph idx="1"/>
          </p:nvPr>
        </p:nvSpPr>
        <p:spPr>
          <a:xfrm>
            <a:off x="1484310" y="2666999"/>
            <a:ext cx="10018713" cy="4191001"/>
          </a:xfrm>
        </p:spPr>
        <p:txBody>
          <a:bodyPr/>
          <a:lstStyle/>
          <a:p>
            <a:r>
              <a:rPr lang="en-IN" b="1" dirty="0"/>
              <a:t>Lack of support from top management</a:t>
            </a:r>
          </a:p>
          <a:p>
            <a:r>
              <a:rPr lang="en-IN" b="1" dirty="0"/>
              <a:t>Resistance on the part of evaluator because-	</a:t>
            </a:r>
          </a:p>
          <a:p>
            <a:pPr lvl="1"/>
            <a:r>
              <a:rPr lang="en-US" b="1" dirty="0"/>
              <a:t>Performance appraisal demands too much of supervisors efforts in terms of time, paperwork, and periodic observation of subordinates’ performance.</a:t>
            </a:r>
          </a:p>
          <a:p>
            <a:pPr lvl="1"/>
            <a:r>
              <a:rPr lang="en-US" b="1" dirty="0"/>
              <a:t>Supervisors do not fully understand the purposes and procedures of performance appraisal.</a:t>
            </a:r>
          </a:p>
          <a:p>
            <a:pPr>
              <a:buNone/>
            </a:pPr>
            <a:endParaRPr lang="en-US" b="1" dirty="0"/>
          </a:p>
          <a:p>
            <a:pPr lvl="1"/>
            <a:endParaRPr lang="en-IN" b="1" dirty="0"/>
          </a:p>
        </p:txBody>
      </p:sp>
    </p:spTree>
    <p:extLst>
      <p:ext uri="{BB962C8B-B14F-4D97-AF65-F5344CB8AC3E}">
        <p14:creationId xmlns:p14="http://schemas.microsoft.com/office/powerpoint/2010/main" val="27439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IN" b="1" u="sng" dirty="0"/>
              <a:t>OBSTACLES TO EFFECTIVE PERFORMANCE APPRAISAL</a:t>
            </a:r>
            <a:endParaRPr lang="en-IN" dirty="0"/>
          </a:p>
        </p:txBody>
      </p:sp>
      <p:sp>
        <p:nvSpPr>
          <p:cNvPr id="3" name="Content Placeholder 2"/>
          <p:cNvSpPr>
            <a:spLocks noGrp="1"/>
          </p:cNvSpPr>
          <p:nvPr>
            <p:ph idx="1"/>
          </p:nvPr>
        </p:nvSpPr>
        <p:spPr>
          <a:xfrm>
            <a:off x="1484310" y="2103120"/>
            <a:ext cx="10018713" cy="4411979"/>
          </a:xfrm>
        </p:spPr>
        <p:txBody>
          <a:bodyPr>
            <a:normAutofit/>
          </a:bodyPr>
          <a:lstStyle/>
          <a:p>
            <a:pPr lvl="0"/>
            <a:r>
              <a:rPr lang="en-US" b="1" dirty="0"/>
              <a:t>Supervisors lack skills in appraisal techniques.</a:t>
            </a:r>
          </a:p>
          <a:p>
            <a:pPr lvl="0"/>
            <a:r>
              <a:rPr lang="en-US" b="1" dirty="0"/>
              <a:t>Performance appraisal is not perceived as being productive.</a:t>
            </a:r>
          </a:p>
          <a:p>
            <a:pPr lvl="0"/>
            <a:r>
              <a:rPr lang="en-US" b="1" dirty="0"/>
              <a:t>Evaluator biases and rating errors.</a:t>
            </a:r>
          </a:p>
          <a:p>
            <a:pPr lvl="0"/>
            <a:r>
              <a:rPr lang="en-US" b="1" dirty="0"/>
              <a:t>Lack of clear, objective standards of performance.</a:t>
            </a:r>
          </a:p>
          <a:p>
            <a:pPr lvl="0"/>
            <a:r>
              <a:rPr lang="en-US" b="1" dirty="0"/>
              <a:t>Failure to communicate purposes and</a:t>
            </a:r>
          </a:p>
          <a:p>
            <a:pPr lvl="0"/>
            <a:r>
              <a:rPr lang="en-US" b="1" dirty="0"/>
              <a:t>Lack of suitable appraisal tool.</a:t>
            </a:r>
          </a:p>
          <a:p>
            <a:pPr lvl="0"/>
            <a:r>
              <a:rPr lang="en-US" b="1" dirty="0"/>
              <a:t>Failure to police the appraisal procedure effectively.</a:t>
            </a:r>
          </a:p>
          <a:p>
            <a:pPr lvl="0"/>
            <a:endParaRPr lang="en-US" b="1" dirty="0"/>
          </a:p>
          <a:p>
            <a:pPr>
              <a:buNone/>
            </a:pPr>
            <a:endParaRPr lang="en-US" b="1" dirty="0"/>
          </a:p>
          <a:p>
            <a:endParaRPr lang="en-IN" b="1" dirty="0"/>
          </a:p>
        </p:txBody>
      </p:sp>
    </p:spTree>
    <p:extLst>
      <p:ext uri="{BB962C8B-B14F-4D97-AF65-F5344CB8AC3E}">
        <p14:creationId xmlns:p14="http://schemas.microsoft.com/office/powerpoint/2010/main" val="248813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2880"/>
            <a:ext cx="10018713" cy="1531621"/>
          </a:xfrm>
        </p:spPr>
        <p:txBody>
          <a:bodyPr>
            <a:normAutofit/>
          </a:bodyPr>
          <a:lstStyle/>
          <a:p>
            <a:r>
              <a:rPr lang="en-IN" b="1" u="sng" dirty="0"/>
              <a:t>STEP BY STEP GUIDE TO PERFORMANCE APPRAISAL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90868690"/>
              </p:ext>
            </p:extLst>
          </p:nvPr>
        </p:nvGraphicFramePr>
        <p:xfrm>
          <a:off x="450760" y="1585712"/>
          <a:ext cx="1105226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59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 DEVELOP THE STANDARDS FOR EVALUATION</a:t>
            </a:r>
          </a:p>
        </p:txBody>
      </p:sp>
      <p:sp>
        <p:nvSpPr>
          <p:cNvPr id="3" name="Content Placeholder 2"/>
          <p:cNvSpPr>
            <a:spLocks noGrp="1"/>
          </p:cNvSpPr>
          <p:nvPr>
            <p:ph idx="1"/>
          </p:nvPr>
        </p:nvSpPr>
        <p:spPr>
          <a:xfrm>
            <a:off x="1484310" y="2217420"/>
            <a:ext cx="10018713" cy="4640579"/>
          </a:xfrm>
        </p:spPr>
        <p:txBody>
          <a:bodyPr/>
          <a:lstStyle/>
          <a:p>
            <a:r>
              <a:rPr lang="en-IN" b="1" dirty="0"/>
              <a:t>Performance standards are-</a:t>
            </a:r>
          </a:p>
          <a:p>
            <a:r>
              <a:rPr lang="en-IN" b="1" dirty="0"/>
              <a:t>Based on the position, not the individual</a:t>
            </a:r>
          </a:p>
          <a:p>
            <a:r>
              <a:rPr lang="en-IN" b="1" dirty="0"/>
              <a:t>Observable, specific indicators of success</a:t>
            </a:r>
          </a:p>
          <a:p>
            <a:r>
              <a:rPr lang="en-IN" b="1" dirty="0"/>
              <a:t>Meaningful, reasonable and attainable</a:t>
            </a:r>
          </a:p>
          <a:p>
            <a:r>
              <a:rPr lang="en-IN" b="1" dirty="0"/>
              <a:t>Expressed in terms of quality, quantity, timeliness, cost safety or outcomes</a:t>
            </a:r>
          </a:p>
        </p:txBody>
      </p:sp>
    </p:spTree>
    <p:extLst>
      <p:ext uri="{BB962C8B-B14F-4D97-AF65-F5344CB8AC3E}">
        <p14:creationId xmlns:p14="http://schemas.microsoft.com/office/powerpoint/2010/main" val="56201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B. SETTING OBJECTIVES</a:t>
            </a:r>
          </a:p>
        </p:txBody>
      </p:sp>
      <p:sp>
        <p:nvSpPr>
          <p:cNvPr id="3" name="Content Placeholder 2"/>
          <p:cNvSpPr>
            <a:spLocks noGrp="1"/>
          </p:cNvSpPr>
          <p:nvPr>
            <p:ph idx="1"/>
          </p:nvPr>
        </p:nvSpPr>
        <p:spPr/>
        <p:txBody>
          <a:bodyPr/>
          <a:lstStyle/>
          <a:p>
            <a:r>
              <a:rPr lang="en-IN" b="1" dirty="0"/>
              <a:t>Specific </a:t>
            </a:r>
          </a:p>
          <a:p>
            <a:r>
              <a:rPr lang="en-IN" b="1" dirty="0"/>
              <a:t>Performance oriented</a:t>
            </a:r>
          </a:p>
          <a:p>
            <a:r>
              <a:rPr lang="en-IN" b="1" dirty="0"/>
              <a:t>Realistic</a:t>
            </a:r>
          </a:p>
          <a:p>
            <a:r>
              <a:rPr lang="en-IN" b="1" dirty="0"/>
              <a:t>observable</a:t>
            </a:r>
          </a:p>
        </p:txBody>
      </p:sp>
    </p:spTree>
    <p:extLst>
      <p:ext uri="{BB962C8B-B14F-4D97-AF65-F5344CB8AC3E}">
        <p14:creationId xmlns:p14="http://schemas.microsoft.com/office/powerpoint/2010/main" val="124531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 DATA COLLECTION</a:t>
            </a:r>
          </a:p>
        </p:txBody>
      </p:sp>
      <p:sp>
        <p:nvSpPr>
          <p:cNvPr id="3" name="Content Placeholder 2"/>
          <p:cNvSpPr>
            <a:spLocks noGrp="1"/>
          </p:cNvSpPr>
          <p:nvPr>
            <p:ph idx="1"/>
          </p:nvPr>
        </p:nvSpPr>
        <p:spPr/>
        <p:txBody>
          <a:bodyPr/>
          <a:lstStyle/>
          <a:p>
            <a:r>
              <a:rPr lang="en-IN" b="1" dirty="0"/>
              <a:t>Source of performance information-</a:t>
            </a:r>
          </a:p>
          <a:p>
            <a:pPr lvl="1"/>
            <a:r>
              <a:rPr lang="en-IN" b="1" dirty="0"/>
              <a:t>Personal observation</a:t>
            </a:r>
          </a:p>
          <a:p>
            <a:pPr lvl="1"/>
            <a:r>
              <a:rPr lang="en-IN" b="1" dirty="0"/>
              <a:t>Reports, documentation, correspondence </a:t>
            </a:r>
            <a:r>
              <a:rPr lang="en-IN" b="1" dirty="0" err="1"/>
              <a:t>etc</a:t>
            </a:r>
            <a:endParaRPr lang="en-IN" b="1" dirty="0"/>
          </a:p>
          <a:p>
            <a:pPr lvl="1"/>
            <a:r>
              <a:rPr lang="en-IN" b="1" dirty="0"/>
              <a:t>Feedback (internal and external)</a:t>
            </a:r>
          </a:p>
          <a:p>
            <a:pPr lvl="1"/>
            <a:r>
              <a:rPr lang="en-IN" b="1" dirty="0"/>
              <a:t>Periodic discussions with employee</a:t>
            </a:r>
          </a:p>
        </p:txBody>
      </p:sp>
    </p:spTree>
    <p:extLst>
      <p:ext uri="{BB962C8B-B14F-4D97-AF65-F5344CB8AC3E}">
        <p14:creationId xmlns:p14="http://schemas.microsoft.com/office/powerpoint/2010/main" val="3464850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 PERFORMANCE APPRAISAL INTERVIEW</a:t>
            </a:r>
          </a:p>
        </p:txBody>
      </p:sp>
      <p:sp>
        <p:nvSpPr>
          <p:cNvPr id="3" name="Content Placeholder 2"/>
          <p:cNvSpPr>
            <a:spLocks noGrp="1"/>
          </p:cNvSpPr>
          <p:nvPr>
            <p:ph idx="1"/>
          </p:nvPr>
        </p:nvSpPr>
        <p:spPr/>
        <p:txBody>
          <a:bodyPr/>
          <a:lstStyle/>
          <a:p>
            <a:r>
              <a:rPr lang="en-IN" b="1" dirty="0"/>
              <a:t>Review standards, documentation and job description as well as the appraisal from and various ratings</a:t>
            </a:r>
          </a:p>
          <a:p>
            <a:r>
              <a:rPr lang="en-IN" b="1" dirty="0"/>
              <a:t>Write the appraisal</a:t>
            </a:r>
          </a:p>
          <a:p>
            <a:r>
              <a:rPr lang="en-IN" b="1" dirty="0"/>
              <a:t>Know the person’s record thoroughly</a:t>
            </a:r>
          </a:p>
          <a:p>
            <a:r>
              <a:rPr lang="en-IN" b="1" dirty="0"/>
              <a:t>Prepare the employee in advance</a:t>
            </a:r>
          </a:p>
        </p:txBody>
      </p:sp>
    </p:spTree>
    <p:extLst>
      <p:ext uri="{BB962C8B-B14F-4D97-AF65-F5344CB8AC3E}">
        <p14:creationId xmlns:p14="http://schemas.microsoft.com/office/powerpoint/2010/main" val="382803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GUIDELINES FOR CONDUCTING THE INTERVIEW</a:t>
            </a:r>
          </a:p>
        </p:txBody>
      </p:sp>
      <p:sp>
        <p:nvSpPr>
          <p:cNvPr id="3" name="Content Placeholder 2"/>
          <p:cNvSpPr>
            <a:spLocks noGrp="1"/>
          </p:cNvSpPr>
          <p:nvPr>
            <p:ph idx="1"/>
          </p:nvPr>
        </p:nvSpPr>
        <p:spPr/>
        <p:txBody>
          <a:bodyPr>
            <a:normAutofit fontScale="92500" lnSpcReduction="20000"/>
          </a:bodyPr>
          <a:lstStyle/>
          <a:p>
            <a:pPr lvl="0"/>
            <a:r>
              <a:rPr lang="en-US" b="1" dirty="0"/>
              <a:t>Establish a friendly, helpful, purposeful tone at the outset of the discussion. Be at ease.</a:t>
            </a:r>
          </a:p>
          <a:p>
            <a:pPr lvl="0"/>
            <a:r>
              <a:rPr lang="en-US" b="1" dirty="0"/>
              <a:t>Ask for the subordinate’s opinion of his or her performance since the last appraisal.</a:t>
            </a:r>
          </a:p>
          <a:p>
            <a:pPr lvl="0"/>
            <a:r>
              <a:rPr lang="en-US" b="1" dirty="0"/>
              <a:t>Recognize the staff nurse’s accomplishments and contributions to the hospital.</a:t>
            </a:r>
          </a:p>
          <a:p>
            <a:pPr lvl="0"/>
            <a:r>
              <a:rPr lang="en-US" b="1" dirty="0"/>
              <a:t>Be ready to suggest specific developmental activities suitable to each employee’s needs.</a:t>
            </a:r>
          </a:p>
          <a:p>
            <a:r>
              <a:rPr lang="en-US" b="1" dirty="0"/>
              <a:t>Make sure that the session is truly a discussion. </a:t>
            </a:r>
          </a:p>
          <a:p>
            <a:endParaRPr lang="en-IN" b="1" dirty="0"/>
          </a:p>
        </p:txBody>
      </p:sp>
    </p:spTree>
    <p:extLst>
      <p:ext uri="{BB962C8B-B14F-4D97-AF65-F5344CB8AC3E}">
        <p14:creationId xmlns:p14="http://schemas.microsoft.com/office/powerpoint/2010/main" val="38171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DEFENITION</a:t>
            </a:r>
          </a:p>
        </p:txBody>
      </p:sp>
      <p:sp>
        <p:nvSpPr>
          <p:cNvPr id="3" name="Content Placeholder 2"/>
          <p:cNvSpPr>
            <a:spLocks noGrp="1"/>
          </p:cNvSpPr>
          <p:nvPr>
            <p:ph idx="1"/>
          </p:nvPr>
        </p:nvSpPr>
        <p:spPr>
          <a:xfrm>
            <a:off x="1609859" y="2336873"/>
            <a:ext cx="10140181" cy="3599316"/>
          </a:xfrm>
        </p:spPr>
        <p:txBody>
          <a:bodyPr/>
          <a:lstStyle/>
          <a:p>
            <a:r>
              <a:rPr lang="en-IN" b="1" dirty="0"/>
              <a:t>A systematic, periodic and an impartial rating of an employee’s excellence in the matters pertaining to his present job and his potential for a better job</a:t>
            </a:r>
          </a:p>
        </p:txBody>
      </p:sp>
    </p:spTree>
    <p:extLst>
      <p:ext uri="{BB962C8B-B14F-4D97-AF65-F5344CB8AC3E}">
        <p14:creationId xmlns:p14="http://schemas.microsoft.com/office/powerpoint/2010/main" val="222832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GUIDELINES FOR CONDUCTING THE INTERVIEW</a:t>
            </a:r>
            <a:endParaRPr lang="en-IN" dirty="0"/>
          </a:p>
        </p:txBody>
      </p:sp>
      <p:sp>
        <p:nvSpPr>
          <p:cNvPr id="3" name="Content Placeholder 2"/>
          <p:cNvSpPr>
            <a:spLocks noGrp="1"/>
          </p:cNvSpPr>
          <p:nvPr>
            <p:ph idx="1"/>
          </p:nvPr>
        </p:nvSpPr>
        <p:spPr/>
        <p:txBody>
          <a:bodyPr>
            <a:normAutofit fontScale="85000" lnSpcReduction="10000"/>
          </a:bodyPr>
          <a:lstStyle/>
          <a:p>
            <a:pPr lvl="0"/>
            <a:r>
              <a:rPr lang="en-US" b="1" dirty="0"/>
              <a:t>List disagreements: if possible, disagreements should be resolved before the end of the interview.</a:t>
            </a:r>
          </a:p>
          <a:p>
            <a:pPr lvl="0"/>
            <a:r>
              <a:rPr lang="en-US" b="1" dirty="0"/>
              <a:t>Make certain that your employees fully understand your appraisal of their performance.</a:t>
            </a:r>
          </a:p>
          <a:p>
            <a:pPr lvl="0"/>
            <a:r>
              <a:rPr lang="en-US" b="1" dirty="0"/>
              <a:t>Discuss the future as well as the past. Plan with the employee specific changes in performance or specific developmental activities that will allow fuller use of potential.</a:t>
            </a:r>
          </a:p>
          <a:p>
            <a:pPr lvl="0"/>
            <a:r>
              <a:rPr lang="en-US" b="1" dirty="0"/>
              <a:t>End the discussion on a positive, future –improvement- oriented note.</a:t>
            </a:r>
          </a:p>
          <a:p>
            <a:pPr lvl="0"/>
            <a:r>
              <a:rPr lang="en-US" b="1" dirty="0"/>
              <a:t>Document the conclusions.</a:t>
            </a:r>
          </a:p>
          <a:p>
            <a:endParaRPr lang="en-IN" b="1" dirty="0"/>
          </a:p>
        </p:txBody>
      </p:sp>
    </p:spTree>
    <p:extLst>
      <p:ext uri="{BB962C8B-B14F-4D97-AF65-F5344CB8AC3E}">
        <p14:creationId xmlns:p14="http://schemas.microsoft.com/office/powerpoint/2010/main" val="371623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 FUTURE GOALS AND OBJECTIVES</a:t>
            </a:r>
            <a:br>
              <a:rPr lang="en-US" u="sng" dirty="0"/>
            </a:br>
            <a:endParaRPr lang="en-IN" u="sng" dirty="0"/>
          </a:p>
        </p:txBody>
      </p:sp>
      <p:sp>
        <p:nvSpPr>
          <p:cNvPr id="3" name="Content Placeholder 2"/>
          <p:cNvSpPr>
            <a:spLocks noGrp="1"/>
          </p:cNvSpPr>
          <p:nvPr>
            <p:ph idx="1"/>
          </p:nvPr>
        </p:nvSpPr>
        <p:spPr/>
        <p:txBody>
          <a:bodyPr>
            <a:normAutofit fontScale="92500" lnSpcReduction="20000"/>
          </a:bodyPr>
          <a:lstStyle/>
          <a:p>
            <a:pPr lvl="0"/>
            <a:r>
              <a:rPr lang="en-US" b="1" dirty="0"/>
              <a:t>At the end of the interview, the employer should allow some time to create a development plan.</a:t>
            </a:r>
          </a:p>
          <a:p>
            <a:pPr lvl="0"/>
            <a:r>
              <a:rPr lang="en-US" b="1" dirty="0"/>
              <a:t>The employer should record specific goals, targets or benchmarks that the employee will attempt to achieve.</a:t>
            </a:r>
          </a:p>
          <a:p>
            <a:pPr lvl="0"/>
            <a:r>
              <a:rPr lang="en-US" b="1" dirty="0"/>
              <a:t>Both employer and employee should agree on the steps to be taken to achieve these targets, </a:t>
            </a:r>
          </a:p>
          <a:p>
            <a:pPr lvl="0"/>
            <a:r>
              <a:rPr lang="en-US" b="1" dirty="0"/>
              <a:t>Both should agree on how the employee’s progress towards these objectives will be measured and set a defined timeframe, even if this is simply the next performance appraisal.</a:t>
            </a:r>
          </a:p>
          <a:p>
            <a:endParaRPr lang="en-US" sz="2800" b="1" dirty="0"/>
          </a:p>
        </p:txBody>
      </p:sp>
    </p:spTree>
    <p:extLst>
      <p:ext uri="{BB962C8B-B14F-4D97-AF65-F5344CB8AC3E}">
        <p14:creationId xmlns:p14="http://schemas.microsoft.com/office/powerpoint/2010/main" val="288047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 FOLLOW UP</a:t>
            </a:r>
            <a:br>
              <a:rPr lang="en-US" b="1" u="sng" dirty="0"/>
            </a:br>
            <a:endParaRPr lang="en-IN" b="1" u="sng" dirty="0"/>
          </a:p>
        </p:txBody>
      </p:sp>
      <p:sp>
        <p:nvSpPr>
          <p:cNvPr id="3" name="Content Placeholder 2"/>
          <p:cNvSpPr>
            <a:spLocks noGrp="1"/>
          </p:cNvSpPr>
          <p:nvPr>
            <p:ph idx="1"/>
          </p:nvPr>
        </p:nvSpPr>
        <p:spPr/>
        <p:txBody>
          <a:bodyPr/>
          <a:lstStyle/>
          <a:p>
            <a:r>
              <a:rPr lang="en-US" b="1" dirty="0"/>
              <a:t>Follow up means more than simply conducting regular formal performance reviews once a year. </a:t>
            </a:r>
          </a:p>
          <a:p>
            <a:pPr lvl="0"/>
            <a:r>
              <a:rPr lang="en-US" b="1" dirty="0"/>
              <a:t>If employers review employees and provide feedback as part of everyday management, both employers and the employee will learn much more about their strengths, weaknesses and how employers would prefer the job to be done.</a:t>
            </a:r>
          </a:p>
          <a:p>
            <a:endParaRPr lang="en-US" b="1" dirty="0"/>
          </a:p>
        </p:txBody>
      </p:sp>
    </p:spTree>
    <p:extLst>
      <p:ext uri="{BB962C8B-B14F-4D97-AF65-F5344CB8AC3E}">
        <p14:creationId xmlns:p14="http://schemas.microsoft.com/office/powerpoint/2010/main" val="299190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 THE PERFORMANCE EVALUATION REPORT </a:t>
            </a:r>
            <a:br>
              <a:rPr lang="en-US" u="sng" dirty="0"/>
            </a:br>
            <a:endParaRPr lang="en-IN" u="sng" dirty="0"/>
          </a:p>
        </p:txBody>
      </p:sp>
      <p:sp>
        <p:nvSpPr>
          <p:cNvPr id="3" name="Content Placeholder 2"/>
          <p:cNvSpPr>
            <a:spLocks noGrp="1"/>
          </p:cNvSpPr>
          <p:nvPr>
            <p:ph idx="1"/>
          </p:nvPr>
        </p:nvSpPr>
        <p:spPr/>
        <p:txBody>
          <a:bodyPr/>
          <a:lstStyle/>
          <a:p>
            <a:pPr lvl="0"/>
            <a:r>
              <a:rPr lang="en-US" b="1" dirty="0"/>
              <a:t>Class specification and / or informal job description.</a:t>
            </a:r>
          </a:p>
          <a:p>
            <a:pPr lvl="0"/>
            <a:r>
              <a:rPr lang="en-US" b="1" dirty="0"/>
              <a:t>Job standards, procedures and regulations.</a:t>
            </a:r>
          </a:p>
          <a:p>
            <a:pPr lvl="0"/>
            <a:r>
              <a:rPr lang="en-US" b="1" dirty="0"/>
              <a:t>Established goals, objectives and expectations.</a:t>
            </a:r>
          </a:p>
          <a:p>
            <a:pPr lvl="0"/>
            <a:r>
              <a:rPr lang="en-US" b="1" dirty="0"/>
              <a:t>Knowledge and abilities to perform the job.</a:t>
            </a:r>
          </a:p>
          <a:p>
            <a:pPr lvl="0"/>
            <a:r>
              <a:rPr lang="en-US" b="1" dirty="0"/>
              <a:t>Job relationships required for successful performance, </a:t>
            </a:r>
            <a:r>
              <a:rPr lang="en-US" b="1" dirty="0" err="1"/>
              <a:t>i.e</a:t>
            </a:r>
            <a:r>
              <a:rPr lang="en-US" b="1" dirty="0"/>
              <a:t> supervisors, co-workers, county employees and the public.</a:t>
            </a:r>
          </a:p>
        </p:txBody>
      </p:sp>
    </p:spTree>
    <p:extLst>
      <p:ext uri="{BB962C8B-B14F-4D97-AF65-F5344CB8AC3E}">
        <p14:creationId xmlns:p14="http://schemas.microsoft.com/office/powerpoint/2010/main" val="3405105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 THE PERFORMANCE EVALUATION REPORT </a:t>
            </a:r>
            <a:br>
              <a:rPr lang="en-US" u="sng"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US" b="1" dirty="0"/>
              <a:t>Quality of work, including the nature and consequences of errors made during the evaluation period.</a:t>
            </a:r>
          </a:p>
          <a:p>
            <a:pPr lvl="0"/>
            <a:r>
              <a:rPr lang="en-US" b="1" dirty="0"/>
              <a:t>Production rate, if applicable.</a:t>
            </a:r>
          </a:p>
          <a:p>
            <a:pPr lvl="0"/>
            <a:r>
              <a:rPr lang="en-US" b="1" dirty="0"/>
              <a:t>Commendations awarded relative to employee performance.</a:t>
            </a:r>
          </a:p>
          <a:p>
            <a:pPr lvl="0"/>
            <a:r>
              <a:rPr lang="en-US" b="1" dirty="0"/>
              <a:t>Use of job skills and efforts to enhance skills.</a:t>
            </a:r>
          </a:p>
          <a:p>
            <a:pPr lvl="0"/>
            <a:r>
              <a:rPr lang="en-US" b="1" dirty="0"/>
              <a:t>Ability to work with others.</a:t>
            </a:r>
          </a:p>
          <a:p>
            <a:r>
              <a:rPr lang="en-US" b="1" dirty="0"/>
              <a:t>Attendance, use of sick leave, punctuality.</a:t>
            </a:r>
          </a:p>
          <a:p>
            <a:pPr>
              <a:buNone/>
            </a:pPr>
            <a:endParaRPr lang="en-US" b="1" dirty="0"/>
          </a:p>
        </p:txBody>
      </p:sp>
    </p:spTree>
    <p:extLst>
      <p:ext uri="{BB962C8B-B14F-4D97-AF65-F5344CB8AC3E}">
        <p14:creationId xmlns:p14="http://schemas.microsoft.com/office/powerpoint/2010/main" val="322039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Questions to consider when preparing to write the performance report:</a:t>
            </a:r>
            <a:br>
              <a:rPr lang="en-US" b="1" u="sng" dirty="0"/>
            </a:br>
            <a:endParaRPr lang="en-IN" b="1" u="sng" dirty="0"/>
          </a:p>
        </p:txBody>
      </p:sp>
      <p:sp>
        <p:nvSpPr>
          <p:cNvPr id="3" name="Content Placeholder 2"/>
          <p:cNvSpPr>
            <a:spLocks noGrp="1"/>
          </p:cNvSpPr>
          <p:nvPr>
            <p:ph idx="1"/>
          </p:nvPr>
        </p:nvSpPr>
        <p:spPr/>
        <p:txBody>
          <a:bodyPr/>
          <a:lstStyle/>
          <a:p>
            <a:pPr lvl="0"/>
            <a:r>
              <a:rPr lang="en-US" b="1" dirty="0"/>
              <a:t>Did the employee meet or exceed quantity and quality standards?</a:t>
            </a:r>
          </a:p>
          <a:p>
            <a:pPr lvl="0"/>
            <a:r>
              <a:rPr lang="en-US" b="1" dirty="0"/>
              <a:t>Does the employee have the skills to perform the job?</a:t>
            </a:r>
          </a:p>
          <a:p>
            <a:pPr lvl="0"/>
            <a:r>
              <a:rPr lang="en-US" b="1" dirty="0"/>
              <a:t>Has the employee increased skill level and established value to the organization?</a:t>
            </a:r>
          </a:p>
          <a:p>
            <a:pPr lvl="0"/>
            <a:r>
              <a:rPr lang="en-US" b="1" dirty="0"/>
              <a:t>If corrective action was instituted due to errors and /or complaints that damaged the efficiency of organizational operations, was it effective?</a:t>
            </a:r>
          </a:p>
          <a:p>
            <a:endParaRPr lang="en-US" b="1" dirty="0"/>
          </a:p>
          <a:p>
            <a:endParaRPr lang="en-IN" b="1" dirty="0"/>
          </a:p>
        </p:txBody>
      </p:sp>
    </p:spTree>
    <p:extLst>
      <p:ext uri="{BB962C8B-B14F-4D97-AF65-F5344CB8AC3E}">
        <p14:creationId xmlns:p14="http://schemas.microsoft.com/office/powerpoint/2010/main" val="191204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Questions to consider when preparing to write the performance report:</a:t>
            </a:r>
            <a:br>
              <a:rPr lang="en-US" b="1" u="sng" dirty="0"/>
            </a:br>
            <a:endParaRPr lang="en-IN" dirty="0"/>
          </a:p>
        </p:txBody>
      </p:sp>
      <p:sp>
        <p:nvSpPr>
          <p:cNvPr id="3" name="Content Placeholder 2"/>
          <p:cNvSpPr>
            <a:spLocks noGrp="1"/>
          </p:cNvSpPr>
          <p:nvPr>
            <p:ph idx="1"/>
          </p:nvPr>
        </p:nvSpPr>
        <p:spPr/>
        <p:txBody>
          <a:bodyPr/>
          <a:lstStyle/>
          <a:p>
            <a:pPr lvl="0"/>
            <a:r>
              <a:rPr lang="en-US" b="1" dirty="0"/>
              <a:t>Has the employee demonstrated job related efficiency through special efforts and capabilities?</a:t>
            </a:r>
          </a:p>
          <a:p>
            <a:pPr lvl="0"/>
            <a:r>
              <a:rPr lang="en-US" b="1" dirty="0"/>
              <a:t>Does the employee follow organizational rules and standards of the department?</a:t>
            </a:r>
          </a:p>
          <a:p>
            <a:pPr lvl="0"/>
            <a:r>
              <a:rPr lang="en-US" b="1" dirty="0"/>
              <a:t>Does the employee utilize supervisory guidance?</a:t>
            </a:r>
          </a:p>
          <a:p>
            <a:pPr>
              <a:buNone/>
            </a:pPr>
            <a:endParaRPr lang="en-US" b="1" dirty="0"/>
          </a:p>
          <a:p>
            <a:endParaRPr lang="en-IN" b="1" dirty="0"/>
          </a:p>
        </p:txBody>
      </p:sp>
    </p:spTree>
    <p:extLst>
      <p:ext uri="{BB962C8B-B14F-4D97-AF65-F5344CB8AC3E}">
        <p14:creationId xmlns:p14="http://schemas.microsoft.com/office/powerpoint/2010/main" val="407772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Guidelines for the writing of the Employee Performance Report</a:t>
            </a:r>
            <a:br>
              <a:rPr lang="en-US" u="sng" dirty="0"/>
            </a:br>
            <a:endParaRPr lang="en-IN" u="sng" dirty="0"/>
          </a:p>
        </p:txBody>
      </p:sp>
      <p:sp>
        <p:nvSpPr>
          <p:cNvPr id="3" name="Content Placeholder 2"/>
          <p:cNvSpPr>
            <a:spLocks noGrp="1"/>
          </p:cNvSpPr>
          <p:nvPr>
            <p:ph idx="1"/>
          </p:nvPr>
        </p:nvSpPr>
        <p:spPr/>
        <p:txBody>
          <a:bodyPr/>
          <a:lstStyle/>
          <a:p>
            <a:pPr lvl="0"/>
            <a:r>
              <a:rPr lang="en-US" b="1" dirty="0"/>
              <a:t>Establishing objectivity in written performance evaluations by avoiding vague subjective terminology.</a:t>
            </a:r>
          </a:p>
          <a:p>
            <a:pPr lvl="0"/>
            <a:r>
              <a:rPr lang="en-US" b="1" dirty="0"/>
              <a:t>Use specific job related terms and clearly define intent of comments. </a:t>
            </a:r>
          </a:p>
          <a:p>
            <a:pPr lvl="0"/>
            <a:r>
              <a:rPr lang="en-US" b="1" dirty="0"/>
              <a:t>Avoid the use of personal “traits” such as integrity, loyalty, honesty, initiative, etc. Measure employee performance against the job specifications. </a:t>
            </a:r>
          </a:p>
        </p:txBody>
      </p:sp>
    </p:spTree>
    <p:extLst>
      <p:ext uri="{BB962C8B-B14F-4D97-AF65-F5344CB8AC3E}">
        <p14:creationId xmlns:p14="http://schemas.microsoft.com/office/powerpoint/2010/main" val="106042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 REWARDING PERFORMANCE</a:t>
            </a:r>
            <a:br>
              <a:rPr lang="en-US" u="sng" dirty="0"/>
            </a:br>
            <a:endParaRPr lang="en-IN" u="sng" dirty="0"/>
          </a:p>
        </p:txBody>
      </p:sp>
      <p:sp>
        <p:nvSpPr>
          <p:cNvPr id="3" name="Content Placeholder 2"/>
          <p:cNvSpPr>
            <a:spLocks noGrp="1"/>
          </p:cNvSpPr>
          <p:nvPr>
            <p:ph idx="1"/>
          </p:nvPr>
        </p:nvSpPr>
        <p:spPr/>
        <p:txBody>
          <a:bodyPr/>
          <a:lstStyle/>
          <a:p>
            <a:r>
              <a:rPr lang="en-US" b="1" dirty="0"/>
              <a:t>Rewarding performance means providing incentives to, and recognition of, employees for their performance and acknowledging their contributions to the agency’s mission.</a:t>
            </a:r>
          </a:p>
        </p:txBody>
      </p:sp>
    </p:spTree>
    <p:extLst>
      <p:ext uri="{BB962C8B-B14F-4D97-AF65-F5344CB8AC3E}">
        <p14:creationId xmlns:p14="http://schemas.microsoft.com/office/powerpoint/2010/main" val="136374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 REWARDING PERFORMANCE</a:t>
            </a:r>
            <a:br>
              <a:rPr lang="en-US" u="sng" dirty="0"/>
            </a:br>
            <a:endParaRPr lang="en-IN" dirty="0"/>
          </a:p>
        </p:txBody>
      </p:sp>
      <p:sp>
        <p:nvSpPr>
          <p:cNvPr id="3" name="Content Placeholder 2"/>
          <p:cNvSpPr>
            <a:spLocks noGrp="1"/>
          </p:cNvSpPr>
          <p:nvPr>
            <p:ph idx="1"/>
          </p:nvPr>
        </p:nvSpPr>
        <p:spPr>
          <a:xfrm>
            <a:off x="1484311" y="2112135"/>
            <a:ext cx="10018712" cy="3679065"/>
          </a:xfrm>
          <a:solidFill>
            <a:schemeClr val="accent1"/>
          </a:solidFill>
        </p:spPr>
        <p:txBody>
          <a:bodyPr>
            <a:normAutofit/>
          </a:bodyPr>
          <a:lstStyle/>
          <a:p>
            <a:pPr lvl="0"/>
            <a:r>
              <a:rPr lang="en-US" b="1" dirty="0">
                <a:solidFill>
                  <a:srgbClr val="FFFF00"/>
                </a:solidFill>
              </a:rPr>
              <a:t>Outstanding ( Level 5)</a:t>
            </a:r>
            <a:r>
              <a:rPr lang="en-US" dirty="0">
                <a:solidFill>
                  <a:srgbClr val="FFFF00"/>
                </a:solidFill>
              </a:rPr>
              <a:t>:</a:t>
            </a:r>
            <a:r>
              <a:rPr lang="en-US" dirty="0"/>
              <a:t> Eligible for an individual cash award up to 5% of base pay; a Quality Sleep Increase; Time Off Award ; or other appropriate equivalent recognition. Additionally, may be eligible for a salary increase of up to 5% from the Human Resource Fund or as per organization’s policy.</a:t>
            </a:r>
          </a:p>
          <a:p>
            <a:pPr lvl="0">
              <a:buNone/>
            </a:pPr>
            <a:endParaRPr lang="en-US" dirty="0"/>
          </a:p>
          <a:p>
            <a:pPr lvl="0"/>
            <a:r>
              <a:rPr lang="en-US" b="1" dirty="0">
                <a:solidFill>
                  <a:srgbClr val="FFFF00"/>
                </a:solidFill>
              </a:rPr>
              <a:t>Exceeds Expectations (Level 4)</a:t>
            </a:r>
            <a:r>
              <a:rPr lang="en-US" dirty="0">
                <a:solidFill>
                  <a:srgbClr val="FFFF00"/>
                </a:solidFill>
              </a:rPr>
              <a:t>: </a:t>
            </a:r>
            <a:r>
              <a:rPr lang="en-US" dirty="0"/>
              <a:t>Eligible for an individual cash award up to 3 % of base pay; Time –Off Award, non-momentary award or other appropriate equivalent recognition.</a:t>
            </a:r>
          </a:p>
          <a:p>
            <a:pPr>
              <a:buNone/>
            </a:pPr>
            <a:endParaRPr lang="en-US" sz="1800" dirty="0"/>
          </a:p>
        </p:txBody>
      </p:sp>
    </p:spTree>
    <p:extLst>
      <p:ext uri="{BB962C8B-B14F-4D97-AF65-F5344CB8AC3E}">
        <p14:creationId xmlns:p14="http://schemas.microsoft.com/office/powerpoint/2010/main" val="260001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t>NEED FOR PERFORMANCEEVALUATIONS</a:t>
            </a:r>
          </a:p>
        </p:txBody>
      </p:sp>
      <p:sp>
        <p:nvSpPr>
          <p:cNvPr id="3" name="Content Placeholder 2"/>
          <p:cNvSpPr>
            <a:spLocks noGrp="1"/>
          </p:cNvSpPr>
          <p:nvPr>
            <p:ph idx="1"/>
          </p:nvPr>
        </p:nvSpPr>
        <p:spPr>
          <a:xfrm>
            <a:off x="1854558" y="2336872"/>
            <a:ext cx="9530366" cy="4223947"/>
          </a:xfrm>
        </p:spPr>
        <p:txBody>
          <a:bodyPr/>
          <a:lstStyle/>
          <a:p>
            <a:r>
              <a:rPr lang="en-IN" b="1" dirty="0"/>
              <a:t>Provide a review of past work performance.</a:t>
            </a:r>
          </a:p>
          <a:p>
            <a:r>
              <a:rPr lang="en-IN" b="1" dirty="0"/>
              <a:t>Establish lines of communication.</a:t>
            </a:r>
          </a:p>
          <a:p>
            <a:r>
              <a:rPr lang="en-IN" b="1" dirty="0"/>
              <a:t>Create an opportunity to discuss professional development goals and objectives.</a:t>
            </a:r>
          </a:p>
          <a:p>
            <a:r>
              <a:rPr lang="en-IN" b="1" dirty="0"/>
              <a:t>Document employee performance</a:t>
            </a:r>
          </a:p>
          <a:p>
            <a:r>
              <a:rPr lang="en-IN" b="1" dirty="0"/>
              <a:t>Document corrective action necessary to improve work performance</a:t>
            </a:r>
          </a:p>
          <a:p>
            <a:endParaRPr lang="en-IN" b="1" dirty="0"/>
          </a:p>
        </p:txBody>
      </p:sp>
    </p:spTree>
    <p:extLst>
      <p:ext uri="{BB962C8B-B14F-4D97-AF65-F5344CB8AC3E}">
        <p14:creationId xmlns:p14="http://schemas.microsoft.com/office/powerpoint/2010/main" val="334241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 REWARDING PERFORMANCE</a:t>
            </a:r>
            <a:br>
              <a:rPr lang="en-US" u="sng" dirty="0"/>
            </a:br>
            <a:endParaRPr lang="en-IN" dirty="0"/>
          </a:p>
        </p:txBody>
      </p:sp>
      <p:sp>
        <p:nvSpPr>
          <p:cNvPr id="3" name="Content Placeholder 2"/>
          <p:cNvSpPr>
            <a:spLocks noGrp="1"/>
          </p:cNvSpPr>
          <p:nvPr>
            <p:ph idx="1"/>
          </p:nvPr>
        </p:nvSpPr>
        <p:spPr>
          <a:xfrm>
            <a:off x="1484310" y="2438399"/>
            <a:ext cx="10018713" cy="3352801"/>
          </a:xfrm>
          <a:solidFill>
            <a:schemeClr val="accent1"/>
          </a:solidFill>
        </p:spPr>
        <p:txBody>
          <a:bodyPr/>
          <a:lstStyle/>
          <a:p>
            <a:pPr lvl="0"/>
            <a:r>
              <a:rPr lang="en-US" b="1" dirty="0">
                <a:solidFill>
                  <a:srgbClr val="FFFF00"/>
                </a:solidFill>
              </a:rPr>
              <a:t>Competent (Level 3): </a:t>
            </a:r>
            <a:r>
              <a:rPr lang="en-US" dirty="0"/>
              <a:t>Eligible for awards such as monetary, non- momentary, Time –off, or other appropriate equivalent recognition, given for reasons: other than sustained performance tied to the rating of record.</a:t>
            </a:r>
          </a:p>
          <a:p>
            <a:pPr lvl="0"/>
            <a:r>
              <a:rPr lang="en-US" b="1" dirty="0">
                <a:solidFill>
                  <a:srgbClr val="FFFF00"/>
                </a:solidFill>
              </a:rPr>
              <a:t>Minimally Successful (Level 2): </a:t>
            </a:r>
            <a:r>
              <a:rPr lang="en-US" dirty="0"/>
              <a:t>Ineligible for any performance recognition.</a:t>
            </a:r>
          </a:p>
          <a:p>
            <a:pPr lvl="0"/>
            <a:r>
              <a:rPr lang="en-US" b="1" dirty="0">
                <a:solidFill>
                  <a:srgbClr val="FFFF00"/>
                </a:solidFill>
              </a:rPr>
              <a:t>Unsatisfactory (Level 1): </a:t>
            </a:r>
            <a:r>
              <a:rPr lang="en-US" dirty="0"/>
              <a:t>Ineligible for any performance recognition.</a:t>
            </a:r>
          </a:p>
          <a:p>
            <a:endParaRPr lang="en-US" dirty="0"/>
          </a:p>
        </p:txBody>
      </p:sp>
    </p:spTree>
    <p:extLst>
      <p:ext uri="{BB962C8B-B14F-4D97-AF65-F5344CB8AC3E}">
        <p14:creationId xmlns:p14="http://schemas.microsoft.com/office/powerpoint/2010/main" val="315941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286554"/>
            <a:ext cx="10018713" cy="1752599"/>
          </a:xfrm>
        </p:spPr>
        <p:txBody>
          <a:bodyPr/>
          <a:lstStyle/>
          <a:p>
            <a:r>
              <a:rPr lang="en-US" b="1" u="sng" dirty="0"/>
              <a:t>METHODS OF APPRAISING PERFORMANCE</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87078592"/>
              </p:ext>
            </p:extLst>
          </p:nvPr>
        </p:nvGraphicFramePr>
        <p:xfrm>
          <a:off x="1484313" y="1463040"/>
          <a:ext cx="10018712" cy="53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980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39" y="3003997"/>
            <a:ext cx="10018713" cy="1752599"/>
          </a:xfrm>
        </p:spPr>
        <p:txBody>
          <a:bodyPr/>
          <a:lstStyle/>
          <a:p>
            <a:r>
              <a:rPr lang="en-US" b="1" u="sng" dirty="0"/>
              <a:t>Traditional methods of performance appraisal</a:t>
            </a:r>
            <a:endParaRPr lang="en-IN" dirty="0"/>
          </a:p>
        </p:txBody>
      </p:sp>
    </p:spTree>
    <p:extLst>
      <p:ext uri="{BB962C8B-B14F-4D97-AF65-F5344CB8AC3E}">
        <p14:creationId xmlns:p14="http://schemas.microsoft.com/office/powerpoint/2010/main" val="84452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a:t>
            </a:r>
            <a:r>
              <a:rPr lang="en-US" u="sng" dirty="0"/>
              <a:t> </a:t>
            </a:r>
            <a:r>
              <a:rPr lang="en-US" b="1" u="sng" dirty="0"/>
              <a:t>Essay appraisal method</a:t>
            </a:r>
            <a:endParaRPr lang="en-IN" u="sng" dirty="0"/>
          </a:p>
        </p:txBody>
      </p:sp>
      <p:sp>
        <p:nvSpPr>
          <p:cNvPr id="3" name="Content Placeholder 2"/>
          <p:cNvSpPr>
            <a:spLocks noGrp="1"/>
          </p:cNvSpPr>
          <p:nvPr>
            <p:ph idx="1"/>
          </p:nvPr>
        </p:nvSpPr>
        <p:spPr/>
        <p:txBody>
          <a:bodyPr/>
          <a:lstStyle/>
          <a:p>
            <a:pPr>
              <a:buFont typeface="Wingdings" pitchFamily="2" charset="2"/>
              <a:buChar char="ü"/>
            </a:pPr>
            <a:r>
              <a:rPr lang="en-US" dirty="0"/>
              <a:t>This traditional form of appraisal, also known as </a:t>
            </a:r>
            <a:r>
              <a:rPr lang="en-US" b="1" i="1" dirty="0"/>
              <a:t>"Free Form method"</a:t>
            </a:r>
            <a:r>
              <a:rPr lang="en-US" dirty="0"/>
              <a:t> involves a description of the performance of an employee by his superior. </a:t>
            </a:r>
          </a:p>
          <a:p>
            <a:pPr>
              <a:buFont typeface="Wingdings" pitchFamily="2" charset="2"/>
              <a:buChar char="ü"/>
            </a:pPr>
            <a:r>
              <a:rPr lang="en-US" dirty="0"/>
              <a:t>The description is an evaluation of the performance of any individual based on the facts and often includes examples and evidences to support the information. </a:t>
            </a:r>
          </a:p>
          <a:p>
            <a:pPr>
              <a:buFont typeface="Wingdings" pitchFamily="2" charset="2"/>
              <a:buChar char="ü"/>
            </a:pPr>
            <a:r>
              <a:rPr lang="en-US" dirty="0"/>
              <a:t>A major drawback of the method is the inseparability of the bias of the evaluator.</a:t>
            </a:r>
          </a:p>
          <a:p>
            <a:endParaRPr lang="en-US" dirty="0"/>
          </a:p>
        </p:txBody>
      </p:sp>
    </p:spTree>
    <p:extLst>
      <p:ext uri="{BB962C8B-B14F-4D97-AF65-F5344CB8AC3E}">
        <p14:creationId xmlns:p14="http://schemas.microsoft.com/office/powerpoint/2010/main" val="145791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2.</a:t>
            </a:r>
            <a:r>
              <a:rPr lang="en-US" u="sng" dirty="0"/>
              <a:t> </a:t>
            </a:r>
            <a:r>
              <a:rPr lang="en-US" b="1" u="sng" dirty="0"/>
              <a:t>Straight ranking method</a:t>
            </a:r>
            <a:endParaRPr lang="en-IN"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This is one of the oldest and simplest techniques of performance appraisal. </a:t>
            </a:r>
          </a:p>
          <a:p>
            <a:pPr marL="514350" indent="-514350">
              <a:buFont typeface="+mj-lt"/>
              <a:buAutoNum type="arabicPeriod"/>
            </a:pPr>
            <a:r>
              <a:rPr lang="en-US" dirty="0"/>
              <a:t>In this method, the appraiser ranks the employees from the best to the poorest on the basis of their overall performance. </a:t>
            </a:r>
          </a:p>
          <a:p>
            <a:pPr marL="514350" indent="-514350">
              <a:buFont typeface="+mj-lt"/>
              <a:buAutoNum type="arabicPeriod"/>
            </a:pPr>
            <a:r>
              <a:rPr lang="en-US" dirty="0"/>
              <a:t>It is quite useful for a comparative evaluation. </a:t>
            </a:r>
            <a:br>
              <a:rPr lang="en-US" dirty="0"/>
            </a:br>
            <a:br>
              <a:rPr lang="en-US" dirty="0"/>
            </a:br>
            <a:endParaRPr lang="en-US" dirty="0"/>
          </a:p>
        </p:txBody>
      </p:sp>
    </p:spTree>
    <p:extLst>
      <p:ext uri="{BB962C8B-B14F-4D97-AF65-F5344CB8AC3E}">
        <p14:creationId xmlns:p14="http://schemas.microsoft.com/office/powerpoint/2010/main" val="1565961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3.</a:t>
            </a:r>
            <a:r>
              <a:rPr lang="en-US" u="sng" dirty="0"/>
              <a:t> </a:t>
            </a:r>
            <a:r>
              <a:rPr lang="en-US" b="1" u="sng" dirty="0"/>
              <a:t>Paired comparison</a:t>
            </a:r>
            <a:endParaRPr lang="en-IN" u="sng" dirty="0"/>
          </a:p>
        </p:txBody>
      </p:sp>
      <p:sp>
        <p:nvSpPr>
          <p:cNvPr id="3" name="Content Placeholder 2"/>
          <p:cNvSpPr>
            <a:spLocks noGrp="1"/>
          </p:cNvSpPr>
          <p:nvPr>
            <p:ph idx="1"/>
          </p:nvPr>
        </p:nvSpPr>
        <p:spPr/>
        <p:txBody>
          <a:bodyPr/>
          <a:lstStyle/>
          <a:p>
            <a:r>
              <a:rPr lang="en-US" dirty="0"/>
              <a:t>A better technique of comparison than the straight ranking method, this method compares each employee with all others in the group, one at a time. </a:t>
            </a:r>
          </a:p>
          <a:p>
            <a:r>
              <a:rPr lang="en-US" dirty="0"/>
              <a:t>After all the comparisons on the basis of the overall comparisons, the employees are given the final rankings.</a:t>
            </a:r>
          </a:p>
        </p:txBody>
      </p:sp>
    </p:spTree>
    <p:extLst>
      <p:ext uri="{BB962C8B-B14F-4D97-AF65-F5344CB8AC3E}">
        <p14:creationId xmlns:p14="http://schemas.microsoft.com/office/powerpoint/2010/main" val="286438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4.</a:t>
            </a:r>
            <a:r>
              <a:rPr lang="en-US" u="sng" dirty="0"/>
              <a:t> </a:t>
            </a:r>
            <a:r>
              <a:rPr lang="en-US" b="1" u="sng" dirty="0"/>
              <a:t>Critical incidents methods</a:t>
            </a:r>
            <a:endParaRPr lang="en-IN" u="sng" dirty="0"/>
          </a:p>
        </p:txBody>
      </p:sp>
      <p:sp>
        <p:nvSpPr>
          <p:cNvPr id="3" name="Content Placeholder 2"/>
          <p:cNvSpPr>
            <a:spLocks noGrp="1"/>
          </p:cNvSpPr>
          <p:nvPr>
            <p:ph idx="1"/>
          </p:nvPr>
        </p:nvSpPr>
        <p:spPr/>
        <p:txBody>
          <a:bodyPr/>
          <a:lstStyle/>
          <a:p>
            <a:r>
              <a:rPr lang="en-US" dirty="0"/>
              <a:t>In this method of </a:t>
            </a:r>
            <a:r>
              <a:rPr lang="en-US" dirty="0">
                <a:solidFill>
                  <a:srgbClr val="FF00FF"/>
                </a:solidFill>
              </a:rPr>
              <a:t>Performance appraisal</a:t>
            </a:r>
            <a:r>
              <a:rPr lang="en-US" dirty="0"/>
              <a:t> the evaluator rates the employee on the basis of critical events and how the employee behaved during those incidents.</a:t>
            </a:r>
          </a:p>
          <a:p>
            <a:r>
              <a:rPr lang="en-US" dirty="0"/>
              <a:t> It includes both negative and positive points. </a:t>
            </a:r>
          </a:p>
          <a:p>
            <a:r>
              <a:rPr lang="en-US" dirty="0"/>
              <a:t>The drawback of this method is that the supervisor has to note down the critical incidents and the employee behavior as and when they occur.</a:t>
            </a:r>
            <a:br>
              <a:rPr lang="en-US" dirty="0"/>
            </a:br>
            <a:endParaRPr lang="en-US" dirty="0"/>
          </a:p>
        </p:txBody>
      </p:sp>
    </p:spTree>
    <p:extLst>
      <p:ext uri="{BB962C8B-B14F-4D97-AF65-F5344CB8AC3E}">
        <p14:creationId xmlns:p14="http://schemas.microsoft.com/office/powerpoint/2010/main" val="2654334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5.</a:t>
            </a:r>
            <a:r>
              <a:rPr lang="en-US" u="sng" dirty="0"/>
              <a:t> </a:t>
            </a:r>
            <a:r>
              <a:rPr lang="en-US" b="1" u="sng" dirty="0"/>
              <a:t>Field review</a:t>
            </a:r>
            <a:endParaRPr lang="en-IN" u="sng" dirty="0"/>
          </a:p>
        </p:txBody>
      </p:sp>
      <p:sp>
        <p:nvSpPr>
          <p:cNvPr id="3" name="Content Placeholder 2"/>
          <p:cNvSpPr>
            <a:spLocks noGrp="1"/>
          </p:cNvSpPr>
          <p:nvPr>
            <p:ph idx="1"/>
          </p:nvPr>
        </p:nvSpPr>
        <p:spPr/>
        <p:txBody>
          <a:bodyPr/>
          <a:lstStyle/>
          <a:p>
            <a:r>
              <a:rPr lang="en-US" dirty="0"/>
              <a:t>In this method, a senior member of the Human Resource department or a training officer discusses and interviews the supervisors to evaluate and rate their respective subordinates. </a:t>
            </a:r>
          </a:p>
          <a:p>
            <a:r>
              <a:rPr lang="en-US" dirty="0"/>
              <a:t>A major drawback of this method is that it is a very time consuming method. </a:t>
            </a:r>
          </a:p>
          <a:p>
            <a:r>
              <a:rPr lang="en-US" dirty="0"/>
              <a:t>But this method helps to reduce the superiors’ personal bias.</a:t>
            </a:r>
            <a:br>
              <a:rPr lang="en-US" dirty="0"/>
            </a:br>
            <a:endParaRPr lang="en-US" dirty="0"/>
          </a:p>
        </p:txBody>
      </p:sp>
    </p:spTree>
    <p:extLst>
      <p:ext uri="{BB962C8B-B14F-4D97-AF65-F5344CB8AC3E}">
        <p14:creationId xmlns:p14="http://schemas.microsoft.com/office/powerpoint/2010/main" val="1485789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6.</a:t>
            </a:r>
            <a:r>
              <a:rPr lang="en-US" u="sng" dirty="0"/>
              <a:t> </a:t>
            </a:r>
            <a:r>
              <a:rPr lang="en-US" b="1" u="sng" dirty="0"/>
              <a:t>Checklist method</a:t>
            </a:r>
            <a:endParaRPr lang="en-IN" u="sng" dirty="0"/>
          </a:p>
        </p:txBody>
      </p:sp>
      <p:sp>
        <p:nvSpPr>
          <p:cNvPr id="3" name="Content Placeholder 2"/>
          <p:cNvSpPr>
            <a:spLocks noGrp="1"/>
          </p:cNvSpPr>
          <p:nvPr>
            <p:ph idx="1"/>
          </p:nvPr>
        </p:nvSpPr>
        <p:spPr/>
        <p:txBody>
          <a:bodyPr/>
          <a:lstStyle/>
          <a:p>
            <a:r>
              <a:rPr lang="en-US" dirty="0"/>
              <a:t>The rater is given a checklist of the descriptions of the </a:t>
            </a:r>
            <a:r>
              <a:rPr lang="en-US" dirty="0" err="1"/>
              <a:t>behaviour</a:t>
            </a:r>
            <a:r>
              <a:rPr lang="en-US" dirty="0"/>
              <a:t> of the employees on job. </a:t>
            </a:r>
          </a:p>
          <a:p>
            <a:r>
              <a:rPr lang="en-US" dirty="0"/>
              <a:t>The checklist contains a list of statements on the basis of which the rater describes the on the job performance of the employees.</a:t>
            </a:r>
            <a:br>
              <a:rPr lang="en-US" dirty="0"/>
            </a:br>
            <a:br>
              <a:rPr lang="en-US" dirty="0"/>
            </a:br>
            <a:endParaRPr lang="en-US" dirty="0"/>
          </a:p>
        </p:txBody>
      </p:sp>
    </p:spTree>
    <p:extLst>
      <p:ext uri="{BB962C8B-B14F-4D97-AF65-F5344CB8AC3E}">
        <p14:creationId xmlns:p14="http://schemas.microsoft.com/office/powerpoint/2010/main" val="3978717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7.</a:t>
            </a:r>
            <a:r>
              <a:rPr lang="en-US" u="sng" dirty="0"/>
              <a:t> </a:t>
            </a:r>
            <a:r>
              <a:rPr lang="en-US" b="1" u="sng" dirty="0"/>
              <a:t>Graphic rating scale</a:t>
            </a:r>
            <a:endParaRPr lang="en-IN" u="sng" dirty="0"/>
          </a:p>
        </p:txBody>
      </p:sp>
      <p:sp>
        <p:nvSpPr>
          <p:cNvPr id="3" name="Content Placeholder 2"/>
          <p:cNvSpPr>
            <a:spLocks noGrp="1"/>
          </p:cNvSpPr>
          <p:nvPr>
            <p:ph idx="1"/>
          </p:nvPr>
        </p:nvSpPr>
        <p:spPr/>
        <p:txBody>
          <a:bodyPr/>
          <a:lstStyle/>
          <a:p>
            <a:r>
              <a:rPr lang="en-US" dirty="0"/>
              <a:t>In this method, an employee’s quality and quantity of work is assessed in a </a:t>
            </a:r>
            <a:r>
              <a:rPr lang="en-US" b="1" dirty="0"/>
              <a:t>graphic scale</a:t>
            </a:r>
            <a:r>
              <a:rPr lang="en-US" dirty="0"/>
              <a:t> indicating different degrees of a particular trait. </a:t>
            </a:r>
          </a:p>
          <a:p>
            <a:r>
              <a:rPr lang="en-US" dirty="0"/>
              <a:t>The factors taken into consideration include both the personal characteristics and characteristics related to the on the job performance of the employees.</a:t>
            </a:r>
          </a:p>
          <a:p>
            <a:r>
              <a:rPr lang="en-US" dirty="0"/>
              <a:t> For example a trait like Job Knowledge may be judged on the range of average, above average, outstanding or unsatisfactory.</a:t>
            </a:r>
          </a:p>
          <a:p>
            <a:endParaRPr lang="en-US" dirty="0"/>
          </a:p>
        </p:txBody>
      </p:sp>
    </p:spTree>
    <p:extLst>
      <p:ext uri="{BB962C8B-B14F-4D97-AF65-F5344CB8AC3E}">
        <p14:creationId xmlns:p14="http://schemas.microsoft.com/office/powerpoint/2010/main" val="419736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433" y="0"/>
            <a:ext cx="10018713" cy="1752599"/>
          </a:xfrm>
        </p:spPr>
        <p:txBody>
          <a:bodyPr>
            <a:normAutofit/>
          </a:bodyPr>
          <a:lstStyle/>
          <a:p>
            <a:pPr algn="ctr"/>
            <a:r>
              <a:rPr lang="en-IN" b="1" u="sng" dirty="0"/>
              <a:t>AIMS OF PERFORMANCE APPRAISAL</a:t>
            </a:r>
          </a:p>
        </p:txBody>
      </p:sp>
      <p:sp>
        <p:nvSpPr>
          <p:cNvPr id="3" name="Content Placeholder 2"/>
          <p:cNvSpPr>
            <a:spLocks noGrp="1"/>
          </p:cNvSpPr>
          <p:nvPr>
            <p:ph idx="1"/>
          </p:nvPr>
        </p:nvSpPr>
        <p:spPr>
          <a:xfrm>
            <a:off x="1700011" y="2336872"/>
            <a:ext cx="9935729" cy="4063927"/>
          </a:xfrm>
        </p:spPr>
        <p:txBody>
          <a:bodyPr>
            <a:normAutofit lnSpcReduction="10000"/>
          </a:bodyPr>
          <a:lstStyle/>
          <a:p>
            <a:r>
              <a:rPr lang="en-IN" b="1" dirty="0"/>
              <a:t>To review the performance of the employees.</a:t>
            </a:r>
          </a:p>
          <a:p>
            <a:r>
              <a:rPr lang="en-IN" b="1" dirty="0"/>
              <a:t>To judge the gap between the actual and the desired performance.</a:t>
            </a:r>
          </a:p>
          <a:p>
            <a:r>
              <a:rPr lang="en-IN" b="1" dirty="0"/>
              <a:t>To help the management in exercising organizational control.</a:t>
            </a:r>
          </a:p>
          <a:p>
            <a:r>
              <a:rPr lang="en-IN" b="1" dirty="0"/>
              <a:t>To diagnose the training and development needs of the future.</a:t>
            </a:r>
          </a:p>
          <a:p>
            <a:r>
              <a:rPr lang="en-IN" b="1" dirty="0"/>
              <a:t>Provide information to assist in the HR decisions like promotions, transfers etc.</a:t>
            </a:r>
          </a:p>
          <a:p>
            <a:r>
              <a:rPr lang="en-IN" b="1" dirty="0"/>
              <a:t>To reduce the grievances of the employees.</a:t>
            </a:r>
          </a:p>
          <a:p>
            <a:r>
              <a:rPr lang="en-IN" b="1" dirty="0"/>
              <a:t>To strengthen the relationship and communication between management and employees</a:t>
            </a:r>
          </a:p>
          <a:p>
            <a:pPr marL="0" indent="0">
              <a:buNone/>
            </a:pPr>
            <a:endParaRPr lang="en-IN" b="1" dirty="0"/>
          </a:p>
          <a:p>
            <a:endParaRPr lang="en-IN" b="1" dirty="0"/>
          </a:p>
          <a:p>
            <a:endParaRPr lang="en-IN" b="1" dirty="0"/>
          </a:p>
        </p:txBody>
      </p:sp>
    </p:spTree>
    <p:extLst>
      <p:ext uri="{BB962C8B-B14F-4D97-AF65-F5344CB8AC3E}">
        <p14:creationId xmlns:p14="http://schemas.microsoft.com/office/powerpoint/2010/main" val="2808229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8.</a:t>
            </a:r>
            <a:r>
              <a:rPr lang="en-US" u="sng" dirty="0"/>
              <a:t> </a:t>
            </a:r>
            <a:r>
              <a:rPr lang="en-US" b="1" u="sng" dirty="0"/>
              <a:t>Forced Distribution</a:t>
            </a:r>
            <a:endParaRPr lang="en-IN" u="sng" dirty="0"/>
          </a:p>
        </p:txBody>
      </p:sp>
      <p:sp>
        <p:nvSpPr>
          <p:cNvPr id="3" name="Content Placeholder 2"/>
          <p:cNvSpPr>
            <a:spLocks noGrp="1"/>
          </p:cNvSpPr>
          <p:nvPr>
            <p:ph idx="1"/>
          </p:nvPr>
        </p:nvSpPr>
        <p:spPr/>
        <p:txBody>
          <a:bodyPr/>
          <a:lstStyle/>
          <a:p>
            <a:r>
              <a:rPr lang="en-US" dirty="0"/>
              <a:t>To eliminate the element of bias from the rater’s ratings, the evaluator is asked to distribute the employees in some fixed categories of ratings like on a </a:t>
            </a:r>
            <a:r>
              <a:rPr lang="en-US" b="1" dirty="0"/>
              <a:t>normal distribution curve</a:t>
            </a:r>
            <a:r>
              <a:rPr lang="en-US" dirty="0"/>
              <a:t>. </a:t>
            </a:r>
          </a:p>
          <a:p>
            <a:r>
              <a:rPr lang="en-US" dirty="0"/>
              <a:t>The rater chooses the appropriate fit for the categories on his own discretion</a:t>
            </a:r>
          </a:p>
        </p:txBody>
      </p:sp>
    </p:spTree>
    <p:extLst>
      <p:ext uri="{BB962C8B-B14F-4D97-AF65-F5344CB8AC3E}">
        <p14:creationId xmlns:p14="http://schemas.microsoft.com/office/powerpoint/2010/main" val="168338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21" y="2939602"/>
            <a:ext cx="10018713" cy="1752599"/>
          </a:xfrm>
        </p:spPr>
        <p:txBody>
          <a:bodyPr/>
          <a:lstStyle/>
          <a:p>
            <a:r>
              <a:rPr lang="en-US" b="1" u="sng" dirty="0"/>
              <a:t>Modern methods of performance appraisal</a:t>
            </a:r>
            <a:endParaRPr lang="en-IN" dirty="0"/>
          </a:p>
        </p:txBody>
      </p:sp>
    </p:spTree>
    <p:extLst>
      <p:ext uri="{BB962C8B-B14F-4D97-AF65-F5344CB8AC3E}">
        <p14:creationId xmlns:p14="http://schemas.microsoft.com/office/powerpoint/2010/main" val="766409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 </a:t>
            </a:r>
            <a:r>
              <a:rPr lang="en-US" u="sng" dirty="0"/>
              <a:t> </a:t>
            </a:r>
            <a:r>
              <a:rPr lang="en-US" b="1" u="sng" dirty="0"/>
              <a:t>Assessment centers</a:t>
            </a:r>
            <a:r>
              <a:rPr lang="en-US" u="sng" dirty="0"/>
              <a:t> </a:t>
            </a:r>
            <a:br>
              <a:rPr lang="en-US" u="sng" dirty="0"/>
            </a:br>
            <a:endParaRPr lang="en-IN" u="sng" dirty="0"/>
          </a:p>
        </p:txBody>
      </p:sp>
      <p:sp>
        <p:nvSpPr>
          <p:cNvPr id="3" name="Content Placeholder 2"/>
          <p:cNvSpPr>
            <a:spLocks noGrp="1"/>
          </p:cNvSpPr>
          <p:nvPr>
            <p:ph idx="1"/>
          </p:nvPr>
        </p:nvSpPr>
        <p:spPr/>
        <p:txBody>
          <a:bodyPr>
            <a:normAutofit lnSpcReduction="10000"/>
          </a:bodyPr>
          <a:lstStyle/>
          <a:p>
            <a:r>
              <a:rPr lang="en-US" dirty="0"/>
              <a:t>An assessment </a:t>
            </a:r>
            <a:r>
              <a:rPr lang="en-US" dirty="0" err="1"/>
              <a:t>centre</a:t>
            </a:r>
            <a:r>
              <a:rPr lang="en-US" dirty="0"/>
              <a:t> typically involves the use of methods like social/informal events, tests and exercises, assignments being given to a group of employees to assess their competencies to take higher responsibilities in the future.</a:t>
            </a:r>
          </a:p>
          <a:p>
            <a:r>
              <a:rPr lang="en-US" dirty="0"/>
              <a:t>Generally, employees are given an assignment similar to the job they would be expected to perform if promoted. </a:t>
            </a:r>
          </a:p>
          <a:p>
            <a:r>
              <a:rPr lang="en-US" dirty="0"/>
              <a:t>The trained evaluators observe and evaluate employees as they perform the assigned jobs and are evaluated on job related characteristics. </a:t>
            </a:r>
          </a:p>
          <a:p>
            <a:endParaRPr lang="en-US" dirty="0"/>
          </a:p>
        </p:txBody>
      </p:sp>
    </p:spTree>
    <p:extLst>
      <p:ext uri="{BB962C8B-B14F-4D97-AF65-F5344CB8AC3E}">
        <p14:creationId xmlns:p14="http://schemas.microsoft.com/office/powerpoint/2010/main" val="1007831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2. Behaviorally anchored rating scales</a:t>
            </a:r>
            <a:br>
              <a:rPr lang="en-US" u="sng" dirty="0"/>
            </a:br>
            <a:endParaRPr lang="en-IN" u="sng" dirty="0"/>
          </a:p>
        </p:txBody>
      </p:sp>
      <p:sp>
        <p:nvSpPr>
          <p:cNvPr id="3" name="Content Placeholder 2"/>
          <p:cNvSpPr>
            <a:spLocks noGrp="1"/>
          </p:cNvSpPr>
          <p:nvPr>
            <p:ph idx="1"/>
          </p:nvPr>
        </p:nvSpPr>
        <p:spPr/>
        <p:txBody>
          <a:bodyPr>
            <a:normAutofit lnSpcReduction="10000"/>
          </a:bodyPr>
          <a:lstStyle/>
          <a:p>
            <a:r>
              <a:rPr lang="en-US" dirty="0"/>
              <a:t>Is a relatively new technique which combines the </a:t>
            </a:r>
            <a:r>
              <a:rPr lang="en-US" b="1" dirty="0">
                <a:solidFill>
                  <a:srgbClr val="FF0000"/>
                </a:solidFill>
              </a:rPr>
              <a:t>graphic rating scale</a:t>
            </a:r>
            <a:r>
              <a:rPr lang="en-US" dirty="0">
                <a:solidFill>
                  <a:srgbClr val="FF0000"/>
                </a:solidFill>
              </a:rPr>
              <a:t> and critical incidents</a:t>
            </a:r>
            <a:r>
              <a:rPr lang="en-US" dirty="0">
                <a:solidFill>
                  <a:srgbClr val="FFFF00"/>
                </a:solidFill>
              </a:rPr>
              <a:t> </a:t>
            </a:r>
            <a:r>
              <a:rPr lang="en-US" dirty="0"/>
              <a:t>method.</a:t>
            </a:r>
          </a:p>
          <a:p>
            <a:r>
              <a:rPr lang="en-US" dirty="0"/>
              <a:t>It consists of predetermined critical areas of job performance or sets of behavioral statements describing important job performance qualities as good or bad. </a:t>
            </a:r>
          </a:p>
          <a:p>
            <a:r>
              <a:rPr lang="en-US" dirty="0"/>
              <a:t>In this method, an employee’s actual job behavior is judged against the desired behavior by recording and comparing the behavior with BARS. </a:t>
            </a:r>
            <a:br>
              <a:rPr lang="en-US" dirty="0"/>
            </a:br>
            <a:endParaRPr lang="en-US" dirty="0"/>
          </a:p>
          <a:p>
            <a:endParaRPr lang="en-IN" dirty="0"/>
          </a:p>
        </p:txBody>
      </p:sp>
    </p:spTree>
    <p:extLst>
      <p:ext uri="{BB962C8B-B14F-4D97-AF65-F5344CB8AC3E}">
        <p14:creationId xmlns:p14="http://schemas.microsoft.com/office/powerpoint/2010/main" val="3861798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3. Human resource accounting method</a:t>
            </a:r>
            <a:br>
              <a:rPr lang="en-US" u="sng" dirty="0"/>
            </a:br>
            <a:br>
              <a:rPr lang="en-US" u="sng" dirty="0"/>
            </a:br>
            <a:endParaRPr lang="en-IN" u="sng" dirty="0"/>
          </a:p>
        </p:txBody>
      </p:sp>
      <p:sp>
        <p:nvSpPr>
          <p:cNvPr id="3" name="Content Placeholder 2"/>
          <p:cNvSpPr>
            <a:spLocks noGrp="1"/>
          </p:cNvSpPr>
          <p:nvPr>
            <p:ph idx="1"/>
          </p:nvPr>
        </p:nvSpPr>
        <p:spPr/>
        <p:txBody>
          <a:bodyPr/>
          <a:lstStyle/>
          <a:p>
            <a:endParaRPr lang="en-US" dirty="0"/>
          </a:p>
          <a:p>
            <a:r>
              <a:rPr lang="en-US" dirty="0"/>
              <a:t>Human resources are valuable assets for every organization. Human resource accounting method tries to find the relative worth of these assets in the terms of money.</a:t>
            </a:r>
          </a:p>
          <a:p>
            <a:r>
              <a:rPr lang="en-US" dirty="0"/>
              <a:t> In this method the </a:t>
            </a:r>
            <a:r>
              <a:rPr lang="en-US" u="sng" dirty="0"/>
              <a:t>Performance appraisal </a:t>
            </a:r>
            <a:r>
              <a:rPr lang="en-US" dirty="0"/>
              <a:t>of the employees is judged in terms of cost and contribution of the employees. </a:t>
            </a:r>
          </a:p>
          <a:p>
            <a:pPr>
              <a:buNone/>
            </a:pPr>
            <a:endParaRPr lang="en-US" dirty="0"/>
          </a:p>
        </p:txBody>
      </p:sp>
    </p:spTree>
    <p:extLst>
      <p:ext uri="{BB962C8B-B14F-4D97-AF65-F5344CB8AC3E}">
        <p14:creationId xmlns:p14="http://schemas.microsoft.com/office/powerpoint/2010/main" val="740552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3. Human resource accounting method</a:t>
            </a:r>
            <a:br>
              <a:rPr lang="en-US" u="sng" dirty="0"/>
            </a:br>
            <a:br>
              <a:rPr lang="en-US" u="sng" dirty="0"/>
            </a:br>
            <a:endParaRPr lang="en-IN" dirty="0"/>
          </a:p>
        </p:txBody>
      </p:sp>
      <p:sp>
        <p:nvSpPr>
          <p:cNvPr id="3" name="Content Placeholder 2"/>
          <p:cNvSpPr>
            <a:spLocks noGrp="1"/>
          </p:cNvSpPr>
          <p:nvPr>
            <p:ph idx="1"/>
          </p:nvPr>
        </p:nvSpPr>
        <p:spPr/>
        <p:txBody>
          <a:bodyPr>
            <a:normAutofit lnSpcReduction="10000"/>
          </a:bodyPr>
          <a:lstStyle/>
          <a:p>
            <a:r>
              <a:rPr lang="en-US" dirty="0"/>
              <a:t>The cost of employees include all the expenses incurred on them like their compensation, recruitment and selection costs, induction and training costs </a:t>
            </a:r>
            <a:r>
              <a:rPr lang="en-US" dirty="0" err="1"/>
              <a:t>etc</a:t>
            </a:r>
            <a:r>
              <a:rPr lang="en-US" dirty="0"/>
              <a:t> whereas their contribution includes the total value added (in monetary terms). </a:t>
            </a:r>
          </a:p>
          <a:p>
            <a:r>
              <a:rPr lang="en-US" dirty="0"/>
              <a:t>The difference between the cost and the contribution will be the performance of the employees. </a:t>
            </a:r>
          </a:p>
          <a:p>
            <a:r>
              <a:rPr lang="en-US" dirty="0"/>
              <a:t>Ideally, the contribution of the employees should be greater than the cost incurred on them.</a:t>
            </a:r>
          </a:p>
        </p:txBody>
      </p:sp>
    </p:spTree>
    <p:extLst>
      <p:ext uri="{BB962C8B-B14F-4D97-AF65-F5344CB8AC3E}">
        <p14:creationId xmlns:p14="http://schemas.microsoft.com/office/powerpoint/2010/main" val="2084617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4. 360-Degree-performance-appraisal method</a:t>
            </a:r>
            <a:br>
              <a:rPr lang="en-US" u="sng" dirty="0"/>
            </a:br>
            <a:endParaRPr lang="en-IN" u="sng" dirty="0"/>
          </a:p>
        </p:txBody>
      </p:sp>
      <p:pic>
        <p:nvPicPr>
          <p:cNvPr id="4" name="Picture 2" descr="C:\Users\Maduri\Desktop\360 degree.jpg"/>
          <p:cNvPicPr>
            <a:picLocks noChangeAspect="1" noChangeArrowheads="1"/>
          </p:cNvPicPr>
          <p:nvPr/>
        </p:nvPicPr>
        <p:blipFill>
          <a:blip r:embed="rId2"/>
          <a:srcRect/>
          <a:stretch>
            <a:fillRect/>
          </a:stretch>
        </p:blipFill>
        <p:spPr bwMode="auto">
          <a:xfrm>
            <a:off x="2380422" y="1851660"/>
            <a:ext cx="8706678" cy="5006340"/>
          </a:xfrm>
          <a:prstGeom prst="rect">
            <a:avLst/>
          </a:prstGeom>
          <a:noFill/>
        </p:spPr>
      </p:pic>
    </p:spTree>
    <p:extLst>
      <p:ext uri="{BB962C8B-B14F-4D97-AF65-F5344CB8AC3E}">
        <p14:creationId xmlns:p14="http://schemas.microsoft.com/office/powerpoint/2010/main" val="3438267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4. 360-Degree-performance-appraisal method</a:t>
            </a:r>
            <a:br>
              <a:rPr lang="en-US" u="sng"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360 degree feedback, also known as 'multi-rater feedback', is the most comprehensive appraisal where the feedback about the employees’ performance comes from all the sources that come in contact with the employee on his job</a:t>
            </a:r>
          </a:p>
          <a:p>
            <a:r>
              <a:rPr lang="en-US" dirty="0"/>
              <a:t>360 degree appraisal has four integral parts-</a:t>
            </a:r>
          </a:p>
          <a:p>
            <a:pPr lvl="1"/>
            <a:r>
              <a:rPr lang="en-US" dirty="0"/>
              <a:t>Self appraisal </a:t>
            </a:r>
          </a:p>
          <a:p>
            <a:pPr lvl="1"/>
            <a:r>
              <a:rPr lang="en-US" dirty="0"/>
              <a:t>Superior’s appraisal</a:t>
            </a:r>
          </a:p>
          <a:p>
            <a:pPr lvl="1"/>
            <a:r>
              <a:rPr lang="en-US" dirty="0"/>
              <a:t>Subordinate’s appraisal</a:t>
            </a:r>
          </a:p>
          <a:p>
            <a:pPr lvl="1"/>
            <a:r>
              <a:rPr lang="en-US" dirty="0"/>
              <a:t>Peer appraisal.</a:t>
            </a:r>
            <a:br>
              <a:rPr lang="en-US" dirty="0"/>
            </a:br>
            <a:br>
              <a:rPr lang="en-US" dirty="0"/>
            </a:br>
            <a:endParaRPr lang="en-US" dirty="0"/>
          </a:p>
          <a:p>
            <a:pPr lvl="1"/>
            <a:endParaRPr lang="en-US" dirty="0"/>
          </a:p>
        </p:txBody>
      </p:sp>
    </p:spTree>
    <p:extLst>
      <p:ext uri="{BB962C8B-B14F-4D97-AF65-F5344CB8AC3E}">
        <p14:creationId xmlns:p14="http://schemas.microsoft.com/office/powerpoint/2010/main" val="983532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191"/>
            <a:ext cx="10018713" cy="1752599"/>
          </a:xfrm>
        </p:spPr>
        <p:txBody>
          <a:bodyPr/>
          <a:lstStyle/>
          <a:p>
            <a:r>
              <a:rPr lang="en-US" b="1" u="sng" dirty="0"/>
              <a:t>‘Management by Objectives’ (MBO)</a:t>
            </a:r>
            <a:r>
              <a:rPr lang="en-US" u="sng" dirty="0"/>
              <a:t>  </a:t>
            </a:r>
            <a:br>
              <a:rPr lang="en-US" u="sng" dirty="0"/>
            </a:br>
            <a:endParaRPr lang="en-IN" u="sng" dirty="0"/>
          </a:p>
        </p:txBody>
      </p:sp>
      <p:pic>
        <p:nvPicPr>
          <p:cNvPr id="4" name="Content Placeholder 3" descr="Management By Objectives"/>
          <p:cNvPicPr>
            <a:picLocks/>
          </p:cNvPicPr>
          <p:nvPr/>
        </p:nvPicPr>
        <p:blipFill>
          <a:blip r:embed="rId2"/>
          <a:srcRect l="6494" r="7170" b="6663"/>
          <a:stretch>
            <a:fillRect/>
          </a:stretch>
        </p:blipFill>
        <p:spPr bwMode="auto">
          <a:xfrm>
            <a:off x="1921665" y="1418823"/>
            <a:ext cx="9144000" cy="5181600"/>
          </a:xfrm>
          <a:prstGeom prst="rect">
            <a:avLst/>
          </a:prstGeom>
          <a:noFill/>
          <a:ln w="9525">
            <a:noFill/>
            <a:miter lim="800000"/>
            <a:headEnd/>
            <a:tailEnd/>
          </a:ln>
        </p:spPr>
      </p:pic>
    </p:spTree>
    <p:extLst>
      <p:ext uri="{BB962C8B-B14F-4D97-AF65-F5344CB8AC3E}">
        <p14:creationId xmlns:p14="http://schemas.microsoft.com/office/powerpoint/2010/main" val="424562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‘Management by Objectives’ (MBO)</a:t>
            </a:r>
            <a:r>
              <a:rPr lang="en-US" u="sng" dirty="0"/>
              <a:t>  </a:t>
            </a:r>
            <a:br>
              <a:rPr lang="en-US" u="sng" dirty="0"/>
            </a:br>
            <a:endParaRPr lang="en-IN" dirty="0"/>
          </a:p>
        </p:txBody>
      </p:sp>
      <p:sp>
        <p:nvSpPr>
          <p:cNvPr id="3" name="Content Placeholder 2"/>
          <p:cNvSpPr>
            <a:spLocks noGrp="1"/>
          </p:cNvSpPr>
          <p:nvPr>
            <p:ph idx="1"/>
          </p:nvPr>
        </p:nvSpPr>
        <p:spPr/>
        <p:txBody>
          <a:bodyPr/>
          <a:lstStyle/>
          <a:p>
            <a:r>
              <a:rPr lang="en-US" b="1" dirty="0"/>
              <a:t>Clarity of goals –</a:t>
            </a:r>
            <a:r>
              <a:rPr lang="en-US" dirty="0"/>
              <a:t> With MBO, came the concept of SMART goals i.e. goals that are:</a:t>
            </a:r>
            <a:br>
              <a:rPr lang="en-US" dirty="0"/>
            </a:br>
            <a:br>
              <a:rPr lang="en-US" dirty="0"/>
            </a:br>
            <a:r>
              <a:rPr lang="en-US" dirty="0"/>
              <a:t>Specific</a:t>
            </a:r>
            <a:br>
              <a:rPr lang="en-US" dirty="0"/>
            </a:br>
            <a:r>
              <a:rPr lang="en-US" dirty="0"/>
              <a:t>Measurable</a:t>
            </a:r>
            <a:br>
              <a:rPr lang="en-US" dirty="0"/>
            </a:br>
            <a:r>
              <a:rPr lang="en-US" dirty="0"/>
              <a:t>Achievable</a:t>
            </a:r>
            <a:br>
              <a:rPr lang="en-US" dirty="0"/>
            </a:br>
            <a:r>
              <a:rPr lang="en-US" dirty="0"/>
              <a:t>Realistic, and</a:t>
            </a:r>
            <a:br>
              <a:rPr lang="en-US" dirty="0"/>
            </a:br>
            <a:r>
              <a:rPr lang="en-US" dirty="0"/>
              <a:t>Time bound</a:t>
            </a:r>
          </a:p>
          <a:p>
            <a:endParaRPr lang="en-US" dirty="0"/>
          </a:p>
          <a:p>
            <a:endParaRPr lang="en-IN" dirty="0"/>
          </a:p>
        </p:txBody>
      </p:sp>
    </p:spTree>
    <p:extLst>
      <p:ext uri="{BB962C8B-B14F-4D97-AF65-F5344CB8AC3E}">
        <p14:creationId xmlns:p14="http://schemas.microsoft.com/office/powerpoint/2010/main" val="117503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t>OBJECTIVES OF PERFORMANCE APPRAISAL</a:t>
            </a:r>
          </a:p>
        </p:txBody>
      </p:sp>
      <p:sp>
        <p:nvSpPr>
          <p:cNvPr id="3" name="Content Placeholder 2"/>
          <p:cNvSpPr>
            <a:spLocks noGrp="1"/>
          </p:cNvSpPr>
          <p:nvPr>
            <p:ph idx="1"/>
          </p:nvPr>
        </p:nvSpPr>
        <p:spPr>
          <a:xfrm>
            <a:off x="1313646" y="2240925"/>
            <a:ext cx="10189378" cy="3550276"/>
          </a:xfrm>
        </p:spPr>
        <p:txBody>
          <a:bodyPr/>
          <a:lstStyle/>
          <a:p>
            <a:r>
              <a:rPr lang="en-IN" b="1" u="sng" dirty="0"/>
              <a:t>Work related objectives – </a:t>
            </a:r>
          </a:p>
          <a:p>
            <a:pPr lvl="1"/>
            <a:r>
              <a:rPr lang="en-IN" b="1" dirty="0"/>
              <a:t>To provide a control for work done</a:t>
            </a:r>
          </a:p>
          <a:p>
            <a:pPr lvl="1"/>
            <a:r>
              <a:rPr lang="en-IN" b="1" dirty="0"/>
              <a:t>To improve efficiency</a:t>
            </a:r>
          </a:p>
          <a:p>
            <a:pPr lvl="1"/>
            <a:r>
              <a:rPr lang="en-IN" b="1" dirty="0"/>
              <a:t>To help in assigning work and plan future work assignment</a:t>
            </a:r>
          </a:p>
          <a:p>
            <a:pPr lvl="1"/>
            <a:r>
              <a:rPr lang="en-IN" b="1" dirty="0"/>
              <a:t>To carry out job evaluation</a:t>
            </a:r>
          </a:p>
        </p:txBody>
      </p:sp>
    </p:spTree>
    <p:extLst>
      <p:ext uri="{BB962C8B-B14F-4D97-AF65-F5344CB8AC3E}">
        <p14:creationId xmlns:p14="http://schemas.microsoft.com/office/powerpoint/2010/main" val="2809914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ERRORS IN WRITING PERFORMANCE EVALUATIONS</a:t>
            </a:r>
            <a:br>
              <a:rPr lang="en-US" dirty="0"/>
            </a:br>
            <a:endParaRPr lang="en-IN" dirty="0"/>
          </a:p>
        </p:txBody>
      </p:sp>
      <p:sp>
        <p:nvSpPr>
          <p:cNvPr id="3" name="Content Placeholder 2"/>
          <p:cNvSpPr>
            <a:spLocks noGrp="1"/>
          </p:cNvSpPr>
          <p:nvPr>
            <p:ph idx="1"/>
          </p:nvPr>
        </p:nvSpPr>
        <p:spPr/>
        <p:txBody>
          <a:bodyPr/>
          <a:lstStyle/>
          <a:p>
            <a:pPr lvl="0"/>
            <a:r>
              <a:rPr lang="en-US" dirty="0"/>
              <a:t>The </a:t>
            </a:r>
            <a:r>
              <a:rPr lang="en-US" b="1" dirty="0"/>
              <a:t>“ halo effect”</a:t>
            </a:r>
            <a:endParaRPr lang="en-US" dirty="0"/>
          </a:p>
          <a:p>
            <a:pPr lvl="0"/>
            <a:r>
              <a:rPr lang="en-US" dirty="0"/>
              <a:t>The </a:t>
            </a:r>
            <a:r>
              <a:rPr lang="en-US" b="1" dirty="0"/>
              <a:t>“pitchfork effect”</a:t>
            </a:r>
            <a:r>
              <a:rPr lang="en-US" dirty="0"/>
              <a:t> or “ </a:t>
            </a:r>
            <a:r>
              <a:rPr lang="en-US" b="1" dirty="0" err="1"/>
              <a:t>recency</a:t>
            </a:r>
            <a:r>
              <a:rPr lang="en-US" b="1" dirty="0"/>
              <a:t> effect”</a:t>
            </a:r>
            <a:r>
              <a:rPr lang="en-US" dirty="0"/>
              <a:t>.</a:t>
            </a:r>
          </a:p>
          <a:p>
            <a:pPr lvl="0"/>
            <a:r>
              <a:rPr lang="en-US" b="1" dirty="0"/>
              <a:t>“Stereotyping”</a:t>
            </a:r>
          </a:p>
          <a:p>
            <a:pPr lvl="0"/>
            <a:r>
              <a:rPr lang="en-US" b="1" dirty="0"/>
              <a:t>“Comparing”</a:t>
            </a:r>
            <a:endParaRPr lang="en-US" dirty="0"/>
          </a:p>
          <a:p>
            <a:r>
              <a:rPr lang="en-US" b="1" dirty="0"/>
              <a:t>“Mirroring”</a:t>
            </a:r>
          </a:p>
          <a:p>
            <a:r>
              <a:rPr lang="en-US" dirty="0"/>
              <a:t>Managers and supervisors want to avoid being the </a:t>
            </a:r>
            <a:r>
              <a:rPr lang="en-US" b="1" dirty="0"/>
              <a:t>“ bad guy”</a:t>
            </a:r>
            <a:r>
              <a:rPr lang="en-US" dirty="0"/>
              <a:t>.  </a:t>
            </a:r>
          </a:p>
          <a:p>
            <a:endParaRPr lang="en-US" dirty="0"/>
          </a:p>
        </p:txBody>
      </p:sp>
    </p:spTree>
    <p:extLst>
      <p:ext uri="{BB962C8B-B14F-4D97-AF65-F5344CB8AC3E}">
        <p14:creationId xmlns:p14="http://schemas.microsoft.com/office/powerpoint/2010/main" val="2122494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EFFECTIVE MANAGEMENT OF PERFORMANCE APPRAISAL</a:t>
            </a:r>
            <a:br>
              <a:rPr lang="en-US" dirty="0"/>
            </a:br>
            <a:endParaRPr lang="en-IN" dirty="0"/>
          </a:p>
        </p:txBody>
      </p:sp>
      <p:sp>
        <p:nvSpPr>
          <p:cNvPr id="3" name="Content Placeholder 2"/>
          <p:cNvSpPr>
            <a:spLocks noGrp="1"/>
          </p:cNvSpPr>
          <p:nvPr>
            <p:ph idx="1"/>
          </p:nvPr>
        </p:nvSpPr>
        <p:spPr/>
        <p:txBody>
          <a:bodyPr>
            <a:normAutofit fontScale="92500"/>
          </a:bodyPr>
          <a:lstStyle/>
          <a:p>
            <a:pPr lvl="0"/>
            <a:r>
              <a:rPr lang="en-US" dirty="0"/>
              <a:t>The system should be simple, effective, efficient and administratively feasible.</a:t>
            </a:r>
          </a:p>
          <a:p>
            <a:pPr lvl="0"/>
            <a:r>
              <a:rPr lang="en-US" dirty="0"/>
              <a:t>The procedures and uses of the system should be understood and agreed on by line management and the employees being rated.</a:t>
            </a:r>
          </a:p>
          <a:p>
            <a:pPr lvl="0"/>
            <a:r>
              <a:rPr lang="en-US" dirty="0"/>
              <a:t>Factors to be rated should be measurable and agreed on by managers and subordinates.</a:t>
            </a:r>
          </a:p>
          <a:p>
            <a:pPr lvl="0"/>
            <a:r>
              <a:rPr lang="en-US" dirty="0"/>
              <a:t>Raters should understand the purpose and nature of the performance review.</a:t>
            </a:r>
          </a:p>
        </p:txBody>
      </p:sp>
    </p:spTree>
    <p:extLst>
      <p:ext uri="{BB962C8B-B14F-4D97-AF65-F5344CB8AC3E}">
        <p14:creationId xmlns:p14="http://schemas.microsoft.com/office/powerpoint/2010/main" val="1697432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EFFECTIVE MANAGEMENT OF PERFORMANCE APPRAISAL</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a:t>They should be taught to the use the system, observe, and write notes, including critical incident file, organize notes and write evaluations that include examples of evidence, edit their reports and conduct effective review interviews.</a:t>
            </a:r>
          </a:p>
          <a:p>
            <a:pPr lvl="0"/>
            <a:r>
              <a:rPr lang="en-US" dirty="0"/>
              <a:t>Raters should understand the meanings of the dimensions rated, including the dimensions’ relative weights. Managers are reported to be able to distinguish among only three levels of performance: poor, satisfactory, and outstanding.</a:t>
            </a:r>
          </a:p>
          <a:p>
            <a:pPr lvl="0"/>
            <a:r>
              <a:rPr lang="en-US" dirty="0"/>
              <a:t>Criticism should promote warmth and the building of self esteem for both rate and rater.</a:t>
            </a:r>
          </a:p>
          <a:p>
            <a:endParaRPr lang="en-US" dirty="0"/>
          </a:p>
          <a:p>
            <a:endParaRPr lang="en-US" dirty="0"/>
          </a:p>
        </p:txBody>
      </p:sp>
    </p:spTree>
    <p:extLst>
      <p:ext uri="{BB962C8B-B14F-4D97-AF65-F5344CB8AC3E}">
        <p14:creationId xmlns:p14="http://schemas.microsoft.com/office/powerpoint/2010/main" val="3576358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EFFECTIVE MANAGEMENT OF PERFORMANCE APPRAISAL</a:t>
            </a:r>
            <a:br>
              <a:rPr lang="en-US" dirty="0"/>
            </a:br>
            <a:endParaRPr lang="en-IN" dirty="0"/>
          </a:p>
        </p:txBody>
      </p:sp>
      <p:sp>
        <p:nvSpPr>
          <p:cNvPr id="3" name="Content Placeholder 2"/>
          <p:cNvSpPr>
            <a:spLocks noGrp="1"/>
          </p:cNvSpPr>
          <p:nvPr>
            <p:ph idx="1"/>
          </p:nvPr>
        </p:nvSpPr>
        <p:spPr/>
        <p:txBody>
          <a:bodyPr>
            <a:normAutofit fontScale="92500"/>
          </a:bodyPr>
          <a:lstStyle/>
          <a:p>
            <a:pPr lvl="0"/>
            <a:r>
              <a:rPr lang="en-US" dirty="0"/>
              <a:t>The process should be organized and used to manage employees on a daily basis according to their needs to be coached.</a:t>
            </a:r>
          </a:p>
          <a:p>
            <a:pPr lvl="0"/>
            <a:r>
              <a:rPr lang="en-US" dirty="0"/>
              <a:t>Praise or suggestions for improvement should be done at the time of the event.</a:t>
            </a:r>
          </a:p>
          <a:p>
            <a:pPr lvl="0"/>
            <a:r>
              <a:rPr lang="en-US" dirty="0"/>
              <a:t>Standards of performance should be set and modified at the time of the event.</a:t>
            </a:r>
          </a:p>
          <a:p>
            <a:pPr lvl="0"/>
            <a:r>
              <a:rPr lang="en-US" dirty="0"/>
              <a:t>Performance standards should be valid, reliable and fair.</a:t>
            </a:r>
          </a:p>
          <a:p>
            <a:pPr lvl="0"/>
            <a:r>
              <a:rPr lang="en-US" dirty="0"/>
              <a:t>Managers should be rewarded for good performance evaluation skills.</a:t>
            </a:r>
          </a:p>
          <a:p>
            <a:pPr lvl="0">
              <a:buNone/>
            </a:pPr>
            <a:endParaRPr lang="en-US" dirty="0"/>
          </a:p>
          <a:p>
            <a:endParaRPr lang="en-US" dirty="0"/>
          </a:p>
        </p:txBody>
      </p:sp>
    </p:spTree>
    <p:extLst>
      <p:ext uri="{BB962C8B-B14F-4D97-AF65-F5344CB8AC3E}">
        <p14:creationId xmlns:p14="http://schemas.microsoft.com/office/powerpoint/2010/main" val="4071543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QUALITIES OF A GOOD APPRAISAL</a:t>
            </a:r>
            <a:br>
              <a:rPr lang="en-US" dirty="0"/>
            </a:br>
            <a:endParaRPr lang="en-IN" dirty="0"/>
          </a:p>
        </p:txBody>
      </p:sp>
      <p:sp>
        <p:nvSpPr>
          <p:cNvPr id="3" name="Content Placeholder 2"/>
          <p:cNvSpPr>
            <a:spLocks noGrp="1"/>
          </p:cNvSpPr>
          <p:nvPr>
            <p:ph idx="1"/>
          </p:nvPr>
        </p:nvSpPr>
        <p:spPr/>
        <p:txBody>
          <a:bodyPr/>
          <a:lstStyle/>
          <a:p>
            <a:r>
              <a:rPr lang="en-IN" dirty="0"/>
              <a:t>It is factual</a:t>
            </a:r>
          </a:p>
          <a:p>
            <a:r>
              <a:rPr lang="en-IN" dirty="0"/>
              <a:t>It is fair</a:t>
            </a:r>
          </a:p>
          <a:p>
            <a:r>
              <a:rPr lang="en-IN" dirty="0"/>
              <a:t>It describes the whole period</a:t>
            </a:r>
          </a:p>
          <a:p>
            <a:r>
              <a:rPr lang="en-IN" dirty="0"/>
              <a:t>It describes the whole job</a:t>
            </a:r>
          </a:p>
          <a:p>
            <a:r>
              <a:rPr lang="en-IN" dirty="0"/>
              <a:t>It has no surprises</a:t>
            </a:r>
          </a:p>
        </p:txBody>
      </p:sp>
    </p:spTree>
    <p:extLst>
      <p:ext uri="{BB962C8B-B14F-4D97-AF65-F5344CB8AC3E}">
        <p14:creationId xmlns:p14="http://schemas.microsoft.com/office/powerpoint/2010/main" val="4027242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69" y="2797935"/>
            <a:ext cx="10018713" cy="1752599"/>
          </a:xfrm>
        </p:spPr>
        <p:txBody>
          <a:bodyPr/>
          <a:lstStyle/>
          <a:p>
            <a:r>
              <a:rPr lang="en-US" b="1" u="sng" dirty="0"/>
              <a:t>BENEFITS OF PERFORMANCE APPRAISAL</a:t>
            </a:r>
            <a:br>
              <a:rPr lang="en-US" dirty="0"/>
            </a:br>
            <a:endParaRPr lang="en-IN" dirty="0"/>
          </a:p>
        </p:txBody>
      </p:sp>
    </p:spTree>
    <p:extLst>
      <p:ext uri="{BB962C8B-B14F-4D97-AF65-F5344CB8AC3E}">
        <p14:creationId xmlns:p14="http://schemas.microsoft.com/office/powerpoint/2010/main" val="541733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Benefit for the individual: </a:t>
            </a:r>
            <a:br>
              <a:rPr lang="en-US" dirty="0"/>
            </a:br>
            <a:endParaRPr lang="en-IN" dirty="0"/>
          </a:p>
        </p:txBody>
      </p:sp>
      <p:sp>
        <p:nvSpPr>
          <p:cNvPr id="3" name="Content Placeholder 2"/>
          <p:cNvSpPr>
            <a:spLocks noGrp="1"/>
          </p:cNvSpPr>
          <p:nvPr>
            <p:ph idx="1"/>
          </p:nvPr>
        </p:nvSpPr>
        <p:spPr/>
        <p:txBody>
          <a:bodyPr>
            <a:normAutofit fontScale="70000" lnSpcReduction="20000"/>
          </a:bodyPr>
          <a:lstStyle/>
          <a:p>
            <a:pPr lvl="0"/>
            <a:r>
              <a:rPr lang="en-US" dirty="0"/>
              <a:t>Gaining a better understanding of their role</a:t>
            </a:r>
          </a:p>
          <a:p>
            <a:pPr lvl="0"/>
            <a:r>
              <a:rPr lang="en-US" dirty="0"/>
              <a:t>Understanding more clearly how and where they fit in within the wider picture</a:t>
            </a:r>
          </a:p>
          <a:p>
            <a:pPr lvl="0"/>
            <a:r>
              <a:rPr lang="en-US" dirty="0"/>
              <a:t>A better understanding of how performance is assessed and monitored</a:t>
            </a:r>
          </a:p>
          <a:p>
            <a:pPr lvl="0"/>
            <a:r>
              <a:rPr lang="en-US" dirty="0"/>
              <a:t>Getting an insight</a:t>
            </a:r>
          </a:p>
          <a:p>
            <a:pPr lvl="0"/>
            <a:r>
              <a:rPr lang="en-US" dirty="0"/>
              <a:t>Improving understanding of their strengths and weaknesses and developmental needs</a:t>
            </a:r>
          </a:p>
          <a:p>
            <a:pPr lvl="0"/>
            <a:r>
              <a:rPr lang="en-US" dirty="0"/>
              <a:t>Identifying ways in which they can improve performance</a:t>
            </a:r>
          </a:p>
          <a:p>
            <a:pPr lvl="0"/>
            <a:r>
              <a:rPr lang="en-US" dirty="0"/>
              <a:t>Providing an opportunity to discuss and clarify developmental and training needs</a:t>
            </a:r>
          </a:p>
          <a:p>
            <a:pPr lvl="0"/>
            <a:r>
              <a:rPr lang="en-US" dirty="0"/>
              <a:t>Understanding and agreeing their objectives for the next year</a:t>
            </a:r>
          </a:p>
          <a:p>
            <a:pPr lvl="0"/>
            <a:r>
              <a:rPr lang="en-US" dirty="0"/>
              <a:t>An opportunity to discuss career direction and prospects.</a:t>
            </a:r>
          </a:p>
          <a:p>
            <a:endParaRPr lang="en-US" dirty="0"/>
          </a:p>
        </p:txBody>
      </p:sp>
    </p:spTree>
    <p:extLst>
      <p:ext uri="{BB962C8B-B14F-4D97-AF65-F5344CB8AC3E}">
        <p14:creationId xmlns:p14="http://schemas.microsoft.com/office/powerpoint/2010/main" val="4068903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Benefit to the line/ manager/supervisor/team leader:</a:t>
            </a:r>
            <a:br>
              <a:rPr lang="en-US" dirty="0"/>
            </a:br>
            <a:endParaRPr lang="en-IN" dirty="0"/>
          </a:p>
        </p:txBody>
      </p:sp>
      <p:sp>
        <p:nvSpPr>
          <p:cNvPr id="3" name="Content Placeholder 2"/>
          <p:cNvSpPr>
            <a:spLocks noGrp="1"/>
          </p:cNvSpPr>
          <p:nvPr>
            <p:ph idx="1"/>
          </p:nvPr>
        </p:nvSpPr>
        <p:spPr/>
        <p:txBody>
          <a:bodyPr>
            <a:normAutofit fontScale="62500" lnSpcReduction="20000"/>
          </a:bodyPr>
          <a:lstStyle/>
          <a:p>
            <a:pPr lvl="0"/>
            <a:r>
              <a:rPr lang="en-US" dirty="0"/>
              <a:t>Opportunities to </a:t>
            </a:r>
          </a:p>
          <a:p>
            <a:pPr lvl="1"/>
            <a:r>
              <a:rPr lang="en-US" sz="2600" dirty="0"/>
              <a:t>hear and exchange views and opinions away from the normal pressure of work</a:t>
            </a:r>
          </a:p>
          <a:p>
            <a:pPr lvl="1"/>
            <a:r>
              <a:rPr lang="en-US" sz="2600" dirty="0"/>
              <a:t>to identify any potential difficulties or weaknesses</a:t>
            </a:r>
          </a:p>
          <a:p>
            <a:pPr lvl="1"/>
            <a:r>
              <a:rPr lang="en-US" sz="2600" dirty="0"/>
              <a:t>An improved understanding of the resources available</a:t>
            </a:r>
          </a:p>
          <a:p>
            <a:pPr lvl="1"/>
            <a:r>
              <a:rPr lang="en-US" sz="2600" dirty="0"/>
              <a:t>to plan for and set objectives for the next period</a:t>
            </a:r>
          </a:p>
          <a:p>
            <a:pPr lvl="1"/>
            <a:r>
              <a:rPr lang="en-US" sz="2600" dirty="0"/>
              <a:t>to think about and clarity their own role</a:t>
            </a:r>
          </a:p>
          <a:p>
            <a:pPr lvl="1"/>
            <a:r>
              <a:rPr lang="en-US" sz="2600" dirty="0"/>
              <a:t>to plan for achieving improved performance</a:t>
            </a:r>
          </a:p>
          <a:p>
            <a:pPr lvl="1"/>
            <a:r>
              <a:rPr lang="en-US" sz="2600" dirty="0"/>
              <a:t>to plan for further delegation and coaching</a:t>
            </a:r>
          </a:p>
          <a:p>
            <a:pPr lvl="1"/>
            <a:r>
              <a:rPr lang="en-US" sz="2600" dirty="0"/>
              <a:t>to motivate members of the team</a:t>
            </a:r>
          </a:p>
          <a:p>
            <a:endParaRPr lang="en-US" sz="2600" dirty="0"/>
          </a:p>
        </p:txBody>
      </p:sp>
    </p:spTree>
    <p:extLst>
      <p:ext uri="{BB962C8B-B14F-4D97-AF65-F5344CB8AC3E}">
        <p14:creationId xmlns:p14="http://schemas.microsoft.com/office/powerpoint/2010/main" val="4255400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Benefits to the organization</a:t>
            </a:r>
            <a:endParaRPr lang="en-IN" dirty="0"/>
          </a:p>
        </p:txBody>
      </p:sp>
      <p:sp>
        <p:nvSpPr>
          <p:cNvPr id="3" name="Content Placeholder 2"/>
          <p:cNvSpPr>
            <a:spLocks noGrp="1"/>
          </p:cNvSpPr>
          <p:nvPr>
            <p:ph idx="1"/>
          </p:nvPr>
        </p:nvSpPr>
        <p:spPr/>
        <p:txBody>
          <a:bodyPr/>
          <a:lstStyle/>
          <a:p>
            <a:r>
              <a:rPr lang="en-US" dirty="0"/>
              <a:t>A structured means of identifying and assessing potential</a:t>
            </a:r>
          </a:p>
          <a:p>
            <a:pPr lvl="0"/>
            <a:r>
              <a:rPr lang="en-US" dirty="0"/>
              <a:t>Up-to-date information regarding the expectations and aspirations of employees</a:t>
            </a:r>
          </a:p>
          <a:p>
            <a:pPr lvl="0"/>
            <a:r>
              <a:rPr lang="en-US" dirty="0"/>
              <a:t>Information on which to base decisions about promotions and motivation</a:t>
            </a:r>
          </a:p>
          <a:p>
            <a:pPr lvl="0"/>
            <a:r>
              <a:rPr lang="en-US" dirty="0"/>
              <a:t>An opportunity to review succession planning</a:t>
            </a:r>
          </a:p>
          <a:p>
            <a:pPr>
              <a:buNone/>
            </a:pPr>
            <a:endParaRPr lang="en-US" dirty="0"/>
          </a:p>
        </p:txBody>
      </p:sp>
    </p:spTree>
    <p:extLst>
      <p:ext uri="{BB962C8B-B14F-4D97-AF65-F5344CB8AC3E}">
        <p14:creationId xmlns:p14="http://schemas.microsoft.com/office/powerpoint/2010/main" val="214748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Benefits to the organization</a:t>
            </a:r>
            <a:endParaRPr lang="en-IN" dirty="0"/>
          </a:p>
        </p:txBody>
      </p:sp>
      <p:sp>
        <p:nvSpPr>
          <p:cNvPr id="3" name="Content Placeholder 2"/>
          <p:cNvSpPr>
            <a:spLocks noGrp="1"/>
          </p:cNvSpPr>
          <p:nvPr>
            <p:ph idx="1"/>
          </p:nvPr>
        </p:nvSpPr>
        <p:spPr/>
        <p:txBody>
          <a:bodyPr/>
          <a:lstStyle/>
          <a:p>
            <a:pPr lvl="0"/>
            <a:r>
              <a:rPr lang="en-US" dirty="0"/>
              <a:t>Information about training needs which can act as a basis for developing training plans</a:t>
            </a:r>
          </a:p>
          <a:p>
            <a:pPr lvl="0"/>
            <a:r>
              <a:rPr lang="en-US" dirty="0"/>
              <a:t>Updating of employee records ( achievements, new competencies, </a:t>
            </a:r>
            <a:r>
              <a:rPr lang="en-US" dirty="0" err="1"/>
              <a:t>etc</a:t>
            </a:r>
            <a:r>
              <a:rPr lang="en-US" dirty="0"/>
              <a:t>)</a:t>
            </a:r>
          </a:p>
          <a:p>
            <a:pPr lvl="0"/>
            <a:r>
              <a:rPr lang="en-US" dirty="0"/>
              <a:t>Career counseling</a:t>
            </a:r>
          </a:p>
          <a:p>
            <a:pPr lvl="0"/>
            <a:r>
              <a:rPr lang="en-US" dirty="0"/>
              <a:t>Communication of information</a:t>
            </a:r>
          </a:p>
          <a:p>
            <a:pPr>
              <a:buNone/>
            </a:pPr>
            <a:endParaRPr lang="en-US" dirty="0"/>
          </a:p>
        </p:txBody>
      </p:sp>
    </p:spTree>
    <p:extLst>
      <p:ext uri="{BB962C8B-B14F-4D97-AF65-F5344CB8AC3E}">
        <p14:creationId xmlns:p14="http://schemas.microsoft.com/office/powerpoint/2010/main" val="274158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t>OBJECTIVES OF PERFORMANCE APPRAISAL</a:t>
            </a:r>
          </a:p>
        </p:txBody>
      </p:sp>
      <p:sp>
        <p:nvSpPr>
          <p:cNvPr id="3" name="Content Placeholder 2"/>
          <p:cNvSpPr>
            <a:spLocks noGrp="1"/>
          </p:cNvSpPr>
          <p:nvPr>
            <p:ph idx="1"/>
          </p:nvPr>
        </p:nvSpPr>
        <p:spPr/>
        <p:txBody>
          <a:bodyPr/>
          <a:lstStyle/>
          <a:p>
            <a:r>
              <a:rPr lang="en-IN" b="1" u="sng" dirty="0"/>
              <a:t>Career Development objectives – </a:t>
            </a:r>
          </a:p>
          <a:p>
            <a:pPr lvl="1"/>
            <a:r>
              <a:rPr lang="en-IN" b="1" dirty="0"/>
              <a:t>To identify strong and weak points and encourage finding remedies for weak points through training</a:t>
            </a:r>
          </a:p>
          <a:p>
            <a:pPr lvl="1"/>
            <a:r>
              <a:rPr lang="en-IN" b="1" dirty="0"/>
              <a:t>To determine career potential</a:t>
            </a:r>
          </a:p>
          <a:p>
            <a:pPr lvl="1"/>
            <a:r>
              <a:rPr lang="en-IN" b="1" dirty="0"/>
              <a:t>To plan developmental (promotional or lateral assignments) and</a:t>
            </a:r>
          </a:p>
          <a:p>
            <a:pPr lvl="1"/>
            <a:r>
              <a:rPr lang="en-IN" b="1" dirty="0"/>
              <a:t>To plan career goals</a:t>
            </a:r>
          </a:p>
        </p:txBody>
      </p:sp>
    </p:spTree>
    <p:extLst>
      <p:ext uri="{BB962C8B-B14F-4D97-AF65-F5344CB8AC3E}">
        <p14:creationId xmlns:p14="http://schemas.microsoft.com/office/powerpoint/2010/main" val="31438953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 PERFORMANCE APPRAISAL IN SAIL</a:t>
            </a:r>
          </a:p>
        </p:txBody>
      </p:sp>
      <p:sp>
        <p:nvSpPr>
          <p:cNvPr id="3" name="Content Placeholder 2"/>
          <p:cNvSpPr>
            <a:spLocks noGrp="1"/>
          </p:cNvSpPr>
          <p:nvPr>
            <p:ph idx="1"/>
          </p:nvPr>
        </p:nvSpPr>
        <p:spPr/>
        <p:txBody>
          <a:bodyPr>
            <a:normAutofit/>
          </a:bodyPr>
          <a:lstStyle/>
          <a:p>
            <a:pPr marL="0" indent="0">
              <a:buNone/>
            </a:pPr>
            <a:r>
              <a:rPr lang="en-IN" dirty="0"/>
              <a:t>In SAIL there are two types of performance appraisal done on the basis of post the employee.</a:t>
            </a:r>
          </a:p>
          <a:p>
            <a:pPr marL="0" indent="0">
              <a:buNone/>
            </a:pPr>
            <a:r>
              <a:rPr lang="en-IN" dirty="0"/>
              <a:t>They are-</a:t>
            </a:r>
          </a:p>
          <a:p>
            <a:pPr lvl="1"/>
            <a:r>
              <a:rPr lang="en-IN" dirty="0"/>
              <a:t>Executive performance appraisal system</a:t>
            </a:r>
          </a:p>
          <a:p>
            <a:pPr lvl="1"/>
            <a:r>
              <a:rPr lang="en-IN" dirty="0"/>
              <a:t>Non-executive performance appraisal system</a:t>
            </a:r>
          </a:p>
          <a:p>
            <a:pPr marL="0" indent="0">
              <a:buNone/>
            </a:pPr>
            <a:endParaRPr lang="en-IN" dirty="0"/>
          </a:p>
        </p:txBody>
      </p:sp>
    </p:spTree>
    <p:extLst>
      <p:ext uri="{BB962C8B-B14F-4D97-AF65-F5344CB8AC3E}">
        <p14:creationId xmlns:p14="http://schemas.microsoft.com/office/powerpoint/2010/main" val="2015774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 PERFORMANCE APPRAISAL IN SAIL</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IN" b="1" u="sng" dirty="0">
                <a:solidFill>
                  <a:srgbClr val="C00000"/>
                </a:solidFill>
              </a:rPr>
              <a:t>EXECUTIVE PERFORMANCE APPRAISAL SYSTEM</a:t>
            </a:r>
          </a:p>
          <a:p>
            <a:pPr marL="0" indent="0">
              <a:buNone/>
            </a:pPr>
            <a:r>
              <a:rPr lang="en-IN" dirty="0"/>
              <a:t>This system is for performance appraisal of executives of the level E-0 to E-4. various steps involved are-</a:t>
            </a:r>
          </a:p>
          <a:p>
            <a:r>
              <a:rPr lang="en-IN" b="1" u="sng" dirty="0"/>
              <a:t>Self appraisal performance review and planning-</a:t>
            </a:r>
          </a:p>
          <a:p>
            <a:pPr marL="857250" lvl="1" indent="-400050">
              <a:buFont typeface="+mj-lt"/>
              <a:buAutoNum type="romanUcPeriod"/>
            </a:pPr>
            <a:r>
              <a:rPr lang="en-IN" dirty="0"/>
              <a:t>Appraise write his/her view over the actual achievement for the KPAs and targets assigned to him for the year</a:t>
            </a:r>
          </a:p>
          <a:p>
            <a:pPr marL="857250" lvl="1" indent="-400050">
              <a:buFont typeface="+mj-lt"/>
              <a:buAutoNum type="romanUcPeriod"/>
            </a:pPr>
            <a:r>
              <a:rPr lang="en-IN" dirty="0"/>
              <a:t>Comments on fulfilment of KPAs and targets are written by the reporting officer, taking account of time frame also</a:t>
            </a:r>
          </a:p>
          <a:p>
            <a:pPr marL="857250" lvl="1" indent="-400050">
              <a:buFont typeface="+mj-lt"/>
              <a:buAutoNum type="romanUcPeriod"/>
            </a:pPr>
            <a:r>
              <a:rPr lang="en-IN" dirty="0"/>
              <a:t>Special jobs other than tasks given and normal routine work are written by the appraise</a:t>
            </a:r>
          </a:p>
          <a:p>
            <a:endParaRPr lang="en-IN" dirty="0"/>
          </a:p>
        </p:txBody>
      </p:sp>
    </p:spTree>
    <p:extLst>
      <p:ext uri="{BB962C8B-B14F-4D97-AF65-F5344CB8AC3E}">
        <p14:creationId xmlns:p14="http://schemas.microsoft.com/office/powerpoint/2010/main" val="42923367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IN" b="1" u="sng" dirty="0"/>
              <a:t> PERFORMANCE APPRAISAL IN SAIL</a:t>
            </a:r>
            <a:endParaRPr lang="en-IN" dirty="0"/>
          </a:p>
        </p:txBody>
      </p:sp>
      <p:sp>
        <p:nvSpPr>
          <p:cNvPr id="3" name="Content Placeholder 2"/>
          <p:cNvSpPr>
            <a:spLocks noGrp="1"/>
          </p:cNvSpPr>
          <p:nvPr>
            <p:ph idx="1"/>
          </p:nvPr>
        </p:nvSpPr>
        <p:spPr>
          <a:xfrm>
            <a:off x="1484311" y="1571223"/>
            <a:ext cx="10614381" cy="4541949"/>
          </a:xfrm>
        </p:spPr>
        <p:txBody>
          <a:bodyPr>
            <a:normAutofit fontScale="85000" lnSpcReduction="20000"/>
          </a:bodyPr>
          <a:lstStyle/>
          <a:p>
            <a:r>
              <a:rPr lang="en-IN" b="1" u="sng" dirty="0"/>
              <a:t>PERFORMANCE REVIEW DISCUSSION</a:t>
            </a:r>
          </a:p>
          <a:p>
            <a:pPr marL="857250" lvl="1" indent="-400050">
              <a:buFont typeface="+mj-lt"/>
              <a:buAutoNum type="romanUcPeriod"/>
            </a:pPr>
            <a:r>
              <a:rPr lang="en-IN" dirty="0"/>
              <a:t>Both appraise  and reporting officer sit together</a:t>
            </a:r>
          </a:p>
          <a:p>
            <a:pPr marL="857250" lvl="1" indent="-400050">
              <a:buFont typeface="+mj-lt"/>
              <a:buAutoNum type="romanUcPeriod"/>
            </a:pPr>
            <a:r>
              <a:rPr lang="en-IN" dirty="0"/>
              <a:t>Comment over strengths &amp; weakness and areas for development are written which is undersigned by both</a:t>
            </a:r>
          </a:p>
          <a:p>
            <a:pPr marL="857250" lvl="1" indent="-400050">
              <a:buFont typeface="+mj-lt"/>
              <a:buAutoNum type="romanUcPeriod"/>
            </a:pPr>
            <a:r>
              <a:rPr lang="en-IN" dirty="0"/>
              <a:t>Appraise can help the reporting officer by giving examples which shows his strengths and weaknesses. He also tells what training he want to undergo.</a:t>
            </a:r>
          </a:p>
          <a:p>
            <a:endParaRPr lang="en-IN" dirty="0"/>
          </a:p>
          <a:p>
            <a:r>
              <a:rPr lang="en-IN" b="1" u="sng" dirty="0"/>
              <a:t>PERFORMANCE ASSESSMENT </a:t>
            </a:r>
          </a:p>
          <a:p>
            <a:pPr marL="857250" lvl="1" indent="-400050">
              <a:buFont typeface="+mj-lt"/>
              <a:buAutoNum type="romanUcPeriod"/>
            </a:pPr>
            <a:r>
              <a:rPr lang="en-IN" dirty="0"/>
              <a:t>Rating between 1 to 5 are given to the appraise by the reporting officer &amp; reviewing officer individually on the basis of performance factors and potential factors.</a:t>
            </a:r>
          </a:p>
          <a:p>
            <a:pPr marL="857250" lvl="1" indent="-400050">
              <a:buFont typeface="+mj-lt"/>
              <a:buAutoNum type="romanUcPeriod"/>
            </a:pPr>
            <a:r>
              <a:rPr lang="en-IN" dirty="0"/>
              <a:t>Different weightages are given to each factor </a:t>
            </a:r>
          </a:p>
          <a:p>
            <a:pPr marL="857250" lvl="1" indent="-400050">
              <a:buFont typeface="+mj-lt"/>
              <a:buAutoNum type="romanUcPeriod"/>
            </a:pPr>
            <a:r>
              <a:rPr lang="en-IN" dirty="0"/>
              <a:t>Final scores are calculated by multiplying rating and weightage. By adding these total factor score is calculated</a:t>
            </a:r>
          </a:p>
          <a:p>
            <a:pPr marL="857250" lvl="1" indent="-400050">
              <a:buFont typeface="+mj-lt"/>
              <a:buAutoNum type="romanUcPeriod"/>
            </a:pPr>
            <a:r>
              <a:rPr lang="en-IN" dirty="0"/>
              <a:t>Comments on overall performance and potential are written by both reporting officer and the reviewing officer individually.</a:t>
            </a:r>
          </a:p>
          <a:p>
            <a:pPr marL="857250" lvl="1" indent="-400050">
              <a:buFont typeface="+mj-lt"/>
              <a:buAutoNum type="romanUcPeriod"/>
            </a:pPr>
            <a:endParaRPr lang="en-IN" dirty="0"/>
          </a:p>
        </p:txBody>
      </p:sp>
    </p:spTree>
    <p:extLst>
      <p:ext uri="{BB962C8B-B14F-4D97-AF65-F5344CB8AC3E}">
        <p14:creationId xmlns:p14="http://schemas.microsoft.com/office/powerpoint/2010/main" val="2668239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 PERFORMANCE APPRAISAL IN SAIL</a:t>
            </a:r>
            <a:endParaRPr lang="en-IN" dirty="0"/>
          </a:p>
        </p:txBody>
      </p:sp>
      <p:sp>
        <p:nvSpPr>
          <p:cNvPr id="3" name="Content Placeholder 2"/>
          <p:cNvSpPr>
            <a:spLocks noGrp="1"/>
          </p:cNvSpPr>
          <p:nvPr>
            <p:ph idx="1"/>
          </p:nvPr>
        </p:nvSpPr>
        <p:spPr>
          <a:xfrm>
            <a:off x="1484310" y="2438399"/>
            <a:ext cx="10018713" cy="4580586"/>
          </a:xfrm>
        </p:spPr>
        <p:txBody>
          <a:bodyPr>
            <a:normAutofit fontScale="85000" lnSpcReduction="20000"/>
          </a:bodyPr>
          <a:lstStyle/>
          <a:p>
            <a:r>
              <a:rPr lang="en-IN" b="1" u="sng" dirty="0"/>
              <a:t>SUGGESTIONS FOR JOB ROTATION AND JOB ENRICHMENT</a:t>
            </a:r>
          </a:p>
          <a:p>
            <a:pPr marL="857250" lvl="1" indent="-400050">
              <a:buFont typeface="+mj-lt"/>
              <a:buAutoNum type="romanUcPeriod"/>
            </a:pPr>
            <a:r>
              <a:rPr lang="en-IN" dirty="0"/>
              <a:t>Both reporting and reviewing officers write their suggestions whether the appraise should be transferred to other department either a good employee so transferred so that he can acquire knowledge of all the departments, or a poor performing employee is transferred so as to improve his performance.</a:t>
            </a:r>
          </a:p>
          <a:p>
            <a:pPr marL="857250" lvl="1" indent="-400050">
              <a:buFont typeface="+mj-lt"/>
              <a:buAutoNum type="romanUcPeriod"/>
            </a:pPr>
            <a:r>
              <a:rPr lang="en-IN" dirty="0"/>
              <a:t>In some exceptional cases head of department gives comments on overall performance and potential of the employee.</a:t>
            </a:r>
          </a:p>
          <a:p>
            <a:endParaRPr lang="en-IN" b="1" u="sng" dirty="0"/>
          </a:p>
          <a:p>
            <a:r>
              <a:rPr lang="en-IN" b="1" u="sng" dirty="0"/>
              <a:t>FINAL ASSESSMENT</a:t>
            </a:r>
          </a:p>
          <a:p>
            <a:pPr marL="857250" lvl="1" indent="-400050">
              <a:buFont typeface="+mj-lt"/>
              <a:buAutoNum type="romanUcPeriod"/>
            </a:pPr>
            <a:r>
              <a:rPr lang="en-IN" dirty="0"/>
              <a:t>Total factor score by bot reporting and reviewing officers is written and average is calculated.</a:t>
            </a:r>
          </a:p>
          <a:p>
            <a:pPr marL="857250" lvl="1" indent="-400050">
              <a:buFont typeface="+mj-lt"/>
              <a:buAutoNum type="romanUcPeriod"/>
            </a:pPr>
            <a:r>
              <a:rPr lang="en-IN" dirty="0"/>
              <a:t>Final grading between O/A/B/C is given.</a:t>
            </a:r>
          </a:p>
          <a:p>
            <a:pPr marL="857250" lvl="1" indent="-400050">
              <a:buFont typeface="+mj-lt"/>
              <a:buAutoNum type="romanUcPeriod"/>
            </a:pPr>
            <a:r>
              <a:rPr lang="en-IN" dirty="0"/>
              <a:t>On the basis of final grades decision is taken whether to promote the appraise or not.</a:t>
            </a:r>
          </a:p>
          <a:p>
            <a:pPr marL="857250" lvl="1" indent="-400050">
              <a:buFont typeface="+mj-lt"/>
              <a:buAutoNum type="romanUcPeriod"/>
            </a:pPr>
            <a:r>
              <a:rPr lang="en-IN" dirty="0"/>
              <a:t>If not to promote, give reasons.</a:t>
            </a:r>
          </a:p>
          <a:p>
            <a:pPr marL="857250" lvl="1" indent="-400050">
              <a:buFont typeface="+mj-lt"/>
              <a:buAutoNum type="romanUcPeriod"/>
            </a:pPr>
            <a:r>
              <a:rPr lang="en-IN" dirty="0"/>
              <a:t>Meeting with non-promotable employee/appraise.</a:t>
            </a:r>
          </a:p>
          <a:p>
            <a:pPr marL="857250" lvl="1" indent="-400050">
              <a:buFont typeface="+mj-lt"/>
              <a:buAutoNum type="romanUcPeriod"/>
            </a:pPr>
            <a:endParaRPr lang="en-IN" dirty="0"/>
          </a:p>
          <a:p>
            <a:pPr marL="457200" lvl="1" indent="0">
              <a:buNone/>
            </a:pPr>
            <a:endParaRPr lang="en-IN" dirty="0"/>
          </a:p>
          <a:p>
            <a:pPr marL="857250" lvl="1" indent="-400050">
              <a:buFont typeface="+mj-lt"/>
              <a:buAutoNum type="romanUcPeriod"/>
            </a:pPr>
            <a:endParaRPr lang="en-IN" dirty="0"/>
          </a:p>
        </p:txBody>
      </p:sp>
    </p:spTree>
    <p:extLst>
      <p:ext uri="{BB962C8B-B14F-4D97-AF65-F5344CB8AC3E}">
        <p14:creationId xmlns:p14="http://schemas.microsoft.com/office/powerpoint/2010/main" val="3492856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44887"/>
            <a:ext cx="10018713" cy="1752599"/>
          </a:xfrm>
        </p:spPr>
        <p:txBody>
          <a:bodyPr/>
          <a:lstStyle/>
          <a:p>
            <a:r>
              <a:rPr lang="en-IN" b="1" u="sng" dirty="0"/>
              <a:t> PERFORMANCE APPRAISAL IN SAIL</a:t>
            </a:r>
            <a:endParaRPr lang="en-IN" dirty="0"/>
          </a:p>
        </p:txBody>
      </p:sp>
      <p:sp>
        <p:nvSpPr>
          <p:cNvPr id="3" name="Content Placeholder 2"/>
          <p:cNvSpPr>
            <a:spLocks noGrp="1"/>
          </p:cNvSpPr>
          <p:nvPr>
            <p:ph idx="1"/>
          </p:nvPr>
        </p:nvSpPr>
        <p:spPr>
          <a:xfrm>
            <a:off x="1381279" y="2009105"/>
            <a:ext cx="10018713" cy="4529070"/>
          </a:xfrm>
        </p:spPr>
        <p:txBody>
          <a:bodyPr>
            <a:normAutofit fontScale="85000" lnSpcReduction="20000"/>
          </a:bodyPr>
          <a:lstStyle/>
          <a:p>
            <a:pPr marL="0" indent="0" algn="ctr">
              <a:buNone/>
            </a:pPr>
            <a:r>
              <a:rPr lang="en-IN" b="1" u="sng" dirty="0">
                <a:solidFill>
                  <a:srgbClr val="C00000"/>
                </a:solidFill>
              </a:rPr>
              <a:t>NON-EXECUTIVE PERFORMANCE APPRAISAL SYSTEM</a:t>
            </a:r>
          </a:p>
          <a:p>
            <a:r>
              <a:rPr lang="en-IN" dirty="0"/>
              <a:t>Ratings are given by both reporting and reviewing officers on the basis of performance of the appraise depending upon the factors-</a:t>
            </a:r>
          </a:p>
          <a:p>
            <a:pPr lvl="2"/>
            <a:r>
              <a:rPr lang="en-IN" dirty="0"/>
              <a:t>Performance on the job</a:t>
            </a:r>
          </a:p>
          <a:p>
            <a:pPr lvl="2"/>
            <a:r>
              <a:rPr lang="en-IN" dirty="0"/>
              <a:t>Multi-skill utilization</a:t>
            </a:r>
          </a:p>
          <a:p>
            <a:pPr lvl="2"/>
            <a:r>
              <a:rPr lang="en-IN" dirty="0"/>
              <a:t>Conduct &amp; behaviour</a:t>
            </a:r>
          </a:p>
          <a:p>
            <a:pPr lvl="2"/>
            <a:r>
              <a:rPr lang="en-IN" dirty="0"/>
              <a:t>Punctuality an availability on the job</a:t>
            </a:r>
          </a:p>
          <a:p>
            <a:pPr lvl="2"/>
            <a:r>
              <a:rPr lang="en-IN" dirty="0"/>
              <a:t>Innovations, </a:t>
            </a:r>
            <a:r>
              <a:rPr lang="en-IN" dirty="0" err="1"/>
              <a:t>etc</a:t>
            </a:r>
            <a:endParaRPr lang="en-IN" dirty="0"/>
          </a:p>
          <a:p>
            <a:pPr marL="0" indent="0">
              <a:buNone/>
            </a:pPr>
            <a:endParaRPr lang="en-IN" dirty="0"/>
          </a:p>
          <a:p>
            <a:r>
              <a:rPr lang="en-IN" dirty="0"/>
              <a:t>Weightage are given to various factors</a:t>
            </a:r>
          </a:p>
          <a:p>
            <a:r>
              <a:rPr lang="en-IN" dirty="0"/>
              <a:t>Score out of 100 is calculated by multiplying ratings and weightages</a:t>
            </a:r>
          </a:p>
          <a:p>
            <a:r>
              <a:rPr lang="en-IN" dirty="0"/>
              <a:t>O/A/B/C grades are given according to grades and attendance of the appraise</a:t>
            </a:r>
          </a:p>
          <a:p>
            <a:r>
              <a:rPr lang="en-IN" dirty="0"/>
              <a:t>If grade is C, the appraise is interviewed by the HOD</a:t>
            </a:r>
          </a:p>
          <a:p>
            <a:endParaRPr lang="en-IN" dirty="0"/>
          </a:p>
          <a:p>
            <a:pPr marL="514350" indent="-514350">
              <a:buFont typeface="+mj-lt"/>
              <a:buAutoNum type="romanUcPeriod"/>
            </a:pPr>
            <a:endParaRPr lang="en-IN" dirty="0"/>
          </a:p>
          <a:p>
            <a:pPr marL="914400" lvl="2" indent="0">
              <a:buNone/>
            </a:pPr>
            <a:endParaRPr lang="en-IN" dirty="0"/>
          </a:p>
        </p:txBody>
      </p:sp>
    </p:spTree>
    <p:extLst>
      <p:ext uri="{BB962C8B-B14F-4D97-AF65-F5344CB8AC3E}">
        <p14:creationId xmlns:p14="http://schemas.microsoft.com/office/powerpoint/2010/main" val="2262898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492" y="2849451"/>
            <a:ext cx="10018713" cy="1752599"/>
          </a:xfrm>
        </p:spPr>
        <p:txBody>
          <a:bodyPr>
            <a:normAutofit/>
          </a:bodyPr>
          <a:lstStyle/>
          <a:p>
            <a:r>
              <a:rPr lang="en-IN" sz="8800" b="1" dirty="0">
                <a:solidFill>
                  <a:schemeClr val="accent1"/>
                </a:solidFill>
              </a:rPr>
              <a:t>Thank You!!</a:t>
            </a:r>
          </a:p>
        </p:txBody>
      </p:sp>
    </p:spTree>
    <p:extLst>
      <p:ext uri="{BB962C8B-B14F-4D97-AF65-F5344CB8AC3E}">
        <p14:creationId xmlns:p14="http://schemas.microsoft.com/office/powerpoint/2010/main" val="2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OBJECTIVES OF PERFORMANCE APPRAISAL</a:t>
            </a:r>
            <a:endParaRPr lang="en-IN" dirty="0"/>
          </a:p>
        </p:txBody>
      </p:sp>
      <p:sp>
        <p:nvSpPr>
          <p:cNvPr id="3" name="Content Placeholder 2"/>
          <p:cNvSpPr>
            <a:spLocks noGrp="1"/>
          </p:cNvSpPr>
          <p:nvPr>
            <p:ph idx="1"/>
          </p:nvPr>
        </p:nvSpPr>
        <p:spPr/>
        <p:txBody>
          <a:bodyPr>
            <a:normAutofit lnSpcReduction="10000"/>
          </a:bodyPr>
          <a:lstStyle/>
          <a:p>
            <a:r>
              <a:rPr lang="en-IN" b="1" u="sng" dirty="0"/>
              <a:t>Objectives Of Communication-</a:t>
            </a:r>
          </a:p>
          <a:p>
            <a:pPr lvl="1"/>
            <a:r>
              <a:rPr lang="en-IN" b="1" dirty="0"/>
              <a:t>To provide adequate feed back on performance</a:t>
            </a:r>
          </a:p>
          <a:p>
            <a:pPr lvl="1"/>
            <a:r>
              <a:rPr lang="en-IN" b="1" dirty="0"/>
              <a:t>To clearly establish goals, </a:t>
            </a:r>
            <a:r>
              <a:rPr lang="en-IN" b="1" dirty="0" err="1"/>
              <a:t>i.e</a:t>
            </a:r>
            <a:r>
              <a:rPr lang="en-IN" b="1" dirty="0"/>
              <a:t> what is expected of the staff members in terms of performance and future work assignments</a:t>
            </a:r>
          </a:p>
          <a:p>
            <a:pPr lvl="1"/>
            <a:r>
              <a:rPr lang="en-IN" b="1" dirty="0"/>
              <a:t>To provide counselling and job satisfaction through open discussion on performance</a:t>
            </a:r>
          </a:p>
          <a:p>
            <a:pPr lvl="1"/>
            <a:r>
              <a:rPr lang="en-IN" b="1" dirty="0"/>
              <a:t>To let employees assess where they stand within the organization in terms of their performance</a:t>
            </a:r>
          </a:p>
        </p:txBody>
      </p:sp>
    </p:spTree>
    <p:extLst>
      <p:ext uri="{BB962C8B-B14F-4D97-AF65-F5344CB8AC3E}">
        <p14:creationId xmlns:p14="http://schemas.microsoft.com/office/powerpoint/2010/main" val="234057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OBJECTIVES OF PERFORMANCE APPRAISAL</a:t>
            </a:r>
            <a:endParaRPr lang="en-IN" dirty="0"/>
          </a:p>
        </p:txBody>
      </p:sp>
      <p:sp>
        <p:nvSpPr>
          <p:cNvPr id="3" name="Content Placeholder 2"/>
          <p:cNvSpPr>
            <a:spLocks noGrp="1"/>
          </p:cNvSpPr>
          <p:nvPr>
            <p:ph idx="1"/>
          </p:nvPr>
        </p:nvSpPr>
        <p:spPr/>
        <p:txBody>
          <a:bodyPr/>
          <a:lstStyle/>
          <a:p>
            <a:r>
              <a:rPr lang="en-IN" b="1" u="sng" dirty="0"/>
              <a:t>Administrative objectives- </a:t>
            </a:r>
          </a:p>
          <a:p>
            <a:pPr lvl="1"/>
            <a:r>
              <a:rPr lang="en-IN" b="1" dirty="0"/>
              <a:t>To serve as a basis for promotion or demotion</a:t>
            </a:r>
          </a:p>
          <a:p>
            <a:pPr lvl="1"/>
            <a:r>
              <a:rPr lang="en-IN" b="1" dirty="0"/>
              <a:t>To serve as a basis for allocating incentives</a:t>
            </a:r>
          </a:p>
          <a:p>
            <a:pPr lvl="1"/>
            <a:r>
              <a:rPr lang="en-IN" b="1" dirty="0"/>
              <a:t>To serve as a basis for determining transfers</a:t>
            </a:r>
          </a:p>
          <a:p>
            <a:pPr lvl="1"/>
            <a:r>
              <a:rPr lang="en-IN" b="1" dirty="0"/>
              <a:t>To serve as a basis for termination in case of reduction of staff</a:t>
            </a:r>
          </a:p>
        </p:txBody>
      </p:sp>
    </p:spTree>
    <p:extLst>
      <p:ext uri="{BB962C8B-B14F-4D97-AF65-F5344CB8AC3E}">
        <p14:creationId xmlns:p14="http://schemas.microsoft.com/office/powerpoint/2010/main" val="425825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9120" y="0"/>
            <a:ext cx="9846543" cy="1442434"/>
          </a:xfrm>
        </p:spPr>
        <p:txBody>
          <a:bodyPr/>
          <a:lstStyle/>
          <a:p>
            <a:r>
              <a:rPr lang="en-IN" b="1" u="sng" dirty="0"/>
              <a:t>ELEMENTS OF PERFORMANCE APPRIASAL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7676562"/>
              </p:ext>
            </p:extLst>
          </p:nvPr>
        </p:nvGraphicFramePr>
        <p:xfrm>
          <a:off x="283335" y="1236372"/>
          <a:ext cx="10985679" cy="530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280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272</TotalTime>
  <Words>3528</Words>
  <Application>Microsoft Office PowerPoint</Application>
  <PresentationFormat>Widescreen</PresentationFormat>
  <Paragraphs>332</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Corbel</vt:lpstr>
      <vt:lpstr>Wingdings</vt:lpstr>
      <vt:lpstr>Parallax</vt:lpstr>
      <vt:lpstr>PERFORMANCE APPRAISAL</vt:lpstr>
      <vt:lpstr>DEFENITION</vt:lpstr>
      <vt:lpstr>NEED FOR PERFORMANCEEVALUATIONS</vt:lpstr>
      <vt:lpstr>AIMS OF PERFORMANCE APPRAISAL</vt:lpstr>
      <vt:lpstr>OBJECTIVES OF PERFORMANCE APPRAISAL</vt:lpstr>
      <vt:lpstr>OBJECTIVES OF PERFORMANCE APPRAISAL</vt:lpstr>
      <vt:lpstr>OBJECTIVES OF PERFORMANCE APPRAISAL</vt:lpstr>
      <vt:lpstr>OBJECTIVES OF PERFORMANCE APPRAISAL</vt:lpstr>
      <vt:lpstr>ELEMENTS OF PERFORMANCE APPRIASAL</vt:lpstr>
      <vt:lpstr>CHARACTERISTICS OF EFFECTIVE PERFORMANCE APPRAISAL</vt:lpstr>
      <vt:lpstr>CHARACTERISTICS OF EFFECTIVE PERFORMANCE APPRAISAL</vt:lpstr>
      <vt:lpstr>OBSTACLES TO EFFECTIVE PERFORMANCE APPRAISAL</vt:lpstr>
      <vt:lpstr>OBSTACLES TO EFFECTIVE PERFORMANCE APPRAISAL</vt:lpstr>
      <vt:lpstr>STEP BY STEP GUIDE TO PERFORMANCE APPRAISAL</vt:lpstr>
      <vt:lpstr>A. DEVELOP THE STANDARDS FOR EVALUATION</vt:lpstr>
      <vt:lpstr>B. SETTING OBJECTIVES</vt:lpstr>
      <vt:lpstr>C. DATA COLLECTION</vt:lpstr>
      <vt:lpstr>D. PERFORMANCE APPRAISAL INTERVIEW</vt:lpstr>
      <vt:lpstr>GUIDELINES FOR CONDUCTING THE INTERVIEW</vt:lpstr>
      <vt:lpstr>GUIDELINES FOR CONDUCTING THE INTERVIEW</vt:lpstr>
      <vt:lpstr>E. FUTURE GOALS AND OBJECTIVES </vt:lpstr>
      <vt:lpstr>F. FOLLOW UP </vt:lpstr>
      <vt:lpstr>G. THE PERFORMANCE EVALUATION REPORT  </vt:lpstr>
      <vt:lpstr>G. THE PERFORMANCE EVALUATION REPORT  </vt:lpstr>
      <vt:lpstr>Questions to consider when preparing to write the performance report: </vt:lpstr>
      <vt:lpstr>Questions to consider when preparing to write the performance report: </vt:lpstr>
      <vt:lpstr>Guidelines for the writing of the Employee Performance Report </vt:lpstr>
      <vt:lpstr>H. REWARDING PERFORMANCE </vt:lpstr>
      <vt:lpstr>H. REWARDING PERFORMANCE </vt:lpstr>
      <vt:lpstr>H. REWARDING PERFORMANCE </vt:lpstr>
      <vt:lpstr>METHODS OF APPRAISING PERFORMANCE </vt:lpstr>
      <vt:lpstr>Traditional methods of performance appraisal</vt:lpstr>
      <vt:lpstr>1. Essay appraisal method</vt:lpstr>
      <vt:lpstr>2. Straight ranking method</vt:lpstr>
      <vt:lpstr>3. Paired comparison</vt:lpstr>
      <vt:lpstr>4. Critical incidents methods</vt:lpstr>
      <vt:lpstr>5. Field review</vt:lpstr>
      <vt:lpstr>6. Checklist method</vt:lpstr>
      <vt:lpstr>7. Graphic rating scale</vt:lpstr>
      <vt:lpstr>8. Forced Distribution</vt:lpstr>
      <vt:lpstr>Modern methods of performance appraisal</vt:lpstr>
      <vt:lpstr>1.  Assessment centers  </vt:lpstr>
      <vt:lpstr>2. Behaviorally anchored rating scales </vt:lpstr>
      <vt:lpstr> 3. Human resource accounting method  </vt:lpstr>
      <vt:lpstr> 3. Human resource accounting method  </vt:lpstr>
      <vt:lpstr>4. 360-Degree-performance-appraisal method </vt:lpstr>
      <vt:lpstr>4. 360-Degree-performance-appraisal method </vt:lpstr>
      <vt:lpstr>‘Management by Objectives’ (MBO)   </vt:lpstr>
      <vt:lpstr>‘Management by Objectives’ (MBO)   </vt:lpstr>
      <vt:lpstr>ERRORS IN WRITING PERFORMANCE EVALUATIONS </vt:lpstr>
      <vt:lpstr>EFFECTIVE MANAGEMENT OF PERFORMANCE APPRAISAL </vt:lpstr>
      <vt:lpstr>EFFECTIVE MANAGEMENT OF PERFORMANCE APPRAISAL </vt:lpstr>
      <vt:lpstr>EFFECTIVE MANAGEMENT OF PERFORMANCE APPRAISAL </vt:lpstr>
      <vt:lpstr>QUALITIES OF A GOOD APPRAISAL </vt:lpstr>
      <vt:lpstr>BENEFITS OF PERFORMANCE APPRAISAL </vt:lpstr>
      <vt:lpstr>Benefit for the individual:  </vt:lpstr>
      <vt:lpstr>Benefit to the line/ manager/supervisor/team leader: </vt:lpstr>
      <vt:lpstr>Benefits to the organization</vt:lpstr>
      <vt:lpstr>Benefits to the organization</vt:lpstr>
      <vt:lpstr> PERFORMANCE APPRAISAL IN SAIL</vt:lpstr>
      <vt:lpstr> PERFORMANCE APPRAISAL IN SAIL</vt:lpstr>
      <vt:lpstr> PERFORMANCE APPRAISAL IN SAIL</vt:lpstr>
      <vt:lpstr> PERFORMANCE APPRAISAL IN SAIL</vt:lpstr>
      <vt:lpstr> PERFORMANCE APPRAISAL IN SAIL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APPRAISAL</dc:title>
  <dc:creator>Piyush</dc:creator>
  <cp:lastModifiedBy>Vijay Pratap Singh</cp:lastModifiedBy>
  <cp:revision>25</cp:revision>
  <dcterms:created xsi:type="dcterms:W3CDTF">2016-03-30T16:10:33Z</dcterms:created>
  <dcterms:modified xsi:type="dcterms:W3CDTF">2023-09-27T07:08:19Z</dcterms:modified>
</cp:coreProperties>
</file>