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628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1" u="heavy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2820161"/>
            <a:ext cx="9144000" cy="769620"/>
          </a:xfrm>
          <a:custGeom>
            <a:avLst/>
            <a:gdLst/>
            <a:ahLst/>
            <a:cxnLst/>
            <a:rect l="l" t="t" r="r" b="b"/>
            <a:pathLst>
              <a:path w="9144000" h="769620">
                <a:moveTo>
                  <a:pt x="9144000" y="0"/>
                </a:moveTo>
                <a:lnTo>
                  <a:pt x="0" y="0"/>
                </a:lnTo>
                <a:lnTo>
                  <a:pt x="0" y="769620"/>
                </a:lnTo>
                <a:lnTo>
                  <a:pt x="9144000" y="76962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" y="2820161"/>
            <a:ext cx="9144000" cy="769620"/>
          </a:xfrm>
          <a:custGeom>
            <a:avLst/>
            <a:gdLst/>
            <a:ahLst/>
            <a:cxnLst/>
            <a:rect l="l" t="t" r="r" b="b"/>
            <a:pathLst>
              <a:path w="9144000" h="769620">
                <a:moveTo>
                  <a:pt x="0" y="769620"/>
                </a:moveTo>
                <a:lnTo>
                  <a:pt x="9144000" y="769620"/>
                </a:lnTo>
                <a:lnTo>
                  <a:pt x="9144000" y="0"/>
                </a:lnTo>
                <a:lnTo>
                  <a:pt x="0" y="0"/>
                </a:lnTo>
                <a:lnTo>
                  <a:pt x="0" y="76962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2514600"/>
            <a:ext cx="2362200" cy="22098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" y="-28874"/>
            <a:ext cx="9143999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47084" y="1154430"/>
            <a:ext cx="1972056" cy="1676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5167" y="1119420"/>
            <a:ext cx="2220466" cy="15240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60551" y="954864"/>
            <a:ext cx="2743199" cy="123444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3840" y="2785712"/>
            <a:ext cx="2103120" cy="15240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82284" y="3376422"/>
            <a:ext cx="3105911" cy="147675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20433" y="2189306"/>
            <a:ext cx="2467356" cy="121920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48000" y="2819400"/>
            <a:ext cx="1591056" cy="129540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05633" y="2926320"/>
            <a:ext cx="3657600" cy="9476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3477" y="119583"/>
            <a:ext cx="693704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2454" y="1585416"/>
            <a:ext cx="7959090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 u="heavy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2971800"/>
            <a:ext cx="3352800" cy="7694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lang="en-IN" sz="2400" b="1" dirty="0">
                <a:solidFill>
                  <a:schemeClr val="bg1"/>
                </a:solidFill>
                <a:latin typeface="Calibri"/>
                <a:cs typeface="Calibri"/>
              </a:rPr>
              <a:t>Cdr Vijay Pratap Singh</a:t>
            </a: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lang="en-IN" sz="2400" b="1" dirty="0">
                <a:solidFill>
                  <a:schemeClr val="bg1"/>
                </a:solidFill>
                <a:latin typeface="Calibri"/>
                <a:cs typeface="Calibri"/>
              </a:rPr>
              <a:t>Adjunct Professor</a:t>
            </a:r>
            <a:endParaRPr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75156-02C9-4E8E-AD65-932279938B9D}"/>
              </a:ext>
            </a:extLst>
          </p:cNvPr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Counselling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16254"/>
            <a:ext cx="5941060" cy="4846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4615" indent="-342900" algn="just">
              <a:lnSpc>
                <a:spcPct val="100000"/>
              </a:lnSpc>
              <a:spcBef>
                <a:spcPts val="95"/>
              </a:spcBef>
              <a:buSzPct val="120454"/>
              <a:buFont typeface="Wingdings"/>
              <a:buChar char=""/>
            </a:pP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Keeping</a:t>
            </a:r>
            <a:r>
              <a:rPr sz="2200" b="1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pace</a:t>
            </a:r>
            <a:r>
              <a:rPr sz="2200" b="1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1F5F"/>
                </a:solidFill>
                <a:latin typeface="Arial"/>
                <a:cs typeface="Arial"/>
              </a:rPr>
              <a:t>with </a:t>
            </a: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dynamic </a:t>
            </a:r>
            <a:r>
              <a:rPr sz="22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business</a:t>
            </a:r>
            <a:r>
              <a:rPr sz="2200" b="1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environment</a:t>
            </a:r>
            <a:r>
              <a:rPr sz="2200" b="1" u="heavy" spc="2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may</a:t>
            </a:r>
            <a:r>
              <a:rPr sz="22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land</a:t>
            </a:r>
            <a:r>
              <a:rPr sz="22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people </a:t>
            </a:r>
            <a:r>
              <a:rPr sz="2200" b="1" spc="-5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b="1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stressful</a:t>
            </a:r>
            <a:r>
              <a:rPr sz="2200" b="1" u="heavy" spc="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b="1" u="heavy" spc="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dilemmatic</a:t>
            </a:r>
            <a:r>
              <a:rPr sz="2200" b="1" u="heavy" spc="2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situations</a:t>
            </a:r>
            <a:endParaRPr sz="22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  <a:buChar char=""/>
            </a:pPr>
            <a:endParaRPr sz="32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FF0000"/>
              </a:buClr>
              <a:buSzPct val="120454"/>
              <a:buFont typeface="Wingdings"/>
              <a:buChar char=""/>
              <a:tabLst>
                <a:tab pos="927100" algn="l"/>
              </a:tabLst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May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result</a:t>
            </a:r>
            <a:r>
              <a:rPr sz="2200" b="1" i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2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stress,</a:t>
            </a:r>
            <a:r>
              <a:rPr sz="22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low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productivity</a:t>
            </a:r>
            <a:r>
              <a:rPr sz="2200" b="1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and</a:t>
            </a:r>
            <a:r>
              <a:rPr sz="22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drop</a:t>
            </a:r>
            <a:r>
              <a:rPr sz="2200" b="1" u="heavy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</a:t>
            </a:r>
            <a:r>
              <a:rPr sz="2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performance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Some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indicators</a:t>
            </a:r>
            <a:r>
              <a:rPr sz="22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2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employees</a:t>
            </a:r>
            <a:r>
              <a:rPr sz="22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requiring </a:t>
            </a:r>
            <a:r>
              <a:rPr sz="2200" b="1" spc="-5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counselling:-</a:t>
            </a:r>
            <a:endParaRPr sz="2200" dirty="0">
              <a:latin typeface="Arial"/>
              <a:cs typeface="Arial"/>
            </a:endParaRPr>
          </a:p>
          <a:p>
            <a:pPr marL="1270000" lvl="1" indent="-343535" algn="just">
              <a:lnSpc>
                <a:spcPct val="100000"/>
              </a:lnSpc>
              <a:spcBef>
                <a:spcPts val="450"/>
              </a:spcBef>
              <a:buClr>
                <a:srgbClr val="000099"/>
              </a:buClr>
              <a:buSzPct val="105555"/>
              <a:buFont typeface="Wingdings"/>
              <a:buChar char=""/>
              <a:tabLst>
                <a:tab pos="1270635" algn="l"/>
              </a:tabLst>
            </a:pP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Not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able</a:t>
            </a:r>
            <a:r>
              <a:rPr sz="18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18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mobilise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his</a:t>
            </a:r>
            <a:r>
              <a:rPr sz="18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strengths</a:t>
            </a:r>
            <a:endParaRPr sz="1800" dirty="0">
              <a:latin typeface="Arial"/>
              <a:cs typeface="Arial"/>
            </a:endParaRPr>
          </a:p>
          <a:p>
            <a:pPr marL="1297305" lvl="1" indent="-370840" algn="just">
              <a:lnSpc>
                <a:spcPct val="100000"/>
              </a:lnSpc>
              <a:spcBef>
                <a:spcPts val="430"/>
              </a:spcBef>
              <a:buClr>
                <a:srgbClr val="000099"/>
              </a:buClr>
              <a:buSzPct val="119444"/>
              <a:buFont typeface="Wingdings"/>
              <a:buChar char=""/>
              <a:tabLst>
                <a:tab pos="1297940" algn="l"/>
              </a:tabLst>
            </a:pP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Not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performing in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expected</a:t>
            </a:r>
            <a:r>
              <a:rPr sz="1800" b="1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manner</a:t>
            </a:r>
            <a:endParaRPr sz="1800" dirty="0">
              <a:latin typeface="Arial"/>
              <a:cs typeface="Arial"/>
            </a:endParaRPr>
          </a:p>
          <a:p>
            <a:pPr marL="1289685" lvl="1" indent="-363220" algn="just">
              <a:lnSpc>
                <a:spcPct val="100000"/>
              </a:lnSpc>
              <a:spcBef>
                <a:spcPts val="434"/>
              </a:spcBef>
              <a:buClr>
                <a:srgbClr val="000099"/>
              </a:buClr>
              <a:buSzPct val="119444"/>
              <a:buFont typeface="Wingdings"/>
              <a:buChar char=""/>
              <a:tabLst>
                <a:tab pos="1290320" algn="l"/>
              </a:tabLst>
            </a:pP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Acting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disobediently</a:t>
            </a:r>
            <a:endParaRPr sz="1800" dirty="0">
              <a:latin typeface="Arial"/>
              <a:cs typeface="Arial"/>
            </a:endParaRPr>
          </a:p>
          <a:p>
            <a:pPr marL="1297305" lvl="1" indent="-370840" algn="just">
              <a:lnSpc>
                <a:spcPct val="100000"/>
              </a:lnSpc>
              <a:spcBef>
                <a:spcPts val="430"/>
              </a:spcBef>
              <a:buClr>
                <a:srgbClr val="000099"/>
              </a:buClr>
              <a:buSzPct val="119444"/>
              <a:buFont typeface="Wingdings"/>
              <a:buChar char=""/>
              <a:tabLst>
                <a:tab pos="1297940" algn="l"/>
              </a:tabLst>
            </a:pP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Not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responding</a:t>
            </a:r>
            <a:r>
              <a:rPr sz="18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seniors</a:t>
            </a:r>
            <a:endParaRPr sz="1800" dirty="0">
              <a:latin typeface="Arial"/>
              <a:cs typeface="Arial"/>
            </a:endParaRPr>
          </a:p>
          <a:p>
            <a:pPr marL="1297305" lvl="1" indent="-370840" algn="just">
              <a:lnSpc>
                <a:spcPct val="100000"/>
              </a:lnSpc>
              <a:spcBef>
                <a:spcPts val="434"/>
              </a:spcBef>
              <a:buClr>
                <a:srgbClr val="000099"/>
              </a:buClr>
              <a:buSzPct val="119444"/>
              <a:buFont typeface="Wingdings"/>
              <a:buChar char=""/>
              <a:tabLst>
                <a:tab pos="1297940" algn="l"/>
              </a:tabLst>
            </a:pP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Develop</a:t>
            </a:r>
            <a:r>
              <a:rPr sz="1800" b="1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negative</a:t>
            </a:r>
            <a:r>
              <a:rPr sz="1800" b="1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attitude</a:t>
            </a:r>
            <a:endParaRPr sz="1800" dirty="0">
              <a:latin typeface="Arial"/>
              <a:cs typeface="Arial"/>
            </a:endParaRPr>
          </a:p>
          <a:p>
            <a:pPr marL="1297305" lvl="1" indent="-370840" algn="just">
              <a:lnSpc>
                <a:spcPct val="100000"/>
              </a:lnSpc>
              <a:spcBef>
                <a:spcPts val="430"/>
              </a:spcBef>
              <a:buClr>
                <a:srgbClr val="000099"/>
              </a:buClr>
              <a:buSzPct val="119444"/>
              <a:buFont typeface="Wingdings"/>
              <a:buChar char=""/>
              <a:tabLst>
                <a:tab pos="1297940" algn="l"/>
              </a:tabLst>
            </a:pP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Not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able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make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decisions</a:t>
            </a:r>
            <a:endParaRPr sz="1800" dirty="0">
              <a:latin typeface="Arial"/>
              <a:cs typeface="Arial"/>
            </a:endParaRPr>
          </a:p>
          <a:p>
            <a:pPr marL="1297305" lvl="1" indent="-370840" algn="just">
              <a:lnSpc>
                <a:spcPct val="100000"/>
              </a:lnSpc>
              <a:spcBef>
                <a:spcPts val="434"/>
              </a:spcBef>
              <a:buClr>
                <a:srgbClr val="000099"/>
              </a:buClr>
              <a:buSzPct val="119444"/>
              <a:buFont typeface="Wingdings"/>
              <a:buChar char=""/>
              <a:tabLst>
                <a:tab pos="1297940" algn="l"/>
              </a:tabLst>
            </a:pP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Not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able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solve</a:t>
            </a:r>
            <a:r>
              <a:rPr sz="1800" b="1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problems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9620"/>
          </a:xfrm>
          <a:custGeom>
            <a:avLst/>
            <a:gdLst/>
            <a:ahLst/>
            <a:cxnLst/>
            <a:rect l="l" t="t" r="r" b="b"/>
            <a:pathLst>
              <a:path w="9144000" h="769620">
                <a:moveTo>
                  <a:pt x="9144000" y="0"/>
                </a:moveTo>
                <a:lnTo>
                  <a:pt x="0" y="0"/>
                </a:lnTo>
                <a:lnTo>
                  <a:pt x="0" y="769620"/>
                </a:lnTo>
                <a:lnTo>
                  <a:pt x="9144000" y="76962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0389" y="17475"/>
            <a:ext cx="4441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chemeClr val="bg1"/>
                </a:solidFill>
              </a:rPr>
              <a:t>Need</a:t>
            </a:r>
            <a:r>
              <a:rPr sz="4400" spc="-55" dirty="0">
                <a:solidFill>
                  <a:schemeClr val="bg1"/>
                </a:solidFill>
              </a:rPr>
              <a:t> </a:t>
            </a:r>
            <a:r>
              <a:rPr sz="4400" dirty="0">
                <a:solidFill>
                  <a:schemeClr val="bg1"/>
                </a:solidFill>
              </a:rPr>
              <a:t>Counselling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4314444"/>
            <a:ext cx="2267711" cy="20101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1143000"/>
            <a:ext cx="2209800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251560"/>
            <a:ext cx="8020050" cy="293606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94130" indent="-367665">
              <a:lnSpc>
                <a:spcPct val="100000"/>
              </a:lnSpc>
              <a:spcBef>
                <a:spcPts val="615"/>
              </a:spcBef>
              <a:buSzPct val="112500"/>
              <a:buFont typeface="Wingdings"/>
              <a:buChar char=""/>
              <a:tabLst>
                <a:tab pos="1294765" algn="l"/>
              </a:tabLst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Lack</a:t>
            </a:r>
            <a:r>
              <a:rPr sz="2000" b="1" spc="-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of</a:t>
            </a:r>
            <a:r>
              <a:rPr sz="2000" b="1" spc="-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team</a:t>
            </a:r>
            <a:r>
              <a:rPr sz="2000" b="1" spc="-5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spirit</a:t>
            </a:r>
            <a:endParaRPr sz="2000" dirty="0">
              <a:latin typeface="Arial"/>
              <a:cs typeface="Arial"/>
            </a:endParaRPr>
          </a:p>
          <a:p>
            <a:pPr marL="1296035" indent="-369570">
              <a:lnSpc>
                <a:spcPct val="100000"/>
              </a:lnSpc>
              <a:spcBef>
                <a:spcPts val="515"/>
              </a:spcBef>
              <a:buFont typeface="Wingdings"/>
              <a:buChar char=""/>
              <a:tabLst>
                <a:tab pos="1296035" algn="l"/>
                <a:tab pos="1296670" algn="l"/>
              </a:tabLst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Inter</a:t>
            </a:r>
            <a:r>
              <a:rPr sz="2000" b="1" spc="-3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personal</a:t>
            </a:r>
            <a:r>
              <a:rPr sz="2000" b="1" spc="-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relations</a:t>
            </a:r>
            <a:r>
              <a:rPr sz="2000" b="1" spc="-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with</a:t>
            </a:r>
            <a:r>
              <a:rPr sz="2000" b="1" spc="-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superiors</a:t>
            </a:r>
            <a:r>
              <a:rPr sz="2000" b="1" spc="-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&amp; subordinates</a:t>
            </a:r>
            <a:endParaRPr sz="2000" dirty="0">
              <a:latin typeface="Arial"/>
              <a:cs typeface="Arial"/>
            </a:endParaRPr>
          </a:p>
          <a:p>
            <a:pPr marL="1327785" indent="-401320">
              <a:lnSpc>
                <a:spcPct val="100000"/>
              </a:lnSpc>
              <a:spcBef>
                <a:spcPts val="484"/>
              </a:spcBef>
              <a:buSzPct val="120000"/>
              <a:buFont typeface="Wingdings"/>
              <a:buChar char=""/>
              <a:tabLst>
                <a:tab pos="1327785" algn="l"/>
                <a:tab pos="1328420" algn="l"/>
              </a:tabLst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Absenteeism</a:t>
            </a:r>
            <a:r>
              <a:rPr sz="2000" b="1" spc="-5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and</a:t>
            </a:r>
            <a:r>
              <a:rPr sz="20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Late</a:t>
            </a:r>
            <a:r>
              <a:rPr sz="2000" b="1" spc="-3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Coming</a:t>
            </a:r>
            <a:endParaRPr sz="2000" dirty="0">
              <a:latin typeface="Arial"/>
              <a:cs typeface="Arial"/>
            </a:endParaRPr>
          </a:p>
          <a:p>
            <a:pPr marL="1338580" indent="-412115">
              <a:lnSpc>
                <a:spcPct val="100000"/>
              </a:lnSpc>
              <a:spcBef>
                <a:spcPts val="480"/>
              </a:spcBef>
              <a:buSzPct val="120000"/>
              <a:buFont typeface="Wingdings"/>
              <a:buChar char=""/>
              <a:tabLst>
                <a:tab pos="1338580" algn="l"/>
                <a:tab pos="1339215" algn="l"/>
              </a:tabLst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Slipping</a:t>
            </a:r>
            <a:r>
              <a:rPr sz="2000" b="1" spc="-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Deadlines</a:t>
            </a:r>
            <a:endParaRPr sz="2000" dirty="0">
              <a:latin typeface="Arial"/>
              <a:cs typeface="Arial"/>
            </a:endParaRPr>
          </a:p>
          <a:p>
            <a:pPr marL="1296035" indent="-369570">
              <a:lnSpc>
                <a:spcPct val="100000"/>
              </a:lnSpc>
              <a:spcBef>
                <a:spcPts val="480"/>
              </a:spcBef>
              <a:buFont typeface="Wingdings"/>
              <a:buChar char=""/>
              <a:tabLst>
                <a:tab pos="1296035" algn="l"/>
                <a:tab pos="1296670" algn="l"/>
              </a:tabLst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Problems</a:t>
            </a:r>
            <a:r>
              <a:rPr sz="2000" b="1" spc="-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in</a:t>
            </a:r>
            <a:r>
              <a:rPr sz="20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adjusting</a:t>
            </a:r>
            <a:r>
              <a:rPr sz="2000" b="1" spc="-4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to</a:t>
            </a:r>
            <a:r>
              <a:rPr sz="2000" b="1" spc="-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organizational</a:t>
            </a:r>
            <a:r>
              <a:rPr sz="2000" b="1" spc="-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culture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 dirty="0">
              <a:latin typeface="Arial"/>
              <a:cs typeface="Arial"/>
            </a:endParaRPr>
          </a:p>
          <a:p>
            <a:pPr marL="695325" indent="-68326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695325" algn="l"/>
                <a:tab pos="69596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Aim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wriggle</a:t>
            </a:r>
            <a:r>
              <a:rPr sz="2000" b="1" i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out</a:t>
            </a:r>
            <a:r>
              <a:rPr sz="2000" b="1" i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stressful</a:t>
            </a:r>
            <a:r>
              <a:rPr sz="2000" b="1" i="1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situation</a:t>
            </a:r>
            <a:r>
              <a:rPr sz="2000"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individual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so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works</a:t>
            </a:r>
            <a:r>
              <a:rPr sz="20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constructively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3843" y="0"/>
            <a:ext cx="9173210" cy="798830"/>
            <a:chOff x="-13843" y="0"/>
            <a:chExt cx="9173210" cy="79883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9144000" cy="769620"/>
            </a:xfrm>
            <a:custGeom>
              <a:avLst/>
              <a:gdLst/>
              <a:ahLst/>
              <a:cxnLst/>
              <a:rect l="l" t="t" r="r" b="b"/>
              <a:pathLst>
                <a:path w="9144000" h="769620">
                  <a:moveTo>
                    <a:pt x="9144000" y="0"/>
                  </a:moveTo>
                  <a:lnTo>
                    <a:pt x="0" y="0"/>
                  </a:lnTo>
                  <a:lnTo>
                    <a:pt x="0" y="769619"/>
                  </a:lnTo>
                  <a:lnTo>
                    <a:pt x="9144000" y="76961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761"/>
              <a:ext cx="9144000" cy="769620"/>
            </a:xfrm>
            <a:custGeom>
              <a:avLst/>
              <a:gdLst/>
              <a:ahLst/>
              <a:cxnLst/>
              <a:rect l="l" t="t" r="r" b="b"/>
              <a:pathLst>
                <a:path w="9144000" h="769620">
                  <a:moveTo>
                    <a:pt x="0" y="769619"/>
                  </a:moveTo>
                  <a:lnTo>
                    <a:pt x="9144000" y="769619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9619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50389" y="17475"/>
            <a:ext cx="4441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chemeClr val="bg1"/>
                </a:solidFill>
              </a:rPr>
              <a:t>Need</a:t>
            </a:r>
            <a:r>
              <a:rPr sz="4400" spc="-55" dirty="0">
                <a:solidFill>
                  <a:schemeClr val="bg1"/>
                </a:solidFill>
              </a:rPr>
              <a:t> </a:t>
            </a:r>
            <a:r>
              <a:rPr sz="4400" dirty="0">
                <a:solidFill>
                  <a:schemeClr val="bg1"/>
                </a:solidFill>
              </a:rPr>
              <a:t>Counselling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843" y="2805557"/>
            <a:ext cx="9173210" cy="675640"/>
            <a:chOff x="-13843" y="2805557"/>
            <a:chExt cx="9173210" cy="675640"/>
          </a:xfrm>
        </p:grpSpPr>
        <p:sp>
          <p:nvSpPr>
            <p:cNvPr id="3" name="object 3"/>
            <p:cNvSpPr/>
            <p:nvPr/>
          </p:nvSpPr>
          <p:spPr>
            <a:xfrm>
              <a:off x="761" y="2820162"/>
              <a:ext cx="9144000" cy="646430"/>
            </a:xfrm>
            <a:custGeom>
              <a:avLst/>
              <a:gdLst/>
              <a:ahLst/>
              <a:cxnLst/>
              <a:rect l="l" t="t" r="r" b="b"/>
              <a:pathLst>
                <a:path w="9144000" h="646429">
                  <a:moveTo>
                    <a:pt x="9144000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9144000" y="646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2820162"/>
              <a:ext cx="9144000" cy="646430"/>
            </a:xfrm>
            <a:custGeom>
              <a:avLst/>
              <a:gdLst/>
              <a:ahLst/>
              <a:cxnLst/>
              <a:rect l="l" t="t" r="r" b="b"/>
              <a:pathLst>
                <a:path w="9144000" h="646429">
                  <a:moveTo>
                    <a:pt x="0" y="646176"/>
                  </a:moveTo>
                  <a:lnTo>
                    <a:pt x="9144000" y="6461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3145" y="2840863"/>
            <a:ext cx="84870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Objectives</a:t>
            </a:r>
            <a:r>
              <a:rPr spc="-4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: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Performance</a:t>
            </a:r>
            <a:r>
              <a:rPr spc="-45"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Counsellin</a:t>
            </a:r>
            <a:r>
              <a:rPr lang="en-IN" dirty="0">
                <a:solidFill>
                  <a:schemeClr val="bg1"/>
                </a:solidFill>
              </a:rPr>
              <a:t>g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8146" y="4829522"/>
            <a:ext cx="2418653" cy="144748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4022" y="4791038"/>
            <a:ext cx="2065233" cy="13236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75" y="1066800"/>
            <a:ext cx="8934450" cy="3916679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527685" indent="-515620" algn="just">
              <a:lnSpc>
                <a:spcPct val="100000"/>
              </a:lnSpc>
              <a:spcBef>
                <a:spcPts val="1475"/>
              </a:spcBef>
              <a:buFont typeface="Wingdings"/>
              <a:buChar char=""/>
              <a:tabLst>
                <a:tab pos="527685" algn="l"/>
                <a:tab pos="528320" algn="l"/>
              </a:tabLst>
            </a:pPr>
            <a:r>
              <a:rPr sz="2300" b="1" dirty="0">
                <a:solidFill>
                  <a:srgbClr val="FF0000"/>
                </a:solidFill>
                <a:latin typeface="Arial"/>
                <a:cs typeface="Arial"/>
              </a:rPr>
              <a:t>HELPS</a:t>
            </a:r>
            <a:r>
              <a:rPr sz="23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3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0000"/>
                </a:solidFill>
                <a:latin typeface="Arial"/>
                <a:cs typeface="Arial"/>
              </a:rPr>
              <a:t>EMPLOYEE</a:t>
            </a:r>
            <a:r>
              <a:rPr sz="23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3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spc="-15" dirty="0">
                <a:solidFill>
                  <a:srgbClr val="FF0000"/>
                </a:solidFill>
                <a:latin typeface="Arial"/>
                <a:cs typeface="Arial"/>
              </a:rPr>
              <a:t>UNDERSTAND</a:t>
            </a:r>
            <a:r>
              <a:rPr sz="23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0000"/>
                </a:solidFill>
                <a:latin typeface="Arial"/>
                <a:cs typeface="Arial"/>
              </a:rPr>
              <a:t>HIMSELF-HIS</a:t>
            </a:r>
            <a:endParaRPr sz="2300" dirty="0">
              <a:latin typeface="Arial"/>
              <a:cs typeface="Arial"/>
            </a:endParaRPr>
          </a:p>
          <a:p>
            <a:pPr marL="527685" algn="just">
              <a:lnSpc>
                <a:spcPct val="100000"/>
              </a:lnSpc>
              <a:spcBef>
                <a:spcPts val="1380"/>
              </a:spcBef>
            </a:pPr>
            <a:r>
              <a:rPr sz="23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STRENGTHS</a:t>
            </a:r>
            <a:r>
              <a:rPr sz="2300" b="1" i="1" u="heavy" spc="-1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3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AND</a:t>
            </a:r>
            <a:r>
              <a:rPr sz="2300" b="1" i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3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WEAKNESSES.</a:t>
            </a:r>
            <a:endParaRPr sz="2300" dirty="0">
              <a:latin typeface="Arial"/>
              <a:cs typeface="Arial"/>
            </a:endParaRPr>
          </a:p>
          <a:p>
            <a:pPr marL="527685" marR="5080" indent="-515620" algn="just">
              <a:lnSpc>
                <a:spcPct val="150000"/>
              </a:lnSpc>
              <a:spcBef>
                <a:spcPts val="555"/>
              </a:spcBef>
              <a:buClr>
                <a:srgbClr val="001F5F"/>
              </a:buClr>
              <a:buFont typeface="Wingdings"/>
              <a:buChar char=""/>
              <a:tabLst>
                <a:tab pos="527685" algn="l"/>
                <a:tab pos="528320" algn="l"/>
              </a:tabLst>
            </a:pPr>
            <a:r>
              <a:rPr sz="2300" b="1" dirty="0">
                <a:solidFill>
                  <a:srgbClr val="000099"/>
                </a:solidFill>
                <a:latin typeface="Arial"/>
                <a:cs typeface="Arial"/>
              </a:rPr>
              <a:t>HELPS EMPLOYEE </a:t>
            </a:r>
            <a:r>
              <a:rPr sz="2300" b="1" spc="-20" dirty="0">
                <a:solidFill>
                  <a:srgbClr val="000099"/>
                </a:solidFill>
                <a:latin typeface="Arial"/>
                <a:cs typeface="Arial"/>
              </a:rPr>
              <a:t>TO </a:t>
            </a:r>
            <a:r>
              <a:rPr sz="2300" b="1" spc="-40" dirty="0">
                <a:solidFill>
                  <a:srgbClr val="000099"/>
                </a:solidFill>
                <a:latin typeface="Arial"/>
                <a:cs typeface="Arial"/>
              </a:rPr>
              <a:t>HAVE </a:t>
            </a:r>
            <a:r>
              <a:rPr sz="2300" b="1" dirty="0">
                <a:solidFill>
                  <a:srgbClr val="000099"/>
                </a:solidFill>
                <a:latin typeface="Arial"/>
                <a:cs typeface="Arial"/>
              </a:rPr>
              <a:t>BETTER </a:t>
            </a:r>
            <a:r>
              <a:rPr sz="2300" b="1" i="1" u="heavy" spc="-1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UNDERSTANDING </a:t>
            </a:r>
            <a:r>
              <a:rPr sz="2300" b="1" i="1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OF </a:t>
            </a:r>
            <a:r>
              <a:rPr sz="2300" b="1" i="1" spc="-6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300" b="1" i="1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THE</a:t>
            </a:r>
            <a:r>
              <a:rPr sz="2300" b="1" i="1" u="heavy" spc="-2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 </a:t>
            </a:r>
            <a:r>
              <a:rPr sz="2300" b="1" i="1" u="heavy" spc="-1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ENVIRONMENT.</a:t>
            </a:r>
            <a:endParaRPr sz="2300" dirty="0">
              <a:latin typeface="Arial"/>
              <a:cs typeface="Arial"/>
            </a:endParaRPr>
          </a:p>
          <a:p>
            <a:pPr marL="527685" indent="-515620" algn="just">
              <a:lnSpc>
                <a:spcPct val="100000"/>
              </a:lnSpc>
              <a:spcBef>
                <a:spcPts val="1930"/>
              </a:spcBef>
              <a:buClr>
                <a:srgbClr val="001F5F"/>
              </a:buClr>
              <a:buFont typeface="Wingdings"/>
              <a:buChar char=""/>
              <a:tabLst>
                <a:tab pos="527685" algn="l"/>
                <a:tab pos="528320" algn="l"/>
              </a:tabLst>
            </a:pPr>
            <a:r>
              <a:rPr sz="2300" b="1" dirty="0">
                <a:solidFill>
                  <a:srgbClr val="FF0000"/>
                </a:solidFill>
                <a:latin typeface="Arial"/>
                <a:cs typeface="Arial"/>
              </a:rPr>
              <a:t>HELPS</a:t>
            </a:r>
            <a:r>
              <a:rPr sz="23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0000"/>
                </a:solidFill>
                <a:latin typeface="Arial"/>
                <a:cs typeface="Arial"/>
              </a:rPr>
              <a:t>EMPLOYEE</a:t>
            </a:r>
            <a:r>
              <a:rPr sz="23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spc="-2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3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REVIEW</a:t>
            </a:r>
            <a:r>
              <a:rPr sz="2300" b="1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3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HIS</a:t>
            </a:r>
            <a:r>
              <a:rPr sz="2300" b="1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3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PROGRESS</a:t>
            </a:r>
            <a:r>
              <a:rPr sz="23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endParaRPr sz="2300" dirty="0">
              <a:latin typeface="Arial"/>
              <a:cs typeface="Arial"/>
            </a:endParaRPr>
          </a:p>
          <a:p>
            <a:pPr marL="527685" algn="just">
              <a:lnSpc>
                <a:spcPct val="100000"/>
              </a:lnSpc>
              <a:spcBef>
                <a:spcPts val="1385"/>
              </a:spcBef>
            </a:pPr>
            <a:r>
              <a:rPr sz="2300" b="1" dirty="0">
                <a:solidFill>
                  <a:srgbClr val="FF0000"/>
                </a:solidFill>
                <a:latin typeface="Arial"/>
                <a:cs typeface="Arial"/>
              </a:rPr>
              <a:t>ACHIEVING</a:t>
            </a:r>
            <a:r>
              <a:rPr sz="23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FF0000"/>
                </a:solidFill>
                <a:latin typeface="Arial"/>
                <a:cs typeface="Arial"/>
              </a:rPr>
              <a:t>VARIOUS </a:t>
            </a:r>
            <a:r>
              <a:rPr sz="2300" b="1" dirty="0">
                <a:solidFill>
                  <a:srgbClr val="FF0000"/>
                </a:solidFill>
                <a:latin typeface="Arial"/>
                <a:cs typeface="Arial"/>
              </a:rPr>
              <a:t>OBJECTIVES</a:t>
            </a:r>
            <a:endParaRPr sz="2300" dirty="0">
              <a:latin typeface="Arial"/>
              <a:cs typeface="Arial"/>
            </a:endParaRPr>
          </a:p>
          <a:p>
            <a:pPr marL="527685" indent="-515620" algn="just">
              <a:lnSpc>
                <a:spcPct val="100000"/>
              </a:lnSpc>
              <a:spcBef>
                <a:spcPts val="1930"/>
              </a:spcBef>
              <a:buClr>
                <a:srgbClr val="001F5F"/>
              </a:buClr>
              <a:buFont typeface="Wingdings"/>
              <a:buChar char=""/>
              <a:tabLst>
                <a:tab pos="527685" algn="l"/>
                <a:tab pos="528320" algn="l"/>
              </a:tabLst>
            </a:pPr>
            <a:r>
              <a:rPr sz="2300" b="1" dirty="0">
                <a:solidFill>
                  <a:srgbClr val="000099"/>
                </a:solidFill>
                <a:latin typeface="Arial"/>
                <a:cs typeface="Arial"/>
              </a:rPr>
              <a:t>HELPS</a:t>
            </a:r>
            <a:r>
              <a:rPr sz="2300" b="1" spc="-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000099"/>
                </a:solidFill>
                <a:latin typeface="Arial"/>
                <a:cs typeface="Arial"/>
              </a:rPr>
              <a:t>TO </a:t>
            </a:r>
            <a:r>
              <a:rPr sz="2300" b="1" dirty="0">
                <a:solidFill>
                  <a:srgbClr val="000099"/>
                </a:solidFill>
                <a:latin typeface="Arial"/>
                <a:cs typeface="Arial"/>
              </a:rPr>
              <a:t>REALIZE</a:t>
            </a:r>
            <a:r>
              <a:rPr sz="2300" b="1" spc="-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300" b="1" i="1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POTENTIAL</a:t>
            </a:r>
            <a:r>
              <a:rPr sz="2300" b="1" i="1" u="heavy" spc="-16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 </a:t>
            </a:r>
            <a:r>
              <a:rPr sz="2300" b="1" i="1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AS</a:t>
            </a:r>
            <a:r>
              <a:rPr sz="2300" b="1" i="1" u="heavy" spc="-9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 </a:t>
            </a:r>
            <a:r>
              <a:rPr sz="2300" b="1" i="1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A</a:t>
            </a:r>
            <a:r>
              <a:rPr sz="2300" b="1" i="1" u="heavy" spc="-10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 </a:t>
            </a:r>
            <a:r>
              <a:rPr sz="2300" b="1" i="1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MANAGER</a:t>
            </a:r>
            <a:r>
              <a:rPr sz="2300" b="1" dirty="0">
                <a:latin typeface="Arial"/>
                <a:cs typeface="Arial"/>
              </a:rPr>
              <a:t>.</a:t>
            </a:r>
            <a:endParaRPr sz="23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3843" y="0"/>
            <a:ext cx="9173210" cy="675640"/>
            <a:chOff x="-13843" y="0"/>
            <a:chExt cx="9173210" cy="67564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9144000" cy="646430"/>
            </a:xfrm>
            <a:custGeom>
              <a:avLst/>
              <a:gdLst/>
              <a:ahLst/>
              <a:cxnLst/>
              <a:rect l="l" t="t" r="r" b="b"/>
              <a:pathLst>
                <a:path w="9144000" h="646430">
                  <a:moveTo>
                    <a:pt x="9144000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9144000" y="646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761"/>
              <a:ext cx="9144000" cy="646430"/>
            </a:xfrm>
            <a:custGeom>
              <a:avLst/>
              <a:gdLst/>
              <a:ahLst/>
              <a:cxnLst/>
              <a:rect l="l" t="t" r="r" b="b"/>
              <a:pathLst>
                <a:path w="9144000" h="646430">
                  <a:moveTo>
                    <a:pt x="0" y="646176"/>
                  </a:moveTo>
                  <a:lnTo>
                    <a:pt x="9144000" y="6461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606" y="20523"/>
            <a:ext cx="746696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solidFill>
                  <a:schemeClr val="bg1"/>
                </a:solidFill>
              </a:rPr>
              <a:t>Objectives :</a:t>
            </a:r>
            <a:r>
              <a:rPr sz="3500" spc="5" dirty="0">
                <a:solidFill>
                  <a:schemeClr val="bg1"/>
                </a:solidFill>
              </a:rPr>
              <a:t> </a:t>
            </a:r>
            <a:r>
              <a:rPr sz="3500" spc="-5" dirty="0">
                <a:solidFill>
                  <a:schemeClr val="bg1"/>
                </a:solidFill>
              </a:rPr>
              <a:t>Performance</a:t>
            </a:r>
            <a:r>
              <a:rPr sz="3500" spc="15" dirty="0">
                <a:solidFill>
                  <a:schemeClr val="bg1"/>
                </a:solidFill>
              </a:rPr>
              <a:t> </a:t>
            </a:r>
            <a:r>
              <a:rPr sz="3500" spc="-5" dirty="0">
                <a:solidFill>
                  <a:schemeClr val="bg1"/>
                </a:solidFill>
              </a:rPr>
              <a:t>Counselling</a:t>
            </a:r>
            <a:endParaRPr sz="3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60450"/>
            <a:ext cx="8718550" cy="4671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427990" indent="-515620">
              <a:lnSpc>
                <a:spcPct val="11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"/>
              <a:tabLst>
                <a:tab pos="527685" algn="l"/>
                <a:tab pos="528320" algn="l"/>
                <a:tab pos="4828540" algn="l"/>
              </a:tabLst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INCREASES</a:t>
            </a:r>
            <a:r>
              <a:rPr sz="2400" b="1" spc="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HIS</a:t>
            </a:r>
            <a:r>
              <a:rPr sz="2400" b="1" spc="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i="1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PERSONAL	AND</a:t>
            </a:r>
            <a:r>
              <a:rPr sz="2400" b="1" i="1" u="heavy" spc="-4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INTER-PERSONAL </a:t>
            </a:r>
            <a:r>
              <a:rPr sz="2400" b="1" i="1" spc="-65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i="1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EFFECTIVENESS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Wingdings"/>
              <a:buChar char=""/>
              <a:tabLst>
                <a:tab pos="527685" algn="l"/>
                <a:tab pos="52832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ENCOURAGES</a:t>
            </a:r>
            <a:r>
              <a:rPr sz="24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HIM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SET GOALS</a:t>
            </a:r>
            <a:r>
              <a:rPr sz="2400" b="1" i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FOR</a:t>
            </a:r>
            <a:r>
              <a:rPr sz="24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FURTHER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290"/>
              </a:spcBef>
            </a:pPr>
            <a:r>
              <a:rPr sz="2400" b="1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IMPROVEMENT</a:t>
            </a:r>
            <a:r>
              <a:rPr sz="2400" b="1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27685" marR="208915" indent="-515620" algn="just">
              <a:lnSpc>
                <a:spcPct val="110000"/>
              </a:lnSpc>
              <a:spcBef>
                <a:spcPts val="575"/>
              </a:spcBef>
              <a:buFont typeface="Wingdings"/>
              <a:buChar char=""/>
              <a:tabLst>
                <a:tab pos="528320" algn="l"/>
              </a:tabLst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PROVIDES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HIM </a:t>
            </a:r>
            <a:r>
              <a:rPr sz="2400" b="1" i="1" u="heavy" spc="-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ATMOSPHERE</a:t>
            </a:r>
            <a:r>
              <a:rPr sz="2400" b="1" i="1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FOR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HIS </a:t>
            </a:r>
            <a:r>
              <a:rPr sz="2400" b="1" i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SHARING AND </a:t>
            </a:r>
            <a:r>
              <a:rPr sz="2400" b="1" i="1" spc="-65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i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DISCUSSING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HIS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TENSIONS, CONFLICTS, CONCERNS </a:t>
            </a:r>
            <a:r>
              <a:rPr sz="2400" b="1" spc="-65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AND</a:t>
            </a:r>
            <a:r>
              <a:rPr sz="2400" b="1" spc="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PROBLEMS</a:t>
            </a:r>
            <a:endParaRPr sz="2400">
              <a:latin typeface="Arial"/>
              <a:cs typeface="Arial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528320" algn="l"/>
              </a:tabLst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ENCOURAGES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HIM </a:t>
            </a:r>
            <a:r>
              <a:rPr sz="2400" b="1" spc="-30" dirty="0">
                <a:solidFill>
                  <a:srgbClr val="000099"/>
                </a:solidFill>
                <a:latin typeface="Arial"/>
                <a:cs typeface="Arial"/>
              </a:rPr>
              <a:t>TO </a:t>
            </a:r>
            <a:r>
              <a:rPr sz="2400" b="1" i="1" u="heavy" spc="-3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GENERATE </a:t>
            </a:r>
            <a:r>
              <a:rPr sz="2400" b="1" i="1" u="heavy" spc="-3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ALTERNATIVES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FOR </a:t>
            </a:r>
            <a:r>
              <a:rPr sz="2400" b="1" spc="-65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DEALING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 WITH</a:t>
            </a: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000099"/>
                </a:solidFill>
                <a:latin typeface="Arial"/>
                <a:cs typeface="Arial"/>
              </a:rPr>
              <a:t>VARIOUS</a:t>
            </a:r>
            <a:r>
              <a:rPr sz="2400" b="1" spc="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PROBLEMS.</a:t>
            </a:r>
            <a:endParaRPr sz="2400">
              <a:latin typeface="Arial"/>
              <a:cs typeface="Arial"/>
            </a:endParaRPr>
          </a:p>
          <a:p>
            <a:pPr marL="527685" indent="-515620" algn="just">
              <a:lnSpc>
                <a:spcPct val="100000"/>
              </a:lnSpc>
              <a:spcBef>
                <a:spcPts val="615"/>
              </a:spcBef>
              <a:buFont typeface="Wingdings"/>
              <a:buChar char=""/>
              <a:tabLst>
                <a:tab pos="52832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HELPS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HIM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DEVELOP</a:t>
            </a:r>
            <a:r>
              <a:rPr sz="2400" b="1" i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30" dirty="0">
                <a:solidFill>
                  <a:srgbClr val="FF0000"/>
                </a:solidFill>
                <a:latin typeface="Arial"/>
                <a:cs typeface="Arial"/>
              </a:rPr>
              <a:t>VARIOUS</a:t>
            </a:r>
            <a:r>
              <a:rPr sz="2400" b="1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ACTION PLANS</a:t>
            </a:r>
            <a:endParaRPr sz="2400">
              <a:latin typeface="Arial"/>
              <a:cs typeface="Arial"/>
            </a:endParaRPr>
          </a:p>
          <a:p>
            <a:pPr marL="527685" algn="just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FURTHER</a:t>
            </a:r>
            <a:r>
              <a:rPr sz="2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IMPROVEMENT.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3843" y="0"/>
            <a:ext cx="9173210" cy="675640"/>
            <a:chOff x="-13843" y="0"/>
            <a:chExt cx="9173210" cy="67564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9144000" cy="646430"/>
            </a:xfrm>
            <a:custGeom>
              <a:avLst/>
              <a:gdLst/>
              <a:ahLst/>
              <a:cxnLst/>
              <a:rect l="l" t="t" r="r" b="b"/>
              <a:pathLst>
                <a:path w="9144000" h="646430">
                  <a:moveTo>
                    <a:pt x="9144000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9144000" y="646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761"/>
              <a:ext cx="9144000" cy="646430"/>
            </a:xfrm>
            <a:custGeom>
              <a:avLst/>
              <a:gdLst/>
              <a:ahLst/>
              <a:cxnLst/>
              <a:rect l="l" t="t" r="r" b="b"/>
              <a:pathLst>
                <a:path w="9144000" h="646430">
                  <a:moveTo>
                    <a:pt x="0" y="646176"/>
                  </a:moveTo>
                  <a:lnTo>
                    <a:pt x="9144000" y="6461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7458" y="20523"/>
            <a:ext cx="75488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Objectives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:Performance </a:t>
            </a:r>
            <a:r>
              <a:rPr dirty="0">
                <a:solidFill>
                  <a:schemeClr val="bg1"/>
                </a:solidFill>
              </a:rPr>
              <a:t>Counselling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843" y="2805557"/>
            <a:ext cx="9173210" cy="675640"/>
            <a:chOff x="-13843" y="2805557"/>
            <a:chExt cx="9173210" cy="675640"/>
          </a:xfrm>
        </p:grpSpPr>
        <p:sp>
          <p:nvSpPr>
            <p:cNvPr id="3" name="object 3"/>
            <p:cNvSpPr/>
            <p:nvPr/>
          </p:nvSpPr>
          <p:spPr>
            <a:xfrm>
              <a:off x="761" y="2820162"/>
              <a:ext cx="9144000" cy="646430"/>
            </a:xfrm>
            <a:custGeom>
              <a:avLst/>
              <a:gdLst/>
              <a:ahLst/>
              <a:cxnLst/>
              <a:rect l="l" t="t" r="r" b="b"/>
              <a:pathLst>
                <a:path w="9144000" h="646429">
                  <a:moveTo>
                    <a:pt x="9144000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9144000" y="646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2820162"/>
              <a:ext cx="9144000" cy="646430"/>
            </a:xfrm>
            <a:custGeom>
              <a:avLst/>
              <a:gdLst/>
              <a:ahLst/>
              <a:cxnLst/>
              <a:rect l="l" t="t" r="r" b="b"/>
              <a:pathLst>
                <a:path w="9144000" h="646429">
                  <a:moveTo>
                    <a:pt x="0" y="646176"/>
                  </a:moveTo>
                  <a:lnTo>
                    <a:pt x="9144000" y="6461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4430" y="2840863"/>
            <a:ext cx="7233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Conditions</a:t>
            </a:r>
            <a:r>
              <a:rPr spc="-4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for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Effective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Counselling</a:t>
            </a: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8146" y="4829522"/>
            <a:ext cx="2418653" cy="144748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4022" y="4791038"/>
            <a:ext cx="2065233" cy="13236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487" y="1600200"/>
            <a:ext cx="8248113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0238" indent="-619125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800" b="1" i="1" u="sng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Arial"/>
              </a:rPr>
              <a:t>Openness</a:t>
            </a:r>
            <a:r>
              <a:rPr lang="en-US" sz="2800" b="1" i="1" u="sng" spc="-9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Arial"/>
              </a:rPr>
              <a:t> </a:t>
            </a:r>
            <a:r>
              <a:rPr lang="en-US" sz="2800" b="1" i="1" u="sng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Arial"/>
              </a:rPr>
              <a:t>and</a:t>
            </a:r>
            <a:r>
              <a:rPr lang="en-US" sz="2800" b="1" i="1" u="sng" spc="-2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Arial"/>
              </a:rPr>
              <a:t> </a:t>
            </a:r>
            <a:r>
              <a:rPr lang="en-US" sz="2800" b="1" i="1" u="sng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Arial"/>
              </a:rPr>
              <a:t>mutuality</a:t>
            </a:r>
            <a:r>
              <a:rPr lang="en-US" sz="2800" b="1" i="1" u="sng" spc="-50" dirty="0">
                <a:solidFill>
                  <a:srgbClr val="000099"/>
                </a:solidFill>
                <a:cs typeface="Arial"/>
              </a:rPr>
              <a:t> </a:t>
            </a:r>
            <a:r>
              <a:rPr lang="en-US" sz="2800" b="1" dirty="0">
                <a:solidFill>
                  <a:srgbClr val="000099"/>
                </a:solidFill>
                <a:cs typeface="Arial"/>
              </a:rPr>
              <a:t>with </a:t>
            </a:r>
            <a:r>
              <a:rPr lang="en-US" sz="2800" b="1" spc="-30" dirty="0">
                <a:solidFill>
                  <a:srgbClr val="000099"/>
                </a:solidFill>
                <a:cs typeface="Arial"/>
              </a:rPr>
              <a:t>faith</a:t>
            </a:r>
            <a:r>
              <a:rPr lang="en-US" sz="2800" b="1" spc="-15" dirty="0">
                <a:solidFill>
                  <a:srgbClr val="000099"/>
                </a:solidFill>
                <a:cs typeface="Arial"/>
              </a:rPr>
              <a:t> </a:t>
            </a:r>
            <a:r>
              <a:rPr lang="en-US" sz="2800" b="1" dirty="0">
                <a:solidFill>
                  <a:srgbClr val="000099"/>
                </a:solidFill>
                <a:cs typeface="Arial"/>
              </a:rPr>
              <a:t>in each </a:t>
            </a:r>
            <a:r>
              <a:rPr lang="en-US" sz="2800" b="1" spc="-625" dirty="0">
                <a:solidFill>
                  <a:srgbClr val="000099"/>
                </a:solidFill>
                <a:cs typeface="Arial"/>
              </a:rPr>
              <a:t> </a:t>
            </a:r>
            <a:r>
              <a:rPr lang="en-US" sz="2800" b="1" dirty="0">
                <a:solidFill>
                  <a:srgbClr val="000099"/>
                </a:solidFill>
                <a:cs typeface="Arial"/>
              </a:rPr>
              <a:t>other</a:t>
            </a:r>
            <a:r>
              <a:rPr lang="en-US" sz="2800" b="1" dirty="0">
                <a:cs typeface="Arial"/>
              </a:rPr>
              <a:t>.</a:t>
            </a:r>
            <a:endParaRPr lang="en-US" sz="2800" b="1" dirty="0">
              <a:solidFill>
                <a:srgbClr val="FF0000"/>
              </a:solidFill>
              <a:cs typeface="Arial"/>
            </a:endParaRPr>
          </a:p>
          <a:p>
            <a:pPr marL="630238" indent="-619125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cs typeface="Arial"/>
              </a:rPr>
              <a:t>Helping</a:t>
            </a:r>
            <a:r>
              <a:rPr lang="en-US" sz="2800" b="1" spc="-1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b="1" spc="-25" dirty="0">
                <a:solidFill>
                  <a:srgbClr val="FF0000"/>
                </a:solidFill>
                <a:cs typeface="Arial"/>
              </a:rPr>
              <a:t>attitude</a:t>
            </a:r>
            <a:r>
              <a:rPr lang="en-US" sz="2800" b="1" spc="-3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b="1" dirty="0">
                <a:solidFill>
                  <a:srgbClr val="FF0000"/>
                </a:solidFill>
                <a:cs typeface="Arial"/>
              </a:rPr>
              <a:t>of</a:t>
            </a:r>
            <a:r>
              <a:rPr lang="en-US" sz="2800" b="1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b="1" spc="-25" dirty="0">
                <a:solidFill>
                  <a:srgbClr val="FF0000"/>
                </a:solidFill>
                <a:cs typeface="Arial"/>
              </a:rPr>
              <a:t>management.</a:t>
            </a:r>
            <a:endParaRPr lang="en-US" sz="2800" dirty="0">
              <a:cs typeface="Arial"/>
            </a:endParaRPr>
          </a:p>
          <a:p>
            <a:pPr marL="630238" marR="5080" indent="-619125" algn="just">
              <a:spcBef>
                <a:spcPts val="600"/>
              </a:spcBef>
              <a:buClr>
                <a:srgbClr val="001F5F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cs typeface="Arial"/>
              </a:rPr>
              <a:t>Joint</a:t>
            </a:r>
            <a:r>
              <a:rPr lang="en-US" sz="2800" b="1" spc="-25" dirty="0">
                <a:cs typeface="Arial"/>
              </a:rPr>
              <a:t> </a:t>
            </a:r>
            <a:r>
              <a:rPr lang="en-US" sz="2800" b="1" dirty="0">
                <a:cs typeface="Arial"/>
              </a:rPr>
              <a:t>goal</a:t>
            </a:r>
            <a:r>
              <a:rPr lang="en-US" sz="2800" b="1" spc="-65" dirty="0">
                <a:cs typeface="Arial"/>
              </a:rPr>
              <a:t> </a:t>
            </a:r>
            <a:r>
              <a:rPr lang="en-US" sz="2800" b="1" dirty="0">
                <a:cs typeface="Arial"/>
              </a:rPr>
              <a:t>setting</a:t>
            </a:r>
            <a:r>
              <a:rPr lang="en-US" sz="2800" b="1" spc="-100" dirty="0">
                <a:cs typeface="Arial"/>
              </a:rPr>
              <a:t> </a:t>
            </a:r>
            <a:r>
              <a:rPr lang="en-US" sz="2800" b="1" dirty="0">
                <a:cs typeface="Arial"/>
              </a:rPr>
              <a:t>and</a:t>
            </a:r>
            <a:r>
              <a:rPr lang="en-US" sz="2800" b="1" spc="-25" dirty="0">
                <a:cs typeface="Arial"/>
              </a:rPr>
              <a:t> </a:t>
            </a:r>
            <a:r>
              <a:rPr lang="en-US" sz="2800" b="1" dirty="0">
                <a:cs typeface="Arial"/>
              </a:rPr>
              <a:t>performance</a:t>
            </a:r>
            <a:r>
              <a:rPr lang="en-US" sz="2800" b="1" spc="-30" dirty="0">
                <a:cs typeface="Arial"/>
              </a:rPr>
              <a:t> </a:t>
            </a:r>
            <a:r>
              <a:rPr lang="en-US" sz="2800" b="1" dirty="0">
                <a:cs typeface="Arial"/>
              </a:rPr>
              <a:t>review</a:t>
            </a:r>
            <a:r>
              <a:rPr lang="en-US" sz="2800" b="1" spc="-10" dirty="0">
                <a:cs typeface="Arial"/>
              </a:rPr>
              <a:t> </a:t>
            </a:r>
            <a:r>
              <a:rPr lang="en-US" sz="2800" b="1" dirty="0">
                <a:cs typeface="Arial"/>
              </a:rPr>
              <a:t>by employee</a:t>
            </a:r>
            <a:r>
              <a:rPr lang="en-US" sz="2800" b="1" spc="-95" dirty="0">
                <a:cs typeface="Arial"/>
              </a:rPr>
              <a:t> </a:t>
            </a:r>
            <a:r>
              <a:rPr lang="en-US" sz="2800" b="1" dirty="0">
                <a:cs typeface="Arial"/>
              </a:rPr>
              <a:t>and</a:t>
            </a:r>
            <a:r>
              <a:rPr lang="en-US" sz="2800" b="1" spc="-25" dirty="0">
                <a:cs typeface="Arial"/>
              </a:rPr>
              <a:t> </a:t>
            </a:r>
            <a:r>
              <a:rPr lang="en-US" sz="2800" b="1" dirty="0">
                <a:cs typeface="Arial"/>
              </a:rPr>
              <a:t>reporting</a:t>
            </a:r>
            <a:r>
              <a:rPr lang="en-US" sz="2800" b="1" spc="-20" dirty="0">
                <a:cs typeface="Arial"/>
              </a:rPr>
              <a:t> </a:t>
            </a:r>
            <a:r>
              <a:rPr lang="en-US" sz="2800" b="1" dirty="0">
                <a:cs typeface="Arial"/>
              </a:rPr>
              <a:t>officer.</a:t>
            </a:r>
            <a:endParaRPr lang="en-US" sz="2800" dirty="0">
              <a:cs typeface="Arial"/>
            </a:endParaRPr>
          </a:p>
          <a:p>
            <a:pPr marL="630238" indent="-619125" algn="just">
              <a:spcBef>
                <a:spcPts val="600"/>
              </a:spcBef>
              <a:buClr>
                <a:srgbClr val="001F5F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0099"/>
                </a:solidFill>
                <a:cs typeface="Arial"/>
              </a:rPr>
              <a:t>Emphasis</a:t>
            </a:r>
            <a:r>
              <a:rPr lang="en-US" sz="2800" b="1" spc="-25" dirty="0">
                <a:solidFill>
                  <a:srgbClr val="000099"/>
                </a:solidFill>
                <a:cs typeface="Arial"/>
              </a:rPr>
              <a:t> </a:t>
            </a:r>
            <a:r>
              <a:rPr lang="en-US" sz="2800" b="1" dirty="0">
                <a:solidFill>
                  <a:srgbClr val="000099"/>
                </a:solidFill>
                <a:cs typeface="Arial"/>
              </a:rPr>
              <a:t>on</a:t>
            </a:r>
            <a:r>
              <a:rPr lang="en-US" sz="2800" b="1" spc="-15" dirty="0">
                <a:solidFill>
                  <a:srgbClr val="000099"/>
                </a:solidFill>
                <a:cs typeface="Arial"/>
              </a:rPr>
              <a:t> </a:t>
            </a:r>
            <a:r>
              <a:rPr lang="en-US" sz="2800" b="1" dirty="0">
                <a:solidFill>
                  <a:srgbClr val="000099"/>
                </a:solidFill>
                <a:cs typeface="Arial"/>
              </a:rPr>
              <a:t>work</a:t>
            </a:r>
            <a:r>
              <a:rPr lang="en-US" sz="2800" b="1" spc="-10" dirty="0">
                <a:solidFill>
                  <a:srgbClr val="000099"/>
                </a:solidFill>
                <a:cs typeface="Arial"/>
              </a:rPr>
              <a:t> </a:t>
            </a:r>
            <a:r>
              <a:rPr lang="en-US" sz="2800" b="1" dirty="0">
                <a:solidFill>
                  <a:srgbClr val="000099"/>
                </a:solidFill>
                <a:cs typeface="Arial"/>
              </a:rPr>
              <a:t>oriented</a:t>
            </a:r>
            <a:r>
              <a:rPr lang="en-US" sz="2800" b="1" spc="-20" dirty="0">
                <a:solidFill>
                  <a:srgbClr val="000099"/>
                </a:solidFill>
                <a:cs typeface="Arial"/>
              </a:rPr>
              <a:t> </a:t>
            </a:r>
            <a:r>
              <a:rPr lang="en-US" sz="2800" b="1" dirty="0">
                <a:solidFill>
                  <a:srgbClr val="000099"/>
                </a:solidFill>
                <a:cs typeface="Arial"/>
              </a:rPr>
              <a:t>goals</a:t>
            </a:r>
            <a:r>
              <a:rPr lang="en-US" sz="2800" b="1" spc="-25" dirty="0">
                <a:solidFill>
                  <a:srgbClr val="000099"/>
                </a:solidFill>
                <a:cs typeface="Arial"/>
              </a:rPr>
              <a:t> </a:t>
            </a:r>
            <a:r>
              <a:rPr lang="en-US" sz="2800" b="1" dirty="0">
                <a:solidFill>
                  <a:srgbClr val="000099"/>
                </a:solidFill>
                <a:cs typeface="Arial"/>
              </a:rPr>
              <a:t>&amp;</a:t>
            </a:r>
            <a:r>
              <a:rPr lang="en-US" sz="2800" b="1" spc="-5" dirty="0">
                <a:solidFill>
                  <a:srgbClr val="000099"/>
                </a:solidFill>
                <a:cs typeface="Arial"/>
              </a:rPr>
              <a:t> </a:t>
            </a:r>
            <a:r>
              <a:rPr lang="en-US" sz="2800" b="1" dirty="0">
                <a:solidFill>
                  <a:srgbClr val="000099"/>
                </a:solidFill>
                <a:cs typeface="Arial"/>
              </a:rPr>
              <a:t>not</a:t>
            </a:r>
            <a:r>
              <a:rPr lang="en-US" sz="2800" b="1" spc="-30" dirty="0">
                <a:solidFill>
                  <a:srgbClr val="000099"/>
                </a:solidFill>
                <a:cs typeface="Arial"/>
              </a:rPr>
              <a:t> </a:t>
            </a:r>
            <a:r>
              <a:rPr lang="en-US" sz="2800" b="1" dirty="0">
                <a:solidFill>
                  <a:srgbClr val="000099"/>
                </a:solidFill>
                <a:cs typeface="Arial"/>
              </a:rPr>
              <a:t>other issues.</a:t>
            </a:r>
          </a:p>
          <a:p>
            <a:pPr marL="630238" indent="-619125" algn="just">
              <a:spcBef>
                <a:spcPts val="600"/>
              </a:spcBef>
              <a:buClr>
                <a:srgbClr val="001F5F"/>
              </a:buClr>
              <a:buFont typeface="Wingdings" panose="05000000000000000000" pitchFamily="2" charset="2"/>
              <a:buChar char="q"/>
            </a:pPr>
            <a:r>
              <a:rPr lang="en-US" sz="2800" b="1" i="1" u="sng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Prevention</a:t>
            </a:r>
            <a:r>
              <a:rPr lang="en-US" sz="2800" b="1" i="1" u="sng" spc="-20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 </a:t>
            </a:r>
            <a:r>
              <a:rPr lang="en-US" sz="2800" b="1" i="1" u="sng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of</a:t>
            </a:r>
            <a:r>
              <a:rPr lang="en-US" sz="2800" b="1" i="1" u="sng" spc="-10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 </a:t>
            </a:r>
            <a:r>
              <a:rPr lang="en-US" sz="2800" b="1" i="1" u="sng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deb</a:t>
            </a:r>
            <a:r>
              <a:rPr lang="en-US" sz="2800" b="1" i="1" u="sng" spc="-160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a</a:t>
            </a:r>
            <a:r>
              <a:rPr lang="en-US" sz="2800" b="1" i="1" u="sng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te</a:t>
            </a:r>
            <a:r>
              <a:rPr lang="en-US" sz="2800" b="1" i="1" u="sng" spc="-3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 </a:t>
            </a:r>
            <a:r>
              <a:rPr lang="en-US" sz="2800" b="1" i="1" u="sng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on sala</a:t>
            </a:r>
            <a:r>
              <a:rPr lang="en-US" sz="2800" b="1" i="1" u="sng" spc="-3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r</a:t>
            </a:r>
            <a:r>
              <a:rPr lang="en-US" sz="2800" b="1" i="1" u="sng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y</a:t>
            </a:r>
            <a:r>
              <a:rPr lang="en-US" sz="2800" b="1" i="1" u="sng" spc="-160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 </a:t>
            </a:r>
            <a:r>
              <a:rPr lang="en-US" sz="2800" b="1" i="1" u="sng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a</a:t>
            </a:r>
            <a:r>
              <a:rPr lang="en-US" sz="2800" b="1" i="1" u="sng" spc="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n</a:t>
            </a:r>
            <a:r>
              <a:rPr lang="en-US" sz="2800" b="1" i="1" u="sng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d</a:t>
            </a:r>
            <a:r>
              <a:rPr lang="en-US" sz="2800" b="1" i="1" u="sng" spc="-10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 </a:t>
            </a:r>
            <a:r>
              <a:rPr lang="en-US" sz="2800" b="1" i="1" u="sng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o</a:t>
            </a:r>
            <a:r>
              <a:rPr lang="en-US" sz="2800" b="1" i="1" u="sng" spc="-10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t</a:t>
            </a:r>
            <a:r>
              <a:rPr lang="en-US" sz="2800" b="1" i="1" u="sng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her </a:t>
            </a:r>
            <a:r>
              <a:rPr lang="en-US" sz="2800" b="1" i="1" u="sng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800" b="1" i="1" u="sng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re</a:t>
            </a:r>
            <a:r>
              <a:rPr lang="en-US" sz="2800" b="1" i="1" u="sng" spc="-13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w</a:t>
            </a:r>
            <a:r>
              <a:rPr lang="en-US" sz="2800" b="1" i="1" u="sng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a</a:t>
            </a:r>
            <a:r>
              <a:rPr lang="en-US" sz="2800" b="1" i="1" u="sng" spc="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r</a:t>
            </a:r>
            <a:r>
              <a:rPr lang="en-US" sz="2800" b="1" i="1" u="sng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ds </a:t>
            </a:r>
            <a:r>
              <a:rPr lang="en-US" sz="2800" b="1" dirty="0">
                <a:solidFill>
                  <a:srgbClr val="008E40"/>
                </a:solidFill>
                <a:cs typeface="Arial"/>
              </a:rPr>
              <a:t>as </a:t>
            </a:r>
            <a:r>
              <a:rPr lang="en-US" sz="2800" b="1" spc="-175" dirty="0">
                <a:solidFill>
                  <a:srgbClr val="008E40"/>
                </a:solidFill>
                <a:cs typeface="Arial"/>
              </a:rPr>
              <a:t>Performance Appraisal </a:t>
            </a:r>
            <a:r>
              <a:rPr lang="en-US" sz="2800" b="1" dirty="0">
                <a:solidFill>
                  <a:srgbClr val="008E40"/>
                </a:solidFill>
                <a:cs typeface="Arial"/>
              </a:rPr>
              <a:t>aims </a:t>
            </a:r>
            <a:r>
              <a:rPr lang="en-US" sz="2800" b="1" spc="-10" dirty="0">
                <a:solidFill>
                  <a:srgbClr val="008E40"/>
                </a:solidFill>
                <a:cs typeface="Arial"/>
              </a:rPr>
              <a:t>o</a:t>
            </a:r>
            <a:r>
              <a:rPr lang="en-US" sz="2800" b="1" dirty="0">
                <a:solidFill>
                  <a:srgbClr val="008E40"/>
                </a:solidFill>
                <a:cs typeface="Arial"/>
              </a:rPr>
              <a:t>n</a:t>
            </a:r>
            <a:r>
              <a:rPr lang="en-US" sz="2800" b="1" spc="-10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800" b="1" dirty="0">
                <a:solidFill>
                  <a:srgbClr val="008E40"/>
                </a:solidFill>
                <a:cs typeface="Arial"/>
              </a:rPr>
              <a:t>plan</a:t>
            </a:r>
            <a:r>
              <a:rPr lang="en-US" sz="2800" b="1" spc="5" dirty="0">
                <a:solidFill>
                  <a:srgbClr val="008E40"/>
                </a:solidFill>
                <a:cs typeface="Arial"/>
              </a:rPr>
              <a:t>n</a:t>
            </a:r>
            <a:r>
              <a:rPr lang="en-US" sz="2800" b="1" dirty="0">
                <a:solidFill>
                  <a:srgbClr val="008E40"/>
                </a:solidFill>
                <a:cs typeface="Arial"/>
              </a:rPr>
              <a:t>ing</a:t>
            </a:r>
            <a:r>
              <a:rPr lang="en-US" sz="2800" b="1" spc="-120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800" b="1" dirty="0">
                <a:solidFill>
                  <a:srgbClr val="008E40"/>
                </a:solidFill>
                <a:cs typeface="Arial"/>
              </a:rPr>
              <a:t>a</a:t>
            </a:r>
            <a:r>
              <a:rPr lang="en-US" sz="2800" b="1" spc="5" dirty="0">
                <a:solidFill>
                  <a:srgbClr val="008E40"/>
                </a:solidFill>
                <a:cs typeface="Arial"/>
              </a:rPr>
              <a:t>n</a:t>
            </a:r>
            <a:r>
              <a:rPr lang="en-US" sz="2800" b="1" dirty="0">
                <a:solidFill>
                  <a:srgbClr val="008E40"/>
                </a:solidFill>
                <a:cs typeface="Arial"/>
              </a:rPr>
              <a:t>d  improvement of employees &amp; not </a:t>
            </a:r>
            <a:r>
              <a:rPr lang="en-US" sz="2800" b="1" spc="-20" dirty="0">
                <a:solidFill>
                  <a:srgbClr val="008E40"/>
                </a:solidFill>
                <a:cs typeface="Arial"/>
              </a:rPr>
              <a:t>relation </a:t>
            </a:r>
            <a:r>
              <a:rPr lang="en-US" sz="2800" b="1" spc="-15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800" b="1" dirty="0">
                <a:solidFill>
                  <a:srgbClr val="008E40"/>
                </a:solidFill>
                <a:cs typeface="Arial"/>
              </a:rPr>
              <a:t>between</a:t>
            </a:r>
            <a:r>
              <a:rPr lang="en-US" sz="2800" b="1" spc="-20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800" b="1" dirty="0">
                <a:solidFill>
                  <a:srgbClr val="008E40"/>
                </a:solidFill>
                <a:cs typeface="Arial"/>
              </a:rPr>
              <a:t>performance</a:t>
            </a:r>
            <a:r>
              <a:rPr lang="en-US" sz="2800" b="1" spc="-110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800" b="1" dirty="0">
                <a:solidFill>
                  <a:srgbClr val="008E40"/>
                </a:solidFill>
                <a:cs typeface="Arial"/>
              </a:rPr>
              <a:t>and</a:t>
            </a:r>
            <a:r>
              <a:rPr lang="en-US" sz="2800" b="1" spc="-25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800" b="1" spc="-20" dirty="0">
                <a:solidFill>
                  <a:srgbClr val="008E40"/>
                </a:solidFill>
                <a:cs typeface="Arial"/>
              </a:rPr>
              <a:t>rewards.</a:t>
            </a:r>
            <a:endParaRPr lang="en-US" sz="2800" dirty="0"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3843" y="0"/>
            <a:ext cx="9173210" cy="1295400"/>
            <a:chOff x="-13843" y="0"/>
            <a:chExt cx="9173210" cy="67564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9144000" cy="646430"/>
            </a:xfrm>
            <a:custGeom>
              <a:avLst/>
              <a:gdLst/>
              <a:ahLst/>
              <a:cxnLst/>
              <a:rect l="l" t="t" r="r" b="b"/>
              <a:pathLst>
                <a:path w="9144000" h="646430">
                  <a:moveTo>
                    <a:pt x="9144000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9144000" y="646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761"/>
              <a:ext cx="9144000" cy="646430"/>
            </a:xfrm>
            <a:custGeom>
              <a:avLst/>
              <a:gdLst/>
              <a:ahLst/>
              <a:cxnLst/>
              <a:rect l="l" t="t" r="r" b="b"/>
              <a:pathLst>
                <a:path w="9144000" h="646430">
                  <a:moveTo>
                    <a:pt x="0" y="646176"/>
                  </a:moveTo>
                  <a:lnTo>
                    <a:pt x="9144000" y="6461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20523"/>
            <a:ext cx="8991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Essential</a:t>
            </a:r>
            <a:r>
              <a:rPr b="1" spc="-9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Conditions</a:t>
            </a:r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effective counselling</a:t>
            </a:r>
            <a:endParaRPr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843" y="2881757"/>
            <a:ext cx="9173210" cy="867410"/>
            <a:chOff x="-13843" y="2881757"/>
            <a:chExt cx="9173210" cy="867410"/>
          </a:xfrm>
        </p:grpSpPr>
        <p:sp>
          <p:nvSpPr>
            <p:cNvPr id="3" name="object 3"/>
            <p:cNvSpPr/>
            <p:nvPr/>
          </p:nvSpPr>
          <p:spPr>
            <a:xfrm>
              <a:off x="761" y="2896362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2896362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3782" y="3015818"/>
            <a:ext cx="6936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Performance</a:t>
            </a:r>
            <a:r>
              <a:rPr spc="-5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Counselling</a:t>
            </a:r>
            <a:r>
              <a:rPr spc="-6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Process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4480210"/>
            <a:ext cx="1981200" cy="19967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716" y="0"/>
            <a:ext cx="9173210" cy="867410"/>
            <a:chOff x="-13716" y="0"/>
            <a:chExt cx="9173210" cy="867410"/>
          </a:xfrm>
        </p:grpSpPr>
        <p:sp>
          <p:nvSpPr>
            <p:cNvPr id="3" name="object 3"/>
            <p:cNvSpPr/>
            <p:nvPr/>
          </p:nvSpPr>
          <p:spPr>
            <a:xfrm>
              <a:off x="761" y="761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761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Performance</a:t>
            </a:r>
            <a:r>
              <a:rPr spc="-5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Counselling</a:t>
            </a:r>
            <a:r>
              <a:rPr spc="-6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Process</a:t>
            </a: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4732" y="914400"/>
            <a:ext cx="6195060" cy="595655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824478" y="1553972"/>
            <a:ext cx="1012825" cy="7550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63195" marR="5080" indent="-151130">
              <a:lnSpc>
                <a:spcPts val="2750"/>
              </a:lnSpc>
              <a:spcBef>
                <a:spcPts val="395"/>
              </a:spcBef>
            </a:pP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Ide</a:t>
            </a:r>
            <a:r>
              <a:rPr sz="250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y  Need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54471" y="3722065"/>
            <a:ext cx="15411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5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epa</a:t>
            </a:r>
            <a:r>
              <a:rPr sz="25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81171" y="5716625"/>
            <a:ext cx="11010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Conduct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80717" y="3722065"/>
            <a:ext cx="13131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Follow</a:t>
            </a:r>
            <a:r>
              <a:rPr sz="25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716" y="0"/>
            <a:ext cx="9173210" cy="867410"/>
            <a:chOff x="-13716" y="0"/>
            <a:chExt cx="9173210" cy="867410"/>
          </a:xfrm>
        </p:grpSpPr>
        <p:sp>
          <p:nvSpPr>
            <p:cNvPr id="3" name="object 3"/>
            <p:cNvSpPr/>
            <p:nvPr/>
          </p:nvSpPr>
          <p:spPr>
            <a:xfrm>
              <a:off x="761" y="761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761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Performance</a:t>
            </a:r>
            <a:r>
              <a:rPr spc="-5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Counselling</a:t>
            </a:r>
            <a:r>
              <a:rPr spc="-6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3400" y="1295400"/>
            <a:ext cx="8382000" cy="52245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Preparation</a:t>
            </a:r>
            <a:endParaRPr sz="2400" u="sng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sz="2500" dirty="0">
              <a:latin typeface="Arial"/>
              <a:cs typeface="Arial"/>
            </a:endParaRPr>
          </a:p>
          <a:p>
            <a:pPr marL="542925" indent="-531813" algn="just">
              <a:lnSpc>
                <a:spcPct val="100000"/>
              </a:lnSpc>
              <a:buSzPct val="90909"/>
              <a:buFont typeface="Wingdings" panose="05000000000000000000" pitchFamily="2" charset="2"/>
              <a:buChar char="q"/>
              <a:tabLst>
                <a:tab pos="518159" algn="l"/>
                <a:tab pos="518795" algn="l"/>
              </a:tabLst>
            </a:pPr>
            <a:r>
              <a:rPr sz="2400" b="1" i="1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Arial"/>
              </a:rPr>
              <a:t>Schedule</a:t>
            </a:r>
            <a:r>
              <a:rPr sz="2400" b="1" i="1" spc="40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cs typeface="Arial"/>
              </a:rPr>
              <a:t>the</a:t>
            </a:r>
            <a:r>
              <a:rPr sz="2400" b="1" spc="20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cs typeface="Arial"/>
              </a:rPr>
              <a:t>counselling</a:t>
            </a:r>
            <a:r>
              <a:rPr sz="2400" b="1" spc="55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cs typeface="Arial"/>
              </a:rPr>
              <a:t>session</a:t>
            </a:r>
            <a:r>
              <a:rPr sz="2400" b="1" spc="20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cs typeface="Arial"/>
              </a:rPr>
              <a:t>and</a:t>
            </a:r>
            <a:r>
              <a:rPr sz="2400" b="1" spc="45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i="1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Arial"/>
              </a:rPr>
              <a:t>notify</a:t>
            </a:r>
            <a:r>
              <a:rPr sz="2400" b="1" i="1" spc="3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Arial"/>
              </a:rPr>
              <a:t> </a:t>
            </a:r>
            <a:r>
              <a:rPr sz="2400" b="1" i="1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Arial"/>
              </a:rPr>
              <a:t>the</a:t>
            </a:r>
            <a:r>
              <a:rPr sz="2400" b="1" i="1" spc="2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Arial"/>
              </a:rPr>
              <a:t> </a:t>
            </a:r>
            <a:r>
              <a:rPr sz="2400" b="1" i="1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Arial"/>
              </a:rPr>
              <a:t>employee</a:t>
            </a:r>
            <a:r>
              <a:rPr sz="2400" b="1" spc="-5" dirty="0">
                <a:solidFill>
                  <a:srgbClr val="000099"/>
                </a:solidFill>
                <a:cs typeface="Arial"/>
              </a:rPr>
              <a:t>.</a:t>
            </a:r>
            <a:r>
              <a:rPr lang="en-IN" sz="2400" b="1" spc="-5" dirty="0">
                <a:solidFill>
                  <a:srgbClr val="000099"/>
                </a:solidFill>
                <a:cs typeface="Arial"/>
              </a:rPr>
              <a:t> </a:t>
            </a:r>
          </a:p>
          <a:p>
            <a:pPr marL="11112" algn="just">
              <a:lnSpc>
                <a:spcPct val="100000"/>
              </a:lnSpc>
              <a:buSzPct val="90909"/>
              <a:tabLst>
                <a:tab pos="518159" algn="l"/>
                <a:tab pos="518795" algn="l"/>
              </a:tabLst>
            </a:pPr>
            <a:endParaRPr lang="en-IN" b="1" spc="-5" dirty="0">
              <a:solidFill>
                <a:srgbClr val="000099"/>
              </a:solidFill>
              <a:cs typeface="Arial"/>
            </a:endParaRPr>
          </a:p>
          <a:p>
            <a:pPr marL="542925" indent="-531813" algn="just">
              <a:lnSpc>
                <a:spcPct val="100000"/>
              </a:lnSpc>
              <a:buSzPct val="90909"/>
              <a:buFont typeface="Wingdings" panose="05000000000000000000" pitchFamily="2" charset="2"/>
              <a:buChar char="q"/>
              <a:tabLst>
                <a:tab pos="518159" algn="l"/>
                <a:tab pos="518795" algn="l"/>
              </a:tabLst>
            </a:pPr>
            <a:r>
              <a:rPr sz="2400" b="1" spc="-5" dirty="0">
                <a:solidFill>
                  <a:srgbClr val="FF0000"/>
                </a:solidFill>
                <a:cs typeface="Arial"/>
              </a:rPr>
              <a:t>Get</a:t>
            </a:r>
            <a:r>
              <a:rPr sz="2400" b="1" spc="15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cs typeface="Arial"/>
              </a:rPr>
              <a:t>a</a:t>
            </a:r>
            <a:r>
              <a:rPr sz="2400" b="1" spc="1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Arial"/>
              </a:rPr>
              <a:t>copy</a:t>
            </a:r>
            <a:r>
              <a:rPr sz="2400" b="1" i="1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Arial"/>
              </a:rPr>
              <a:t>of</a:t>
            </a:r>
            <a:r>
              <a:rPr sz="2400" b="1" i="1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cs typeface="Arial"/>
              </a:rPr>
              <a:t>the</a:t>
            </a:r>
            <a:r>
              <a:rPr sz="2400" b="1" spc="15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spc="-15" dirty="0">
                <a:solidFill>
                  <a:srgbClr val="FF0000"/>
                </a:solidFill>
                <a:cs typeface="Arial"/>
              </a:rPr>
              <a:t>employee’s</a:t>
            </a:r>
            <a:r>
              <a:rPr sz="2400" b="1" spc="5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Arial"/>
              </a:rPr>
              <a:t>job</a:t>
            </a:r>
            <a:r>
              <a:rPr sz="2400" b="1" i="1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Arial"/>
              </a:rPr>
              <a:t>description</a:t>
            </a:r>
            <a:r>
              <a:rPr sz="2400" b="1" i="1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cs typeface="Arial"/>
              </a:rPr>
              <a:t>and</a:t>
            </a:r>
            <a:r>
              <a:rPr lang="en-IN" sz="2400" b="1" spc="-5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cs typeface="Arial"/>
              </a:rPr>
              <a:t>appropriate</a:t>
            </a:r>
            <a:r>
              <a:rPr sz="2400" b="1" spc="85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Arial"/>
              </a:rPr>
              <a:t>counseling</a:t>
            </a:r>
            <a:r>
              <a:rPr sz="2400" b="1" i="1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Arial"/>
              </a:rPr>
              <a:t>checklist</a:t>
            </a:r>
            <a:r>
              <a:rPr lang="en-IN" sz="2400" b="1" i="1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cs typeface="Arial"/>
              </a:rPr>
              <a:t>&amp;</a:t>
            </a:r>
            <a:r>
              <a:rPr sz="2400" b="1" spc="-15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cs typeface="Arial"/>
              </a:rPr>
              <a:t>evaluation</a:t>
            </a:r>
            <a:r>
              <a:rPr sz="2400" b="1" spc="2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cs typeface="Arial"/>
              </a:rPr>
              <a:t>form.</a:t>
            </a:r>
            <a:r>
              <a:rPr lang="en-US" sz="2400" dirty="0">
                <a:cs typeface="Arial"/>
              </a:rPr>
              <a:t> </a:t>
            </a:r>
          </a:p>
          <a:p>
            <a:pPr marL="11112" algn="just">
              <a:lnSpc>
                <a:spcPct val="100000"/>
              </a:lnSpc>
              <a:buSzPct val="90909"/>
              <a:tabLst>
                <a:tab pos="518159" algn="l"/>
                <a:tab pos="518795" algn="l"/>
              </a:tabLst>
            </a:pPr>
            <a:endParaRPr lang="en-US" b="1" spc="-5" dirty="0">
              <a:solidFill>
                <a:srgbClr val="008E40"/>
              </a:solidFill>
              <a:cs typeface="Arial"/>
            </a:endParaRPr>
          </a:p>
          <a:p>
            <a:pPr marL="542925" indent="-531813" algn="just">
              <a:lnSpc>
                <a:spcPct val="100000"/>
              </a:lnSpc>
              <a:buSzPct val="90909"/>
              <a:buFont typeface="Wingdings" panose="05000000000000000000" pitchFamily="2" charset="2"/>
              <a:buChar char="q"/>
              <a:tabLst>
                <a:tab pos="518159" algn="l"/>
                <a:tab pos="518795" algn="l"/>
              </a:tabLst>
            </a:pPr>
            <a:r>
              <a:rPr lang="en-US" sz="2400" b="1" spc="-5" dirty="0">
                <a:solidFill>
                  <a:srgbClr val="008E40"/>
                </a:solidFill>
                <a:cs typeface="Arial"/>
              </a:rPr>
              <a:t>Think</a:t>
            </a:r>
            <a:r>
              <a:rPr lang="en-US" sz="2400" b="1" spc="35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400" b="1" spc="-5" dirty="0">
                <a:solidFill>
                  <a:srgbClr val="008E40"/>
                </a:solidFill>
                <a:cs typeface="Arial"/>
              </a:rPr>
              <a:t>about</a:t>
            </a:r>
            <a:r>
              <a:rPr lang="en-US" sz="2400" b="1" spc="30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400" b="1" spc="-5" dirty="0">
                <a:solidFill>
                  <a:srgbClr val="008E40"/>
                </a:solidFill>
                <a:cs typeface="Arial"/>
              </a:rPr>
              <a:t>how</a:t>
            </a:r>
            <a:r>
              <a:rPr lang="en-US" sz="2400" b="1" spc="20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400" b="1" spc="-5" dirty="0">
                <a:solidFill>
                  <a:srgbClr val="008E40"/>
                </a:solidFill>
                <a:cs typeface="Arial"/>
              </a:rPr>
              <a:t>each</a:t>
            </a:r>
            <a:r>
              <a:rPr lang="en-US" sz="2400" b="1" spc="25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400" b="1" spc="-5" dirty="0">
                <a:solidFill>
                  <a:srgbClr val="008E40"/>
                </a:solidFill>
                <a:cs typeface="Arial"/>
              </a:rPr>
              <a:t>outcome</a:t>
            </a:r>
            <a:r>
              <a:rPr lang="en-US" sz="2400" b="1" spc="20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400" b="1" spc="-5" dirty="0">
                <a:solidFill>
                  <a:srgbClr val="008E40"/>
                </a:solidFill>
                <a:cs typeface="Arial"/>
              </a:rPr>
              <a:t>or</a:t>
            </a:r>
            <a:r>
              <a:rPr lang="en-US" sz="2400" b="1" spc="15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400" b="1" i="1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critical</a:t>
            </a:r>
            <a:r>
              <a:rPr lang="en-US" sz="2400" b="1" i="1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 </a:t>
            </a:r>
            <a:r>
              <a:rPr lang="en-US" sz="2400" b="1" i="1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element</a:t>
            </a:r>
            <a:r>
              <a:rPr lang="en-US" sz="2400" b="1" i="1" spc="2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 </a:t>
            </a:r>
            <a:r>
              <a:rPr lang="en-US" sz="2400" b="1" i="1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of</a:t>
            </a:r>
            <a:r>
              <a:rPr lang="en-US" sz="2400" b="1" i="1" spc="2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 </a:t>
            </a:r>
            <a:r>
              <a:rPr lang="en-US" sz="2400" b="1" i="1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the </a:t>
            </a:r>
            <a:r>
              <a:rPr lang="en-US" sz="2400" b="1" i="1" spc="-600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400" b="1" i="1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employees’ job</a:t>
            </a:r>
            <a:r>
              <a:rPr lang="en-US" sz="2400" b="1" i="1" spc="30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 </a:t>
            </a:r>
            <a:r>
              <a:rPr lang="en-US" sz="2400" b="1" spc="-5" dirty="0">
                <a:solidFill>
                  <a:srgbClr val="008E40"/>
                </a:solidFill>
                <a:cs typeface="Arial"/>
              </a:rPr>
              <a:t>supports</a:t>
            </a:r>
            <a:r>
              <a:rPr lang="en-US" sz="2400" b="1" spc="40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400" b="1" spc="-5" dirty="0">
                <a:solidFill>
                  <a:srgbClr val="008E40"/>
                </a:solidFill>
                <a:cs typeface="Arial"/>
              </a:rPr>
              <a:t>the</a:t>
            </a:r>
            <a:r>
              <a:rPr lang="en-US" sz="2400" b="1" spc="25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400" b="1" i="1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mission/objectives</a:t>
            </a:r>
            <a:r>
              <a:rPr lang="en-US" sz="2400" b="1" i="1" spc="40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 </a:t>
            </a:r>
            <a:r>
              <a:rPr lang="en-US" sz="2400" b="1" i="1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of</a:t>
            </a:r>
            <a:r>
              <a:rPr lang="en-US" sz="2400" b="1" i="1" spc="1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 </a:t>
            </a:r>
            <a:r>
              <a:rPr lang="en-US" sz="2400" b="1" i="1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the </a:t>
            </a:r>
            <a:r>
              <a:rPr lang="en-US" sz="2400" b="1" i="1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400" b="1" i="1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cs typeface="Arial"/>
              </a:rPr>
              <a:t>organization.</a:t>
            </a:r>
            <a:endParaRPr lang="en-US" sz="2400" dirty="0">
              <a:cs typeface="Arial"/>
            </a:endParaRPr>
          </a:p>
          <a:p>
            <a:pPr marL="11112" algn="just">
              <a:lnSpc>
                <a:spcPct val="100000"/>
              </a:lnSpc>
              <a:spcBef>
                <a:spcPts val="55"/>
              </a:spcBef>
            </a:pPr>
            <a:endParaRPr dirty="0">
              <a:cs typeface="Arial"/>
            </a:endParaRPr>
          </a:p>
          <a:p>
            <a:pPr marL="542925" marR="233045" indent="-531813" algn="just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650875" algn="l"/>
                <a:tab pos="651510" algn="l"/>
              </a:tabLst>
            </a:pPr>
            <a:r>
              <a:rPr sz="2400" b="1" spc="-5" dirty="0">
                <a:cs typeface="Arial"/>
              </a:rPr>
              <a:t>Decide</a:t>
            </a:r>
            <a:r>
              <a:rPr sz="2400" b="1" spc="20" dirty="0">
                <a:cs typeface="Arial"/>
              </a:rPr>
              <a:t> </a:t>
            </a:r>
            <a:r>
              <a:rPr sz="2400" b="1" dirty="0">
                <a:cs typeface="Arial"/>
              </a:rPr>
              <a:t>what</a:t>
            </a:r>
            <a:r>
              <a:rPr sz="2400" b="1" spc="5" dirty="0">
                <a:cs typeface="Arial"/>
              </a:rPr>
              <a:t> </a:t>
            </a:r>
            <a:r>
              <a:rPr sz="2400" b="1" spc="-10" dirty="0">
                <a:cs typeface="Arial"/>
              </a:rPr>
              <a:t>you</a:t>
            </a:r>
            <a:r>
              <a:rPr sz="2400" b="1" spc="50" dirty="0">
                <a:cs typeface="Arial"/>
              </a:rPr>
              <a:t> </a:t>
            </a:r>
            <a:r>
              <a:rPr sz="2400" b="1" spc="-5" dirty="0">
                <a:cs typeface="Arial"/>
              </a:rPr>
              <a:t>consider</a:t>
            </a:r>
            <a:r>
              <a:rPr sz="2400" b="1" spc="30" dirty="0">
                <a:cs typeface="Arial"/>
              </a:rPr>
              <a:t> </a:t>
            </a:r>
            <a:r>
              <a:rPr sz="2400" b="1" spc="-5" dirty="0">
                <a:cs typeface="Arial"/>
              </a:rPr>
              <a:t>necessary</a:t>
            </a:r>
            <a:r>
              <a:rPr sz="2400" b="1" spc="20" dirty="0">
                <a:cs typeface="Arial"/>
              </a:rPr>
              <a:t> </a:t>
            </a:r>
            <a:r>
              <a:rPr sz="2400" b="1" spc="-5" dirty="0">
                <a:cs typeface="Arial"/>
              </a:rPr>
              <a:t>for</a:t>
            </a:r>
            <a:r>
              <a:rPr sz="2400" b="1" spc="20" dirty="0">
                <a:cs typeface="Arial"/>
              </a:rPr>
              <a:t> </a:t>
            </a:r>
            <a:r>
              <a:rPr sz="2400" b="1" spc="-5" dirty="0">
                <a:cs typeface="Arial"/>
              </a:rPr>
              <a:t>success</a:t>
            </a:r>
            <a:r>
              <a:rPr sz="2400" b="1" spc="25" dirty="0">
                <a:cs typeface="Arial"/>
              </a:rPr>
              <a:t> </a:t>
            </a:r>
            <a:r>
              <a:rPr sz="2400" b="1" spc="-5" dirty="0">
                <a:cs typeface="Arial"/>
              </a:rPr>
              <a:t>in</a:t>
            </a:r>
            <a:r>
              <a:rPr sz="2400" b="1" spc="5" dirty="0">
                <a:cs typeface="Arial"/>
              </a:rPr>
              <a:t> </a:t>
            </a:r>
            <a:r>
              <a:rPr sz="2400" b="1" spc="-5" dirty="0">
                <a:cs typeface="Arial"/>
              </a:rPr>
              <a:t>each </a:t>
            </a:r>
            <a:r>
              <a:rPr sz="2400" b="1" spc="-595" dirty="0">
                <a:cs typeface="Arial"/>
              </a:rPr>
              <a:t> </a:t>
            </a:r>
            <a:r>
              <a:rPr sz="2400" b="1" spc="-5" dirty="0">
                <a:cs typeface="Arial"/>
              </a:rPr>
              <a:t>outcome</a:t>
            </a:r>
            <a:r>
              <a:rPr sz="2400" b="1" spc="25" dirty="0">
                <a:cs typeface="Arial"/>
              </a:rPr>
              <a:t> </a:t>
            </a:r>
            <a:r>
              <a:rPr sz="2400" b="1" spc="-5" dirty="0">
                <a:cs typeface="Arial"/>
              </a:rPr>
              <a:t>or critical</a:t>
            </a:r>
            <a:r>
              <a:rPr sz="2400" b="1" spc="10" dirty="0">
                <a:cs typeface="Arial"/>
              </a:rPr>
              <a:t> </a:t>
            </a:r>
            <a:r>
              <a:rPr sz="2400" b="1" spc="-5" dirty="0">
                <a:cs typeface="Arial"/>
              </a:rPr>
              <a:t>element.</a:t>
            </a:r>
            <a:endParaRPr sz="2400" dirty="0">
              <a:cs typeface="Arial"/>
            </a:endParaRPr>
          </a:p>
          <a:p>
            <a:pPr marL="11112" algn="just">
              <a:lnSpc>
                <a:spcPct val="100000"/>
              </a:lnSpc>
              <a:spcBef>
                <a:spcPts val="50"/>
              </a:spcBef>
            </a:pPr>
            <a:endParaRPr sz="1600" dirty="0">
              <a:cs typeface="Arial"/>
            </a:endParaRPr>
          </a:p>
          <a:p>
            <a:pPr marL="542925" indent="-531813" algn="just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650875" algn="l"/>
                <a:tab pos="651510" algn="l"/>
              </a:tabLst>
            </a:pPr>
            <a:r>
              <a:rPr sz="2400" b="1" i="1" spc="-1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Arial"/>
              </a:rPr>
              <a:t>Make</a:t>
            </a:r>
            <a:r>
              <a:rPr sz="2400" b="1" i="1" spc="4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Arial"/>
              </a:rPr>
              <a:t> </a:t>
            </a:r>
            <a:r>
              <a:rPr sz="2400" b="1" i="1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Arial"/>
              </a:rPr>
              <a:t>notes</a:t>
            </a:r>
            <a:r>
              <a:rPr sz="2400" b="1" i="1" spc="1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cs typeface="Arial"/>
              </a:rPr>
              <a:t>to</a:t>
            </a:r>
            <a:r>
              <a:rPr sz="2400" b="1" spc="10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cs typeface="Arial"/>
              </a:rPr>
              <a:t>help</a:t>
            </a:r>
            <a:r>
              <a:rPr sz="2400" b="1" spc="10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spc="-15" dirty="0">
                <a:solidFill>
                  <a:srgbClr val="000099"/>
                </a:solidFill>
                <a:cs typeface="Arial"/>
              </a:rPr>
              <a:t>you</a:t>
            </a:r>
            <a:r>
              <a:rPr sz="2400" b="1" spc="50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cs typeface="Arial"/>
              </a:rPr>
              <a:t>with</a:t>
            </a:r>
            <a:r>
              <a:rPr sz="2400" b="1" spc="-5" dirty="0">
                <a:solidFill>
                  <a:srgbClr val="000099"/>
                </a:solidFill>
                <a:cs typeface="Arial"/>
              </a:rPr>
              <a:t> counseling.</a:t>
            </a:r>
            <a:endParaRPr sz="2400" dirty="0"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843" y="0"/>
            <a:ext cx="9173210" cy="798830"/>
            <a:chOff x="-13843" y="0"/>
            <a:chExt cx="9173210" cy="798830"/>
          </a:xfrm>
        </p:grpSpPr>
        <p:sp>
          <p:nvSpPr>
            <p:cNvPr id="3" name="object 3"/>
            <p:cNvSpPr/>
            <p:nvPr/>
          </p:nvSpPr>
          <p:spPr>
            <a:xfrm>
              <a:off x="761" y="761"/>
              <a:ext cx="9144000" cy="769620"/>
            </a:xfrm>
            <a:custGeom>
              <a:avLst/>
              <a:gdLst/>
              <a:ahLst/>
              <a:cxnLst/>
              <a:rect l="l" t="t" r="r" b="b"/>
              <a:pathLst>
                <a:path w="9144000" h="769620">
                  <a:moveTo>
                    <a:pt x="9144000" y="0"/>
                  </a:moveTo>
                  <a:lnTo>
                    <a:pt x="0" y="0"/>
                  </a:lnTo>
                  <a:lnTo>
                    <a:pt x="0" y="769619"/>
                  </a:lnTo>
                  <a:lnTo>
                    <a:pt x="9144000" y="76961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761"/>
              <a:ext cx="9144000" cy="769620"/>
            </a:xfrm>
            <a:custGeom>
              <a:avLst/>
              <a:gdLst/>
              <a:ahLst/>
              <a:cxnLst/>
              <a:rect l="l" t="t" r="r" b="b"/>
              <a:pathLst>
                <a:path w="9144000" h="769620">
                  <a:moveTo>
                    <a:pt x="0" y="769619"/>
                  </a:moveTo>
                  <a:lnTo>
                    <a:pt x="9144000" y="769619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9619"/>
                  </a:lnTo>
                  <a:close/>
                </a:path>
              </a:pathLst>
            </a:custGeom>
            <a:ln w="28956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3873" y="17475"/>
            <a:ext cx="201548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chemeClr val="bg1"/>
                </a:solidFill>
              </a:rPr>
              <a:t>Preview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000" y="770381"/>
            <a:ext cx="8001000" cy="3311163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1540"/>
              </a:spcBef>
              <a:buClr>
                <a:srgbClr val="001F5F"/>
              </a:buClr>
              <a:buFont typeface="Wingdings"/>
              <a:buChar char=""/>
              <a:tabLst>
                <a:tab pos="423545" algn="l"/>
                <a:tab pos="424180" algn="l"/>
              </a:tabLst>
            </a:pPr>
            <a:r>
              <a:rPr sz="2400" b="1" dirty="0">
                <a:solidFill>
                  <a:srgbClr val="000099"/>
                </a:solidFill>
                <a:latin typeface="Arial MT"/>
                <a:cs typeface="Arial MT"/>
              </a:rPr>
              <a:t>Introduction</a:t>
            </a:r>
            <a:endParaRPr sz="2400" b="1" dirty="0">
              <a:latin typeface="Arial MT"/>
              <a:cs typeface="Arial MT"/>
            </a:endParaRPr>
          </a:p>
          <a:p>
            <a:pPr marL="424180" indent="-411480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423545" algn="l"/>
                <a:tab pos="424180" algn="l"/>
              </a:tabLst>
            </a:pPr>
            <a:r>
              <a:rPr sz="2400" b="1" spc="-5" dirty="0">
                <a:latin typeface="Arial MT"/>
                <a:cs typeface="Arial MT"/>
              </a:rPr>
              <a:t>Definition</a:t>
            </a:r>
            <a:r>
              <a:rPr sz="2400" b="1" spc="1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 MT"/>
                <a:cs typeface="Arial MT"/>
              </a:rPr>
              <a:t>&amp;</a:t>
            </a:r>
            <a:r>
              <a:rPr sz="2400" b="1" spc="-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 MT"/>
                <a:cs typeface="Arial MT"/>
              </a:rPr>
              <a:t>Meaning</a:t>
            </a:r>
            <a:r>
              <a:rPr sz="2400" b="1" spc="1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 MT"/>
                <a:cs typeface="Arial MT"/>
              </a:rPr>
              <a:t>of</a:t>
            </a:r>
            <a:r>
              <a:rPr sz="2400" b="1" spc="-2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 MT"/>
                <a:cs typeface="Arial MT"/>
              </a:rPr>
              <a:t>Performance</a:t>
            </a:r>
            <a:r>
              <a:rPr sz="2400" b="1" spc="-30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 MT"/>
                <a:cs typeface="Arial MT"/>
              </a:rPr>
              <a:t>Counselling</a:t>
            </a:r>
            <a:endParaRPr sz="2400" b="1" dirty="0">
              <a:latin typeface="Arial MT"/>
              <a:cs typeface="Arial MT"/>
            </a:endParaRPr>
          </a:p>
          <a:p>
            <a:pPr marL="424180" indent="-41148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423545" algn="l"/>
                <a:tab pos="424180" algn="l"/>
              </a:tabLst>
            </a:pPr>
            <a:r>
              <a:rPr sz="2400" b="1" dirty="0">
                <a:solidFill>
                  <a:srgbClr val="00AF50"/>
                </a:solidFill>
                <a:latin typeface="Arial MT"/>
                <a:cs typeface="Arial MT"/>
              </a:rPr>
              <a:t>Objectives</a:t>
            </a:r>
            <a:r>
              <a:rPr sz="2400" b="1" spc="-2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00AF50"/>
                </a:solidFill>
                <a:latin typeface="Arial MT"/>
                <a:cs typeface="Arial MT"/>
              </a:rPr>
              <a:t>of</a:t>
            </a:r>
            <a:r>
              <a:rPr sz="2400" b="1" spc="-1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00AF50"/>
                </a:solidFill>
                <a:latin typeface="Arial MT"/>
                <a:cs typeface="Arial MT"/>
              </a:rPr>
              <a:t>Performance</a:t>
            </a:r>
            <a:r>
              <a:rPr sz="2400" b="1" spc="-3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 MT"/>
                <a:cs typeface="Arial MT"/>
              </a:rPr>
              <a:t>Counselling</a:t>
            </a:r>
            <a:endParaRPr sz="2400" b="1" dirty="0">
              <a:latin typeface="Arial MT"/>
              <a:cs typeface="Arial MT"/>
            </a:endParaRPr>
          </a:p>
          <a:p>
            <a:pPr marL="424180" indent="-41148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423545" algn="l"/>
                <a:tab pos="424180" algn="l"/>
              </a:tabLst>
            </a:pPr>
            <a:r>
              <a:rPr sz="2400" b="1" dirty="0">
                <a:solidFill>
                  <a:srgbClr val="FF0000"/>
                </a:solidFill>
                <a:latin typeface="Arial MT"/>
                <a:cs typeface="Arial MT"/>
              </a:rPr>
              <a:t>Importance</a:t>
            </a:r>
            <a:r>
              <a:rPr sz="2400" b="1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400" b="1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 MT"/>
                <a:cs typeface="Arial MT"/>
              </a:rPr>
              <a:t>Performance</a:t>
            </a:r>
            <a:r>
              <a:rPr sz="2400" b="1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 MT"/>
                <a:cs typeface="Arial MT"/>
              </a:rPr>
              <a:t>Counselling</a:t>
            </a:r>
            <a:endParaRPr sz="2400" b="1" dirty="0">
              <a:latin typeface="Arial MT"/>
              <a:cs typeface="Arial MT"/>
            </a:endParaRPr>
          </a:p>
          <a:p>
            <a:pPr marL="424180" indent="-411480">
              <a:lnSpc>
                <a:spcPct val="100000"/>
              </a:lnSpc>
              <a:spcBef>
                <a:spcPts val="1440"/>
              </a:spcBef>
              <a:buClr>
                <a:srgbClr val="00AF50"/>
              </a:buClr>
              <a:buFont typeface="Wingdings"/>
              <a:buChar char=""/>
              <a:tabLst>
                <a:tab pos="423545" algn="l"/>
                <a:tab pos="424180" algn="l"/>
              </a:tabLst>
            </a:pPr>
            <a:r>
              <a:rPr sz="2400" b="1" dirty="0">
                <a:solidFill>
                  <a:srgbClr val="000099"/>
                </a:solidFill>
                <a:latin typeface="Arial MT"/>
                <a:cs typeface="Arial MT"/>
              </a:rPr>
              <a:t>Performance</a:t>
            </a:r>
            <a:r>
              <a:rPr sz="2400" b="1" spc="-4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 MT"/>
                <a:cs typeface="Arial MT"/>
              </a:rPr>
              <a:t>Counselling</a:t>
            </a:r>
            <a:r>
              <a:rPr sz="2400" b="1" spc="4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 MT"/>
                <a:cs typeface="Arial MT"/>
              </a:rPr>
              <a:t>Process</a:t>
            </a:r>
            <a:endParaRPr sz="2400" b="1" dirty="0">
              <a:latin typeface="Arial MT"/>
              <a:cs typeface="Arial MT"/>
            </a:endParaRPr>
          </a:p>
          <a:p>
            <a:pPr marL="424180" indent="-41148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423545" algn="l"/>
                <a:tab pos="424180" algn="l"/>
              </a:tabLst>
            </a:pPr>
            <a:r>
              <a:rPr sz="2400" b="1" spc="-5" dirty="0">
                <a:latin typeface="Arial MT"/>
                <a:cs typeface="Arial MT"/>
              </a:rPr>
              <a:t>Conclusion</a:t>
            </a:r>
            <a:endParaRPr sz="2400" b="1" dirty="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4419600"/>
            <a:ext cx="8153400" cy="20101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73210" cy="867410"/>
            <a:chOff x="-13716" y="0"/>
            <a:chExt cx="9173210" cy="867410"/>
          </a:xfrm>
        </p:grpSpPr>
        <p:sp>
          <p:nvSpPr>
            <p:cNvPr id="3" name="object 3"/>
            <p:cNvSpPr/>
            <p:nvPr/>
          </p:nvSpPr>
          <p:spPr>
            <a:xfrm>
              <a:off x="761" y="761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761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2999" y="119583"/>
            <a:ext cx="76568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bg1"/>
                </a:solidFill>
              </a:rPr>
              <a:t>Performance</a:t>
            </a:r>
            <a:r>
              <a:rPr b="1" spc="-5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Counselling</a:t>
            </a:r>
            <a:r>
              <a:rPr b="1" spc="-6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15336" y="1143000"/>
            <a:ext cx="8455660" cy="533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During The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Counselling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Session</a:t>
            </a:r>
            <a:endParaRPr sz="2400" u="sng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Arial"/>
              <a:cs typeface="Arial"/>
            </a:endParaRPr>
          </a:p>
          <a:p>
            <a:pPr marL="542925" indent="-530225" algn="just">
              <a:spcBef>
                <a:spcPts val="25"/>
              </a:spcBef>
              <a:buFont typeface="Wingdings" panose="05000000000000000000" pitchFamily="2" charset="2"/>
              <a:buChar char="q"/>
              <a:tabLst>
                <a:tab pos="6410325" algn="l"/>
              </a:tabLst>
            </a:pPr>
            <a:r>
              <a:rPr lang="en-US" sz="2400" b="1" dirty="0">
                <a:solidFill>
                  <a:srgbClr val="000099"/>
                </a:solidFill>
                <a:cs typeface="Arial"/>
              </a:rPr>
              <a:t>Discuss</a:t>
            </a:r>
            <a:r>
              <a:rPr lang="en-US" sz="2400" b="1" spc="-25" dirty="0">
                <a:solidFill>
                  <a:srgbClr val="000099"/>
                </a:solidFill>
                <a:cs typeface="Arial"/>
              </a:rPr>
              <a:t> </a:t>
            </a:r>
            <a:r>
              <a:rPr lang="en-US" sz="2400" b="1" spc="-5" dirty="0">
                <a:solidFill>
                  <a:srgbClr val="000099"/>
                </a:solidFill>
                <a:cs typeface="Arial"/>
              </a:rPr>
              <a:t>mission/objectives </a:t>
            </a:r>
            <a:r>
              <a:rPr lang="en-US" sz="2400" b="1" dirty="0">
                <a:solidFill>
                  <a:srgbClr val="000099"/>
                </a:solidFill>
                <a:cs typeface="Arial"/>
              </a:rPr>
              <a:t>of</a:t>
            </a:r>
            <a:r>
              <a:rPr lang="en-US" sz="2400" b="1" spc="-10" dirty="0">
                <a:solidFill>
                  <a:srgbClr val="000099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000099"/>
                </a:solidFill>
                <a:cs typeface="Arial"/>
              </a:rPr>
              <a:t>organization</a:t>
            </a:r>
            <a:r>
              <a:rPr lang="en-US" sz="2400" b="1" spc="-50" dirty="0">
                <a:solidFill>
                  <a:srgbClr val="000099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000099"/>
                </a:solidFill>
                <a:cs typeface="Arial"/>
              </a:rPr>
              <a:t>and</a:t>
            </a:r>
            <a:r>
              <a:rPr lang="en-US" sz="2400" b="1" spc="5" dirty="0">
                <a:solidFill>
                  <a:srgbClr val="000099"/>
                </a:solidFill>
                <a:cs typeface="Arial"/>
              </a:rPr>
              <a:t> </a:t>
            </a:r>
            <a:r>
              <a:rPr lang="en-US" sz="2400" b="1" spc="-5" dirty="0">
                <a:solidFill>
                  <a:srgbClr val="000099"/>
                </a:solidFill>
                <a:cs typeface="Arial"/>
              </a:rPr>
              <a:t>how </a:t>
            </a:r>
            <a:r>
              <a:rPr lang="en-US" sz="2400" b="1" dirty="0">
                <a:solidFill>
                  <a:srgbClr val="000099"/>
                </a:solidFill>
                <a:cs typeface="Arial"/>
              </a:rPr>
              <a:t>his/her </a:t>
            </a:r>
            <a:r>
              <a:rPr lang="en-US" sz="2400" b="1" spc="-540" dirty="0">
                <a:solidFill>
                  <a:srgbClr val="000099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000099"/>
                </a:solidFill>
                <a:cs typeface="Arial"/>
              </a:rPr>
              <a:t>performance</a:t>
            </a:r>
            <a:r>
              <a:rPr lang="en-US" sz="2400" b="1" spc="-50" dirty="0">
                <a:solidFill>
                  <a:srgbClr val="000099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000099"/>
                </a:solidFill>
                <a:cs typeface="Arial"/>
              </a:rPr>
              <a:t>contributes</a:t>
            </a:r>
            <a:r>
              <a:rPr lang="en-US" sz="2400" b="1" spc="-40" dirty="0">
                <a:solidFill>
                  <a:srgbClr val="000099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000099"/>
                </a:solidFill>
                <a:cs typeface="Arial"/>
              </a:rPr>
              <a:t>to</a:t>
            </a:r>
            <a:r>
              <a:rPr lang="en-US" sz="2400" b="1" spc="-15" dirty="0">
                <a:solidFill>
                  <a:srgbClr val="000099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000099"/>
                </a:solidFill>
                <a:cs typeface="Arial"/>
              </a:rPr>
              <a:t>success</a:t>
            </a:r>
            <a:r>
              <a:rPr lang="en-US" sz="2400" b="1" spc="-15" dirty="0">
                <a:solidFill>
                  <a:srgbClr val="000099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000099"/>
                </a:solidFill>
                <a:cs typeface="Arial"/>
              </a:rPr>
              <a:t>of</a:t>
            </a:r>
            <a:r>
              <a:rPr lang="en-US" sz="2400" b="1" spc="-15" dirty="0">
                <a:solidFill>
                  <a:srgbClr val="000099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000099"/>
                </a:solidFill>
                <a:cs typeface="Arial"/>
              </a:rPr>
              <a:t>organization.</a:t>
            </a:r>
            <a:endParaRPr lang="en-US" sz="2400" dirty="0">
              <a:cs typeface="Arial"/>
            </a:endParaRPr>
          </a:p>
          <a:p>
            <a:pPr marL="542925" indent="-530225" algn="just">
              <a:lnSpc>
                <a:spcPct val="100000"/>
              </a:lnSpc>
              <a:spcBef>
                <a:spcPts val="25"/>
              </a:spcBef>
              <a:buFont typeface="Wingdings" panose="05000000000000000000" pitchFamily="2" charset="2"/>
              <a:buChar char="q"/>
              <a:tabLst>
                <a:tab pos="6410325" algn="l"/>
              </a:tabLst>
            </a:pPr>
            <a:endParaRPr sz="2400" dirty="0">
              <a:cs typeface="Arial"/>
            </a:endParaRPr>
          </a:p>
          <a:p>
            <a:pPr marL="542925" indent="-530225" algn="just">
              <a:spcBef>
                <a:spcPts val="30"/>
              </a:spcBef>
              <a:buFont typeface="Wingdings" panose="05000000000000000000" pitchFamily="2" charset="2"/>
              <a:buChar char="q"/>
              <a:tabLst>
                <a:tab pos="6410325" algn="l"/>
              </a:tabLst>
            </a:pPr>
            <a:r>
              <a:rPr lang="en-US" sz="2400" b="1" dirty="0">
                <a:solidFill>
                  <a:srgbClr val="008E40"/>
                </a:solidFill>
                <a:cs typeface="Arial"/>
              </a:rPr>
              <a:t>Discuss</a:t>
            </a:r>
            <a:r>
              <a:rPr lang="en-US" sz="2400" b="1" spc="-30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400" b="1" spc="5" dirty="0">
                <a:solidFill>
                  <a:srgbClr val="008E40"/>
                </a:solidFill>
                <a:cs typeface="Arial"/>
              </a:rPr>
              <a:t>what</a:t>
            </a:r>
            <a:r>
              <a:rPr lang="en-US" sz="2400" b="1" spc="-50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008E40"/>
                </a:solidFill>
                <a:cs typeface="Arial"/>
              </a:rPr>
              <a:t>tasks</a:t>
            </a:r>
            <a:r>
              <a:rPr lang="en-US" sz="2400" b="1" spc="-25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008E40"/>
                </a:solidFill>
                <a:cs typeface="Arial"/>
              </a:rPr>
              <a:t>and</a:t>
            </a:r>
            <a:r>
              <a:rPr lang="en-US" sz="2400" b="1" spc="-5" dirty="0">
                <a:solidFill>
                  <a:srgbClr val="008E40"/>
                </a:solidFill>
                <a:cs typeface="Arial"/>
              </a:rPr>
              <a:t> level</a:t>
            </a:r>
            <a:r>
              <a:rPr lang="en-US" sz="2400" b="1" dirty="0">
                <a:solidFill>
                  <a:srgbClr val="008E40"/>
                </a:solidFill>
                <a:cs typeface="Arial"/>
              </a:rPr>
              <a:t> of</a:t>
            </a:r>
            <a:r>
              <a:rPr lang="en-US" sz="2400" b="1" spc="-15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008E40"/>
                </a:solidFill>
                <a:cs typeface="Arial"/>
              </a:rPr>
              <a:t>performance</a:t>
            </a:r>
            <a:r>
              <a:rPr lang="en-US" sz="2400" b="1" spc="-50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400" b="1" spc="-10" dirty="0">
                <a:solidFill>
                  <a:srgbClr val="008E40"/>
                </a:solidFill>
                <a:cs typeface="Arial"/>
              </a:rPr>
              <a:t>you</a:t>
            </a:r>
            <a:r>
              <a:rPr lang="en-US" sz="2400" b="1" spc="25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008E40"/>
                </a:solidFill>
                <a:cs typeface="Arial"/>
              </a:rPr>
              <a:t>expect</a:t>
            </a:r>
            <a:r>
              <a:rPr lang="en-US" sz="2400" b="1" spc="-25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008E40"/>
                </a:solidFill>
                <a:cs typeface="Arial"/>
              </a:rPr>
              <a:t>for </a:t>
            </a:r>
            <a:r>
              <a:rPr lang="en-US" sz="2400" b="1" spc="-540" dirty="0">
                <a:solidFill>
                  <a:srgbClr val="008E40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008E40"/>
                </a:solidFill>
                <a:cs typeface="Arial"/>
              </a:rPr>
              <a:t>success.</a:t>
            </a:r>
            <a:endParaRPr lang="en-US" sz="2400" dirty="0">
              <a:cs typeface="Arial"/>
            </a:endParaRPr>
          </a:p>
          <a:p>
            <a:pPr marL="542925" indent="-530225" algn="just">
              <a:spcBef>
                <a:spcPts val="30"/>
              </a:spcBef>
              <a:buFont typeface="Wingdings" panose="05000000000000000000" pitchFamily="2" charset="2"/>
              <a:buChar char="q"/>
              <a:tabLst>
                <a:tab pos="6410325" algn="l"/>
              </a:tabLst>
            </a:pPr>
            <a:endParaRPr lang="en-US" sz="2400" b="1" dirty="0">
              <a:solidFill>
                <a:srgbClr val="FF0000"/>
              </a:solidFill>
              <a:cs typeface="Arial"/>
            </a:endParaRPr>
          </a:p>
          <a:p>
            <a:pPr marL="542925" indent="-530225" algn="just">
              <a:spcBef>
                <a:spcPts val="30"/>
              </a:spcBef>
              <a:buFont typeface="Wingdings" panose="05000000000000000000" pitchFamily="2" charset="2"/>
              <a:buChar char="q"/>
              <a:tabLst>
                <a:tab pos="6410325" algn="l"/>
              </a:tabLst>
            </a:pPr>
            <a:r>
              <a:rPr lang="en-US" sz="2400" b="1" dirty="0">
                <a:solidFill>
                  <a:srgbClr val="FF0000"/>
                </a:solidFill>
                <a:cs typeface="Arial"/>
              </a:rPr>
              <a:t>Discuss</a:t>
            </a:r>
            <a:r>
              <a:rPr lang="en-US" sz="2400" b="1" spc="-3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Arial"/>
              </a:rPr>
              <a:t>items</a:t>
            </a:r>
            <a:r>
              <a:rPr lang="en-US" sz="2400" b="1" spc="-2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Arial"/>
              </a:rPr>
              <a:t>that</a:t>
            </a:r>
            <a:r>
              <a:rPr lang="en-US" sz="2400" b="1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Arial"/>
              </a:rPr>
              <a:t>require</a:t>
            </a:r>
            <a:r>
              <a:rPr lang="en-US" sz="2400" b="1" spc="-3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Arial"/>
              </a:rPr>
              <a:t>top</a:t>
            </a:r>
            <a:r>
              <a:rPr lang="en-US" sz="2400" b="1" spc="-2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Arial"/>
              </a:rPr>
              <a:t>priority</a:t>
            </a:r>
            <a:r>
              <a:rPr lang="en-US" sz="2400" b="1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Arial"/>
              </a:rPr>
              <a:t>effort</a:t>
            </a:r>
            <a:r>
              <a:rPr lang="en-US" sz="2400" b="1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cs typeface="Arial"/>
              </a:rPr>
              <a:t>(areas</a:t>
            </a:r>
            <a:r>
              <a:rPr lang="en-US" sz="2400" b="1" i="1" spc="-3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cs typeface="Arial"/>
              </a:rPr>
              <a:t>of</a:t>
            </a:r>
            <a:r>
              <a:rPr lang="en-US" sz="2400" b="1" i="1" spc="-2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cs typeface="Arial"/>
              </a:rPr>
              <a:t>special emphasis)</a:t>
            </a:r>
            <a:r>
              <a:rPr lang="en-US" sz="2400" b="1" dirty="0">
                <a:solidFill>
                  <a:srgbClr val="FF0000"/>
                </a:solidFill>
                <a:cs typeface="Arial"/>
              </a:rPr>
              <a:t>.</a:t>
            </a:r>
            <a:endParaRPr lang="en-US" sz="2400" dirty="0">
              <a:cs typeface="Arial"/>
            </a:endParaRPr>
          </a:p>
          <a:p>
            <a:pPr marL="542925" indent="-530225" algn="just">
              <a:lnSpc>
                <a:spcPct val="100000"/>
              </a:lnSpc>
              <a:spcBef>
                <a:spcPts val="30"/>
              </a:spcBef>
              <a:buFont typeface="Wingdings" panose="05000000000000000000" pitchFamily="2" charset="2"/>
              <a:buChar char="q"/>
              <a:tabLst>
                <a:tab pos="6410325" algn="l"/>
              </a:tabLst>
            </a:pPr>
            <a:endParaRPr sz="2400" dirty="0">
              <a:cs typeface="Arial"/>
            </a:endParaRPr>
          </a:p>
          <a:p>
            <a:pPr marL="542925" indent="-530225" algn="just">
              <a:buFont typeface="Wingdings" panose="05000000000000000000" pitchFamily="2" charset="2"/>
              <a:buChar char="q"/>
              <a:tabLst>
                <a:tab pos="6410325" algn="l"/>
              </a:tabLst>
            </a:pPr>
            <a:r>
              <a:rPr sz="2400" b="1" dirty="0">
                <a:cs typeface="Arial"/>
              </a:rPr>
              <a:t>Discuss</a:t>
            </a:r>
            <a:r>
              <a:rPr sz="2400" b="1" spc="-15" dirty="0">
                <a:cs typeface="Arial"/>
              </a:rPr>
              <a:t> </a:t>
            </a:r>
            <a:r>
              <a:rPr sz="2400" b="1" dirty="0">
                <a:cs typeface="Arial"/>
              </a:rPr>
              <a:t>competencies</a:t>
            </a:r>
            <a:r>
              <a:rPr sz="2400" b="1" spc="-15" dirty="0">
                <a:cs typeface="Arial"/>
              </a:rPr>
              <a:t> </a:t>
            </a:r>
            <a:r>
              <a:rPr sz="2400" b="1" dirty="0">
                <a:cs typeface="Arial"/>
              </a:rPr>
              <a:t>needed to</a:t>
            </a:r>
            <a:r>
              <a:rPr sz="2400" b="1" spc="-5" dirty="0">
                <a:cs typeface="Arial"/>
              </a:rPr>
              <a:t> </a:t>
            </a:r>
            <a:r>
              <a:rPr sz="2400" b="1" dirty="0">
                <a:cs typeface="Arial"/>
              </a:rPr>
              <a:t>perform</a:t>
            </a:r>
            <a:r>
              <a:rPr sz="2400" b="1" spc="-25" dirty="0">
                <a:cs typeface="Arial"/>
              </a:rPr>
              <a:t> </a:t>
            </a:r>
            <a:r>
              <a:rPr sz="2400" b="1" dirty="0">
                <a:cs typeface="Arial"/>
              </a:rPr>
              <a:t>duties.</a:t>
            </a:r>
            <a:r>
              <a:rPr lang="en-IN" sz="2400" b="1" dirty="0">
                <a:cs typeface="Arial"/>
              </a:rPr>
              <a:t> </a:t>
            </a:r>
            <a:r>
              <a:rPr sz="2400" b="1" dirty="0">
                <a:cs typeface="Arial"/>
              </a:rPr>
              <a:t>Ask</a:t>
            </a:r>
            <a:r>
              <a:rPr sz="2400" b="1" spc="-90" dirty="0">
                <a:cs typeface="Arial"/>
              </a:rPr>
              <a:t> </a:t>
            </a:r>
            <a:r>
              <a:rPr sz="2400" b="1" spc="-5" dirty="0">
                <a:cs typeface="Arial"/>
              </a:rPr>
              <a:t>employee </a:t>
            </a:r>
            <a:r>
              <a:rPr sz="2400" b="1" spc="-545" dirty="0">
                <a:cs typeface="Arial"/>
              </a:rPr>
              <a:t> </a:t>
            </a:r>
            <a:r>
              <a:rPr sz="2400" b="1" dirty="0">
                <a:cs typeface="Arial"/>
              </a:rPr>
              <a:t>for ideas about </a:t>
            </a:r>
            <a:r>
              <a:rPr sz="2400" b="1" spc="-5" dirty="0">
                <a:cs typeface="Arial"/>
              </a:rPr>
              <a:t>how </a:t>
            </a:r>
            <a:r>
              <a:rPr sz="2400" b="1" dirty="0">
                <a:cs typeface="Arial"/>
              </a:rPr>
              <a:t>he/she might perform/performed assigned </a:t>
            </a:r>
            <a:r>
              <a:rPr sz="2400" b="1" spc="5" dirty="0">
                <a:cs typeface="Arial"/>
              </a:rPr>
              <a:t> </a:t>
            </a:r>
            <a:r>
              <a:rPr sz="2400" b="1" dirty="0">
                <a:cs typeface="Arial"/>
              </a:rPr>
              <a:t>duties.</a:t>
            </a:r>
            <a:r>
              <a:rPr lang="en-US" sz="2400" b="1" dirty="0">
                <a:solidFill>
                  <a:srgbClr val="008E40"/>
                </a:solidFill>
                <a:cs typeface="Arial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716" y="0"/>
            <a:ext cx="9173210" cy="867410"/>
            <a:chOff x="-13716" y="0"/>
            <a:chExt cx="9173210" cy="867410"/>
          </a:xfrm>
        </p:grpSpPr>
        <p:sp>
          <p:nvSpPr>
            <p:cNvPr id="3" name="object 3"/>
            <p:cNvSpPr/>
            <p:nvPr/>
          </p:nvSpPr>
          <p:spPr>
            <a:xfrm>
              <a:off x="761" y="761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761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Performance</a:t>
            </a:r>
            <a:r>
              <a:rPr spc="-5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Counselling</a:t>
            </a:r>
            <a:r>
              <a:rPr spc="-6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0369" y="1676400"/>
            <a:ext cx="8303260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2925" marR="5080" indent="-530225" algn="just">
              <a:lnSpc>
                <a:spcPct val="100000"/>
              </a:lnSpc>
              <a:spcBef>
                <a:spcPts val="600"/>
              </a:spcBef>
              <a:buFont typeface="Wingdings"/>
              <a:buChar char=""/>
            </a:pPr>
            <a:r>
              <a:rPr sz="2400" b="1" dirty="0">
                <a:solidFill>
                  <a:srgbClr val="000099"/>
                </a:solidFill>
                <a:cs typeface="Arial"/>
              </a:rPr>
              <a:t>If</a:t>
            </a:r>
            <a:r>
              <a:rPr sz="2400" b="1" spc="10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cs typeface="Arial"/>
              </a:rPr>
              <a:t>Manager and</a:t>
            </a:r>
            <a:r>
              <a:rPr sz="2400" b="1" spc="35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cs typeface="Arial"/>
              </a:rPr>
              <a:t>the</a:t>
            </a:r>
            <a:r>
              <a:rPr sz="2400" b="1" spc="20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cs typeface="Arial"/>
              </a:rPr>
              <a:t>employee</a:t>
            </a:r>
            <a:r>
              <a:rPr sz="2400" b="1" spc="40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cs typeface="Arial"/>
              </a:rPr>
              <a:t>have</a:t>
            </a:r>
            <a:r>
              <a:rPr sz="2400" b="1" spc="35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cs typeface="Arial"/>
              </a:rPr>
              <a:t>different views,</a:t>
            </a:r>
            <a:r>
              <a:rPr sz="2400" b="1" spc="-10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cs typeface="Arial"/>
              </a:rPr>
              <a:t>discuss </a:t>
            </a:r>
            <a:r>
              <a:rPr sz="2400" b="1" spc="5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cs typeface="Arial"/>
              </a:rPr>
              <a:t>them</a:t>
            </a:r>
            <a:r>
              <a:rPr sz="2400" b="1" spc="-5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cs typeface="Arial"/>
              </a:rPr>
              <a:t>until</a:t>
            </a:r>
            <a:r>
              <a:rPr sz="2400" b="1" spc="-20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spc="-10" dirty="0">
                <a:solidFill>
                  <a:srgbClr val="000099"/>
                </a:solidFill>
                <a:cs typeface="Arial"/>
              </a:rPr>
              <a:t>you</a:t>
            </a:r>
            <a:r>
              <a:rPr sz="2400" b="1" spc="30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cs typeface="Arial"/>
              </a:rPr>
              <a:t>both</a:t>
            </a:r>
            <a:r>
              <a:rPr sz="2400" b="1" spc="10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cs typeface="Arial"/>
              </a:rPr>
              <a:t>are</a:t>
            </a:r>
            <a:r>
              <a:rPr sz="2400" b="1" spc="-15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cs typeface="Arial"/>
              </a:rPr>
              <a:t>clear</a:t>
            </a:r>
            <a:r>
              <a:rPr sz="2400" b="1" spc="-5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cs typeface="Arial"/>
              </a:rPr>
              <a:t>on</a:t>
            </a:r>
            <a:r>
              <a:rPr sz="2400" b="1" spc="15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cs typeface="Arial"/>
              </a:rPr>
              <a:t>requirements.</a:t>
            </a:r>
            <a:r>
              <a:rPr lang="en-IN" sz="2400" b="1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spc="-10" dirty="0">
                <a:solidFill>
                  <a:srgbClr val="000099"/>
                </a:solidFill>
                <a:cs typeface="Arial"/>
              </a:rPr>
              <a:t>Even </a:t>
            </a:r>
            <a:r>
              <a:rPr sz="2400" b="1" dirty="0">
                <a:solidFill>
                  <a:srgbClr val="000099"/>
                </a:solidFill>
                <a:cs typeface="Arial"/>
              </a:rPr>
              <a:t>if the </a:t>
            </a:r>
            <a:r>
              <a:rPr sz="2400" b="1" spc="5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cs typeface="Arial"/>
              </a:rPr>
              <a:t>employee</a:t>
            </a:r>
            <a:r>
              <a:rPr sz="2400" b="1" spc="30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cs typeface="Arial"/>
              </a:rPr>
              <a:t>disagrees,</a:t>
            </a:r>
            <a:r>
              <a:rPr sz="2400" b="1" spc="-35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cs typeface="Arial"/>
              </a:rPr>
              <a:t>he/she</a:t>
            </a:r>
            <a:r>
              <a:rPr sz="2400" b="1" spc="-5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cs typeface="Arial"/>
              </a:rPr>
              <a:t>must</a:t>
            </a:r>
            <a:r>
              <a:rPr sz="2400" b="1" spc="-5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cs typeface="Arial"/>
              </a:rPr>
              <a:t>understand</a:t>
            </a:r>
            <a:r>
              <a:rPr sz="2400" b="1" spc="-20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spc="5" dirty="0">
                <a:solidFill>
                  <a:srgbClr val="000099"/>
                </a:solidFill>
                <a:cs typeface="Arial"/>
              </a:rPr>
              <a:t>what</a:t>
            </a:r>
            <a:r>
              <a:rPr sz="2400" b="1" spc="-35" dirty="0">
                <a:solidFill>
                  <a:srgbClr val="000099"/>
                </a:solidFill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cs typeface="Arial"/>
              </a:rPr>
              <a:t>is expected.</a:t>
            </a:r>
            <a:r>
              <a:rPr lang="en-IN" sz="2400" dirty="0">
                <a:cs typeface="Arial"/>
              </a:rPr>
              <a:t> </a:t>
            </a:r>
          </a:p>
          <a:p>
            <a:pPr marL="542925" marR="5080" indent="-530225" algn="just">
              <a:lnSpc>
                <a:spcPct val="100000"/>
              </a:lnSpc>
              <a:spcBef>
                <a:spcPts val="600"/>
              </a:spcBef>
              <a:buFont typeface="Wingdings"/>
              <a:buChar char=""/>
            </a:pPr>
            <a:endParaRPr lang="en-IN" sz="2400" b="1" dirty="0">
              <a:solidFill>
                <a:srgbClr val="FF0000"/>
              </a:solidFill>
              <a:cs typeface="Arial"/>
            </a:endParaRPr>
          </a:p>
          <a:p>
            <a:pPr marL="542925" marR="5080" indent="-530225" algn="just">
              <a:lnSpc>
                <a:spcPct val="100000"/>
              </a:lnSpc>
              <a:spcBef>
                <a:spcPts val="600"/>
              </a:spcBef>
              <a:buFont typeface="Wingdings"/>
              <a:buChar char=""/>
            </a:pPr>
            <a:r>
              <a:rPr sz="2400" b="1" dirty="0">
                <a:solidFill>
                  <a:srgbClr val="FF0000"/>
                </a:solidFill>
                <a:cs typeface="Arial"/>
              </a:rPr>
              <a:t>Emphasize</a:t>
            </a:r>
            <a:r>
              <a:rPr sz="2400" b="1" spc="5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cs typeface="Arial"/>
              </a:rPr>
              <a:t>the </a:t>
            </a:r>
            <a:r>
              <a:rPr sz="2400" b="1" spc="-15" dirty="0">
                <a:solidFill>
                  <a:srgbClr val="FF0000"/>
                </a:solidFill>
                <a:cs typeface="Arial"/>
              </a:rPr>
              <a:t>employee’s</a:t>
            </a:r>
            <a:r>
              <a:rPr sz="2400" b="1" spc="15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cs typeface="Arial"/>
              </a:rPr>
              <a:t>positive</a:t>
            </a:r>
            <a:r>
              <a:rPr sz="2400" b="1" spc="2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cs typeface="Arial"/>
              </a:rPr>
              <a:t>strengths.</a:t>
            </a:r>
            <a:r>
              <a:rPr lang="en-IN" sz="2400" b="1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cs typeface="Arial"/>
              </a:rPr>
              <a:t>Give</a:t>
            </a:r>
            <a:r>
              <a:rPr lang="en-IN" sz="2400" b="1" spc="-1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cs typeface="Arial"/>
              </a:rPr>
              <a:t>examples </a:t>
            </a:r>
            <a:r>
              <a:rPr sz="2400" b="1" spc="-54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cs typeface="Arial"/>
              </a:rPr>
              <a:t>of </a:t>
            </a:r>
            <a:r>
              <a:rPr sz="2400" b="1" spc="10" dirty="0">
                <a:solidFill>
                  <a:srgbClr val="FF0000"/>
                </a:solidFill>
                <a:cs typeface="Arial"/>
              </a:rPr>
              <a:t>what </a:t>
            </a:r>
            <a:r>
              <a:rPr sz="2400" b="1" dirty="0">
                <a:solidFill>
                  <a:srgbClr val="FF0000"/>
                </a:solidFill>
                <a:cs typeface="Arial"/>
              </a:rPr>
              <a:t>excellence performance is to </a:t>
            </a:r>
            <a:r>
              <a:rPr sz="2400" b="1" spc="-5" dirty="0">
                <a:solidFill>
                  <a:srgbClr val="FF0000"/>
                </a:solidFill>
                <a:cs typeface="Arial"/>
              </a:rPr>
              <a:t>give </a:t>
            </a:r>
            <a:r>
              <a:rPr sz="2400" b="1" dirty="0">
                <a:solidFill>
                  <a:srgbClr val="FF0000"/>
                </a:solidFill>
                <a:cs typeface="Arial"/>
              </a:rPr>
              <a:t>the </a:t>
            </a:r>
            <a:r>
              <a:rPr sz="2400" b="1" spc="-5" dirty="0">
                <a:solidFill>
                  <a:srgbClr val="FF0000"/>
                </a:solidFill>
                <a:cs typeface="Arial"/>
              </a:rPr>
              <a:t>employee </a:t>
            </a:r>
            <a:r>
              <a:rPr sz="2400" b="1" dirty="0">
                <a:solidFill>
                  <a:srgbClr val="FF0000"/>
                </a:solidFill>
                <a:cs typeface="Arial"/>
              </a:rPr>
              <a:t> specifics</a:t>
            </a:r>
            <a:r>
              <a:rPr sz="2400" b="1" spc="-45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cs typeface="Arial"/>
              </a:rPr>
              <a:t>to</a:t>
            </a:r>
            <a:r>
              <a:rPr sz="2400" b="1" spc="-15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cs typeface="Arial"/>
              </a:rPr>
              <a:t>aim</a:t>
            </a:r>
            <a:r>
              <a:rPr sz="2400" b="1" spc="-1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spc="-30" dirty="0">
                <a:solidFill>
                  <a:srgbClr val="FF0000"/>
                </a:solidFill>
                <a:cs typeface="Arial"/>
              </a:rPr>
              <a:t>for.</a:t>
            </a:r>
            <a:endParaRPr sz="2400" dirty="0">
              <a:cs typeface="Arial"/>
            </a:endParaRPr>
          </a:p>
          <a:p>
            <a:pPr marL="542925" indent="-530225" algn="just">
              <a:lnSpc>
                <a:spcPct val="100000"/>
              </a:lnSpc>
              <a:spcBef>
                <a:spcPts val="600"/>
              </a:spcBef>
            </a:pPr>
            <a:endParaRPr sz="1600" dirty="0">
              <a:cs typeface="Arial"/>
            </a:endParaRPr>
          </a:p>
          <a:p>
            <a:pPr marL="542925" indent="-530225" algn="just">
              <a:lnSpc>
                <a:spcPct val="100000"/>
              </a:lnSpc>
              <a:spcBef>
                <a:spcPts val="600"/>
              </a:spcBef>
              <a:buFont typeface="Wingdings"/>
              <a:buChar char=""/>
            </a:pPr>
            <a:r>
              <a:rPr sz="2400" b="1" dirty="0">
                <a:solidFill>
                  <a:srgbClr val="008E40"/>
                </a:solidFill>
                <a:cs typeface="Arial"/>
              </a:rPr>
              <a:t>Ask</a:t>
            </a:r>
            <a:r>
              <a:rPr sz="2400" b="1" spc="-15" dirty="0">
                <a:solidFill>
                  <a:srgbClr val="008E40"/>
                </a:solidFill>
                <a:cs typeface="Arial"/>
              </a:rPr>
              <a:t> </a:t>
            </a:r>
            <a:r>
              <a:rPr sz="2400" b="1" dirty="0">
                <a:solidFill>
                  <a:srgbClr val="008E40"/>
                </a:solidFill>
                <a:cs typeface="Arial"/>
              </a:rPr>
              <a:t>the</a:t>
            </a:r>
            <a:r>
              <a:rPr sz="2400" b="1" spc="-15" dirty="0">
                <a:solidFill>
                  <a:srgbClr val="008E40"/>
                </a:solidFill>
                <a:cs typeface="Arial"/>
              </a:rPr>
              <a:t> </a:t>
            </a:r>
            <a:r>
              <a:rPr sz="2400" b="1" spc="-5" dirty="0">
                <a:solidFill>
                  <a:srgbClr val="008E40"/>
                </a:solidFill>
                <a:cs typeface="Arial"/>
              </a:rPr>
              <a:t>employee</a:t>
            </a:r>
            <a:r>
              <a:rPr sz="2400" b="1" spc="20" dirty="0">
                <a:solidFill>
                  <a:srgbClr val="008E40"/>
                </a:solidFill>
                <a:cs typeface="Arial"/>
              </a:rPr>
              <a:t> </a:t>
            </a:r>
            <a:r>
              <a:rPr sz="2400" b="1" dirty="0">
                <a:solidFill>
                  <a:srgbClr val="008E40"/>
                </a:solidFill>
                <a:cs typeface="Arial"/>
              </a:rPr>
              <a:t>about</a:t>
            </a:r>
            <a:r>
              <a:rPr sz="2400" b="1" spc="-10" dirty="0">
                <a:solidFill>
                  <a:srgbClr val="008E40"/>
                </a:solidFill>
                <a:cs typeface="Arial"/>
              </a:rPr>
              <a:t> </a:t>
            </a:r>
            <a:r>
              <a:rPr sz="2400" b="1" dirty="0">
                <a:solidFill>
                  <a:srgbClr val="008E40"/>
                </a:solidFill>
                <a:cs typeface="Arial"/>
              </a:rPr>
              <a:t>career</a:t>
            </a:r>
            <a:r>
              <a:rPr sz="2400" b="1" spc="-40" dirty="0">
                <a:solidFill>
                  <a:srgbClr val="008E40"/>
                </a:solidFill>
                <a:cs typeface="Arial"/>
              </a:rPr>
              <a:t> </a:t>
            </a:r>
            <a:r>
              <a:rPr sz="2400" b="1" dirty="0">
                <a:solidFill>
                  <a:srgbClr val="008E40"/>
                </a:solidFill>
                <a:cs typeface="Arial"/>
              </a:rPr>
              <a:t>goals</a:t>
            </a:r>
            <a:r>
              <a:rPr sz="2400" b="1" spc="-5" dirty="0">
                <a:solidFill>
                  <a:srgbClr val="008E40"/>
                </a:solidFill>
                <a:cs typeface="Arial"/>
              </a:rPr>
              <a:t> </a:t>
            </a:r>
            <a:r>
              <a:rPr sz="2400" b="1" dirty="0">
                <a:solidFill>
                  <a:srgbClr val="008E40"/>
                </a:solidFill>
                <a:cs typeface="Arial"/>
              </a:rPr>
              <a:t>and</a:t>
            </a:r>
            <a:r>
              <a:rPr sz="2400" b="1" spc="-15" dirty="0">
                <a:solidFill>
                  <a:srgbClr val="008E40"/>
                </a:solidFill>
                <a:cs typeface="Arial"/>
              </a:rPr>
              <a:t> </a:t>
            </a:r>
            <a:r>
              <a:rPr sz="2400" b="1" dirty="0">
                <a:solidFill>
                  <a:srgbClr val="008E40"/>
                </a:solidFill>
                <a:cs typeface="Arial"/>
              </a:rPr>
              <a:t>training</a:t>
            </a:r>
            <a:r>
              <a:rPr sz="2400" b="1" spc="-10" dirty="0">
                <a:solidFill>
                  <a:srgbClr val="008E40"/>
                </a:solidFill>
                <a:cs typeface="Arial"/>
              </a:rPr>
              <a:t> </a:t>
            </a:r>
            <a:r>
              <a:rPr sz="2400" b="1" dirty="0">
                <a:solidFill>
                  <a:srgbClr val="008E40"/>
                </a:solidFill>
                <a:cs typeface="Arial"/>
              </a:rPr>
              <a:t>needs.</a:t>
            </a:r>
            <a:endParaRPr sz="2400" dirty="0"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843" y="0"/>
            <a:ext cx="9173210" cy="867410"/>
            <a:chOff x="-13843" y="0"/>
            <a:chExt cx="9173210" cy="867410"/>
          </a:xfrm>
        </p:grpSpPr>
        <p:sp>
          <p:nvSpPr>
            <p:cNvPr id="3" name="object 3"/>
            <p:cNvSpPr/>
            <p:nvPr/>
          </p:nvSpPr>
          <p:spPr>
            <a:xfrm>
              <a:off x="761" y="761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761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Performance</a:t>
            </a:r>
            <a:r>
              <a:rPr spc="-5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Counselling</a:t>
            </a:r>
            <a:r>
              <a:rPr spc="-6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1549653"/>
            <a:ext cx="822706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Follow</a:t>
            </a:r>
            <a:r>
              <a:rPr sz="2400" b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Up</a:t>
            </a:r>
            <a:endParaRPr sz="2400" u="sng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3400" dirty="0">
              <a:latin typeface="Arial"/>
              <a:cs typeface="Arial"/>
            </a:endParaRPr>
          </a:p>
          <a:p>
            <a:pPr marL="444500" indent="-431800" algn="just">
              <a:lnSpc>
                <a:spcPct val="100000"/>
              </a:lnSpc>
              <a:buFont typeface="Wingdings"/>
              <a:buChar char=""/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Summarize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key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points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counseling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on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relevant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form</a:t>
            </a:r>
            <a:endParaRPr sz="2400" dirty="0">
              <a:latin typeface="Arial"/>
              <a:cs typeface="Arial"/>
            </a:endParaRPr>
          </a:p>
          <a:p>
            <a:pPr marL="444500" indent="-431800" algn="just">
              <a:lnSpc>
                <a:spcPct val="100000"/>
              </a:lnSpc>
              <a:spcBef>
                <a:spcPts val="25"/>
              </a:spcBef>
              <a:buChar char=""/>
            </a:pPr>
            <a:endParaRPr sz="2400" dirty="0">
              <a:latin typeface="Arial"/>
              <a:cs typeface="Arial"/>
            </a:endParaRPr>
          </a:p>
          <a:p>
            <a:pPr marL="444500" indent="-431800" algn="just">
              <a:lnSpc>
                <a:spcPct val="100000"/>
              </a:lnSpc>
              <a:buFont typeface="Wingdings"/>
              <a:buChar char=""/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Give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 the</a:t>
            </a: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employee</a:t>
            </a:r>
            <a:r>
              <a:rPr sz="2400" b="1" spc="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24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copy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and</a:t>
            </a:r>
            <a:r>
              <a:rPr sz="24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keep</a:t>
            </a:r>
            <a:r>
              <a:rPr sz="24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original</a:t>
            </a:r>
            <a:r>
              <a:rPr sz="2400" b="1" spc="-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to</a:t>
            </a:r>
            <a:r>
              <a:rPr sz="24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use for</a:t>
            </a:r>
            <a:r>
              <a:rPr sz="2400" b="1" spc="-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the</a:t>
            </a:r>
            <a:r>
              <a:rPr lang="en-IN" sz="2400" b="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next</a:t>
            </a:r>
            <a:r>
              <a:rPr sz="2400" b="1" spc="-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counseling</a:t>
            </a:r>
            <a:r>
              <a:rPr sz="2400" b="1" spc="-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session.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8634" y="2837510"/>
            <a:ext cx="2047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chemeClr val="bg1"/>
                </a:solidFill>
              </a:rPr>
              <a:t>Benefits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740" y="4343400"/>
            <a:ext cx="7831182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716" y="0"/>
            <a:ext cx="9173210" cy="675640"/>
            <a:chOff x="-13716" y="0"/>
            <a:chExt cx="9173210" cy="675640"/>
          </a:xfrm>
        </p:grpSpPr>
        <p:sp>
          <p:nvSpPr>
            <p:cNvPr id="3" name="object 3"/>
            <p:cNvSpPr/>
            <p:nvPr/>
          </p:nvSpPr>
          <p:spPr>
            <a:xfrm>
              <a:off x="761" y="761"/>
              <a:ext cx="9144000" cy="646430"/>
            </a:xfrm>
            <a:custGeom>
              <a:avLst/>
              <a:gdLst/>
              <a:ahLst/>
              <a:cxnLst/>
              <a:rect l="l" t="t" r="r" b="b"/>
              <a:pathLst>
                <a:path w="9144000" h="646430">
                  <a:moveTo>
                    <a:pt x="9144000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9144000" y="646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761"/>
              <a:ext cx="9144000" cy="646430"/>
            </a:xfrm>
            <a:custGeom>
              <a:avLst/>
              <a:gdLst/>
              <a:ahLst/>
              <a:cxnLst/>
              <a:rect l="l" t="t" r="r" b="b"/>
              <a:pathLst>
                <a:path w="9144000" h="646430">
                  <a:moveTo>
                    <a:pt x="0" y="646176"/>
                  </a:moveTo>
                  <a:lnTo>
                    <a:pt x="9144000" y="6461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3038" y="20523"/>
            <a:ext cx="16789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3540" y="1467104"/>
            <a:ext cx="8303260" cy="34387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590" algn="just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574040" algn="l"/>
              </a:tabLst>
            </a:pPr>
            <a:r>
              <a:rPr sz="2200" b="1" i="1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Reduces turnover</a:t>
            </a:r>
            <a:r>
              <a:rPr sz="2200" b="1" i="1" spc="-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when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employees feel they can vent </a:t>
            </a: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their thoughts and feelings and deal </a:t>
            </a: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with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problems openly </a:t>
            </a:r>
            <a:r>
              <a:rPr sz="2200" b="1" spc="-60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and</a:t>
            </a:r>
            <a:r>
              <a:rPr sz="2200" b="1" spc="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constructively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"/>
            </a:pPr>
            <a:endParaRPr sz="2250" dirty="0">
              <a:latin typeface="Arial"/>
              <a:cs typeface="Arial"/>
            </a:endParaRPr>
          </a:p>
          <a:p>
            <a:pPr marL="12700" marR="918844">
              <a:lnSpc>
                <a:spcPct val="100000"/>
              </a:lnSpc>
              <a:buFont typeface="Wingdings"/>
              <a:buChar char=""/>
              <a:tabLst>
                <a:tab pos="573405" algn="l"/>
                <a:tab pos="574040" algn="l"/>
              </a:tabLst>
            </a:pPr>
            <a:r>
              <a:rPr sz="22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Improves</a:t>
            </a:r>
            <a:r>
              <a:rPr sz="2200" b="1" i="1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productivity</a:t>
            </a:r>
            <a:r>
              <a:rPr sz="2200" b="1" i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2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2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organization</a:t>
            </a:r>
            <a:r>
              <a:rPr sz="22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since </a:t>
            </a:r>
            <a:r>
              <a:rPr sz="2200" b="1" spc="-5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employees</a:t>
            </a:r>
            <a:r>
              <a:rPr sz="22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feel</a:t>
            </a:r>
            <a:r>
              <a:rPr sz="22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listened</a:t>
            </a:r>
            <a:r>
              <a:rPr sz="22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2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2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supported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"/>
            </a:pPr>
            <a:endParaRPr sz="22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Font typeface="Wingdings"/>
              <a:buChar char=""/>
              <a:tabLst>
                <a:tab pos="495934" algn="l"/>
              </a:tabLst>
            </a:pPr>
            <a:r>
              <a:rPr sz="2200" b="1" i="1" u="heavy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Increases efficiency</a:t>
            </a:r>
            <a:r>
              <a:rPr sz="2200" b="1" i="1" spc="-5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of</a:t>
            </a:r>
            <a:r>
              <a:rPr sz="2200" b="1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business by understanding the </a:t>
            </a:r>
            <a:r>
              <a:rPr sz="2200" b="1" spc="-600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motives and needs of each employee and how he/ she </a:t>
            </a:r>
            <a:r>
              <a:rPr sz="2200" b="1" dirty="0">
                <a:solidFill>
                  <a:srgbClr val="008E40"/>
                </a:solidFill>
                <a:latin typeface="Arial"/>
                <a:cs typeface="Arial"/>
              </a:rPr>
              <a:t>will </a:t>
            </a:r>
            <a:r>
              <a:rPr sz="2200" b="1" spc="5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react</a:t>
            </a:r>
            <a:r>
              <a:rPr sz="2200" b="1" spc="5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to</a:t>
            </a:r>
            <a:r>
              <a:rPr sz="2200" b="1" spc="10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organizational</a:t>
            </a:r>
            <a:r>
              <a:rPr sz="2200" b="1" spc="25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events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843" y="0"/>
            <a:ext cx="9173210" cy="675640"/>
            <a:chOff x="-13843" y="0"/>
            <a:chExt cx="9173210" cy="675640"/>
          </a:xfrm>
        </p:grpSpPr>
        <p:sp>
          <p:nvSpPr>
            <p:cNvPr id="3" name="object 3"/>
            <p:cNvSpPr/>
            <p:nvPr/>
          </p:nvSpPr>
          <p:spPr>
            <a:xfrm>
              <a:off x="761" y="761"/>
              <a:ext cx="9144000" cy="646430"/>
            </a:xfrm>
            <a:custGeom>
              <a:avLst/>
              <a:gdLst/>
              <a:ahLst/>
              <a:cxnLst/>
              <a:rect l="l" t="t" r="r" b="b"/>
              <a:pathLst>
                <a:path w="9144000" h="646430">
                  <a:moveTo>
                    <a:pt x="9144000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9144000" y="646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761"/>
              <a:ext cx="9144000" cy="646430"/>
            </a:xfrm>
            <a:custGeom>
              <a:avLst/>
              <a:gdLst/>
              <a:ahLst/>
              <a:cxnLst/>
              <a:rect l="l" t="t" r="r" b="b"/>
              <a:pathLst>
                <a:path w="9144000" h="646430">
                  <a:moveTo>
                    <a:pt x="0" y="646176"/>
                  </a:moveTo>
                  <a:lnTo>
                    <a:pt x="9144000" y="6461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3038" y="20523"/>
            <a:ext cx="16789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4535" indent="-6921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723900" algn="l"/>
                <a:tab pos="724535" algn="l"/>
              </a:tabLst>
            </a:pPr>
            <a:r>
              <a:rPr spc="-5" dirty="0"/>
              <a:t>Reduces</a:t>
            </a:r>
            <a:r>
              <a:rPr spc="15" dirty="0"/>
              <a:t> </a:t>
            </a:r>
            <a:r>
              <a:rPr dirty="0"/>
              <a:t>conflict</a:t>
            </a:r>
            <a:r>
              <a:rPr spc="-40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preserves</a:t>
            </a:r>
            <a:r>
              <a:rPr spc="15" dirty="0"/>
              <a:t> </a:t>
            </a:r>
            <a:r>
              <a:rPr dirty="0"/>
              <a:t>self-esteem</a:t>
            </a:r>
            <a:r>
              <a:rPr u="none" dirty="0"/>
              <a:t> </a:t>
            </a:r>
            <a:r>
              <a:rPr i="0" u="none" dirty="0">
                <a:latin typeface="Arial"/>
                <a:cs typeface="Arial"/>
              </a:rPr>
              <a:t>when</a:t>
            </a:r>
          </a:p>
          <a:p>
            <a:pPr marL="32384">
              <a:lnSpc>
                <a:spcPct val="100000"/>
              </a:lnSpc>
              <a:spcBef>
                <a:spcPts val="5"/>
              </a:spcBef>
            </a:pPr>
            <a:r>
              <a:rPr i="0" u="none" dirty="0">
                <a:latin typeface="Arial"/>
                <a:cs typeface="Arial"/>
              </a:rPr>
              <a:t>parties</a:t>
            </a:r>
            <a:r>
              <a:rPr i="0" u="none" spc="-25" dirty="0">
                <a:latin typeface="Arial"/>
                <a:cs typeface="Arial"/>
              </a:rPr>
              <a:t> </a:t>
            </a:r>
            <a:r>
              <a:rPr i="0" u="none" spc="-5" dirty="0">
                <a:latin typeface="Arial"/>
                <a:cs typeface="Arial"/>
              </a:rPr>
              <a:t>are</a:t>
            </a:r>
            <a:r>
              <a:rPr i="0" u="none" dirty="0">
                <a:latin typeface="Arial"/>
                <a:cs typeface="Arial"/>
              </a:rPr>
              <a:t> </a:t>
            </a:r>
            <a:r>
              <a:rPr i="0" u="none" spc="-5" dirty="0">
                <a:latin typeface="Arial"/>
                <a:cs typeface="Arial"/>
              </a:rPr>
              <a:t>really</a:t>
            </a:r>
            <a:r>
              <a:rPr i="0" u="none" spc="-25" dirty="0">
                <a:latin typeface="Arial"/>
                <a:cs typeface="Arial"/>
              </a:rPr>
              <a:t> </a:t>
            </a:r>
            <a:r>
              <a:rPr i="0" u="none" dirty="0">
                <a:latin typeface="Arial"/>
                <a:cs typeface="Arial"/>
              </a:rPr>
              <a:t>listened</a:t>
            </a:r>
            <a:r>
              <a:rPr i="0" u="none" spc="-40" dirty="0">
                <a:latin typeface="Arial"/>
                <a:cs typeface="Arial"/>
              </a:rPr>
              <a:t> </a:t>
            </a:r>
            <a:r>
              <a:rPr i="0" u="none" dirty="0">
                <a:latin typeface="Arial"/>
                <a:cs typeface="Arial"/>
              </a:rPr>
              <a:t>to</a:t>
            </a:r>
          </a:p>
          <a:p>
            <a:pPr marL="19685"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 marL="32384" marR="7493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641985" algn="l"/>
                <a:tab pos="642620" algn="l"/>
              </a:tabLst>
            </a:pPr>
            <a:r>
              <a:rPr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Improves</a:t>
            </a:r>
            <a:r>
              <a:rPr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decision-making</a:t>
            </a:r>
            <a:r>
              <a:rPr u="none" spc="-10" dirty="0">
                <a:solidFill>
                  <a:srgbClr val="FF0000"/>
                </a:solidFill>
              </a:rPr>
              <a:t> </a:t>
            </a:r>
            <a:r>
              <a:rPr i="0" u="none" spc="5" dirty="0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r>
              <a:rPr i="0" u="none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0" u="none" spc="-5" dirty="0">
                <a:solidFill>
                  <a:srgbClr val="FF0000"/>
                </a:solidFill>
                <a:latin typeface="Arial"/>
                <a:cs typeface="Arial"/>
              </a:rPr>
              <a:t>everyone's</a:t>
            </a:r>
            <a:r>
              <a:rPr i="0" u="none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0" u="none" spc="-5" dirty="0">
                <a:solidFill>
                  <a:srgbClr val="FF0000"/>
                </a:solidFill>
                <a:latin typeface="Arial"/>
                <a:cs typeface="Arial"/>
              </a:rPr>
              <a:t>ideas </a:t>
            </a:r>
            <a:r>
              <a:rPr i="0" u="none" spc="-6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0" u="none" dirty="0">
                <a:solidFill>
                  <a:srgbClr val="FF0000"/>
                </a:solidFill>
                <a:latin typeface="Arial"/>
                <a:cs typeface="Arial"/>
              </a:rPr>
              <a:t>are </a:t>
            </a:r>
            <a:r>
              <a:rPr i="0" u="none" spc="-5" dirty="0">
                <a:solidFill>
                  <a:srgbClr val="FF0000"/>
                </a:solidFill>
                <a:latin typeface="Arial"/>
                <a:cs typeface="Arial"/>
              </a:rPr>
              <a:t>heard and employees' strengths </a:t>
            </a:r>
            <a:r>
              <a:rPr i="0" u="none" dirty="0">
                <a:solidFill>
                  <a:srgbClr val="FF0000"/>
                </a:solidFill>
                <a:latin typeface="Arial"/>
                <a:cs typeface="Arial"/>
              </a:rPr>
              <a:t>and abilities are </a:t>
            </a:r>
            <a:r>
              <a:rPr i="0" u="none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0" u="none" spc="-5" dirty="0">
                <a:solidFill>
                  <a:srgbClr val="FF0000"/>
                </a:solidFill>
                <a:latin typeface="Arial"/>
                <a:cs typeface="Arial"/>
              </a:rPr>
              <a:t>complemented</a:t>
            </a:r>
          </a:p>
          <a:p>
            <a:pPr marL="19685">
              <a:lnSpc>
                <a:spcPct val="100000"/>
              </a:lnSpc>
              <a:spcBef>
                <a:spcPts val="5"/>
              </a:spcBef>
              <a:buChar char=""/>
            </a:pPr>
            <a:endParaRPr sz="2500">
              <a:latin typeface="Arial"/>
              <a:cs typeface="Arial"/>
            </a:endParaRPr>
          </a:p>
          <a:p>
            <a:pPr marL="32384" marR="1554480">
              <a:lnSpc>
                <a:spcPct val="100000"/>
              </a:lnSpc>
              <a:buFont typeface="Wingdings"/>
              <a:buChar char=""/>
              <a:tabLst>
                <a:tab pos="723900" algn="l"/>
                <a:tab pos="724535" algn="l"/>
              </a:tabLst>
            </a:pPr>
            <a:r>
              <a:rPr i="0" u="none" spc="-5" dirty="0">
                <a:solidFill>
                  <a:srgbClr val="008E40"/>
                </a:solidFill>
                <a:latin typeface="Arial"/>
                <a:cs typeface="Arial"/>
              </a:rPr>
              <a:t>Increases</a:t>
            </a:r>
            <a:r>
              <a:rPr i="0" u="none" spc="10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u="heavy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</a:rPr>
              <a:t>self-knowledge</a:t>
            </a:r>
            <a:r>
              <a:rPr u="none" spc="-5" dirty="0">
                <a:solidFill>
                  <a:srgbClr val="008E40"/>
                </a:solidFill>
              </a:rPr>
              <a:t> </a:t>
            </a:r>
            <a:r>
              <a:rPr i="0" u="none" dirty="0">
                <a:solidFill>
                  <a:srgbClr val="008E40"/>
                </a:solidFill>
                <a:latin typeface="Arial"/>
                <a:cs typeface="Arial"/>
              </a:rPr>
              <a:t>and </a:t>
            </a:r>
            <a:r>
              <a:rPr i="0" u="none" spc="-5" dirty="0">
                <a:solidFill>
                  <a:srgbClr val="008E40"/>
                </a:solidFill>
                <a:latin typeface="Arial"/>
                <a:cs typeface="Arial"/>
              </a:rPr>
              <a:t>personal </a:t>
            </a:r>
            <a:r>
              <a:rPr i="0" u="none" spc="-650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i="0" u="none" spc="-5" dirty="0">
                <a:solidFill>
                  <a:srgbClr val="008E40"/>
                </a:solidFill>
                <a:latin typeface="Arial"/>
                <a:cs typeface="Arial"/>
              </a:rPr>
              <a:t>satisfaction </a:t>
            </a:r>
            <a:r>
              <a:rPr i="0" u="none" dirty="0">
                <a:solidFill>
                  <a:srgbClr val="008E40"/>
                </a:solidFill>
                <a:latin typeface="Arial"/>
                <a:cs typeface="Arial"/>
              </a:rPr>
              <a:t>in</a:t>
            </a:r>
            <a:r>
              <a:rPr i="0" u="none" spc="-25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i="0" u="none" dirty="0">
                <a:solidFill>
                  <a:srgbClr val="008E40"/>
                </a:solidFill>
                <a:latin typeface="Arial"/>
                <a:cs typeface="Arial"/>
              </a:rPr>
              <a:t>job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716" y="2805683"/>
            <a:ext cx="9173210" cy="660400"/>
            <a:chOff x="-13716" y="2805683"/>
            <a:chExt cx="9173210" cy="660400"/>
          </a:xfrm>
        </p:grpSpPr>
        <p:sp>
          <p:nvSpPr>
            <p:cNvPr id="3" name="object 3"/>
            <p:cNvSpPr/>
            <p:nvPr/>
          </p:nvSpPr>
          <p:spPr>
            <a:xfrm>
              <a:off x="761" y="2820161"/>
              <a:ext cx="9144000" cy="631190"/>
            </a:xfrm>
            <a:custGeom>
              <a:avLst/>
              <a:gdLst/>
              <a:ahLst/>
              <a:cxnLst/>
              <a:rect l="l" t="t" r="r" b="b"/>
              <a:pathLst>
                <a:path w="9144000" h="631189">
                  <a:moveTo>
                    <a:pt x="9144000" y="0"/>
                  </a:moveTo>
                  <a:lnTo>
                    <a:pt x="0" y="0"/>
                  </a:lnTo>
                  <a:lnTo>
                    <a:pt x="0" y="630936"/>
                  </a:lnTo>
                  <a:lnTo>
                    <a:pt x="9144000" y="630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2820161"/>
              <a:ext cx="9144000" cy="631190"/>
            </a:xfrm>
            <a:custGeom>
              <a:avLst/>
              <a:gdLst/>
              <a:ahLst/>
              <a:cxnLst/>
              <a:rect l="l" t="t" r="r" b="b"/>
              <a:pathLst>
                <a:path w="9144000" h="631189">
                  <a:moveTo>
                    <a:pt x="0" y="630936"/>
                  </a:moveTo>
                  <a:lnTo>
                    <a:pt x="9144000" y="63093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30936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7049" y="2840863"/>
            <a:ext cx="768985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solidFill>
                  <a:schemeClr val="bg1"/>
                </a:solidFill>
              </a:rPr>
              <a:t>Processes</a:t>
            </a:r>
            <a:r>
              <a:rPr sz="3500" spc="-5" dirty="0">
                <a:solidFill>
                  <a:schemeClr val="bg1"/>
                </a:solidFill>
              </a:rPr>
              <a:t> </a:t>
            </a:r>
            <a:r>
              <a:rPr sz="3500" dirty="0">
                <a:solidFill>
                  <a:schemeClr val="bg1"/>
                </a:solidFill>
              </a:rPr>
              <a:t>in</a:t>
            </a:r>
            <a:r>
              <a:rPr sz="3500" spc="-20" dirty="0">
                <a:solidFill>
                  <a:schemeClr val="bg1"/>
                </a:solidFill>
              </a:rPr>
              <a:t> </a:t>
            </a:r>
            <a:r>
              <a:rPr sz="3500" dirty="0">
                <a:solidFill>
                  <a:schemeClr val="bg1"/>
                </a:solidFill>
              </a:rPr>
              <a:t>Performance</a:t>
            </a:r>
            <a:r>
              <a:rPr sz="3500" spc="-40" dirty="0">
                <a:solidFill>
                  <a:schemeClr val="bg1"/>
                </a:solidFill>
              </a:rPr>
              <a:t> </a:t>
            </a:r>
            <a:r>
              <a:rPr sz="3500" dirty="0">
                <a:solidFill>
                  <a:schemeClr val="bg1"/>
                </a:solidFill>
              </a:rPr>
              <a:t>Counselling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2668" y="751268"/>
            <a:ext cx="2397760" cy="1213485"/>
            <a:chOff x="522668" y="751268"/>
            <a:chExt cx="2397760" cy="1213485"/>
          </a:xfrm>
        </p:grpSpPr>
        <p:sp>
          <p:nvSpPr>
            <p:cNvPr id="3" name="object 3"/>
            <p:cNvSpPr/>
            <p:nvPr/>
          </p:nvSpPr>
          <p:spPr>
            <a:xfrm>
              <a:off x="535685" y="764285"/>
              <a:ext cx="2371725" cy="1187450"/>
            </a:xfrm>
            <a:custGeom>
              <a:avLst/>
              <a:gdLst/>
              <a:ahLst/>
              <a:cxnLst/>
              <a:rect l="l" t="t" r="r" b="b"/>
              <a:pathLst>
                <a:path w="2371725" h="1187450">
                  <a:moveTo>
                    <a:pt x="2252599" y="0"/>
                  </a:moveTo>
                  <a:lnTo>
                    <a:pt x="118719" y="0"/>
                  </a:lnTo>
                  <a:lnTo>
                    <a:pt x="72507" y="9338"/>
                  </a:lnTo>
                  <a:lnTo>
                    <a:pt x="34771" y="34797"/>
                  </a:lnTo>
                  <a:lnTo>
                    <a:pt x="9329" y="72544"/>
                  </a:lnTo>
                  <a:lnTo>
                    <a:pt x="0" y="118744"/>
                  </a:lnTo>
                  <a:lnTo>
                    <a:pt x="0" y="1068451"/>
                  </a:lnTo>
                  <a:lnTo>
                    <a:pt x="9329" y="1114651"/>
                  </a:lnTo>
                  <a:lnTo>
                    <a:pt x="34771" y="1152398"/>
                  </a:lnTo>
                  <a:lnTo>
                    <a:pt x="72507" y="1177857"/>
                  </a:lnTo>
                  <a:lnTo>
                    <a:pt x="118719" y="1187196"/>
                  </a:lnTo>
                  <a:lnTo>
                    <a:pt x="2252599" y="1187196"/>
                  </a:lnTo>
                  <a:lnTo>
                    <a:pt x="2298799" y="1177857"/>
                  </a:lnTo>
                  <a:lnTo>
                    <a:pt x="2336546" y="1152398"/>
                  </a:lnTo>
                  <a:lnTo>
                    <a:pt x="2362005" y="1114651"/>
                  </a:lnTo>
                  <a:lnTo>
                    <a:pt x="2371344" y="1068451"/>
                  </a:lnTo>
                  <a:lnTo>
                    <a:pt x="2371344" y="118744"/>
                  </a:lnTo>
                  <a:lnTo>
                    <a:pt x="2362005" y="72544"/>
                  </a:lnTo>
                  <a:lnTo>
                    <a:pt x="2336546" y="34798"/>
                  </a:lnTo>
                  <a:lnTo>
                    <a:pt x="2298799" y="9338"/>
                  </a:lnTo>
                  <a:lnTo>
                    <a:pt x="225259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5685" y="764285"/>
              <a:ext cx="2371725" cy="1187450"/>
            </a:xfrm>
            <a:custGeom>
              <a:avLst/>
              <a:gdLst/>
              <a:ahLst/>
              <a:cxnLst/>
              <a:rect l="l" t="t" r="r" b="b"/>
              <a:pathLst>
                <a:path w="2371725" h="1187450">
                  <a:moveTo>
                    <a:pt x="0" y="118744"/>
                  </a:moveTo>
                  <a:lnTo>
                    <a:pt x="9329" y="72544"/>
                  </a:lnTo>
                  <a:lnTo>
                    <a:pt x="34771" y="34797"/>
                  </a:lnTo>
                  <a:lnTo>
                    <a:pt x="72507" y="9338"/>
                  </a:lnTo>
                  <a:lnTo>
                    <a:pt x="118719" y="0"/>
                  </a:lnTo>
                  <a:lnTo>
                    <a:pt x="2252599" y="0"/>
                  </a:lnTo>
                  <a:lnTo>
                    <a:pt x="2298799" y="9338"/>
                  </a:lnTo>
                  <a:lnTo>
                    <a:pt x="2336546" y="34798"/>
                  </a:lnTo>
                  <a:lnTo>
                    <a:pt x="2362005" y="72544"/>
                  </a:lnTo>
                  <a:lnTo>
                    <a:pt x="2371344" y="118744"/>
                  </a:lnTo>
                  <a:lnTo>
                    <a:pt x="2371344" y="1068451"/>
                  </a:lnTo>
                  <a:lnTo>
                    <a:pt x="2362005" y="1114651"/>
                  </a:lnTo>
                  <a:lnTo>
                    <a:pt x="2336546" y="1152398"/>
                  </a:lnTo>
                  <a:lnTo>
                    <a:pt x="2298799" y="1177857"/>
                  </a:lnTo>
                  <a:lnTo>
                    <a:pt x="2252599" y="1187196"/>
                  </a:lnTo>
                  <a:lnTo>
                    <a:pt x="118719" y="1187196"/>
                  </a:lnTo>
                  <a:lnTo>
                    <a:pt x="72507" y="1177857"/>
                  </a:lnTo>
                  <a:lnTo>
                    <a:pt x="34771" y="1152398"/>
                  </a:lnTo>
                  <a:lnTo>
                    <a:pt x="9329" y="1114651"/>
                  </a:lnTo>
                  <a:lnTo>
                    <a:pt x="0" y="1068451"/>
                  </a:lnTo>
                  <a:lnTo>
                    <a:pt x="0" y="11874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42619" y="925830"/>
            <a:ext cx="2153920" cy="7854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492125">
              <a:lnSpc>
                <a:spcPts val="2860"/>
              </a:lnSpc>
              <a:spcBef>
                <a:spcPts val="415"/>
              </a:spcBef>
            </a:pP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Effective 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uni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58888" y="1938464"/>
            <a:ext cx="2161540" cy="1509395"/>
            <a:chOff x="758888" y="1938464"/>
            <a:chExt cx="2161540" cy="1509395"/>
          </a:xfrm>
        </p:grpSpPr>
        <p:sp>
          <p:nvSpPr>
            <p:cNvPr id="7" name="object 7"/>
            <p:cNvSpPr/>
            <p:nvPr/>
          </p:nvSpPr>
          <p:spPr>
            <a:xfrm>
              <a:off x="771906" y="1951481"/>
              <a:ext cx="237490" cy="889635"/>
            </a:xfrm>
            <a:custGeom>
              <a:avLst/>
              <a:gdLst/>
              <a:ahLst/>
              <a:cxnLst/>
              <a:rect l="l" t="t" r="r" b="b"/>
              <a:pathLst>
                <a:path w="237490" h="889635">
                  <a:moveTo>
                    <a:pt x="0" y="0"/>
                  </a:moveTo>
                  <a:lnTo>
                    <a:pt x="0" y="889634"/>
                  </a:lnTo>
                  <a:lnTo>
                    <a:pt x="237248" y="889634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9650" y="2247137"/>
              <a:ext cx="1897380" cy="1187450"/>
            </a:xfrm>
            <a:custGeom>
              <a:avLst/>
              <a:gdLst/>
              <a:ahLst/>
              <a:cxnLst/>
              <a:rect l="l" t="t" r="r" b="b"/>
              <a:pathLst>
                <a:path w="1897380" h="1187450">
                  <a:moveTo>
                    <a:pt x="1778635" y="0"/>
                  </a:moveTo>
                  <a:lnTo>
                    <a:pt x="118719" y="0"/>
                  </a:lnTo>
                  <a:lnTo>
                    <a:pt x="72507" y="9338"/>
                  </a:lnTo>
                  <a:lnTo>
                    <a:pt x="34771" y="34798"/>
                  </a:lnTo>
                  <a:lnTo>
                    <a:pt x="9329" y="72544"/>
                  </a:lnTo>
                  <a:lnTo>
                    <a:pt x="0" y="118745"/>
                  </a:lnTo>
                  <a:lnTo>
                    <a:pt x="0" y="1068451"/>
                  </a:lnTo>
                  <a:lnTo>
                    <a:pt x="9329" y="1114651"/>
                  </a:lnTo>
                  <a:lnTo>
                    <a:pt x="34771" y="1152398"/>
                  </a:lnTo>
                  <a:lnTo>
                    <a:pt x="72507" y="1177857"/>
                  </a:lnTo>
                  <a:lnTo>
                    <a:pt x="118719" y="1187196"/>
                  </a:lnTo>
                  <a:lnTo>
                    <a:pt x="1778635" y="1187196"/>
                  </a:lnTo>
                  <a:lnTo>
                    <a:pt x="1824835" y="1177857"/>
                  </a:lnTo>
                  <a:lnTo>
                    <a:pt x="1862582" y="1152398"/>
                  </a:lnTo>
                  <a:lnTo>
                    <a:pt x="1888041" y="1114651"/>
                  </a:lnTo>
                  <a:lnTo>
                    <a:pt x="1897380" y="1068451"/>
                  </a:lnTo>
                  <a:lnTo>
                    <a:pt x="1897380" y="118745"/>
                  </a:lnTo>
                  <a:lnTo>
                    <a:pt x="1888041" y="72544"/>
                  </a:lnTo>
                  <a:lnTo>
                    <a:pt x="1862582" y="34798"/>
                  </a:lnTo>
                  <a:lnTo>
                    <a:pt x="1824835" y="9338"/>
                  </a:lnTo>
                  <a:lnTo>
                    <a:pt x="177863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9650" y="2247137"/>
              <a:ext cx="1897380" cy="1187450"/>
            </a:xfrm>
            <a:custGeom>
              <a:avLst/>
              <a:gdLst/>
              <a:ahLst/>
              <a:cxnLst/>
              <a:rect l="l" t="t" r="r" b="b"/>
              <a:pathLst>
                <a:path w="1897380" h="1187450">
                  <a:moveTo>
                    <a:pt x="0" y="118745"/>
                  </a:moveTo>
                  <a:lnTo>
                    <a:pt x="9329" y="72544"/>
                  </a:lnTo>
                  <a:lnTo>
                    <a:pt x="34771" y="34798"/>
                  </a:lnTo>
                  <a:lnTo>
                    <a:pt x="72507" y="9338"/>
                  </a:lnTo>
                  <a:lnTo>
                    <a:pt x="118719" y="0"/>
                  </a:lnTo>
                  <a:lnTo>
                    <a:pt x="1778635" y="0"/>
                  </a:lnTo>
                  <a:lnTo>
                    <a:pt x="1824835" y="9338"/>
                  </a:lnTo>
                  <a:lnTo>
                    <a:pt x="1862582" y="34798"/>
                  </a:lnTo>
                  <a:lnTo>
                    <a:pt x="1888041" y="72544"/>
                  </a:lnTo>
                  <a:lnTo>
                    <a:pt x="1897380" y="118745"/>
                  </a:lnTo>
                  <a:lnTo>
                    <a:pt x="1897380" y="1068451"/>
                  </a:lnTo>
                  <a:lnTo>
                    <a:pt x="1888041" y="1114651"/>
                  </a:lnTo>
                  <a:lnTo>
                    <a:pt x="1862582" y="1152398"/>
                  </a:lnTo>
                  <a:lnTo>
                    <a:pt x="1824835" y="1177857"/>
                  </a:lnTo>
                  <a:lnTo>
                    <a:pt x="1778635" y="1187196"/>
                  </a:lnTo>
                  <a:lnTo>
                    <a:pt x="118719" y="1187196"/>
                  </a:lnTo>
                  <a:lnTo>
                    <a:pt x="72507" y="1177857"/>
                  </a:lnTo>
                  <a:lnTo>
                    <a:pt x="34771" y="1152398"/>
                  </a:lnTo>
                  <a:lnTo>
                    <a:pt x="9329" y="1114651"/>
                  </a:lnTo>
                  <a:lnTo>
                    <a:pt x="0" y="1068451"/>
                  </a:lnTo>
                  <a:lnTo>
                    <a:pt x="0" y="118745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43355" y="2473579"/>
            <a:ext cx="1030605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>
              <a:lnSpc>
                <a:spcPts val="2530"/>
              </a:lnSpc>
              <a:spcBef>
                <a:spcPts val="95"/>
              </a:spcBef>
            </a:pPr>
            <a:r>
              <a:rPr sz="2200" spc="-25" dirty="0">
                <a:latin typeface="Calibri"/>
                <a:cs typeface="Calibri"/>
              </a:rPr>
              <a:t>Effective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30"/>
              </a:lnSpc>
            </a:pPr>
            <a:r>
              <a:rPr sz="2200" spc="-15" dirty="0">
                <a:latin typeface="Calibri"/>
                <a:cs typeface="Calibri"/>
              </a:rPr>
              <a:t>Listening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8888" y="1938464"/>
            <a:ext cx="2161540" cy="2992120"/>
            <a:chOff x="758888" y="1938464"/>
            <a:chExt cx="2161540" cy="2992120"/>
          </a:xfrm>
        </p:grpSpPr>
        <p:sp>
          <p:nvSpPr>
            <p:cNvPr id="12" name="object 12"/>
            <p:cNvSpPr/>
            <p:nvPr/>
          </p:nvSpPr>
          <p:spPr>
            <a:xfrm>
              <a:off x="771906" y="1951481"/>
              <a:ext cx="237490" cy="2372995"/>
            </a:xfrm>
            <a:custGeom>
              <a:avLst/>
              <a:gdLst/>
              <a:ahLst/>
              <a:cxnLst/>
              <a:rect l="l" t="t" r="r" b="b"/>
              <a:pathLst>
                <a:path w="237490" h="2372995">
                  <a:moveTo>
                    <a:pt x="0" y="0"/>
                  </a:moveTo>
                  <a:lnTo>
                    <a:pt x="0" y="2372486"/>
                  </a:lnTo>
                  <a:lnTo>
                    <a:pt x="237248" y="2372486"/>
                  </a:lnTo>
                </a:path>
              </a:pathLst>
            </a:custGeom>
            <a:ln w="25907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9650" y="3729989"/>
              <a:ext cx="1897380" cy="1187450"/>
            </a:xfrm>
            <a:custGeom>
              <a:avLst/>
              <a:gdLst/>
              <a:ahLst/>
              <a:cxnLst/>
              <a:rect l="l" t="t" r="r" b="b"/>
              <a:pathLst>
                <a:path w="1897380" h="1187450">
                  <a:moveTo>
                    <a:pt x="1778635" y="0"/>
                  </a:moveTo>
                  <a:lnTo>
                    <a:pt x="118719" y="0"/>
                  </a:lnTo>
                  <a:lnTo>
                    <a:pt x="72507" y="9338"/>
                  </a:lnTo>
                  <a:lnTo>
                    <a:pt x="34771" y="34797"/>
                  </a:lnTo>
                  <a:lnTo>
                    <a:pt x="9329" y="72544"/>
                  </a:lnTo>
                  <a:lnTo>
                    <a:pt x="0" y="118745"/>
                  </a:lnTo>
                  <a:lnTo>
                    <a:pt x="0" y="1068451"/>
                  </a:lnTo>
                  <a:lnTo>
                    <a:pt x="9329" y="1114651"/>
                  </a:lnTo>
                  <a:lnTo>
                    <a:pt x="34771" y="1152398"/>
                  </a:lnTo>
                  <a:lnTo>
                    <a:pt x="72507" y="1177857"/>
                  </a:lnTo>
                  <a:lnTo>
                    <a:pt x="118719" y="1187196"/>
                  </a:lnTo>
                  <a:lnTo>
                    <a:pt x="1778635" y="1187196"/>
                  </a:lnTo>
                  <a:lnTo>
                    <a:pt x="1824835" y="1177857"/>
                  </a:lnTo>
                  <a:lnTo>
                    <a:pt x="1862582" y="1152398"/>
                  </a:lnTo>
                  <a:lnTo>
                    <a:pt x="1888041" y="1114651"/>
                  </a:lnTo>
                  <a:lnTo>
                    <a:pt x="1897380" y="1068451"/>
                  </a:lnTo>
                  <a:lnTo>
                    <a:pt x="1897380" y="118745"/>
                  </a:lnTo>
                  <a:lnTo>
                    <a:pt x="1888041" y="72544"/>
                  </a:lnTo>
                  <a:lnTo>
                    <a:pt x="1862582" y="34797"/>
                  </a:lnTo>
                  <a:lnTo>
                    <a:pt x="1824835" y="9338"/>
                  </a:lnTo>
                  <a:lnTo>
                    <a:pt x="177863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9650" y="3729989"/>
              <a:ext cx="1897380" cy="1187450"/>
            </a:xfrm>
            <a:custGeom>
              <a:avLst/>
              <a:gdLst/>
              <a:ahLst/>
              <a:cxnLst/>
              <a:rect l="l" t="t" r="r" b="b"/>
              <a:pathLst>
                <a:path w="1897380" h="1187450">
                  <a:moveTo>
                    <a:pt x="0" y="118745"/>
                  </a:moveTo>
                  <a:lnTo>
                    <a:pt x="9329" y="72544"/>
                  </a:lnTo>
                  <a:lnTo>
                    <a:pt x="34771" y="34797"/>
                  </a:lnTo>
                  <a:lnTo>
                    <a:pt x="72507" y="9338"/>
                  </a:lnTo>
                  <a:lnTo>
                    <a:pt x="118719" y="0"/>
                  </a:lnTo>
                  <a:lnTo>
                    <a:pt x="1778635" y="0"/>
                  </a:lnTo>
                  <a:lnTo>
                    <a:pt x="1824835" y="9338"/>
                  </a:lnTo>
                  <a:lnTo>
                    <a:pt x="1862582" y="34797"/>
                  </a:lnTo>
                  <a:lnTo>
                    <a:pt x="1888041" y="72544"/>
                  </a:lnTo>
                  <a:lnTo>
                    <a:pt x="1897380" y="118745"/>
                  </a:lnTo>
                  <a:lnTo>
                    <a:pt x="1897380" y="1068451"/>
                  </a:lnTo>
                  <a:lnTo>
                    <a:pt x="1888041" y="1114651"/>
                  </a:lnTo>
                  <a:lnTo>
                    <a:pt x="1862582" y="1152398"/>
                  </a:lnTo>
                  <a:lnTo>
                    <a:pt x="1824835" y="1177857"/>
                  </a:lnTo>
                  <a:lnTo>
                    <a:pt x="1778635" y="1187196"/>
                  </a:lnTo>
                  <a:lnTo>
                    <a:pt x="118719" y="1187196"/>
                  </a:lnTo>
                  <a:lnTo>
                    <a:pt x="72507" y="1177857"/>
                  </a:lnTo>
                  <a:lnTo>
                    <a:pt x="34771" y="1152398"/>
                  </a:lnTo>
                  <a:lnTo>
                    <a:pt x="9329" y="1114651"/>
                  </a:lnTo>
                  <a:lnTo>
                    <a:pt x="0" y="1068451"/>
                  </a:lnTo>
                  <a:lnTo>
                    <a:pt x="0" y="118745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32433" y="3956684"/>
            <a:ext cx="1649730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54635" marR="5080" indent="-242570">
              <a:lnSpc>
                <a:spcPts val="2420"/>
              </a:lnSpc>
              <a:spcBef>
                <a:spcPts val="359"/>
              </a:spcBef>
            </a:pPr>
            <a:r>
              <a:rPr sz="2200" spc="-10" dirty="0">
                <a:latin typeface="Calibri"/>
                <a:cs typeface="Calibri"/>
              </a:rPr>
              <a:t>Responding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Questions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58951" y="1938527"/>
            <a:ext cx="2161540" cy="4474845"/>
            <a:chOff x="758951" y="1938527"/>
            <a:chExt cx="2161540" cy="4474845"/>
          </a:xfrm>
        </p:grpSpPr>
        <p:sp>
          <p:nvSpPr>
            <p:cNvPr id="17" name="object 17"/>
            <p:cNvSpPr/>
            <p:nvPr/>
          </p:nvSpPr>
          <p:spPr>
            <a:xfrm>
              <a:off x="771905" y="1951481"/>
              <a:ext cx="237490" cy="3855720"/>
            </a:xfrm>
            <a:custGeom>
              <a:avLst/>
              <a:gdLst/>
              <a:ahLst/>
              <a:cxnLst/>
              <a:rect l="l" t="t" r="r" b="b"/>
              <a:pathLst>
                <a:path w="237490" h="3855720">
                  <a:moveTo>
                    <a:pt x="0" y="0"/>
                  </a:moveTo>
                  <a:lnTo>
                    <a:pt x="0" y="3855326"/>
                  </a:lnTo>
                  <a:lnTo>
                    <a:pt x="237248" y="3855326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9649" y="5212842"/>
              <a:ext cx="1897380" cy="1187450"/>
            </a:xfrm>
            <a:custGeom>
              <a:avLst/>
              <a:gdLst/>
              <a:ahLst/>
              <a:cxnLst/>
              <a:rect l="l" t="t" r="r" b="b"/>
              <a:pathLst>
                <a:path w="1897380" h="1187450">
                  <a:moveTo>
                    <a:pt x="1778635" y="0"/>
                  </a:moveTo>
                  <a:lnTo>
                    <a:pt x="118719" y="0"/>
                  </a:lnTo>
                  <a:lnTo>
                    <a:pt x="72507" y="9338"/>
                  </a:lnTo>
                  <a:lnTo>
                    <a:pt x="34771" y="34797"/>
                  </a:lnTo>
                  <a:lnTo>
                    <a:pt x="9329" y="72544"/>
                  </a:lnTo>
                  <a:lnTo>
                    <a:pt x="0" y="118744"/>
                  </a:lnTo>
                  <a:lnTo>
                    <a:pt x="0" y="1068476"/>
                  </a:lnTo>
                  <a:lnTo>
                    <a:pt x="9329" y="1114688"/>
                  </a:lnTo>
                  <a:lnTo>
                    <a:pt x="34771" y="1152424"/>
                  </a:lnTo>
                  <a:lnTo>
                    <a:pt x="72507" y="1177866"/>
                  </a:lnTo>
                  <a:lnTo>
                    <a:pt x="118719" y="1187195"/>
                  </a:lnTo>
                  <a:lnTo>
                    <a:pt x="1778635" y="1187195"/>
                  </a:lnTo>
                  <a:lnTo>
                    <a:pt x="1824835" y="1177866"/>
                  </a:lnTo>
                  <a:lnTo>
                    <a:pt x="1862582" y="1152424"/>
                  </a:lnTo>
                  <a:lnTo>
                    <a:pt x="1888041" y="1114688"/>
                  </a:lnTo>
                  <a:lnTo>
                    <a:pt x="1897380" y="1068476"/>
                  </a:lnTo>
                  <a:lnTo>
                    <a:pt x="1897380" y="118744"/>
                  </a:lnTo>
                  <a:lnTo>
                    <a:pt x="1888041" y="72544"/>
                  </a:lnTo>
                  <a:lnTo>
                    <a:pt x="1862582" y="34797"/>
                  </a:lnTo>
                  <a:lnTo>
                    <a:pt x="1824835" y="9338"/>
                  </a:lnTo>
                  <a:lnTo>
                    <a:pt x="177863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9649" y="5212842"/>
              <a:ext cx="1897380" cy="1187450"/>
            </a:xfrm>
            <a:custGeom>
              <a:avLst/>
              <a:gdLst/>
              <a:ahLst/>
              <a:cxnLst/>
              <a:rect l="l" t="t" r="r" b="b"/>
              <a:pathLst>
                <a:path w="1897380" h="1187450">
                  <a:moveTo>
                    <a:pt x="0" y="118744"/>
                  </a:moveTo>
                  <a:lnTo>
                    <a:pt x="9329" y="72544"/>
                  </a:lnTo>
                  <a:lnTo>
                    <a:pt x="34771" y="34797"/>
                  </a:lnTo>
                  <a:lnTo>
                    <a:pt x="72507" y="9338"/>
                  </a:lnTo>
                  <a:lnTo>
                    <a:pt x="118719" y="0"/>
                  </a:lnTo>
                  <a:lnTo>
                    <a:pt x="1778635" y="0"/>
                  </a:lnTo>
                  <a:lnTo>
                    <a:pt x="1824835" y="9338"/>
                  </a:lnTo>
                  <a:lnTo>
                    <a:pt x="1862582" y="34797"/>
                  </a:lnTo>
                  <a:lnTo>
                    <a:pt x="1888041" y="72544"/>
                  </a:lnTo>
                  <a:lnTo>
                    <a:pt x="1897380" y="118744"/>
                  </a:lnTo>
                  <a:lnTo>
                    <a:pt x="1897380" y="1068476"/>
                  </a:lnTo>
                  <a:lnTo>
                    <a:pt x="1888041" y="1114688"/>
                  </a:lnTo>
                  <a:lnTo>
                    <a:pt x="1862582" y="1152424"/>
                  </a:lnTo>
                  <a:lnTo>
                    <a:pt x="1824835" y="1177866"/>
                  </a:lnTo>
                  <a:lnTo>
                    <a:pt x="1778635" y="1187195"/>
                  </a:lnTo>
                  <a:lnTo>
                    <a:pt x="118719" y="1187195"/>
                  </a:lnTo>
                  <a:lnTo>
                    <a:pt x="72507" y="1177866"/>
                  </a:lnTo>
                  <a:lnTo>
                    <a:pt x="34771" y="1152424"/>
                  </a:lnTo>
                  <a:lnTo>
                    <a:pt x="9329" y="1114688"/>
                  </a:lnTo>
                  <a:lnTo>
                    <a:pt x="0" y="1068476"/>
                  </a:lnTo>
                  <a:lnTo>
                    <a:pt x="0" y="118744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09827" y="5593486"/>
            <a:ext cx="10991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Feedback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88372" y="751268"/>
            <a:ext cx="2397760" cy="1213485"/>
            <a:chOff x="3488372" y="751268"/>
            <a:chExt cx="2397760" cy="1213485"/>
          </a:xfrm>
        </p:grpSpPr>
        <p:sp>
          <p:nvSpPr>
            <p:cNvPr id="22" name="object 22"/>
            <p:cNvSpPr/>
            <p:nvPr/>
          </p:nvSpPr>
          <p:spPr>
            <a:xfrm>
              <a:off x="3501389" y="764285"/>
              <a:ext cx="2371725" cy="1187450"/>
            </a:xfrm>
            <a:custGeom>
              <a:avLst/>
              <a:gdLst/>
              <a:ahLst/>
              <a:cxnLst/>
              <a:rect l="l" t="t" r="r" b="b"/>
              <a:pathLst>
                <a:path w="2371725" h="1187450">
                  <a:moveTo>
                    <a:pt x="2252599" y="0"/>
                  </a:moveTo>
                  <a:lnTo>
                    <a:pt x="118745" y="0"/>
                  </a:lnTo>
                  <a:lnTo>
                    <a:pt x="72544" y="9338"/>
                  </a:lnTo>
                  <a:lnTo>
                    <a:pt x="34798" y="34797"/>
                  </a:lnTo>
                  <a:lnTo>
                    <a:pt x="9338" y="72544"/>
                  </a:lnTo>
                  <a:lnTo>
                    <a:pt x="0" y="118744"/>
                  </a:lnTo>
                  <a:lnTo>
                    <a:pt x="0" y="1068451"/>
                  </a:lnTo>
                  <a:lnTo>
                    <a:pt x="9338" y="1114651"/>
                  </a:lnTo>
                  <a:lnTo>
                    <a:pt x="34798" y="1152398"/>
                  </a:lnTo>
                  <a:lnTo>
                    <a:pt x="72544" y="1177857"/>
                  </a:lnTo>
                  <a:lnTo>
                    <a:pt x="118745" y="1187196"/>
                  </a:lnTo>
                  <a:lnTo>
                    <a:pt x="2252599" y="1187196"/>
                  </a:lnTo>
                  <a:lnTo>
                    <a:pt x="2298799" y="1177857"/>
                  </a:lnTo>
                  <a:lnTo>
                    <a:pt x="2336546" y="1152398"/>
                  </a:lnTo>
                  <a:lnTo>
                    <a:pt x="2362005" y="1114651"/>
                  </a:lnTo>
                  <a:lnTo>
                    <a:pt x="2371344" y="1068451"/>
                  </a:lnTo>
                  <a:lnTo>
                    <a:pt x="2371344" y="118744"/>
                  </a:lnTo>
                  <a:lnTo>
                    <a:pt x="2362005" y="72544"/>
                  </a:lnTo>
                  <a:lnTo>
                    <a:pt x="2336546" y="34798"/>
                  </a:lnTo>
                  <a:lnTo>
                    <a:pt x="2298799" y="9338"/>
                  </a:lnTo>
                  <a:lnTo>
                    <a:pt x="225259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1389" y="764285"/>
              <a:ext cx="2371725" cy="1187450"/>
            </a:xfrm>
            <a:custGeom>
              <a:avLst/>
              <a:gdLst/>
              <a:ahLst/>
              <a:cxnLst/>
              <a:rect l="l" t="t" r="r" b="b"/>
              <a:pathLst>
                <a:path w="2371725" h="1187450">
                  <a:moveTo>
                    <a:pt x="0" y="118744"/>
                  </a:moveTo>
                  <a:lnTo>
                    <a:pt x="9338" y="72544"/>
                  </a:lnTo>
                  <a:lnTo>
                    <a:pt x="34798" y="34797"/>
                  </a:lnTo>
                  <a:lnTo>
                    <a:pt x="72544" y="9338"/>
                  </a:lnTo>
                  <a:lnTo>
                    <a:pt x="118745" y="0"/>
                  </a:lnTo>
                  <a:lnTo>
                    <a:pt x="2252599" y="0"/>
                  </a:lnTo>
                  <a:lnTo>
                    <a:pt x="2298799" y="9338"/>
                  </a:lnTo>
                  <a:lnTo>
                    <a:pt x="2336546" y="34798"/>
                  </a:lnTo>
                  <a:lnTo>
                    <a:pt x="2362005" y="72544"/>
                  </a:lnTo>
                  <a:lnTo>
                    <a:pt x="2371344" y="118744"/>
                  </a:lnTo>
                  <a:lnTo>
                    <a:pt x="2371344" y="1068451"/>
                  </a:lnTo>
                  <a:lnTo>
                    <a:pt x="2362005" y="1114651"/>
                  </a:lnTo>
                  <a:lnTo>
                    <a:pt x="2336546" y="1152398"/>
                  </a:lnTo>
                  <a:lnTo>
                    <a:pt x="2298799" y="1177857"/>
                  </a:lnTo>
                  <a:lnTo>
                    <a:pt x="2252599" y="1187196"/>
                  </a:lnTo>
                  <a:lnTo>
                    <a:pt x="118745" y="1187196"/>
                  </a:lnTo>
                  <a:lnTo>
                    <a:pt x="72544" y="1177857"/>
                  </a:lnTo>
                  <a:lnTo>
                    <a:pt x="34798" y="1152398"/>
                  </a:lnTo>
                  <a:lnTo>
                    <a:pt x="9338" y="1114651"/>
                  </a:lnTo>
                  <a:lnTo>
                    <a:pt x="0" y="1068451"/>
                  </a:lnTo>
                  <a:lnTo>
                    <a:pt x="0" y="11874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68014" y="925830"/>
            <a:ext cx="2039620" cy="7854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39090" marR="5080" indent="-327025">
              <a:lnSpc>
                <a:spcPts val="2860"/>
              </a:lnSpc>
              <a:spcBef>
                <a:spcPts val="415"/>
              </a:spcBef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Influencing</a:t>
            </a:r>
            <a:r>
              <a:rPr sz="26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600" spc="-5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Behaviour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24592" y="1938464"/>
            <a:ext cx="2161540" cy="1509395"/>
            <a:chOff x="3724592" y="1938464"/>
            <a:chExt cx="2161540" cy="1509395"/>
          </a:xfrm>
        </p:grpSpPr>
        <p:sp>
          <p:nvSpPr>
            <p:cNvPr id="26" name="object 26"/>
            <p:cNvSpPr/>
            <p:nvPr/>
          </p:nvSpPr>
          <p:spPr>
            <a:xfrm>
              <a:off x="3737609" y="1951481"/>
              <a:ext cx="237490" cy="889635"/>
            </a:xfrm>
            <a:custGeom>
              <a:avLst/>
              <a:gdLst/>
              <a:ahLst/>
              <a:cxnLst/>
              <a:rect l="l" t="t" r="r" b="b"/>
              <a:pathLst>
                <a:path w="237489" h="889635">
                  <a:moveTo>
                    <a:pt x="0" y="0"/>
                  </a:moveTo>
                  <a:lnTo>
                    <a:pt x="0" y="889634"/>
                  </a:lnTo>
                  <a:lnTo>
                    <a:pt x="237236" y="889634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75353" y="2247137"/>
              <a:ext cx="1897380" cy="1187450"/>
            </a:xfrm>
            <a:custGeom>
              <a:avLst/>
              <a:gdLst/>
              <a:ahLst/>
              <a:cxnLst/>
              <a:rect l="l" t="t" r="r" b="b"/>
              <a:pathLst>
                <a:path w="1897379" h="1187450">
                  <a:moveTo>
                    <a:pt x="1778635" y="0"/>
                  </a:moveTo>
                  <a:lnTo>
                    <a:pt x="118745" y="0"/>
                  </a:lnTo>
                  <a:lnTo>
                    <a:pt x="72544" y="9338"/>
                  </a:lnTo>
                  <a:lnTo>
                    <a:pt x="34798" y="34798"/>
                  </a:lnTo>
                  <a:lnTo>
                    <a:pt x="9338" y="72544"/>
                  </a:lnTo>
                  <a:lnTo>
                    <a:pt x="0" y="118745"/>
                  </a:lnTo>
                  <a:lnTo>
                    <a:pt x="0" y="1068451"/>
                  </a:lnTo>
                  <a:lnTo>
                    <a:pt x="9338" y="1114651"/>
                  </a:lnTo>
                  <a:lnTo>
                    <a:pt x="34798" y="1152398"/>
                  </a:lnTo>
                  <a:lnTo>
                    <a:pt x="72544" y="1177857"/>
                  </a:lnTo>
                  <a:lnTo>
                    <a:pt x="118745" y="1187196"/>
                  </a:lnTo>
                  <a:lnTo>
                    <a:pt x="1778635" y="1187196"/>
                  </a:lnTo>
                  <a:lnTo>
                    <a:pt x="1824835" y="1177857"/>
                  </a:lnTo>
                  <a:lnTo>
                    <a:pt x="1862582" y="1152398"/>
                  </a:lnTo>
                  <a:lnTo>
                    <a:pt x="1888041" y="1114651"/>
                  </a:lnTo>
                  <a:lnTo>
                    <a:pt x="1897380" y="1068451"/>
                  </a:lnTo>
                  <a:lnTo>
                    <a:pt x="1897380" y="118745"/>
                  </a:lnTo>
                  <a:lnTo>
                    <a:pt x="1888041" y="72544"/>
                  </a:lnTo>
                  <a:lnTo>
                    <a:pt x="1862582" y="34798"/>
                  </a:lnTo>
                  <a:lnTo>
                    <a:pt x="1824835" y="9338"/>
                  </a:lnTo>
                  <a:lnTo>
                    <a:pt x="177863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75353" y="2247137"/>
              <a:ext cx="1897380" cy="1187450"/>
            </a:xfrm>
            <a:custGeom>
              <a:avLst/>
              <a:gdLst/>
              <a:ahLst/>
              <a:cxnLst/>
              <a:rect l="l" t="t" r="r" b="b"/>
              <a:pathLst>
                <a:path w="1897379" h="1187450">
                  <a:moveTo>
                    <a:pt x="0" y="118745"/>
                  </a:moveTo>
                  <a:lnTo>
                    <a:pt x="9338" y="72544"/>
                  </a:lnTo>
                  <a:lnTo>
                    <a:pt x="34798" y="34798"/>
                  </a:lnTo>
                  <a:lnTo>
                    <a:pt x="72544" y="9338"/>
                  </a:lnTo>
                  <a:lnTo>
                    <a:pt x="118745" y="0"/>
                  </a:lnTo>
                  <a:lnTo>
                    <a:pt x="1778635" y="0"/>
                  </a:lnTo>
                  <a:lnTo>
                    <a:pt x="1824835" y="9338"/>
                  </a:lnTo>
                  <a:lnTo>
                    <a:pt x="1862582" y="34798"/>
                  </a:lnTo>
                  <a:lnTo>
                    <a:pt x="1888041" y="72544"/>
                  </a:lnTo>
                  <a:lnTo>
                    <a:pt x="1897380" y="118745"/>
                  </a:lnTo>
                  <a:lnTo>
                    <a:pt x="1897380" y="1068451"/>
                  </a:lnTo>
                  <a:lnTo>
                    <a:pt x="1888041" y="1114651"/>
                  </a:lnTo>
                  <a:lnTo>
                    <a:pt x="1862582" y="1152398"/>
                  </a:lnTo>
                  <a:lnTo>
                    <a:pt x="1824835" y="1177857"/>
                  </a:lnTo>
                  <a:lnTo>
                    <a:pt x="1778635" y="1187196"/>
                  </a:lnTo>
                  <a:lnTo>
                    <a:pt x="118745" y="1187196"/>
                  </a:lnTo>
                  <a:lnTo>
                    <a:pt x="72544" y="1177857"/>
                  </a:lnTo>
                  <a:lnTo>
                    <a:pt x="34798" y="1152398"/>
                  </a:lnTo>
                  <a:lnTo>
                    <a:pt x="9338" y="1114651"/>
                  </a:lnTo>
                  <a:lnTo>
                    <a:pt x="0" y="1068451"/>
                  </a:lnTo>
                  <a:lnTo>
                    <a:pt x="0" y="118745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60901" y="2473579"/>
            <a:ext cx="1527810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3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Identification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ts val="2530"/>
              </a:lnSpc>
            </a:pPr>
            <a:r>
              <a:rPr sz="2200" spc="-10" dirty="0">
                <a:latin typeface="Calibri"/>
                <a:cs typeface="Calibri"/>
              </a:rPr>
              <a:t>Process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724592" y="1938464"/>
            <a:ext cx="2161540" cy="2992120"/>
            <a:chOff x="3724592" y="1938464"/>
            <a:chExt cx="2161540" cy="2992120"/>
          </a:xfrm>
        </p:grpSpPr>
        <p:sp>
          <p:nvSpPr>
            <p:cNvPr id="31" name="object 31"/>
            <p:cNvSpPr/>
            <p:nvPr/>
          </p:nvSpPr>
          <p:spPr>
            <a:xfrm>
              <a:off x="3737609" y="1951481"/>
              <a:ext cx="237490" cy="2372995"/>
            </a:xfrm>
            <a:custGeom>
              <a:avLst/>
              <a:gdLst/>
              <a:ahLst/>
              <a:cxnLst/>
              <a:rect l="l" t="t" r="r" b="b"/>
              <a:pathLst>
                <a:path w="237489" h="2372995">
                  <a:moveTo>
                    <a:pt x="0" y="0"/>
                  </a:moveTo>
                  <a:lnTo>
                    <a:pt x="0" y="2372486"/>
                  </a:lnTo>
                  <a:lnTo>
                    <a:pt x="237236" y="2372486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75353" y="3729989"/>
              <a:ext cx="1897380" cy="1187450"/>
            </a:xfrm>
            <a:custGeom>
              <a:avLst/>
              <a:gdLst/>
              <a:ahLst/>
              <a:cxnLst/>
              <a:rect l="l" t="t" r="r" b="b"/>
              <a:pathLst>
                <a:path w="1897379" h="1187450">
                  <a:moveTo>
                    <a:pt x="1778635" y="0"/>
                  </a:moveTo>
                  <a:lnTo>
                    <a:pt x="118745" y="0"/>
                  </a:lnTo>
                  <a:lnTo>
                    <a:pt x="72544" y="9338"/>
                  </a:lnTo>
                  <a:lnTo>
                    <a:pt x="34798" y="34797"/>
                  </a:lnTo>
                  <a:lnTo>
                    <a:pt x="9338" y="72544"/>
                  </a:lnTo>
                  <a:lnTo>
                    <a:pt x="0" y="118745"/>
                  </a:lnTo>
                  <a:lnTo>
                    <a:pt x="0" y="1068451"/>
                  </a:lnTo>
                  <a:lnTo>
                    <a:pt x="9338" y="1114651"/>
                  </a:lnTo>
                  <a:lnTo>
                    <a:pt x="34798" y="1152398"/>
                  </a:lnTo>
                  <a:lnTo>
                    <a:pt x="72544" y="1177857"/>
                  </a:lnTo>
                  <a:lnTo>
                    <a:pt x="118745" y="1187196"/>
                  </a:lnTo>
                  <a:lnTo>
                    <a:pt x="1778635" y="1187196"/>
                  </a:lnTo>
                  <a:lnTo>
                    <a:pt x="1824835" y="1177857"/>
                  </a:lnTo>
                  <a:lnTo>
                    <a:pt x="1862582" y="1152398"/>
                  </a:lnTo>
                  <a:lnTo>
                    <a:pt x="1888041" y="1114651"/>
                  </a:lnTo>
                  <a:lnTo>
                    <a:pt x="1897380" y="1068451"/>
                  </a:lnTo>
                  <a:lnTo>
                    <a:pt x="1897380" y="118745"/>
                  </a:lnTo>
                  <a:lnTo>
                    <a:pt x="1888041" y="72544"/>
                  </a:lnTo>
                  <a:lnTo>
                    <a:pt x="1862582" y="34797"/>
                  </a:lnTo>
                  <a:lnTo>
                    <a:pt x="1824835" y="9338"/>
                  </a:lnTo>
                  <a:lnTo>
                    <a:pt x="177863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75353" y="3729989"/>
              <a:ext cx="1897380" cy="1187450"/>
            </a:xfrm>
            <a:custGeom>
              <a:avLst/>
              <a:gdLst/>
              <a:ahLst/>
              <a:cxnLst/>
              <a:rect l="l" t="t" r="r" b="b"/>
              <a:pathLst>
                <a:path w="1897379" h="1187450">
                  <a:moveTo>
                    <a:pt x="0" y="118745"/>
                  </a:moveTo>
                  <a:lnTo>
                    <a:pt x="9338" y="72544"/>
                  </a:lnTo>
                  <a:lnTo>
                    <a:pt x="34798" y="34797"/>
                  </a:lnTo>
                  <a:lnTo>
                    <a:pt x="72544" y="9338"/>
                  </a:lnTo>
                  <a:lnTo>
                    <a:pt x="118745" y="0"/>
                  </a:lnTo>
                  <a:lnTo>
                    <a:pt x="1778635" y="0"/>
                  </a:lnTo>
                  <a:lnTo>
                    <a:pt x="1824835" y="9338"/>
                  </a:lnTo>
                  <a:lnTo>
                    <a:pt x="1862582" y="34797"/>
                  </a:lnTo>
                  <a:lnTo>
                    <a:pt x="1888041" y="72544"/>
                  </a:lnTo>
                  <a:lnTo>
                    <a:pt x="1897380" y="118745"/>
                  </a:lnTo>
                  <a:lnTo>
                    <a:pt x="1897380" y="1068451"/>
                  </a:lnTo>
                  <a:lnTo>
                    <a:pt x="1888041" y="1114651"/>
                  </a:lnTo>
                  <a:lnTo>
                    <a:pt x="1862582" y="1152398"/>
                  </a:lnTo>
                  <a:lnTo>
                    <a:pt x="1824835" y="1177857"/>
                  </a:lnTo>
                  <a:lnTo>
                    <a:pt x="1778635" y="1187196"/>
                  </a:lnTo>
                  <a:lnTo>
                    <a:pt x="118745" y="1187196"/>
                  </a:lnTo>
                  <a:lnTo>
                    <a:pt x="72544" y="1177857"/>
                  </a:lnTo>
                  <a:lnTo>
                    <a:pt x="34798" y="1152398"/>
                  </a:lnTo>
                  <a:lnTo>
                    <a:pt x="9338" y="1114651"/>
                  </a:lnTo>
                  <a:lnTo>
                    <a:pt x="0" y="1068451"/>
                  </a:lnTo>
                  <a:lnTo>
                    <a:pt x="0" y="118745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19396" y="4110354"/>
            <a:ext cx="12096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libri"/>
                <a:cs typeface="Calibri"/>
              </a:rPr>
              <a:t>Autonomy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724655" y="1938527"/>
            <a:ext cx="2161540" cy="4474845"/>
            <a:chOff x="3724655" y="1938527"/>
            <a:chExt cx="2161540" cy="4474845"/>
          </a:xfrm>
        </p:grpSpPr>
        <p:sp>
          <p:nvSpPr>
            <p:cNvPr id="36" name="object 36"/>
            <p:cNvSpPr/>
            <p:nvPr/>
          </p:nvSpPr>
          <p:spPr>
            <a:xfrm>
              <a:off x="3737609" y="1951481"/>
              <a:ext cx="237490" cy="3855720"/>
            </a:xfrm>
            <a:custGeom>
              <a:avLst/>
              <a:gdLst/>
              <a:ahLst/>
              <a:cxnLst/>
              <a:rect l="l" t="t" r="r" b="b"/>
              <a:pathLst>
                <a:path w="237489" h="3855720">
                  <a:moveTo>
                    <a:pt x="0" y="0"/>
                  </a:moveTo>
                  <a:lnTo>
                    <a:pt x="0" y="3855326"/>
                  </a:lnTo>
                  <a:lnTo>
                    <a:pt x="237236" y="3855326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75353" y="5212842"/>
              <a:ext cx="1897380" cy="1187450"/>
            </a:xfrm>
            <a:custGeom>
              <a:avLst/>
              <a:gdLst/>
              <a:ahLst/>
              <a:cxnLst/>
              <a:rect l="l" t="t" r="r" b="b"/>
              <a:pathLst>
                <a:path w="1897379" h="1187450">
                  <a:moveTo>
                    <a:pt x="1778635" y="0"/>
                  </a:moveTo>
                  <a:lnTo>
                    <a:pt x="118745" y="0"/>
                  </a:lnTo>
                  <a:lnTo>
                    <a:pt x="72544" y="9338"/>
                  </a:lnTo>
                  <a:lnTo>
                    <a:pt x="34798" y="34797"/>
                  </a:lnTo>
                  <a:lnTo>
                    <a:pt x="9338" y="72544"/>
                  </a:lnTo>
                  <a:lnTo>
                    <a:pt x="0" y="118744"/>
                  </a:lnTo>
                  <a:lnTo>
                    <a:pt x="0" y="1068476"/>
                  </a:lnTo>
                  <a:lnTo>
                    <a:pt x="9338" y="1114688"/>
                  </a:lnTo>
                  <a:lnTo>
                    <a:pt x="34798" y="1152424"/>
                  </a:lnTo>
                  <a:lnTo>
                    <a:pt x="72544" y="1177866"/>
                  </a:lnTo>
                  <a:lnTo>
                    <a:pt x="118745" y="1187195"/>
                  </a:lnTo>
                  <a:lnTo>
                    <a:pt x="1778635" y="1187195"/>
                  </a:lnTo>
                  <a:lnTo>
                    <a:pt x="1824835" y="1177866"/>
                  </a:lnTo>
                  <a:lnTo>
                    <a:pt x="1862582" y="1152424"/>
                  </a:lnTo>
                  <a:lnTo>
                    <a:pt x="1888041" y="1114688"/>
                  </a:lnTo>
                  <a:lnTo>
                    <a:pt x="1897380" y="1068476"/>
                  </a:lnTo>
                  <a:lnTo>
                    <a:pt x="1897380" y="118744"/>
                  </a:lnTo>
                  <a:lnTo>
                    <a:pt x="1888041" y="72544"/>
                  </a:lnTo>
                  <a:lnTo>
                    <a:pt x="1862582" y="34797"/>
                  </a:lnTo>
                  <a:lnTo>
                    <a:pt x="1824835" y="9338"/>
                  </a:lnTo>
                  <a:lnTo>
                    <a:pt x="177863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75353" y="5212842"/>
              <a:ext cx="1897380" cy="1187450"/>
            </a:xfrm>
            <a:custGeom>
              <a:avLst/>
              <a:gdLst/>
              <a:ahLst/>
              <a:cxnLst/>
              <a:rect l="l" t="t" r="r" b="b"/>
              <a:pathLst>
                <a:path w="1897379" h="1187450">
                  <a:moveTo>
                    <a:pt x="0" y="118744"/>
                  </a:moveTo>
                  <a:lnTo>
                    <a:pt x="9338" y="72544"/>
                  </a:lnTo>
                  <a:lnTo>
                    <a:pt x="34798" y="34797"/>
                  </a:lnTo>
                  <a:lnTo>
                    <a:pt x="72544" y="9338"/>
                  </a:lnTo>
                  <a:lnTo>
                    <a:pt x="118745" y="0"/>
                  </a:lnTo>
                  <a:lnTo>
                    <a:pt x="1778635" y="0"/>
                  </a:lnTo>
                  <a:lnTo>
                    <a:pt x="1824835" y="9338"/>
                  </a:lnTo>
                  <a:lnTo>
                    <a:pt x="1862582" y="34797"/>
                  </a:lnTo>
                  <a:lnTo>
                    <a:pt x="1888041" y="72544"/>
                  </a:lnTo>
                  <a:lnTo>
                    <a:pt x="1897380" y="118744"/>
                  </a:lnTo>
                  <a:lnTo>
                    <a:pt x="1897380" y="1068476"/>
                  </a:lnTo>
                  <a:lnTo>
                    <a:pt x="1888041" y="1114688"/>
                  </a:lnTo>
                  <a:lnTo>
                    <a:pt x="1862582" y="1152424"/>
                  </a:lnTo>
                  <a:lnTo>
                    <a:pt x="1824835" y="1177866"/>
                  </a:lnTo>
                  <a:lnTo>
                    <a:pt x="1778635" y="1187195"/>
                  </a:lnTo>
                  <a:lnTo>
                    <a:pt x="118745" y="1187195"/>
                  </a:lnTo>
                  <a:lnTo>
                    <a:pt x="72544" y="1177866"/>
                  </a:lnTo>
                  <a:lnTo>
                    <a:pt x="34798" y="1152424"/>
                  </a:lnTo>
                  <a:lnTo>
                    <a:pt x="9338" y="1114688"/>
                  </a:lnTo>
                  <a:lnTo>
                    <a:pt x="0" y="1068476"/>
                  </a:lnTo>
                  <a:lnTo>
                    <a:pt x="0" y="118744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077080" y="5439867"/>
            <a:ext cx="1693545" cy="66802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indent="394970">
              <a:lnSpc>
                <a:spcPts val="2420"/>
              </a:lnSpc>
              <a:spcBef>
                <a:spcPts val="360"/>
              </a:spcBef>
            </a:pPr>
            <a:r>
              <a:rPr sz="2200" spc="-15" dirty="0">
                <a:latin typeface="Calibri"/>
                <a:cs typeface="Calibri"/>
              </a:rPr>
              <a:t>Positive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ce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t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454076" y="751268"/>
            <a:ext cx="2397760" cy="1213485"/>
            <a:chOff x="6454076" y="751268"/>
            <a:chExt cx="2397760" cy="1213485"/>
          </a:xfrm>
        </p:grpSpPr>
        <p:sp>
          <p:nvSpPr>
            <p:cNvPr id="41" name="object 41"/>
            <p:cNvSpPr/>
            <p:nvPr/>
          </p:nvSpPr>
          <p:spPr>
            <a:xfrm>
              <a:off x="6467094" y="764285"/>
              <a:ext cx="2371725" cy="1187450"/>
            </a:xfrm>
            <a:custGeom>
              <a:avLst/>
              <a:gdLst/>
              <a:ahLst/>
              <a:cxnLst/>
              <a:rect l="l" t="t" r="r" b="b"/>
              <a:pathLst>
                <a:path w="2371725" h="1187450">
                  <a:moveTo>
                    <a:pt x="2252599" y="0"/>
                  </a:moveTo>
                  <a:lnTo>
                    <a:pt x="118745" y="0"/>
                  </a:lnTo>
                  <a:lnTo>
                    <a:pt x="72544" y="9338"/>
                  </a:lnTo>
                  <a:lnTo>
                    <a:pt x="34797" y="34797"/>
                  </a:lnTo>
                  <a:lnTo>
                    <a:pt x="9338" y="72544"/>
                  </a:lnTo>
                  <a:lnTo>
                    <a:pt x="0" y="118744"/>
                  </a:lnTo>
                  <a:lnTo>
                    <a:pt x="0" y="1068451"/>
                  </a:lnTo>
                  <a:lnTo>
                    <a:pt x="9338" y="1114651"/>
                  </a:lnTo>
                  <a:lnTo>
                    <a:pt x="34798" y="1152398"/>
                  </a:lnTo>
                  <a:lnTo>
                    <a:pt x="72544" y="1177857"/>
                  </a:lnTo>
                  <a:lnTo>
                    <a:pt x="118745" y="1187196"/>
                  </a:lnTo>
                  <a:lnTo>
                    <a:pt x="2252599" y="1187196"/>
                  </a:lnTo>
                  <a:lnTo>
                    <a:pt x="2298799" y="1177857"/>
                  </a:lnTo>
                  <a:lnTo>
                    <a:pt x="2336546" y="1152398"/>
                  </a:lnTo>
                  <a:lnTo>
                    <a:pt x="2362005" y="1114651"/>
                  </a:lnTo>
                  <a:lnTo>
                    <a:pt x="2371344" y="1068451"/>
                  </a:lnTo>
                  <a:lnTo>
                    <a:pt x="2371344" y="118744"/>
                  </a:lnTo>
                  <a:lnTo>
                    <a:pt x="2362005" y="72544"/>
                  </a:lnTo>
                  <a:lnTo>
                    <a:pt x="2336546" y="34798"/>
                  </a:lnTo>
                  <a:lnTo>
                    <a:pt x="2298799" y="9338"/>
                  </a:lnTo>
                  <a:lnTo>
                    <a:pt x="225259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67094" y="764285"/>
              <a:ext cx="2371725" cy="1187450"/>
            </a:xfrm>
            <a:custGeom>
              <a:avLst/>
              <a:gdLst/>
              <a:ahLst/>
              <a:cxnLst/>
              <a:rect l="l" t="t" r="r" b="b"/>
              <a:pathLst>
                <a:path w="2371725" h="1187450">
                  <a:moveTo>
                    <a:pt x="0" y="118744"/>
                  </a:moveTo>
                  <a:lnTo>
                    <a:pt x="9338" y="72544"/>
                  </a:lnTo>
                  <a:lnTo>
                    <a:pt x="34797" y="34797"/>
                  </a:lnTo>
                  <a:lnTo>
                    <a:pt x="72544" y="9338"/>
                  </a:lnTo>
                  <a:lnTo>
                    <a:pt x="118745" y="0"/>
                  </a:lnTo>
                  <a:lnTo>
                    <a:pt x="2252599" y="0"/>
                  </a:lnTo>
                  <a:lnTo>
                    <a:pt x="2298799" y="9338"/>
                  </a:lnTo>
                  <a:lnTo>
                    <a:pt x="2336546" y="34798"/>
                  </a:lnTo>
                  <a:lnTo>
                    <a:pt x="2362005" y="72544"/>
                  </a:lnTo>
                  <a:lnTo>
                    <a:pt x="2371344" y="118744"/>
                  </a:lnTo>
                  <a:lnTo>
                    <a:pt x="2371344" y="1068451"/>
                  </a:lnTo>
                  <a:lnTo>
                    <a:pt x="2362005" y="1114651"/>
                  </a:lnTo>
                  <a:lnTo>
                    <a:pt x="2336546" y="1152398"/>
                  </a:lnTo>
                  <a:lnTo>
                    <a:pt x="2298799" y="1177857"/>
                  </a:lnTo>
                  <a:lnTo>
                    <a:pt x="2252599" y="1187196"/>
                  </a:lnTo>
                  <a:lnTo>
                    <a:pt x="118745" y="1187196"/>
                  </a:lnTo>
                  <a:lnTo>
                    <a:pt x="72544" y="1177857"/>
                  </a:lnTo>
                  <a:lnTo>
                    <a:pt x="34798" y="1152398"/>
                  </a:lnTo>
                  <a:lnTo>
                    <a:pt x="9338" y="1114651"/>
                  </a:lnTo>
                  <a:lnTo>
                    <a:pt x="0" y="1068451"/>
                  </a:lnTo>
                  <a:lnTo>
                    <a:pt x="0" y="11874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126605" y="1107186"/>
            <a:ext cx="10509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Helping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690296" y="1938464"/>
            <a:ext cx="2161540" cy="1509395"/>
            <a:chOff x="6690296" y="1938464"/>
            <a:chExt cx="2161540" cy="1509395"/>
          </a:xfrm>
        </p:grpSpPr>
        <p:sp>
          <p:nvSpPr>
            <p:cNvPr id="45" name="object 45"/>
            <p:cNvSpPr/>
            <p:nvPr/>
          </p:nvSpPr>
          <p:spPr>
            <a:xfrm>
              <a:off x="6703313" y="1951481"/>
              <a:ext cx="237490" cy="889635"/>
            </a:xfrm>
            <a:custGeom>
              <a:avLst/>
              <a:gdLst/>
              <a:ahLst/>
              <a:cxnLst/>
              <a:rect l="l" t="t" r="r" b="b"/>
              <a:pathLst>
                <a:path w="237490" h="889635">
                  <a:moveTo>
                    <a:pt x="0" y="0"/>
                  </a:moveTo>
                  <a:lnTo>
                    <a:pt x="0" y="889634"/>
                  </a:lnTo>
                  <a:lnTo>
                    <a:pt x="237235" y="889634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41057" y="2247137"/>
              <a:ext cx="1897380" cy="1187450"/>
            </a:xfrm>
            <a:custGeom>
              <a:avLst/>
              <a:gdLst/>
              <a:ahLst/>
              <a:cxnLst/>
              <a:rect l="l" t="t" r="r" b="b"/>
              <a:pathLst>
                <a:path w="1897379" h="1187450">
                  <a:moveTo>
                    <a:pt x="1778635" y="0"/>
                  </a:moveTo>
                  <a:lnTo>
                    <a:pt x="118745" y="0"/>
                  </a:lnTo>
                  <a:lnTo>
                    <a:pt x="72544" y="9338"/>
                  </a:lnTo>
                  <a:lnTo>
                    <a:pt x="34798" y="34798"/>
                  </a:lnTo>
                  <a:lnTo>
                    <a:pt x="9338" y="72544"/>
                  </a:lnTo>
                  <a:lnTo>
                    <a:pt x="0" y="118745"/>
                  </a:lnTo>
                  <a:lnTo>
                    <a:pt x="0" y="1068451"/>
                  </a:lnTo>
                  <a:lnTo>
                    <a:pt x="9338" y="1114651"/>
                  </a:lnTo>
                  <a:lnTo>
                    <a:pt x="34798" y="1152398"/>
                  </a:lnTo>
                  <a:lnTo>
                    <a:pt x="72544" y="1177857"/>
                  </a:lnTo>
                  <a:lnTo>
                    <a:pt x="118745" y="1187196"/>
                  </a:lnTo>
                  <a:lnTo>
                    <a:pt x="1778635" y="1187196"/>
                  </a:lnTo>
                  <a:lnTo>
                    <a:pt x="1824835" y="1177857"/>
                  </a:lnTo>
                  <a:lnTo>
                    <a:pt x="1862582" y="1152398"/>
                  </a:lnTo>
                  <a:lnTo>
                    <a:pt x="1888041" y="1114651"/>
                  </a:lnTo>
                  <a:lnTo>
                    <a:pt x="1897380" y="1068451"/>
                  </a:lnTo>
                  <a:lnTo>
                    <a:pt x="1897380" y="118745"/>
                  </a:lnTo>
                  <a:lnTo>
                    <a:pt x="1888041" y="72544"/>
                  </a:lnTo>
                  <a:lnTo>
                    <a:pt x="1862582" y="34798"/>
                  </a:lnTo>
                  <a:lnTo>
                    <a:pt x="1824835" y="9338"/>
                  </a:lnTo>
                  <a:lnTo>
                    <a:pt x="177863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41057" y="2247137"/>
              <a:ext cx="1897380" cy="1187450"/>
            </a:xfrm>
            <a:custGeom>
              <a:avLst/>
              <a:gdLst/>
              <a:ahLst/>
              <a:cxnLst/>
              <a:rect l="l" t="t" r="r" b="b"/>
              <a:pathLst>
                <a:path w="1897379" h="1187450">
                  <a:moveTo>
                    <a:pt x="0" y="118745"/>
                  </a:moveTo>
                  <a:lnTo>
                    <a:pt x="9338" y="72544"/>
                  </a:lnTo>
                  <a:lnTo>
                    <a:pt x="34798" y="34798"/>
                  </a:lnTo>
                  <a:lnTo>
                    <a:pt x="72544" y="9338"/>
                  </a:lnTo>
                  <a:lnTo>
                    <a:pt x="118745" y="0"/>
                  </a:lnTo>
                  <a:lnTo>
                    <a:pt x="1778635" y="0"/>
                  </a:lnTo>
                  <a:lnTo>
                    <a:pt x="1824835" y="9338"/>
                  </a:lnTo>
                  <a:lnTo>
                    <a:pt x="1862582" y="34798"/>
                  </a:lnTo>
                  <a:lnTo>
                    <a:pt x="1888041" y="72544"/>
                  </a:lnTo>
                  <a:lnTo>
                    <a:pt x="1897380" y="118745"/>
                  </a:lnTo>
                  <a:lnTo>
                    <a:pt x="1897380" y="1068451"/>
                  </a:lnTo>
                  <a:lnTo>
                    <a:pt x="1888041" y="1114651"/>
                  </a:lnTo>
                  <a:lnTo>
                    <a:pt x="1862582" y="1152398"/>
                  </a:lnTo>
                  <a:lnTo>
                    <a:pt x="1824835" y="1177857"/>
                  </a:lnTo>
                  <a:lnTo>
                    <a:pt x="1778635" y="1187196"/>
                  </a:lnTo>
                  <a:lnTo>
                    <a:pt x="118745" y="1187196"/>
                  </a:lnTo>
                  <a:lnTo>
                    <a:pt x="72544" y="1177857"/>
                  </a:lnTo>
                  <a:lnTo>
                    <a:pt x="34798" y="1152398"/>
                  </a:lnTo>
                  <a:lnTo>
                    <a:pt x="9338" y="1114651"/>
                  </a:lnTo>
                  <a:lnTo>
                    <a:pt x="0" y="1068451"/>
                  </a:lnTo>
                  <a:lnTo>
                    <a:pt x="0" y="118745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278116" y="2473579"/>
            <a:ext cx="1223010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3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Concern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&amp;</a:t>
            </a:r>
            <a:endParaRPr sz="2200">
              <a:latin typeface="Calibri"/>
              <a:cs typeface="Calibri"/>
            </a:endParaRPr>
          </a:p>
          <a:p>
            <a:pPr marL="113030">
              <a:lnSpc>
                <a:spcPts val="2530"/>
              </a:lnSpc>
            </a:pPr>
            <a:r>
              <a:rPr sz="2200" spc="-15" dirty="0">
                <a:latin typeface="Calibri"/>
                <a:cs typeface="Calibri"/>
              </a:rPr>
              <a:t>Empathy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690296" y="1938464"/>
            <a:ext cx="2161540" cy="2992120"/>
            <a:chOff x="6690296" y="1938464"/>
            <a:chExt cx="2161540" cy="2992120"/>
          </a:xfrm>
        </p:grpSpPr>
        <p:sp>
          <p:nvSpPr>
            <p:cNvPr id="50" name="object 50"/>
            <p:cNvSpPr/>
            <p:nvPr/>
          </p:nvSpPr>
          <p:spPr>
            <a:xfrm>
              <a:off x="6703313" y="1951481"/>
              <a:ext cx="237490" cy="2372995"/>
            </a:xfrm>
            <a:custGeom>
              <a:avLst/>
              <a:gdLst/>
              <a:ahLst/>
              <a:cxnLst/>
              <a:rect l="l" t="t" r="r" b="b"/>
              <a:pathLst>
                <a:path w="237490" h="2372995">
                  <a:moveTo>
                    <a:pt x="0" y="0"/>
                  </a:moveTo>
                  <a:lnTo>
                    <a:pt x="0" y="2372486"/>
                  </a:lnTo>
                  <a:lnTo>
                    <a:pt x="237235" y="2372486"/>
                  </a:lnTo>
                </a:path>
              </a:pathLst>
            </a:custGeom>
            <a:ln w="25907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41057" y="3729989"/>
              <a:ext cx="1897380" cy="1187450"/>
            </a:xfrm>
            <a:custGeom>
              <a:avLst/>
              <a:gdLst/>
              <a:ahLst/>
              <a:cxnLst/>
              <a:rect l="l" t="t" r="r" b="b"/>
              <a:pathLst>
                <a:path w="1897379" h="1187450">
                  <a:moveTo>
                    <a:pt x="1778635" y="0"/>
                  </a:moveTo>
                  <a:lnTo>
                    <a:pt x="118745" y="0"/>
                  </a:lnTo>
                  <a:lnTo>
                    <a:pt x="72544" y="9338"/>
                  </a:lnTo>
                  <a:lnTo>
                    <a:pt x="34798" y="34797"/>
                  </a:lnTo>
                  <a:lnTo>
                    <a:pt x="9338" y="72544"/>
                  </a:lnTo>
                  <a:lnTo>
                    <a:pt x="0" y="118745"/>
                  </a:lnTo>
                  <a:lnTo>
                    <a:pt x="0" y="1068451"/>
                  </a:lnTo>
                  <a:lnTo>
                    <a:pt x="9338" y="1114651"/>
                  </a:lnTo>
                  <a:lnTo>
                    <a:pt x="34798" y="1152398"/>
                  </a:lnTo>
                  <a:lnTo>
                    <a:pt x="72544" y="1177857"/>
                  </a:lnTo>
                  <a:lnTo>
                    <a:pt x="118745" y="1187196"/>
                  </a:lnTo>
                  <a:lnTo>
                    <a:pt x="1778635" y="1187196"/>
                  </a:lnTo>
                  <a:lnTo>
                    <a:pt x="1824835" y="1177857"/>
                  </a:lnTo>
                  <a:lnTo>
                    <a:pt x="1862582" y="1152398"/>
                  </a:lnTo>
                  <a:lnTo>
                    <a:pt x="1888041" y="1114651"/>
                  </a:lnTo>
                  <a:lnTo>
                    <a:pt x="1897380" y="1068451"/>
                  </a:lnTo>
                  <a:lnTo>
                    <a:pt x="1897380" y="118745"/>
                  </a:lnTo>
                  <a:lnTo>
                    <a:pt x="1888041" y="72544"/>
                  </a:lnTo>
                  <a:lnTo>
                    <a:pt x="1862582" y="34797"/>
                  </a:lnTo>
                  <a:lnTo>
                    <a:pt x="1824835" y="9338"/>
                  </a:lnTo>
                  <a:lnTo>
                    <a:pt x="177863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41057" y="3729989"/>
              <a:ext cx="1897380" cy="1187450"/>
            </a:xfrm>
            <a:custGeom>
              <a:avLst/>
              <a:gdLst/>
              <a:ahLst/>
              <a:cxnLst/>
              <a:rect l="l" t="t" r="r" b="b"/>
              <a:pathLst>
                <a:path w="1897379" h="1187450">
                  <a:moveTo>
                    <a:pt x="0" y="118745"/>
                  </a:moveTo>
                  <a:lnTo>
                    <a:pt x="9338" y="72544"/>
                  </a:lnTo>
                  <a:lnTo>
                    <a:pt x="34798" y="34797"/>
                  </a:lnTo>
                  <a:lnTo>
                    <a:pt x="72544" y="9338"/>
                  </a:lnTo>
                  <a:lnTo>
                    <a:pt x="118745" y="0"/>
                  </a:lnTo>
                  <a:lnTo>
                    <a:pt x="1778635" y="0"/>
                  </a:lnTo>
                  <a:lnTo>
                    <a:pt x="1824835" y="9338"/>
                  </a:lnTo>
                  <a:lnTo>
                    <a:pt x="1862582" y="34797"/>
                  </a:lnTo>
                  <a:lnTo>
                    <a:pt x="1888041" y="72544"/>
                  </a:lnTo>
                  <a:lnTo>
                    <a:pt x="1897380" y="118745"/>
                  </a:lnTo>
                  <a:lnTo>
                    <a:pt x="1897380" y="1068451"/>
                  </a:lnTo>
                  <a:lnTo>
                    <a:pt x="1888041" y="1114651"/>
                  </a:lnTo>
                  <a:lnTo>
                    <a:pt x="1862582" y="1152398"/>
                  </a:lnTo>
                  <a:lnTo>
                    <a:pt x="1824835" y="1177857"/>
                  </a:lnTo>
                  <a:lnTo>
                    <a:pt x="1778635" y="1187196"/>
                  </a:lnTo>
                  <a:lnTo>
                    <a:pt x="118745" y="1187196"/>
                  </a:lnTo>
                  <a:lnTo>
                    <a:pt x="72544" y="1177857"/>
                  </a:lnTo>
                  <a:lnTo>
                    <a:pt x="34798" y="1152398"/>
                  </a:lnTo>
                  <a:lnTo>
                    <a:pt x="9338" y="1114651"/>
                  </a:lnTo>
                  <a:lnTo>
                    <a:pt x="0" y="1068451"/>
                  </a:lnTo>
                  <a:lnTo>
                    <a:pt x="0" y="118745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179056" y="3956684"/>
            <a:ext cx="142303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 indent="7620">
              <a:lnSpc>
                <a:spcPts val="2420"/>
              </a:lnSpc>
              <a:spcBef>
                <a:spcPts val="359"/>
              </a:spcBef>
            </a:pPr>
            <a:r>
              <a:rPr sz="2200" spc="-10" dirty="0">
                <a:latin typeface="Calibri"/>
                <a:cs typeface="Calibri"/>
              </a:rPr>
              <a:t>Mutuality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el</a:t>
            </a:r>
            <a:r>
              <a:rPr sz="2200" spc="-3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tionship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690359" y="1938527"/>
            <a:ext cx="2161540" cy="4474845"/>
            <a:chOff x="6690359" y="1938527"/>
            <a:chExt cx="2161540" cy="4474845"/>
          </a:xfrm>
        </p:grpSpPr>
        <p:sp>
          <p:nvSpPr>
            <p:cNvPr id="55" name="object 55"/>
            <p:cNvSpPr/>
            <p:nvPr/>
          </p:nvSpPr>
          <p:spPr>
            <a:xfrm>
              <a:off x="6703313" y="1951481"/>
              <a:ext cx="237490" cy="3855720"/>
            </a:xfrm>
            <a:custGeom>
              <a:avLst/>
              <a:gdLst/>
              <a:ahLst/>
              <a:cxnLst/>
              <a:rect l="l" t="t" r="r" b="b"/>
              <a:pathLst>
                <a:path w="237490" h="3855720">
                  <a:moveTo>
                    <a:pt x="0" y="0"/>
                  </a:moveTo>
                  <a:lnTo>
                    <a:pt x="0" y="3855326"/>
                  </a:lnTo>
                  <a:lnTo>
                    <a:pt x="237235" y="3855326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41057" y="5212842"/>
              <a:ext cx="1897380" cy="1187450"/>
            </a:xfrm>
            <a:custGeom>
              <a:avLst/>
              <a:gdLst/>
              <a:ahLst/>
              <a:cxnLst/>
              <a:rect l="l" t="t" r="r" b="b"/>
              <a:pathLst>
                <a:path w="1897379" h="1187450">
                  <a:moveTo>
                    <a:pt x="1778635" y="0"/>
                  </a:moveTo>
                  <a:lnTo>
                    <a:pt x="118745" y="0"/>
                  </a:lnTo>
                  <a:lnTo>
                    <a:pt x="72544" y="9338"/>
                  </a:lnTo>
                  <a:lnTo>
                    <a:pt x="34798" y="34797"/>
                  </a:lnTo>
                  <a:lnTo>
                    <a:pt x="9338" y="72544"/>
                  </a:lnTo>
                  <a:lnTo>
                    <a:pt x="0" y="118744"/>
                  </a:lnTo>
                  <a:lnTo>
                    <a:pt x="0" y="1068476"/>
                  </a:lnTo>
                  <a:lnTo>
                    <a:pt x="9338" y="1114688"/>
                  </a:lnTo>
                  <a:lnTo>
                    <a:pt x="34798" y="1152424"/>
                  </a:lnTo>
                  <a:lnTo>
                    <a:pt x="72544" y="1177866"/>
                  </a:lnTo>
                  <a:lnTo>
                    <a:pt x="118745" y="1187195"/>
                  </a:lnTo>
                  <a:lnTo>
                    <a:pt x="1778635" y="1187195"/>
                  </a:lnTo>
                  <a:lnTo>
                    <a:pt x="1824835" y="1177866"/>
                  </a:lnTo>
                  <a:lnTo>
                    <a:pt x="1862582" y="1152424"/>
                  </a:lnTo>
                  <a:lnTo>
                    <a:pt x="1888041" y="1114688"/>
                  </a:lnTo>
                  <a:lnTo>
                    <a:pt x="1897380" y="1068476"/>
                  </a:lnTo>
                  <a:lnTo>
                    <a:pt x="1897380" y="118744"/>
                  </a:lnTo>
                  <a:lnTo>
                    <a:pt x="1888041" y="72544"/>
                  </a:lnTo>
                  <a:lnTo>
                    <a:pt x="1862582" y="34797"/>
                  </a:lnTo>
                  <a:lnTo>
                    <a:pt x="1824835" y="9338"/>
                  </a:lnTo>
                  <a:lnTo>
                    <a:pt x="177863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941057" y="5212842"/>
              <a:ext cx="1897380" cy="1187450"/>
            </a:xfrm>
            <a:custGeom>
              <a:avLst/>
              <a:gdLst/>
              <a:ahLst/>
              <a:cxnLst/>
              <a:rect l="l" t="t" r="r" b="b"/>
              <a:pathLst>
                <a:path w="1897379" h="1187450">
                  <a:moveTo>
                    <a:pt x="0" y="118744"/>
                  </a:moveTo>
                  <a:lnTo>
                    <a:pt x="9338" y="72544"/>
                  </a:lnTo>
                  <a:lnTo>
                    <a:pt x="34798" y="34797"/>
                  </a:lnTo>
                  <a:lnTo>
                    <a:pt x="72544" y="9338"/>
                  </a:lnTo>
                  <a:lnTo>
                    <a:pt x="118745" y="0"/>
                  </a:lnTo>
                  <a:lnTo>
                    <a:pt x="1778635" y="0"/>
                  </a:lnTo>
                  <a:lnTo>
                    <a:pt x="1824835" y="9338"/>
                  </a:lnTo>
                  <a:lnTo>
                    <a:pt x="1862582" y="34797"/>
                  </a:lnTo>
                  <a:lnTo>
                    <a:pt x="1888041" y="72544"/>
                  </a:lnTo>
                  <a:lnTo>
                    <a:pt x="1897380" y="118744"/>
                  </a:lnTo>
                  <a:lnTo>
                    <a:pt x="1897380" y="1068476"/>
                  </a:lnTo>
                  <a:lnTo>
                    <a:pt x="1888041" y="1114688"/>
                  </a:lnTo>
                  <a:lnTo>
                    <a:pt x="1862582" y="1152424"/>
                  </a:lnTo>
                  <a:lnTo>
                    <a:pt x="1824835" y="1177866"/>
                  </a:lnTo>
                  <a:lnTo>
                    <a:pt x="1778635" y="1187195"/>
                  </a:lnTo>
                  <a:lnTo>
                    <a:pt x="118745" y="1187195"/>
                  </a:lnTo>
                  <a:lnTo>
                    <a:pt x="72544" y="1177866"/>
                  </a:lnTo>
                  <a:lnTo>
                    <a:pt x="34798" y="1152424"/>
                  </a:lnTo>
                  <a:lnTo>
                    <a:pt x="9338" y="1114688"/>
                  </a:lnTo>
                  <a:lnTo>
                    <a:pt x="0" y="1068476"/>
                  </a:lnTo>
                  <a:lnTo>
                    <a:pt x="0" y="118744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113523" y="5286247"/>
            <a:ext cx="1553845" cy="9747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-635" algn="ctr">
              <a:lnSpc>
                <a:spcPct val="91600"/>
              </a:lnSpc>
              <a:spcBef>
                <a:spcPts val="315"/>
              </a:spcBef>
            </a:pPr>
            <a:r>
              <a:rPr sz="2200" spc="-5" dirty="0">
                <a:latin typeface="Calibri"/>
                <a:cs typeface="Calibri"/>
              </a:rPr>
              <a:t>Identifying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elopme</a:t>
            </a:r>
            <a:r>
              <a:rPr sz="2200" spc="-3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t  Needs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-13843" y="0"/>
            <a:ext cx="9173210" cy="645160"/>
            <a:chOff x="-13843" y="0"/>
            <a:chExt cx="9173210" cy="645160"/>
          </a:xfrm>
        </p:grpSpPr>
        <p:sp>
          <p:nvSpPr>
            <p:cNvPr id="60" name="object 60"/>
            <p:cNvSpPr/>
            <p:nvPr/>
          </p:nvSpPr>
          <p:spPr>
            <a:xfrm>
              <a:off x="761" y="761"/>
              <a:ext cx="9144000" cy="615950"/>
            </a:xfrm>
            <a:custGeom>
              <a:avLst/>
              <a:gdLst/>
              <a:ahLst/>
              <a:cxnLst/>
              <a:rect l="l" t="t" r="r" b="b"/>
              <a:pathLst>
                <a:path w="9144000" h="615950">
                  <a:moveTo>
                    <a:pt x="9144000" y="0"/>
                  </a:moveTo>
                  <a:lnTo>
                    <a:pt x="0" y="0"/>
                  </a:lnTo>
                  <a:lnTo>
                    <a:pt x="0" y="615695"/>
                  </a:lnTo>
                  <a:lnTo>
                    <a:pt x="9144000" y="61569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61" y="761"/>
              <a:ext cx="9144000" cy="615950"/>
            </a:xfrm>
            <a:custGeom>
              <a:avLst/>
              <a:gdLst/>
              <a:ahLst/>
              <a:cxnLst/>
              <a:rect l="l" t="t" r="r" b="b"/>
              <a:pathLst>
                <a:path w="9144000" h="615950">
                  <a:moveTo>
                    <a:pt x="0" y="615695"/>
                  </a:moveTo>
                  <a:lnTo>
                    <a:pt x="9144000" y="61569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1569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841654" y="22047"/>
            <a:ext cx="74612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chemeClr val="bg1"/>
                </a:solidFill>
              </a:rPr>
              <a:t>Processes in Performance</a:t>
            </a:r>
            <a:r>
              <a:rPr sz="3400" spc="25" dirty="0">
                <a:solidFill>
                  <a:schemeClr val="bg1"/>
                </a:solidFill>
              </a:rPr>
              <a:t> </a:t>
            </a:r>
            <a:r>
              <a:rPr sz="3400" spc="-5" dirty="0">
                <a:solidFill>
                  <a:schemeClr val="bg1"/>
                </a:solidFill>
              </a:rPr>
              <a:t>Counselling</a:t>
            </a:r>
            <a:endParaRPr sz="3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843" y="0"/>
            <a:ext cx="9173210" cy="867410"/>
            <a:chOff x="-13843" y="0"/>
            <a:chExt cx="9173210" cy="867410"/>
          </a:xfrm>
        </p:grpSpPr>
        <p:sp>
          <p:nvSpPr>
            <p:cNvPr id="3" name="object 3"/>
            <p:cNvSpPr/>
            <p:nvPr/>
          </p:nvSpPr>
          <p:spPr>
            <a:xfrm>
              <a:off x="761" y="761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761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52621" y="119583"/>
            <a:ext cx="2238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Influencing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1184503"/>
            <a:ext cx="7774940" cy="374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3679">
              <a:lnSpc>
                <a:spcPct val="12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  <a:tab pos="1736089" algn="l"/>
              </a:tabLst>
            </a:pPr>
            <a:r>
              <a:rPr sz="20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Making</a:t>
            </a:r>
            <a:r>
              <a:rPr sz="20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an	Impact</a:t>
            </a:r>
            <a:r>
              <a:rPr sz="2000" b="1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</a:t>
            </a:r>
            <a:r>
              <a:rPr sz="2000" b="1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Relationship</a:t>
            </a:r>
            <a:r>
              <a:rPr sz="2000" b="1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Need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restrictive. </a:t>
            </a:r>
            <a:r>
              <a:rPr sz="2000" b="1" spc="-5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Influencing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involves:-</a:t>
            </a:r>
            <a:endParaRPr sz="2000">
              <a:latin typeface="Arial"/>
              <a:cs typeface="Arial"/>
            </a:endParaRPr>
          </a:p>
          <a:p>
            <a:pPr marL="812800" marR="311785" lvl="1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812800" algn="l"/>
                <a:tab pos="813435" algn="l"/>
                <a:tab pos="3729990" algn="l"/>
              </a:tabLst>
            </a:pP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Identification</a:t>
            </a:r>
            <a:r>
              <a:rPr sz="2000" b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Process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	Opportunity to identify 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individuals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having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more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experience,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skill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influence </a:t>
            </a:r>
            <a:r>
              <a:rPr sz="2000" b="1" spc="-5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helps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an employees’</a:t>
            </a:r>
            <a:r>
              <a:rPr sz="20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development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of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psy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maturity.</a:t>
            </a:r>
            <a:endParaRPr sz="2000">
              <a:latin typeface="Arial"/>
              <a:cs typeface="Arial"/>
            </a:endParaRPr>
          </a:p>
          <a:p>
            <a:pPr marL="812800" marR="911225" lvl="1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Lack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time,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intolerance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mistakes,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rejection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000" b="1" spc="-5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dependency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barriers</a:t>
            </a:r>
            <a:r>
              <a:rPr sz="2000" b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to</a:t>
            </a:r>
            <a:r>
              <a:rPr sz="20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identification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Wingdings"/>
              <a:buChar char=""/>
            </a:pPr>
            <a:endParaRPr sz="29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5600" algn="l"/>
                <a:tab pos="3670300" algn="l"/>
              </a:tabLst>
            </a:pPr>
            <a:r>
              <a:rPr sz="2000" b="1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Autonomy</a:t>
            </a:r>
            <a:r>
              <a:rPr sz="2000" b="1" u="heavy" spc="-1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of</a:t>
            </a:r>
            <a:r>
              <a:rPr sz="2000" b="1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the</a:t>
            </a:r>
            <a:r>
              <a:rPr sz="2000" b="1" u="heavy" spc="-1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Person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	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Positive</a:t>
            </a:r>
            <a:r>
              <a:rPr sz="20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Influencing</a:t>
            </a:r>
            <a:r>
              <a:rPr sz="2000" b="1" spc="-3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enhances</a:t>
            </a:r>
            <a:r>
              <a:rPr sz="2000" b="1" spc="-4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2000" b="1" spc="-54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autonomy of a person </a:t>
            </a: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which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in turn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improves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chances of </a:t>
            </a: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taking</a:t>
            </a:r>
            <a:r>
              <a:rPr sz="2000" b="1" spc="-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his </a:t>
            </a: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own</a:t>
            </a:r>
            <a:r>
              <a:rPr sz="2000" b="1" spc="-4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decisions/choice.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5330139"/>
            <a:ext cx="80098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  <a:tab pos="3670300" algn="l"/>
              </a:tabLst>
            </a:pPr>
            <a:r>
              <a:rPr sz="2000" b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Positive</a:t>
            </a:r>
            <a:r>
              <a:rPr sz="2000" b="1" u="heavy" spc="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Reinforcement</a:t>
            </a: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	Influencing</a:t>
            </a:r>
            <a:r>
              <a:rPr sz="2000" b="1" spc="-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00AF50"/>
                </a:solidFill>
                <a:latin typeface="Arial"/>
                <a:cs typeface="Arial"/>
              </a:rPr>
              <a:t>would</a:t>
            </a:r>
            <a:r>
              <a:rPr sz="2000" b="1" spc="-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AF50"/>
                </a:solidFill>
                <a:latin typeface="Arial"/>
                <a:cs typeface="Arial"/>
              </a:rPr>
              <a:t>involve</a:t>
            </a:r>
            <a:r>
              <a:rPr sz="2000" b="1" spc="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providing </a:t>
            </a:r>
            <a:r>
              <a:rPr sz="2000" b="1" spc="-5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encouragement and reinforcing success so that he takes </a:t>
            </a:r>
            <a:r>
              <a:rPr sz="20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initiative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738" y="2837510"/>
            <a:ext cx="26689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chemeClr val="bg1"/>
                </a:solidFill>
              </a:rPr>
              <a:t>Thank</a:t>
            </a:r>
            <a:r>
              <a:rPr sz="4400" spc="-165" dirty="0">
                <a:solidFill>
                  <a:schemeClr val="bg1"/>
                </a:solidFill>
              </a:rPr>
              <a:t> </a:t>
            </a:r>
            <a:r>
              <a:rPr sz="4400" spc="-135" dirty="0">
                <a:solidFill>
                  <a:schemeClr val="bg1"/>
                </a:solidFill>
              </a:rPr>
              <a:t>You</a:t>
            </a:r>
            <a:endParaRPr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761" y="761"/>
            <a:ext cx="9144000" cy="769620"/>
            <a:chOff x="761" y="761"/>
            <a:chExt cx="9144000" cy="769620"/>
          </a:xfrm>
        </p:grpSpPr>
        <p:sp>
          <p:nvSpPr>
            <p:cNvPr id="5" name="object 5"/>
            <p:cNvSpPr/>
            <p:nvPr/>
          </p:nvSpPr>
          <p:spPr>
            <a:xfrm>
              <a:off x="761" y="761"/>
              <a:ext cx="9144000" cy="769620"/>
            </a:xfrm>
            <a:custGeom>
              <a:avLst/>
              <a:gdLst/>
              <a:ahLst/>
              <a:cxnLst/>
              <a:rect l="l" t="t" r="r" b="b"/>
              <a:pathLst>
                <a:path w="9144000" h="769620">
                  <a:moveTo>
                    <a:pt x="9144000" y="0"/>
                  </a:moveTo>
                  <a:lnTo>
                    <a:pt x="0" y="0"/>
                  </a:lnTo>
                  <a:lnTo>
                    <a:pt x="0" y="769619"/>
                  </a:lnTo>
                  <a:lnTo>
                    <a:pt x="9144000" y="76961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9144000" cy="769620"/>
            </a:xfrm>
            <a:custGeom>
              <a:avLst/>
              <a:gdLst/>
              <a:ahLst/>
              <a:cxnLst/>
              <a:rect l="l" t="t" r="r" b="b"/>
              <a:pathLst>
                <a:path w="9144000" h="769620">
                  <a:moveTo>
                    <a:pt x="0" y="769619"/>
                  </a:moveTo>
                  <a:lnTo>
                    <a:pt x="9144000" y="769619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9619"/>
                  </a:lnTo>
                  <a:close/>
                </a:path>
              </a:pathLst>
            </a:custGeom>
            <a:ln w="28956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295893" y="142494"/>
              <a:ext cx="581025" cy="553720"/>
            </a:xfrm>
            <a:custGeom>
              <a:avLst/>
              <a:gdLst/>
              <a:ahLst/>
              <a:cxnLst/>
              <a:rect l="l" t="t" r="r" b="b"/>
              <a:pathLst>
                <a:path w="581025" h="553720">
                  <a:moveTo>
                    <a:pt x="0" y="553211"/>
                  </a:moveTo>
                  <a:lnTo>
                    <a:pt x="580644" y="553211"/>
                  </a:lnTo>
                  <a:lnTo>
                    <a:pt x="580644" y="0"/>
                  </a:lnTo>
                  <a:lnTo>
                    <a:pt x="0" y="0"/>
                  </a:lnTo>
                  <a:lnTo>
                    <a:pt x="0" y="553211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18693" y="66294"/>
              <a:ext cx="581025" cy="553720"/>
            </a:xfrm>
            <a:custGeom>
              <a:avLst/>
              <a:gdLst/>
              <a:ahLst/>
              <a:cxnLst/>
              <a:rect l="l" t="t" r="r" b="b"/>
              <a:pathLst>
                <a:path w="581025" h="553720">
                  <a:moveTo>
                    <a:pt x="0" y="553211"/>
                  </a:moveTo>
                  <a:lnTo>
                    <a:pt x="580644" y="553211"/>
                  </a:lnTo>
                  <a:lnTo>
                    <a:pt x="580644" y="0"/>
                  </a:lnTo>
                  <a:lnTo>
                    <a:pt x="0" y="0"/>
                  </a:lnTo>
                  <a:lnTo>
                    <a:pt x="0" y="553211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1161" y="46815"/>
            <a:ext cx="74104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chemeClr val="bg1"/>
                </a:solidFill>
                <a:latin typeface="Arial"/>
                <a:cs typeface="Arial"/>
              </a:rPr>
              <a:t>Performance</a:t>
            </a:r>
            <a:r>
              <a:rPr sz="4000" b="1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chemeClr val="bg1"/>
                </a:solidFill>
                <a:latin typeface="Arial"/>
                <a:cs typeface="Arial"/>
              </a:rPr>
              <a:t>Counselling</a:t>
            </a:r>
            <a:endParaRPr sz="4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977" y="1676400"/>
            <a:ext cx="7218046" cy="403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122" y="1250266"/>
            <a:ext cx="8453120" cy="3465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41325" algn="l"/>
              </a:tabLst>
            </a:pPr>
            <a:r>
              <a:rPr dirty="0"/>
              <a:t>	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Human Resource an important corporate asset and the </a:t>
            </a:r>
            <a:r>
              <a:rPr sz="2400" b="1" spc="-6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overall performance of companies depends upon the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001F5F"/>
                </a:solidFill>
                <a:latin typeface="Arial"/>
                <a:cs typeface="Arial"/>
              </a:rPr>
              <a:t>way</a:t>
            </a:r>
            <a:r>
              <a:rPr sz="24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sz="24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put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use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"/>
            </a:pPr>
            <a:endParaRPr sz="35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FF0000"/>
              </a:buClr>
              <a:buFont typeface="Wingdings"/>
              <a:buChar char=""/>
              <a:tabLst>
                <a:tab pos="440690" algn="l"/>
                <a:tab pos="441325" algn="l"/>
                <a:tab pos="2129155" algn="l"/>
                <a:tab pos="2834005" algn="l"/>
                <a:tab pos="4217670" algn="l"/>
                <a:tab pos="4650740" algn="l"/>
                <a:tab pos="5591175" algn="l"/>
                <a:tab pos="6042025" algn="l"/>
                <a:tab pos="7202170" algn="l"/>
              </a:tabLst>
            </a:pPr>
            <a:r>
              <a:rPr dirty="0"/>
              <a:t>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Pro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ess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	s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tems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n	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lace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	to	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ns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effective  use of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HR</a:t>
            </a:r>
            <a:endParaRPr sz="2400" dirty="0">
              <a:latin typeface="Arial"/>
              <a:cs typeface="Arial"/>
            </a:endParaRPr>
          </a:p>
          <a:p>
            <a:pPr marL="826769" lvl="1" indent="-357505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826135" algn="l"/>
                <a:tab pos="827405" algn="l"/>
              </a:tabLst>
            </a:pPr>
            <a:r>
              <a:rPr sz="2000" b="1" spc="-10" dirty="0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erfor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ance</a:t>
            </a:r>
            <a:r>
              <a:rPr sz="2000" b="1" spc="-114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Appra</a:t>
            </a:r>
            <a:r>
              <a:rPr sz="2000" b="1" spc="-10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sal</a:t>
            </a:r>
            <a:endParaRPr sz="2000" dirty="0">
              <a:latin typeface="Arial"/>
              <a:cs typeface="Arial"/>
            </a:endParaRPr>
          </a:p>
          <a:p>
            <a:pPr marL="826769" lvl="1" indent="-35750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826135" algn="l"/>
                <a:tab pos="827405" algn="l"/>
              </a:tabLst>
            </a:pP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Performance</a:t>
            </a:r>
            <a:r>
              <a:rPr sz="2000" b="1" spc="-5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appraisal</a:t>
            </a:r>
            <a:r>
              <a:rPr sz="2000" b="1" spc="-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Process</a:t>
            </a:r>
            <a:endParaRPr sz="2000" dirty="0">
              <a:latin typeface="Arial"/>
              <a:cs typeface="Arial"/>
            </a:endParaRPr>
          </a:p>
          <a:p>
            <a:pPr marL="826769" lvl="1" indent="-35750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826135" algn="l"/>
                <a:tab pos="827405" algn="l"/>
              </a:tabLst>
            </a:pP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Performance</a:t>
            </a:r>
            <a:r>
              <a:rPr sz="2000" b="1" spc="-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Management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59367" cy="914400"/>
            <a:chOff x="-13843" y="0"/>
            <a:chExt cx="9173210" cy="79883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9144000" cy="769620"/>
            </a:xfrm>
            <a:custGeom>
              <a:avLst/>
              <a:gdLst/>
              <a:ahLst/>
              <a:cxnLst/>
              <a:rect l="l" t="t" r="r" b="b"/>
              <a:pathLst>
                <a:path w="9144000" h="769620">
                  <a:moveTo>
                    <a:pt x="9144000" y="0"/>
                  </a:moveTo>
                  <a:lnTo>
                    <a:pt x="0" y="0"/>
                  </a:lnTo>
                  <a:lnTo>
                    <a:pt x="0" y="769619"/>
                  </a:lnTo>
                  <a:lnTo>
                    <a:pt x="9144000" y="76961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761"/>
              <a:ext cx="9144000" cy="769620"/>
            </a:xfrm>
            <a:custGeom>
              <a:avLst/>
              <a:gdLst/>
              <a:ahLst/>
              <a:cxnLst/>
              <a:rect l="l" t="t" r="r" b="b"/>
              <a:pathLst>
                <a:path w="9144000" h="769620">
                  <a:moveTo>
                    <a:pt x="0" y="769619"/>
                  </a:moveTo>
                  <a:lnTo>
                    <a:pt x="9144000" y="769619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9619"/>
                  </a:lnTo>
                  <a:close/>
                </a:path>
              </a:pathLst>
            </a:custGeom>
            <a:ln w="28956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7529" y="17475"/>
            <a:ext cx="368427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4889247"/>
            <a:ext cx="1990725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82366"/>
            <a:ext cx="8453120" cy="428643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33070" indent="-421005">
              <a:lnSpc>
                <a:spcPct val="100000"/>
              </a:lnSpc>
              <a:spcBef>
                <a:spcPts val="625"/>
              </a:spcBef>
              <a:buFont typeface="Wingdings"/>
              <a:buChar char=""/>
              <a:tabLst>
                <a:tab pos="433070" algn="l"/>
                <a:tab pos="433705" algn="l"/>
              </a:tabLst>
            </a:pP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Counselling</a:t>
            </a:r>
            <a:r>
              <a:rPr sz="2200" b="1" spc="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?????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Font typeface="Wingdings"/>
              <a:buChar char=""/>
              <a:tabLst>
                <a:tab pos="756920" algn="l"/>
              </a:tabLst>
            </a:pP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Guidance,</a:t>
            </a:r>
            <a:r>
              <a:rPr sz="2200" b="1" spc="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something</a:t>
            </a:r>
            <a:r>
              <a:rPr sz="2200" b="1" spc="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that</a:t>
            </a:r>
            <a:r>
              <a:rPr sz="2200" b="1" spc="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provides</a:t>
            </a:r>
            <a:r>
              <a:rPr sz="2200" b="1" spc="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direction,</a:t>
            </a:r>
            <a:r>
              <a:rPr sz="2200" b="1" spc="-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Advice</a:t>
            </a:r>
            <a:r>
              <a:rPr sz="2200" b="1" spc="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etc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5"/>
              </a:spcBef>
              <a:buFont typeface="Wingdings"/>
              <a:buChar char=""/>
              <a:tabLst>
                <a:tab pos="756920" algn="l"/>
              </a:tabLst>
            </a:pP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Pramarsh,</a:t>
            </a:r>
            <a:r>
              <a:rPr sz="2200" b="1" spc="-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Salah,</a:t>
            </a: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upbodhan</a:t>
            </a:r>
            <a:endParaRPr sz="2200" dirty="0">
              <a:latin typeface="Arial"/>
              <a:cs typeface="Arial"/>
            </a:endParaRPr>
          </a:p>
          <a:p>
            <a:pPr marL="0" lvl="1">
              <a:lnSpc>
                <a:spcPct val="100000"/>
              </a:lnSpc>
              <a:spcBef>
                <a:spcPts val="600"/>
              </a:spcBef>
              <a:buClr>
                <a:srgbClr val="000099"/>
              </a:buClr>
              <a:buFont typeface="Wingdings"/>
              <a:buChar char=""/>
            </a:pPr>
            <a:endParaRPr sz="3200" dirty="0">
              <a:latin typeface="Arial"/>
              <a:cs typeface="Arial"/>
            </a:endParaRPr>
          </a:p>
          <a:p>
            <a:pPr indent="-342900">
              <a:lnSpc>
                <a:spcPct val="100000"/>
              </a:lnSpc>
              <a:spcBef>
                <a:spcPts val="600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r>
              <a:rPr sz="22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2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PROVIDING</a:t>
            </a:r>
            <a:r>
              <a:rPr sz="2200" b="1" i="1" u="sng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HELP</a:t>
            </a:r>
            <a:r>
              <a:rPr sz="2200" b="1" i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2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i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SUPPORT</a:t>
            </a:r>
            <a:r>
              <a:rPr sz="2200" b="1" i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2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PEOPLE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200" b="1" spc="-2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FF0000"/>
                </a:solidFill>
                <a:latin typeface="Arial"/>
                <a:cs typeface="Arial"/>
              </a:rPr>
              <a:t>FACE</a:t>
            </a:r>
            <a:r>
              <a:rPr sz="22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SAIL</a:t>
            </a:r>
            <a:r>
              <a:rPr sz="2200" b="1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THROUGH</a:t>
            </a:r>
            <a:r>
              <a:rPr sz="2200" b="1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DIFFICULT</a:t>
            </a:r>
            <a:r>
              <a:rPr sz="2200" b="1" i="1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TIMES</a:t>
            </a:r>
            <a:r>
              <a:rPr sz="2200" b="1" i="1" u="sng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LIFE.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3200" dirty="0">
              <a:latin typeface="Arial"/>
              <a:cs typeface="Arial"/>
            </a:endParaRPr>
          </a:p>
          <a:p>
            <a:pPr marR="5080" indent="-342900" algn="just">
              <a:lnSpc>
                <a:spcPct val="100000"/>
              </a:lnSpc>
              <a:spcBef>
                <a:spcPts val="600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HELPS</a:t>
            </a:r>
            <a:r>
              <a:rPr sz="2200" b="1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PEOPLE</a:t>
            </a:r>
            <a:r>
              <a:rPr sz="2200" b="1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008E40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8E40"/>
                </a:solidFill>
                <a:latin typeface="Arial"/>
                <a:cs typeface="Arial"/>
              </a:rPr>
              <a:t>SEE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 THINGS</a:t>
            </a:r>
            <a:r>
              <a:rPr sz="2200" b="1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FROM</a:t>
            </a:r>
            <a:r>
              <a:rPr sz="2200" b="1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A</a:t>
            </a:r>
            <a:r>
              <a:rPr sz="2200" b="1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DIFFERENT </a:t>
            </a:r>
            <a:r>
              <a:rPr sz="2200" b="1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VIEWPOINT</a:t>
            </a:r>
            <a:r>
              <a:rPr sz="2200" b="1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AND</a:t>
            </a:r>
            <a:r>
              <a:rPr sz="2200" b="1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ENCOURAGE</a:t>
            </a:r>
            <a:r>
              <a:rPr sz="2200" b="1" i="1" u="sng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 THEM</a:t>
            </a:r>
            <a:r>
              <a:rPr lang="en-IN" sz="2200" b="1" i="1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008E40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DRAFT</a:t>
            </a:r>
            <a:r>
              <a:rPr sz="2200" b="1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THEIR </a:t>
            </a:r>
            <a:r>
              <a:rPr sz="2200" b="1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ACTION</a:t>
            </a:r>
            <a:r>
              <a:rPr sz="2200" b="1" spc="15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PLAN</a:t>
            </a:r>
            <a:endParaRPr sz="22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3843" y="0"/>
            <a:ext cx="9173210" cy="798830"/>
            <a:chOff x="-13843" y="0"/>
            <a:chExt cx="9173210" cy="79883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9144000" cy="769620"/>
            </a:xfrm>
            <a:custGeom>
              <a:avLst/>
              <a:gdLst/>
              <a:ahLst/>
              <a:cxnLst/>
              <a:rect l="l" t="t" r="r" b="b"/>
              <a:pathLst>
                <a:path w="9144000" h="769620">
                  <a:moveTo>
                    <a:pt x="9144000" y="0"/>
                  </a:moveTo>
                  <a:lnTo>
                    <a:pt x="0" y="0"/>
                  </a:lnTo>
                  <a:lnTo>
                    <a:pt x="0" y="769619"/>
                  </a:lnTo>
                  <a:lnTo>
                    <a:pt x="9144000" y="76961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761"/>
              <a:ext cx="9144000" cy="769620"/>
            </a:xfrm>
            <a:custGeom>
              <a:avLst/>
              <a:gdLst/>
              <a:ahLst/>
              <a:cxnLst/>
              <a:rect l="l" t="t" r="r" b="b"/>
              <a:pathLst>
                <a:path w="9144000" h="769620">
                  <a:moveTo>
                    <a:pt x="0" y="769619"/>
                  </a:moveTo>
                  <a:lnTo>
                    <a:pt x="9144000" y="769619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9619"/>
                  </a:lnTo>
                  <a:close/>
                </a:path>
              </a:pathLst>
            </a:custGeom>
            <a:ln w="28956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7529" y="17475"/>
            <a:ext cx="2949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18694" y="66294"/>
            <a:ext cx="8658225" cy="629920"/>
            <a:chOff x="218694" y="66294"/>
            <a:chExt cx="8658225" cy="629920"/>
          </a:xfrm>
        </p:grpSpPr>
        <p:sp>
          <p:nvSpPr>
            <p:cNvPr id="9" name="object 9"/>
            <p:cNvSpPr/>
            <p:nvPr/>
          </p:nvSpPr>
          <p:spPr>
            <a:xfrm>
              <a:off x="8295894" y="142494"/>
              <a:ext cx="581025" cy="553720"/>
            </a:xfrm>
            <a:custGeom>
              <a:avLst/>
              <a:gdLst/>
              <a:ahLst/>
              <a:cxnLst/>
              <a:rect l="l" t="t" r="r" b="b"/>
              <a:pathLst>
                <a:path w="581025" h="553720">
                  <a:moveTo>
                    <a:pt x="0" y="553211"/>
                  </a:moveTo>
                  <a:lnTo>
                    <a:pt x="580644" y="553211"/>
                  </a:lnTo>
                  <a:lnTo>
                    <a:pt x="580644" y="0"/>
                  </a:lnTo>
                  <a:lnTo>
                    <a:pt x="0" y="0"/>
                  </a:lnTo>
                  <a:lnTo>
                    <a:pt x="0" y="553211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694" y="66294"/>
              <a:ext cx="581025" cy="553720"/>
            </a:xfrm>
            <a:custGeom>
              <a:avLst/>
              <a:gdLst/>
              <a:ahLst/>
              <a:cxnLst/>
              <a:rect l="l" t="t" r="r" b="b"/>
              <a:pathLst>
                <a:path w="581025" h="553720">
                  <a:moveTo>
                    <a:pt x="0" y="553211"/>
                  </a:moveTo>
                  <a:lnTo>
                    <a:pt x="580644" y="553211"/>
                  </a:lnTo>
                  <a:lnTo>
                    <a:pt x="580644" y="0"/>
                  </a:lnTo>
                  <a:lnTo>
                    <a:pt x="0" y="0"/>
                  </a:lnTo>
                  <a:lnTo>
                    <a:pt x="0" y="553211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843" y="0"/>
            <a:ext cx="9173210" cy="798830"/>
            <a:chOff x="-13843" y="0"/>
            <a:chExt cx="9173210" cy="798830"/>
          </a:xfrm>
        </p:grpSpPr>
        <p:sp>
          <p:nvSpPr>
            <p:cNvPr id="3" name="object 3"/>
            <p:cNvSpPr/>
            <p:nvPr/>
          </p:nvSpPr>
          <p:spPr>
            <a:xfrm>
              <a:off x="761" y="761"/>
              <a:ext cx="9144000" cy="769620"/>
            </a:xfrm>
            <a:custGeom>
              <a:avLst/>
              <a:gdLst/>
              <a:ahLst/>
              <a:cxnLst/>
              <a:rect l="l" t="t" r="r" b="b"/>
              <a:pathLst>
                <a:path w="9144000" h="769620">
                  <a:moveTo>
                    <a:pt x="9144000" y="0"/>
                  </a:moveTo>
                  <a:lnTo>
                    <a:pt x="0" y="0"/>
                  </a:lnTo>
                  <a:lnTo>
                    <a:pt x="0" y="769619"/>
                  </a:lnTo>
                  <a:lnTo>
                    <a:pt x="9144000" y="76961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761"/>
              <a:ext cx="9144000" cy="769620"/>
            </a:xfrm>
            <a:custGeom>
              <a:avLst/>
              <a:gdLst/>
              <a:ahLst/>
              <a:cxnLst/>
              <a:rect l="l" t="t" r="r" b="b"/>
              <a:pathLst>
                <a:path w="9144000" h="769620">
                  <a:moveTo>
                    <a:pt x="0" y="769619"/>
                  </a:moveTo>
                  <a:lnTo>
                    <a:pt x="9144000" y="769619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9619"/>
                  </a:lnTo>
                  <a:close/>
                </a:path>
              </a:pathLst>
            </a:custGeom>
            <a:ln w="28956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7529" y="17475"/>
            <a:ext cx="2949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0776" y="2460497"/>
            <a:ext cx="5056632" cy="411632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50918" y="3811015"/>
            <a:ext cx="120688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Counselling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75708" y="905192"/>
            <a:ext cx="1607503" cy="2105025"/>
            <a:chOff x="3762692" y="905192"/>
            <a:chExt cx="1620520" cy="2105025"/>
          </a:xfrm>
        </p:grpSpPr>
        <p:sp>
          <p:nvSpPr>
            <p:cNvPr id="14" name="object 14"/>
            <p:cNvSpPr/>
            <p:nvPr/>
          </p:nvSpPr>
          <p:spPr>
            <a:xfrm>
              <a:off x="3775710" y="918209"/>
              <a:ext cx="1594485" cy="2091689"/>
            </a:xfrm>
            <a:custGeom>
              <a:avLst/>
              <a:gdLst/>
              <a:ahLst/>
              <a:cxnLst/>
              <a:rect l="l" t="t" r="r" b="b"/>
              <a:pathLst>
                <a:path w="1594485" h="2091689">
                  <a:moveTo>
                    <a:pt x="1067562" y="1921764"/>
                  </a:moveTo>
                  <a:lnTo>
                    <a:pt x="796290" y="1751838"/>
                  </a:lnTo>
                  <a:lnTo>
                    <a:pt x="525018" y="1921764"/>
                  </a:lnTo>
                  <a:lnTo>
                    <a:pt x="633476" y="1921764"/>
                  </a:lnTo>
                  <a:lnTo>
                    <a:pt x="633476" y="2091690"/>
                  </a:lnTo>
                  <a:lnTo>
                    <a:pt x="959104" y="2091690"/>
                  </a:lnTo>
                  <a:lnTo>
                    <a:pt x="959104" y="1921764"/>
                  </a:lnTo>
                  <a:lnTo>
                    <a:pt x="1067562" y="1921764"/>
                  </a:lnTo>
                  <a:close/>
                </a:path>
                <a:path w="1594485" h="2091689">
                  <a:moveTo>
                    <a:pt x="1594104" y="797052"/>
                  </a:moveTo>
                  <a:lnTo>
                    <a:pt x="1592643" y="748499"/>
                  </a:lnTo>
                  <a:lnTo>
                    <a:pt x="1588338" y="700722"/>
                  </a:lnTo>
                  <a:lnTo>
                    <a:pt x="1581251" y="653796"/>
                  </a:lnTo>
                  <a:lnTo>
                    <a:pt x="1571485" y="607796"/>
                  </a:lnTo>
                  <a:lnTo>
                    <a:pt x="1559115" y="562825"/>
                  </a:lnTo>
                  <a:lnTo>
                    <a:pt x="1544231" y="518947"/>
                  </a:lnTo>
                  <a:lnTo>
                    <a:pt x="1526908" y="476262"/>
                  </a:lnTo>
                  <a:lnTo>
                    <a:pt x="1507223" y="434848"/>
                  </a:lnTo>
                  <a:lnTo>
                    <a:pt x="1485277" y="394779"/>
                  </a:lnTo>
                  <a:lnTo>
                    <a:pt x="1461135" y="356146"/>
                  </a:lnTo>
                  <a:lnTo>
                    <a:pt x="1434896" y="319036"/>
                  </a:lnTo>
                  <a:lnTo>
                    <a:pt x="1406639" y="283540"/>
                  </a:lnTo>
                  <a:lnTo>
                    <a:pt x="1376438" y="249720"/>
                  </a:lnTo>
                  <a:lnTo>
                    <a:pt x="1344383" y="217665"/>
                  </a:lnTo>
                  <a:lnTo>
                    <a:pt x="1310563" y="187464"/>
                  </a:lnTo>
                  <a:lnTo>
                    <a:pt x="1275067" y="159207"/>
                  </a:lnTo>
                  <a:lnTo>
                    <a:pt x="1237957" y="132969"/>
                  </a:lnTo>
                  <a:lnTo>
                    <a:pt x="1199324" y="108826"/>
                  </a:lnTo>
                  <a:lnTo>
                    <a:pt x="1159256" y="86880"/>
                  </a:lnTo>
                  <a:lnTo>
                    <a:pt x="1117841" y="67195"/>
                  </a:lnTo>
                  <a:lnTo>
                    <a:pt x="1075156" y="49872"/>
                  </a:lnTo>
                  <a:lnTo>
                    <a:pt x="1031278" y="34988"/>
                  </a:lnTo>
                  <a:lnTo>
                    <a:pt x="986307" y="22618"/>
                  </a:lnTo>
                  <a:lnTo>
                    <a:pt x="940308" y="12852"/>
                  </a:lnTo>
                  <a:lnTo>
                    <a:pt x="893381" y="5765"/>
                  </a:lnTo>
                  <a:lnTo>
                    <a:pt x="845604" y="1460"/>
                  </a:lnTo>
                  <a:lnTo>
                    <a:pt x="797052" y="0"/>
                  </a:lnTo>
                  <a:lnTo>
                    <a:pt x="748487" y="1460"/>
                  </a:lnTo>
                  <a:lnTo>
                    <a:pt x="700709" y="5765"/>
                  </a:lnTo>
                  <a:lnTo>
                    <a:pt x="653783" y="12852"/>
                  </a:lnTo>
                  <a:lnTo>
                    <a:pt x="607783" y="22618"/>
                  </a:lnTo>
                  <a:lnTo>
                    <a:pt x="562813" y="34988"/>
                  </a:lnTo>
                  <a:lnTo>
                    <a:pt x="518934" y="49872"/>
                  </a:lnTo>
                  <a:lnTo>
                    <a:pt x="476250" y="67195"/>
                  </a:lnTo>
                  <a:lnTo>
                    <a:pt x="434835" y="86880"/>
                  </a:lnTo>
                  <a:lnTo>
                    <a:pt x="394766" y="108826"/>
                  </a:lnTo>
                  <a:lnTo>
                    <a:pt x="356133" y="132969"/>
                  </a:lnTo>
                  <a:lnTo>
                    <a:pt x="319024" y="159207"/>
                  </a:lnTo>
                  <a:lnTo>
                    <a:pt x="283527" y="187464"/>
                  </a:lnTo>
                  <a:lnTo>
                    <a:pt x="249707" y="217665"/>
                  </a:lnTo>
                  <a:lnTo>
                    <a:pt x="217652" y="249720"/>
                  </a:lnTo>
                  <a:lnTo>
                    <a:pt x="187452" y="283540"/>
                  </a:lnTo>
                  <a:lnTo>
                    <a:pt x="159194" y="319036"/>
                  </a:lnTo>
                  <a:lnTo>
                    <a:pt x="132956" y="356146"/>
                  </a:lnTo>
                  <a:lnTo>
                    <a:pt x="108813" y="394779"/>
                  </a:lnTo>
                  <a:lnTo>
                    <a:pt x="86868" y="434848"/>
                  </a:lnTo>
                  <a:lnTo>
                    <a:pt x="67183" y="476262"/>
                  </a:lnTo>
                  <a:lnTo>
                    <a:pt x="49860" y="518947"/>
                  </a:lnTo>
                  <a:lnTo>
                    <a:pt x="34975" y="562825"/>
                  </a:lnTo>
                  <a:lnTo>
                    <a:pt x="22606" y="607796"/>
                  </a:lnTo>
                  <a:lnTo>
                    <a:pt x="12839" y="653796"/>
                  </a:lnTo>
                  <a:lnTo>
                    <a:pt x="5753" y="700722"/>
                  </a:lnTo>
                  <a:lnTo>
                    <a:pt x="1447" y="748499"/>
                  </a:lnTo>
                  <a:lnTo>
                    <a:pt x="0" y="797052"/>
                  </a:lnTo>
                  <a:lnTo>
                    <a:pt x="1447" y="845616"/>
                  </a:lnTo>
                  <a:lnTo>
                    <a:pt x="5753" y="893394"/>
                  </a:lnTo>
                  <a:lnTo>
                    <a:pt x="12839" y="940320"/>
                  </a:lnTo>
                  <a:lnTo>
                    <a:pt x="22606" y="986320"/>
                  </a:lnTo>
                  <a:lnTo>
                    <a:pt x="34975" y="1031290"/>
                  </a:lnTo>
                  <a:lnTo>
                    <a:pt x="49860" y="1075169"/>
                  </a:lnTo>
                  <a:lnTo>
                    <a:pt x="67183" y="1117854"/>
                  </a:lnTo>
                  <a:lnTo>
                    <a:pt x="86868" y="1159268"/>
                  </a:lnTo>
                  <a:lnTo>
                    <a:pt x="108813" y="1199337"/>
                  </a:lnTo>
                  <a:lnTo>
                    <a:pt x="132956" y="1237970"/>
                  </a:lnTo>
                  <a:lnTo>
                    <a:pt x="159194" y="1275080"/>
                  </a:lnTo>
                  <a:lnTo>
                    <a:pt x="187452" y="1310576"/>
                  </a:lnTo>
                  <a:lnTo>
                    <a:pt x="217652" y="1344396"/>
                  </a:lnTo>
                  <a:lnTo>
                    <a:pt x="249707" y="1376451"/>
                  </a:lnTo>
                  <a:lnTo>
                    <a:pt x="283527" y="1406652"/>
                  </a:lnTo>
                  <a:lnTo>
                    <a:pt x="319024" y="1434909"/>
                  </a:lnTo>
                  <a:lnTo>
                    <a:pt x="356133" y="1461147"/>
                  </a:lnTo>
                  <a:lnTo>
                    <a:pt x="394766" y="1485290"/>
                  </a:lnTo>
                  <a:lnTo>
                    <a:pt x="434835" y="1507236"/>
                  </a:lnTo>
                  <a:lnTo>
                    <a:pt x="476250" y="1526921"/>
                  </a:lnTo>
                  <a:lnTo>
                    <a:pt x="518934" y="1544243"/>
                  </a:lnTo>
                  <a:lnTo>
                    <a:pt x="562813" y="1559128"/>
                  </a:lnTo>
                  <a:lnTo>
                    <a:pt x="607783" y="1571498"/>
                  </a:lnTo>
                  <a:lnTo>
                    <a:pt x="653783" y="1581264"/>
                  </a:lnTo>
                  <a:lnTo>
                    <a:pt x="700709" y="1588350"/>
                  </a:lnTo>
                  <a:lnTo>
                    <a:pt x="748487" y="1592656"/>
                  </a:lnTo>
                  <a:lnTo>
                    <a:pt x="797052" y="1594104"/>
                  </a:lnTo>
                  <a:lnTo>
                    <a:pt x="845604" y="1592656"/>
                  </a:lnTo>
                  <a:lnTo>
                    <a:pt x="893381" y="1588350"/>
                  </a:lnTo>
                  <a:lnTo>
                    <a:pt x="940308" y="1581264"/>
                  </a:lnTo>
                  <a:lnTo>
                    <a:pt x="986307" y="1571498"/>
                  </a:lnTo>
                  <a:lnTo>
                    <a:pt x="1031278" y="1559128"/>
                  </a:lnTo>
                  <a:lnTo>
                    <a:pt x="1075156" y="1544243"/>
                  </a:lnTo>
                  <a:lnTo>
                    <a:pt x="1117841" y="1526921"/>
                  </a:lnTo>
                  <a:lnTo>
                    <a:pt x="1159256" y="1507236"/>
                  </a:lnTo>
                  <a:lnTo>
                    <a:pt x="1199324" y="1485290"/>
                  </a:lnTo>
                  <a:lnTo>
                    <a:pt x="1237957" y="1461147"/>
                  </a:lnTo>
                  <a:lnTo>
                    <a:pt x="1275067" y="1434909"/>
                  </a:lnTo>
                  <a:lnTo>
                    <a:pt x="1310563" y="1406652"/>
                  </a:lnTo>
                  <a:lnTo>
                    <a:pt x="1344383" y="1376451"/>
                  </a:lnTo>
                  <a:lnTo>
                    <a:pt x="1376438" y="1344396"/>
                  </a:lnTo>
                  <a:lnTo>
                    <a:pt x="1406639" y="1310576"/>
                  </a:lnTo>
                  <a:lnTo>
                    <a:pt x="1434896" y="1275080"/>
                  </a:lnTo>
                  <a:lnTo>
                    <a:pt x="1461135" y="1237970"/>
                  </a:lnTo>
                  <a:lnTo>
                    <a:pt x="1485277" y="1199337"/>
                  </a:lnTo>
                  <a:lnTo>
                    <a:pt x="1507223" y="1159268"/>
                  </a:lnTo>
                  <a:lnTo>
                    <a:pt x="1526908" y="1117854"/>
                  </a:lnTo>
                  <a:lnTo>
                    <a:pt x="1544231" y="1075169"/>
                  </a:lnTo>
                  <a:lnTo>
                    <a:pt x="1559115" y="1031290"/>
                  </a:lnTo>
                  <a:lnTo>
                    <a:pt x="1571485" y="986320"/>
                  </a:lnTo>
                  <a:lnTo>
                    <a:pt x="1581251" y="940320"/>
                  </a:lnTo>
                  <a:lnTo>
                    <a:pt x="1588338" y="893394"/>
                  </a:lnTo>
                  <a:lnTo>
                    <a:pt x="1592643" y="845616"/>
                  </a:lnTo>
                  <a:lnTo>
                    <a:pt x="1594104" y="797052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32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775709" y="918210"/>
              <a:ext cx="1594485" cy="1594485"/>
            </a:xfrm>
            <a:custGeom>
              <a:avLst/>
              <a:gdLst/>
              <a:ahLst/>
              <a:cxnLst/>
              <a:rect l="l" t="t" r="r" b="b"/>
              <a:pathLst>
                <a:path w="1594485" h="1594485">
                  <a:moveTo>
                    <a:pt x="0" y="797051"/>
                  </a:moveTo>
                  <a:lnTo>
                    <a:pt x="1454" y="748499"/>
                  </a:lnTo>
                  <a:lnTo>
                    <a:pt x="5763" y="700716"/>
                  </a:lnTo>
                  <a:lnTo>
                    <a:pt x="12842" y="653785"/>
                  </a:lnTo>
                  <a:lnTo>
                    <a:pt x="22608" y="607790"/>
                  </a:lnTo>
                  <a:lnTo>
                    <a:pt x="34977" y="562814"/>
                  </a:lnTo>
                  <a:lnTo>
                    <a:pt x="49867" y="518941"/>
                  </a:lnTo>
                  <a:lnTo>
                    <a:pt x="67194" y="476254"/>
                  </a:lnTo>
                  <a:lnTo>
                    <a:pt x="86874" y="434837"/>
                  </a:lnTo>
                  <a:lnTo>
                    <a:pt x="108824" y="394772"/>
                  </a:lnTo>
                  <a:lnTo>
                    <a:pt x="132961" y="356143"/>
                  </a:lnTo>
                  <a:lnTo>
                    <a:pt x="159202" y="319034"/>
                  </a:lnTo>
                  <a:lnTo>
                    <a:pt x="187462" y="283528"/>
                  </a:lnTo>
                  <a:lnTo>
                    <a:pt x="217659" y="249709"/>
                  </a:lnTo>
                  <a:lnTo>
                    <a:pt x="249709" y="217659"/>
                  </a:lnTo>
                  <a:lnTo>
                    <a:pt x="283528" y="187462"/>
                  </a:lnTo>
                  <a:lnTo>
                    <a:pt x="319034" y="159202"/>
                  </a:lnTo>
                  <a:lnTo>
                    <a:pt x="356143" y="132961"/>
                  </a:lnTo>
                  <a:lnTo>
                    <a:pt x="394772" y="108824"/>
                  </a:lnTo>
                  <a:lnTo>
                    <a:pt x="434837" y="86874"/>
                  </a:lnTo>
                  <a:lnTo>
                    <a:pt x="476254" y="67194"/>
                  </a:lnTo>
                  <a:lnTo>
                    <a:pt x="518941" y="49867"/>
                  </a:lnTo>
                  <a:lnTo>
                    <a:pt x="562814" y="34977"/>
                  </a:lnTo>
                  <a:lnTo>
                    <a:pt x="607790" y="22608"/>
                  </a:lnTo>
                  <a:lnTo>
                    <a:pt x="653785" y="12842"/>
                  </a:lnTo>
                  <a:lnTo>
                    <a:pt x="700716" y="5763"/>
                  </a:lnTo>
                  <a:lnTo>
                    <a:pt x="748499" y="1454"/>
                  </a:lnTo>
                  <a:lnTo>
                    <a:pt x="797051" y="0"/>
                  </a:lnTo>
                  <a:lnTo>
                    <a:pt x="845604" y="1454"/>
                  </a:lnTo>
                  <a:lnTo>
                    <a:pt x="893387" y="5763"/>
                  </a:lnTo>
                  <a:lnTo>
                    <a:pt x="940318" y="12842"/>
                  </a:lnTo>
                  <a:lnTo>
                    <a:pt x="986313" y="22608"/>
                  </a:lnTo>
                  <a:lnTo>
                    <a:pt x="1031289" y="34977"/>
                  </a:lnTo>
                  <a:lnTo>
                    <a:pt x="1075162" y="49867"/>
                  </a:lnTo>
                  <a:lnTo>
                    <a:pt x="1117849" y="67194"/>
                  </a:lnTo>
                  <a:lnTo>
                    <a:pt x="1159266" y="86874"/>
                  </a:lnTo>
                  <a:lnTo>
                    <a:pt x="1199331" y="108824"/>
                  </a:lnTo>
                  <a:lnTo>
                    <a:pt x="1237960" y="132961"/>
                  </a:lnTo>
                  <a:lnTo>
                    <a:pt x="1275069" y="159202"/>
                  </a:lnTo>
                  <a:lnTo>
                    <a:pt x="1310575" y="187462"/>
                  </a:lnTo>
                  <a:lnTo>
                    <a:pt x="1344394" y="217659"/>
                  </a:lnTo>
                  <a:lnTo>
                    <a:pt x="1376444" y="249709"/>
                  </a:lnTo>
                  <a:lnTo>
                    <a:pt x="1406641" y="283528"/>
                  </a:lnTo>
                  <a:lnTo>
                    <a:pt x="1434901" y="319034"/>
                  </a:lnTo>
                  <a:lnTo>
                    <a:pt x="1461142" y="356143"/>
                  </a:lnTo>
                  <a:lnTo>
                    <a:pt x="1485279" y="394772"/>
                  </a:lnTo>
                  <a:lnTo>
                    <a:pt x="1507229" y="434837"/>
                  </a:lnTo>
                  <a:lnTo>
                    <a:pt x="1526909" y="476254"/>
                  </a:lnTo>
                  <a:lnTo>
                    <a:pt x="1544236" y="518941"/>
                  </a:lnTo>
                  <a:lnTo>
                    <a:pt x="1559126" y="562814"/>
                  </a:lnTo>
                  <a:lnTo>
                    <a:pt x="1571495" y="607790"/>
                  </a:lnTo>
                  <a:lnTo>
                    <a:pt x="1581261" y="653785"/>
                  </a:lnTo>
                  <a:lnTo>
                    <a:pt x="1588340" y="700716"/>
                  </a:lnTo>
                  <a:lnTo>
                    <a:pt x="1592649" y="748499"/>
                  </a:lnTo>
                  <a:lnTo>
                    <a:pt x="1594103" y="797051"/>
                  </a:lnTo>
                  <a:lnTo>
                    <a:pt x="1592649" y="845604"/>
                  </a:lnTo>
                  <a:lnTo>
                    <a:pt x="1588340" y="893387"/>
                  </a:lnTo>
                  <a:lnTo>
                    <a:pt x="1581261" y="940318"/>
                  </a:lnTo>
                  <a:lnTo>
                    <a:pt x="1571495" y="986313"/>
                  </a:lnTo>
                  <a:lnTo>
                    <a:pt x="1559126" y="1031289"/>
                  </a:lnTo>
                  <a:lnTo>
                    <a:pt x="1544236" y="1075162"/>
                  </a:lnTo>
                  <a:lnTo>
                    <a:pt x="1526909" y="1117849"/>
                  </a:lnTo>
                  <a:lnTo>
                    <a:pt x="1507229" y="1159266"/>
                  </a:lnTo>
                  <a:lnTo>
                    <a:pt x="1485279" y="1199331"/>
                  </a:lnTo>
                  <a:lnTo>
                    <a:pt x="1461142" y="1237960"/>
                  </a:lnTo>
                  <a:lnTo>
                    <a:pt x="1434901" y="1275069"/>
                  </a:lnTo>
                  <a:lnTo>
                    <a:pt x="1406641" y="1310575"/>
                  </a:lnTo>
                  <a:lnTo>
                    <a:pt x="1376444" y="1344394"/>
                  </a:lnTo>
                  <a:lnTo>
                    <a:pt x="1344394" y="1376444"/>
                  </a:lnTo>
                  <a:lnTo>
                    <a:pt x="1310575" y="1406641"/>
                  </a:lnTo>
                  <a:lnTo>
                    <a:pt x="1275069" y="1434901"/>
                  </a:lnTo>
                  <a:lnTo>
                    <a:pt x="1237960" y="1461142"/>
                  </a:lnTo>
                  <a:lnTo>
                    <a:pt x="1199331" y="1485279"/>
                  </a:lnTo>
                  <a:lnTo>
                    <a:pt x="1159266" y="1507229"/>
                  </a:lnTo>
                  <a:lnTo>
                    <a:pt x="1117849" y="1526909"/>
                  </a:lnTo>
                  <a:lnTo>
                    <a:pt x="1075162" y="1544236"/>
                  </a:lnTo>
                  <a:lnTo>
                    <a:pt x="1031289" y="1559126"/>
                  </a:lnTo>
                  <a:lnTo>
                    <a:pt x="986313" y="1571495"/>
                  </a:lnTo>
                  <a:lnTo>
                    <a:pt x="940318" y="1581261"/>
                  </a:lnTo>
                  <a:lnTo>
                    <a:pt x="893387" y="1588340"/>
                  </a:lnTo>
                  <a:lnTo>
                    <a:pt x="845604" y="1592649"/>
                  </a:lnTo>
                  <a:lnTo>
                    <a:pt x="797051" y="1594103"/>
                  </a:lnTo>
                  <a:lnTo>
                    <a:pt x="748499" y="1592649"/>
                  </a:lnTo>
                  <a:lnTo>
                    <a:pt x="700716" y="1588340"/>
                  </a:lnTo>
                  <a:lnTo>
                    <a:pt x="653785" y="1581261"/>
                  </a:lnTo>
                  <a:lnTo>
                    <a:pt x="607790" y="1571495"/>
                  </a:lnTo>
                  <a:lnTo>
                    <a:pt x="562814" y="1559126"/>
                  </a:lnTo>
                  <a:lnTo>
                    <a:pt x="518941" y="1544236"/>
                  </a:lnTo>
                  <a:lnTo>
                    <a:pt x="476254" y="1526909"/>
                  </a:lnTo>
                  <a:lnTo>
                    <a:pt x="434837" y="1507229"/>
                  </a:lnTo>
                  <a:lnTo>
                    <a:pt x="394772" y="1485279"/>
                  </a:lnTo>
                  <a:lnTo>
                    <a:pt x="356143" y="1461142"/>
                  </a:lnTo>
                  <a:lnTo>
                    <a:pt x="319034" y="1434901"/>
                  </a:lnTo>
                  <a:lnTo>
                    <a:pt x="283528" y="1406641"/>
                  </a:lnTo>
                  <a:lnTo>
                    <a:pt x="249709" y="1376444"/>
                  </a:lnTo>
                  <a:lnTo>
                    <a:pt x="217659" y="1344394"/>
                  </a:lnTo>
                  <a:lnTo>
                    <a:pt x="187462" y="1310575"/>
                  </a:lnTo>
                  <a:lnTo>
                    <a:pt x="159202" y="1275069"/>
                  </a:lnTo>
                  <a:lnTo>
                    <a:pt x="132961" y="1237960"/>
                  </a:lnTo>
                  <a:lnTo>
                    <a:pt x="108824" y="1199331"/>
                  </a:lnTo>
                  <a:lnTo>
                    <a:pt x="86874" y="1159266"/>
                  </a:lnTo>
                  <a:lnTo>
                    <a:pt x="67194" y="1117849"/>
                  </a:lnTo>
                  <a:lnTo>
                    <a:pt x="49867" y="1075162"/>
                  </a:lnTo>
                  <a:lnTo>
                    <a:pt x="34977" y="1031289"/>
                  </a:lnTo>
                  <a:lnTo>
                    <a:pt x="22608" y="986313"/>
                  </a:lnTo>
                  <a:lnTo>
                    <a:pt x="12842" y="940318"/>
                  </a:lnTo>
                  <a:lnTo>
                    <a:pt x="5763" y="893387"/>
                  </a:lnTo>
                  <a:lnTo>
                    <a:pt x="1454" y="845604"/>
                  </a:lnTo>
                  <a:lnTo>
                    <a:pt x="0" y="79705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50919" y="1577465"/>
            <a:ext cx="104394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Sharing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13502" y="2447544"/>
            <a:ext cx="2094230" cy="1620520"/>
            <a:chOff x="5413502" y="2447544"/>
            <a:chExt cx="2094230" cy="1620520"/>
          </a:xfrm>
        </p:grpSpPr>
        <p:sp>
          <p:nvSpPr>
            <p:cNvPr id="18" name="object 18"/>
            <p:cNvSpPr/>
            <p:nvPr/>
          </p:nvSpPr>
          <p:spPr>
            <a:xfrm>
              <a:off x="5413502" y="2460497"/>
              <a:ext cx="2080895" cy="1594485"/>
            </a:xfrm>
            <a:custGeom>
              <a:avLst/>
              <a:gdLst/>
              <a:ahLst/>
              <a:cxnLst/>
              <a:rect l="l" t="t" r="r" b="b"/>
              <a:pathLst>
                <a:path w="2080895" h="1594485">
                  <a:moveTo>
                    <a:pt x="372491" y="1092085"/>
                  </a:moveTo>
                  <a:lnTo>
                    <a:pt x="127635" y="886714"/>
                  </a:lnTo>
                  <a:lnTo>
                    <a:pt x="161036" y="989838"/>
                  </a:lnTo>
                  <a:lnTo>
                    <a:pt x="0" y="1042162"/>
                  </a:lnTo>
                  <a:lnTo>
                    <a:pt x="100457" y="1351407"/>
                  </a:lnTo>
                  <a:lnTo>
                    <a:pt x="261620" y="1299083"/>
                  </a:lnTo>
                  <a:lnTo>
                    <a:pt x="295021" y="1402207"/>
                  </a:lnTo>
                  <a:lnTo>
                    <a:pt x="372491" y="1092085"/>
                  </a:lnTo>
                  <a:close/>
                </a:path>
                <a:path w="2080895" h="1594485">
                  <a:moveTo>
                    <a:pt x="2080768" y="797052"/>
                  </a:moveTo>
                  <a:lnTo>
                    <a:pt x="2079307" y="748499"/>
                  </a:lnTo>
                  <a:lnTo>
                    <a:pt x="2075002" y="700722"/>
                  </a:lnTo>
                  <a:lnTo>
                    <a:pt x="2067915" y="653796"/>
                  </a:lnTo>
                  <a:lnTo>
                    <a:pt x="2058149" y="607796"/>
                  </a:lnTo>
                  <a:lnTo>
                    <a:pt x="2045779" y="562825"/>
                  </a:lnTo>
                  <a:lnTo>
                    <a:pt x="2030895" y="518947"/>
                  </a:lnTo>
                  <a:lnTo>
                    <a:pt x="2013572" y="476262"/>
                  </a:lnTo>
                  <a:lnTo>
                    <a:pt x="1993887" y="434848"/>
                  </a:lnTo>
                  <a:lnTo>
                    <a:pt x="1971941" y="394779"/>
                  </a:lnTo>
                  <a:lnTo>
                    <a:pt x="1947799" y="356146"/>
                  </a:lnTo>
                  <a:lnTo>
                    <a:pt x="1921560" y="319036"/>
                  </a:lnTo>
                  <a:lnTo>
                    <a:pt x="1893303" y="283540"/>
                  </a:lnTo>
                  <a:lnTo>
                    <a:pt x="1863102" y="249720"/>
                  </a:lnTo>
                  <a:lnTo>
                    <a:pt x="1831047" y="217665"/>
                  </a:lnTo>
                  <a:lnTo>
                    <a:pt x="1797227" y="187464"/>
                  </a:lnTo>
                  <a:lnTo>
                    <a:pt x="1761731" y="159207"/>
                  </a:lnTo>
                  <a:lnTo>
                    <a:pt x="1724621" y="132969"/>
                  </a:lnTo>
                  <a:lnTo>
                    <a:pt x="1685988" y="108826"/>
                  </a:lnTo>
                  <a:lnTo>
                    <a:pt x="1645920" y="86880"/>
                  </a:lnTo>
                  <a:lnTo>
                    <a:pt x="1604505" y="67195"/>
                  </a:lnTo>
                  <a:lnTo>
                    <a:pt x="1561820" y="49872"/>
                  </a:lnTo>
                  <a:lnTo>
                    <a:pt x="1517942" y="34988"/>
                  </a:lnTo>
                  <a:lnTo>
                    <a:pt x="1472971" y="22618"/>
                  </a:lnTo>
                  <a:lnTo>
                    <a:pt x="1426972" y="12852"/>
                  </a:lnTo>
                  <a:lnTo>
                    <a:pt x="1380045" y="5765"/>
                  </a:lnTo>
                  <a:lnTo>
                    <a:pt x="1332268" y="1460"/>
                  </a:lnTo>
                  <a:lnTo>
                    <a:pt x="1283716" y="0"/>
                  </a:lnTo>
                  <a:lnTo>
                    <a:pt x="1235151" y="1460"/>
                  </a:lnTo>
                  <a:lnTo>
                    <a:pt x="1187373" y="5765"/>
                  </a:lnTo>
                  <a:lnTo>
                    <a:pt x="1140447" y="12852"/>
                  </a:lnTo>
                  <a:lnTo>
                    <a:pt x="1094447" y="22618"/>
                  </a:lnTo>
                  <a:lnTo>
                    <a:pt x="1049477" y="34988"/>
                  </a:lnTo>
                  <a:lnTo>
                    <a:pt x="1005598" y="49872"/>
                  </a:lnTo>
                  <a:lnTo>
                    <a:pt x="962914" y="67195"/>
                  </a:lnTo>
                  <a:lnTo>
                    <a:pt x="921499" y="86880"/>
                  </a:lnTo>
                  <a:lnTo>
                    <a:pt x="881430" y="108826"/>
                  </a:lnTo>
                  <a:lnTo>
                    <a:pt x="842797" y="132969"/>
                  </a:lnTo>
                  <a:lnTo>
                    <a:pt x="805688" y="159207"/>
                  </a:lnTo>
                  <a:lnTo>
                    <a:pt x="770191" y="187464"/>
                  </a:lnTo>
                  <a:lnTo>
                    <a:pt x="736371" y="217665"/>
                  </a:lnTo>
                  <a:lnTo>
                    <a:pt x="704316" y="249720"/>
                  </a:lnTo>
                  <a:lnTo>
                    <a:pt x="674116" y="283540"/>
                  </a:lnTo>
                  <a:lnTo>
                    <a:pt x="645858" y="319036"/>
                  </a:lnTo>
                  <a:lnTo>
                    <a:pt x="619620" y="356146"/>
                  </a:lnTo>
                  <a:lnTo>
                    <a:pt x="595477" y="394779"/>
                  </a:lnTo>
                  <a:lnTo>
                    <a:pt x="573532" y="434848"/>
                  </a:lnTo>
                  <a:lnTo>
                    <a:pt x="553847" y="476262"/>
                  </a:lnTo>
                  <a:lnTo>
                    <a:pt x="536524" y="518947"/>
                  </a:lnTo>
                  <a:lnTo>
                    <a:pt x="521639" y="562825"/>
                  </a:lnTo>
                  <a:lnTo>
                    <a:pt x="509270" y="607796"/>
                  </a:lnTo>
                  <a:lnTo>
                    <a:pt x="499503" y="653796"/>
                  </a:lnTo>
                  <a:lnTo>
                    <a:pt x="492417" y="700722"/>
                  </a:lnTo>
                  <a:lnTo>
                    <a:pt x="488111" y="748499"/>
                  </a:lnTo>
                  <a:lnTo>
                    <a:pt x="486664" y="797052"/>
                  </a:lnTo>
                  <a:lnTo>
                    <a:pt x="488111" y="845616"/>
                  </a:lnTo>
                  <a:lnTo>
                    <a:pt x="492417" y="893394"/>
                  </a:lnTo>
                  <a:lnTo>
                    <a:pt x="499503" y="940320"/>
                  </a:lnTo>
                  <a:lnTo>
                    <a:pt x="509270" y="986320"/>
                  </a:lnTo>
                  <a:lnTo>
                    <a:pt x="521639" y="1031290"/>
                  </a:lnTo>
                  <a:lnTo>
                    <a:pt x="536524" y="1075169"/>
                  </a:lnTo>
                  <a:lnTo>
                    <a:pt x="553847" y="1117854"/>
                  </a:lnTo>
                  <a:lnTo>
                    <a:pt x="573532" y="1159268"/>
                  </a:lnTo>
                  <a:lnTo>
                    <a:pt x="595477" y="1199337"/>
                  </a:lnTo>
                  <a:lnTo>
                    <a:pt x="619620" y="1237970"/>
                  </a:lnTo>
                  <a:lnTo>
                    <a:pt x="645858" y="1275080"/>
                  </a:lnTo>
                  <a:lnTo>
                    <a:pt x="674116" y="1310576"/>
                  </a:lnTo>
                  <a:lnTo>
                    <a:pt x="704316" y="1344396"/>
                  </a:lnTo>
                  <a:lnTo>
                    <a:pt x="736371" y="1376451"/>
                  </a:lnTo>
                  <a:lnTo>
                    <a:pt x="770191" y="1406652"/>
                  </a:lnTo>
                  <a:lnTo>
                    <a:pt x="805688" y="1434909"/>
                  </a:lnTo>
                  <a:lnTo>
                    <a:pt x="842797" y="1461147"/>
                  </a:lnTo>
                  <a:lnTo>
                    <a:pt x="881430" y="1485290"/>
                  </a:lnTo>
                  <a:lnTo>
                    <a:pt x="921499" y="1507236"/>
                  </a:lnTo>
                  <a:lnTo>
                    <a:pt x="962914" y="1526921"/>
                  </a:lnTo>
                  <a:lnTo>
                    <a:pt x="1005598" y="1544243"/>
                  </a:lnTo>
                  <a:lnTo>
                    <a:pt x="1049477" y="1559128"/>
                  </a:lnTo>
                  <a:lnTo>
                    <a:pt x="1094447" y="1571498"/>
                  </a:lnTo>
                  <a:lnTo>
                    <a:pt x="1140447" y="1581264"/>
                  </a:lnTo>
                  <a:lnTo>
                    <a:pt x="1187373" y="1588350"/>
                  </a:lnTo>
                  <a:lnTo>
                    <a:pt x="1235151" y="1592656"/>
                  </a:lnTo>
                  <a:lnTo>
                    <a:pt x="1283716" y="1594104"/>
                  </a:lnTo>
                  <a:lnTo>
                    <a:pt x="1332268" y="1592656"/>
                  </a:lnTo>
                  <a:lnTo>
                    <a:pt x="1380045" y="1588350"/>
                  </a:lnTo>
                  <a:lnTo>
                    <a:pt x="1426972" y="1581264"/>
                  </a:lnTo>
                  <a:lnTo>
                    <a:pt x="1472971" y="1571498"/>
                  </a:lnTo>
                  <a:lnTo>
                    <a:pt x="1517942" y="1559128"/>
                  </a:lnTo>
                  <a:lnTo>
                    <a:pt x="1561820" y="1544243"/>
                  </a:lnTo>
                  <a:lnTo>
                    <a:pt x="1604505" y="1526921"/>
                  </a:lnTo>
                  <a:lnTo>
                    <a:pt x="1645920" y="1507236"/>
                  </a:lnTo>
                  <a:lnTo>
                    <a:pt x="1685988" y="1485290"/>
                  </a:lnTo>
                  <a:lnTo>
                    <a:pt x="1724621" y="1461147"/>
                  </a:lnTo>
                  <a:lnTo>
                    <a:pt x="1761731" y="1434909"/>
                  </a:lnTo>
                  <a:lnTo>
                    <a:pt x="1797227" y="1406652"/>
                  </a:lnTo>
                  <a:lnTo>
                    <a:pt x="1831047" y="1376451"/>
                  </a:lnTo>
                  <a:lnTo>
                    <a:pt x="1863102" y="1344396"/>
                  </a:lnTo>
                  <a:lnTo>
                    <a:pt x="1893303" y="1310576"/>
                  </a:lnTo>
                  <a:lnTo>
                    <a:pt x="1921560" y="1275080"/>
                  </a:lnTo>
                  <a:lnTo>
                    <a:pt x="1947799" y="1237970"/>
                  </a:lnTo>
                  <a:lnTo>
                    <a:pt x="1971941" y="1199337"/>
                  </a:lnTo>
                  <a:lnTo>
                    <a:pt x="1993887" y="1159268"/>
                  </a:lnTo>
                  <a:lnTo>
                    <a:pt x="2013572" y="1117854"/>
                  </a:lnTo>
                  <a:lnTo>
                    <a:pt x="2030895" y="1075169"/>
                  </a:lnTo>
                  <a:lnTo>
                    <a:pt x="2045779" y="1031290"/>
                  </a:lnTo>
                  <a:lnTo>
                    <a:pt x="2058149" y="986320"/>
                  </a:lnTo>
                  <a:lnTo>
                    <a:pt x="2067915" y="940320"/>
                  </a:lnTo>
                  <a:lnTo>
                    <a:pt x="2075002" y="893394"/>
                  </a:lnTo>
                  <a:lnTo>
                    <a:pt x="2079307" y="845616"/>
                  </a:lnTo>
                  <a:lnTo>
                    <a:pt x="2080768" y="797052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00166" y="2460498"/>
              <a:ext cx="1594485" cy="1594485"/>
            </a:xfrm>
            <a:custGeom>
              <a:avLst/>
              <a:gdLst/>
              <a:ahLst/>
              <a:cxnLst/>
              <a:rect l="l" t="t" r="r" b="b"/>
              <a:pathLst>
                <a:path w="1594484" h="1594485">
                  <a:moveTo>
                    <a:pt x="0" y="797051"/>
                  </a:moveTo>
                  <a:lnTo>
                    <a:pt x="1454" y="748499"/>
                  </a:lnTo>
                  <a:lnTo>
                    <a:pt x="5763" y="700716"/>
                  </a:lnTo>
                  <a:lnTo>
                    <a:pt x="12842" y="653785"/>
                  </a:lnTo>
                  <a:lnTo>
                    <a:pt x="22608" y="607790"/>
                  </a:lnTo>
                  <a:lnTo>
                    <a:pt x="34977" y="562814"/>
                  </a:lnTo>
                  <a:lnTo>
                    <a:pt x="49867" y="518941"/>
                  </a:lnTo>
                  <a:lnTo>
                    <a:pt x="67194" y="476254"/>
                  </a:lnTo>
                  <a:lnTo>
                    <a:pt x="86874" y="434837"/>
                  </a:lnTo>
                  <a:lnTo>
                    <a:pt x="108824" y="394772"/>
                  </a:lnTo>
                  <a:lnTo>
                    <a:pt x="132961" y="356143"/>
                  </a:lnTo>
                  <a:lnTo>
                    <a:pt x="159202" y="319034"/>
                  </a:lnTo>
                  <a:lnTo>
                    <a:pt x="187462" y="283528"/>
                  </a:lnTo>
                  <a:lnTo>
                    <a:pt x="217659" y="249709"/>
                  </a:lnTo>
                  <a:lnTo>
                    <a:pt x="249709" y="217659"/>
                  </a:lnTo>
                  <a:lnTo>
                    <a:pt x="283528" y="187462"/>
                  </a:lnTo>
                  <a:lnTo>
                    <a:pt x="319034" y="159202"/>
                  </a:lnTo>
                  <a:lnTo>
                    <a:pt x="356143" y="132961"/>
                  </a:lnTo>
                  <a:lnTo>
                    <a:pt x="394772" y="108824"/>
                  </a:lnTo>
                  <a:lnTo>
                    <a:pt x="434837" y="86874"/>
                  </a:lnTo>
                  <a:lnTo>
                    <a:pt x="476254" y="67194"/>
                  </a:lnTo>
                  <a:lnTo>
                    <a:pt x="518941" y="49867"/>
                  </a:lnTo>
                  <a:lnTo>
                    <a:pt x="562814" y="34977"/>
                  </a:lnTo>
                  <a:lnTo>
                    <a:pt x="607790" y="22608"/>
                  </a:lnTo>
                  <a:lnTo>
                    <a:pt x="653785" y="12842"/>
                  </a:lnTo>
                  <a:lnTo>
                    <a:pt x="700716" y="5763"/>
                  </a:lnTo>
                  <a:lnTo>
                    <a:pt x="748499" y="1454"/>
                  </a:lnTo>
                  <a:lnTo>
                    <a:pt x="797052" y="0"/>
                  </a:lnTo>
                  <a:lnTo>
                    <a:pt x="845604" y="1454"/>
                  </a:lnTo>
                  <a:lnTo>
                    <a:pt x="893387" y="5763"/>
                  </a:lnTo>
                  <a:lnTo>
                    <a:pt x="940318" y="12842"/>
                  </a:lnTo>
                  <a:lnTo>
                    <a:pt x="986313" y="22608"/>
                  </a:lnTo>
                  <a:lnTo>
                    <a:pt x="1031289" y="34977"/>
                  </a:lnTo>
                  <a:lnTo>
                    <a:pt x="1075162" y="49867"/>
                  </a:lnTo>
                  <a:lnTo>
                    <a:pt x="1117849" y="67194"/>
                  </a:lnTo>
                  <a:lnTo>
                    <a:pt x="1159266" y="86874"/>
                  </a:lnTo>
                  <a:lnTo>
                    <a:pt x="1199331" y="108824"/>
                  </a:lnTo>
                  <a:lnTo>
                    <a:pt x="1237960" y="132961"/>
                  </a:lnTo>
                  <a:lnTo>
                    <a:pt x="1275069" y="159202"/>
                  </a:lnTo>
                  <a:lnTo>
                    <a:pt x="1310575" y="187462"/>
                  </a:lnTo>
                  <a:lnTo>
                    <a:pt x="1344394" y="217659"/>
                  </a:lnTo>
                  <a:lnTo>
                    <a:pt x="1376444" y="249709"/>
                  </a:lnTo>
                  <a:lnTo>
                    <a:pt x="1406641" y="283528"/>
                  </a:lnTo>
                  <a:lnTo>
                    <a:pt x="1434901" y="319034"/>
                  </a:lnTo>
                  <a:lnTo>
                    <a:pt x="1461142" y="356143"/>
                  </a:lnTo>
                  <a:lnTo>
                    <a:pt x="1485279" y="394772"/>
                  </a:lnTo>
                  <a:lnTo>
                    <a:pt x="1507229" y="434837"/>
                  </a:lnTo>
                  <a:lnTo>
                    <a:pt x="1526909" y="476254"/>
                  </a:lnTo>
                  <a:lnTo>
                    <a:pt x="1544236" y="518941"/>
                  </a:lnTo>
                  <a:lnTo>
                    <a:pt x="1559126" y="562814"/>
                  </a:lnTo>
                  <a:lnTo>
                    <a:pt x="1571495" y="607790"/>
                  </a:lnTo>
                  <a:lnTo>
                    <a:pt x="1581261" y="653785"/>
                  </a:lnTo>
                  <a:lnTo>
                    <a:pt x="1588340" y="700716"/>
                  </a:lnTo>
                  <a:lnTo>
                    <a:pt x="1592649" y="748499"/>
                  </a:lnTo>
                  <a:lnTo>
                    <a:pt x="1594104" y="797051"/>
                  </a:lnTo>
                  <a:lnTo>
                    <a:pt x="1592649" y="845604"/>
                  </a:lnTo>
                  <a:lnTo>
                    <a:pt x="1588340" y="893387"/>
                  </a:lnTo>
                  <a:lnTo>
                    <a:pt x="1581261" y="940318"/>
                  </a:lnTo>
                  <a:lnTo>
                    <a:pt x="1571495" y="986313"/>
                  </a:lnTo>
                  <a:lnTo>
                    <a:pt x="1559126" y="1031289"/>
                  </a:lnTo>
                  <a:lnTo>
                    <a:pt x="1544236" y="1075162"/>
                  </a:lnTo>
                  <a:lnTo>
                    <a:pt x="1526909" y="1117849"/>
                  </a:lnTo>
                  <a:lnTo>
                    <a:pt x="1507229" y="1159266"/>
                  </a:lnTo>
                  <a:lnTo>
                    <a:pt x="1485279" y="1199331"/>
                  </a:lnTo>
                  <a:lnTo>
                    <a:pt x="1461142" y="1237960"/>
                  </a:lnTo>
                  <a:lnTo>
                    <a:pt x="1434901" y="1275069"/>
                  </a:lnTo>
                  <a:lnTo>
                    <a:pt x="1406641" y="1310575"/>
                  </a:lnTo>
                  <a:lnTo>
                    <a:pt x="1376444" y="1344394"/>
                  </a:lnTo>
                  <a:lnTo>
                    <a:pt x="1344394" y="1376444"/>
                  </a:lnTo>
                  <a:lnTo>
                    <a:pt x="1310575" y="1406641"/>
                  </a:lnTo>
                  <a:lnTo>
                    <a:pt x="1275069" y="1434901"/>
                  </a:lnTo>
                  <a:lnTo>
                    <a:pt x="1237960" y="1461142"/>
                  </a:lnTo>
                  <a:lnTo>
                    <a:pt x="1199331" y="1485279"/>
                  </a:lnTo>
                  <a:lnTo>
                    <a:pt x="1159266" y="1507229"/>
                  </a:lnTo>
                  <a:lnTo>
                    <a:pt x="1117849" y="1526909"/>
                  </a:lnTo>
                  <a:lnTo>
                    <a:pt x="1075162" y="1544236"/>
                  </a:lnTo>
                  <a:lnTo>
                    <a:pt x="1031289" y="1559126"/>
                  </a:lnTo>
                  <a:lnTo>
                    <a:pt x="986313" y="1571495"/>
                  </a:lnTo>
                  <a:lnTo>
                    <a:pt x="940318" y="1581261"/>
                  </a:lnTo>
                  <a:lnTo>
                    <a:pt x="893387" y="1588340"/>
                  </a:lnTo>
                  <a:lnTo>
                    <a:pt x="845604" y="1592649"/>
                  </a:lnTo>
                  <a:lnTo>
                    <a:pt x="797052" y="1594103"/>
                  </a:lnTo>
                  <a:lnTo>
                    <a:pt x="748499" y="1592649"/>
                  </a:lnTo>
                  <a:lnTo>
                    <a:pt x="700716" y="1588340"/>
                  </a:lnTo>
                  <a:lnTo>
                    <a:pt x="653785" y="1581261"/>
                  </a:lnTo>
                  <a:lnTo>
                    <a:pt x="607790" y="1571495"/>
                  </a:lnTo>
                  <a:lnTo>
                    <a:pt x="562814" y="1559126"/>
                  </a:lnTo>
                  <a:lnTo>
                    <a:pt x="518941" y="1544236"/>
                  </a:lnTo>
                  <a:lnTo>
                    <a:pt x="476254" y="1526909"/>
                  </a:lnTo>
                  <a:lnTo>
                    <a:pt x="434837" y="1507229"/>
                  </a:lnTo>
                  <a:lnTo>
                    <a:pt x="394772" y="1485279"/>
                  </a:lnTo>
                  <a:lnTo>
                    <a:pt x="356143" y="1461142"/>
                  </a:lnTo>
                  <a:lnTo>
                    <a:pt x="319034" y="1434901"/>
                  </a:lnTo>
                  <a:lnTo>
                    <a:pt x="283528" y="1406641"/>
                  </a:lnTo>
                  <a:lnTo>
                    <a:pt x="249709" y="1376444"/>
                  </a:lnTo>
                  <a:lnTo>
                    <a:pt x="217659" y="1344394"/>
                  </a:lnTo>
                  <a:lnTo>
                    <a:pt x="187462" y="1310575"/>
                  </a:lnTo>
                  <a:lnTo>
                    <a:pt x="159202" y="1275069"/>
                  </a:lnTo>
                  <a:lnTo>
                    <a:pt x="132961" y="1237960"/>
                  </a:lnTo>
                  <a:lnTo>
                    <a:pt x="108824" y="1199331"/>
                  </a:lnTo>
                  <a:lnTo>
                    <a:pt x="86874" y="1159266"/>
                  </a:lnTo>
                  <a:lnTo>
                    <a:pt x="67194" y="1117849"/>
                  </a:lnTo>
                  <a:lnTo>
                    <a:pt x="49867" y="1075162"/>
                  </a:lnTo>
                  <a:lnTo>
                    <a:pt x="34977" y="1031289"/>
                  </a:lnTo>
                  <a:lnTo>
                    <a:pt x="22608" y="986313"/>
                  </a:lnTo>
                  <a:lnTo>
                    <a:pt x="12842" y="940318"/>
                  </a:lnTo>
                  <a:lnTo>
                    <a:pt x="5763" y="893387"/>
                  </a:lnTo>
                  <a:lnTo>
                    <a:pt x="1454" y="845604"/>
                  </a:lnTo>
                  <a:lnTo>
                    <a:pt x="0" y="79705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357873" y="3120898"/>
            <a:ext cx="1136524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Helping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67350" y="5618175"/>
            <a:ext cx="10858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00"/>
                </a:solidFill>
                <a:latin typeface="Arial"/>
                <a:cs typeface="Arial"/>
              </a:rPr>
              <a:t>Guidance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85617" y="5618175"/>
            <a:ext cx="99009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Advising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81200" y="3120898"/>
            <a:ext cx="804417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Ch</a:t>
            </a: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ng</a:t>
            </a: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60446"/>
            <a:ext cx="8547100" cy="41974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5575" indent="-342900" algn="just">
              <a:lnSpc>
                <a:spcPct val="120000"/>
              </a:lnSpc>
              <a:spcBef>
                <a:spcPts val="95"/>
              </a:spcBef>
              <a:buFont typeface="Wingdings"/>
              <a:buChar char=""/>
              <a:tabLst>
                <a:tab pos="355600" algn="l"/>
                <a:tab pos="5674995" algn="l"/>
              </a:tabLst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2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improving</a:t>
            </a:r>
            <a:r>
              <a:rPr sz="22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employees</a:t>
            </a:r>
            <a:r>
              <a:rPr sz="2200" b="1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performance</a:t>
            </a:r>
            <a:r>
              <a:rPr sz="22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productivity</a:t>
            </a:r>
            <a:r>
              <a:rPr sz="22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by</a:t>
            </a:r>
            <a:r>
              <a:rPr sz="22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providing</a:t>
            </a:r>
            <a:r>
              <a:rPr sz="22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employee</a:t>
            </a:r>
            <a:r>
              <a:rPr sz="22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22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feedback</a:t>
            </a:r>
            <a:r>
              <a:rPr sz="2200" b="1" u="sng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regarding </a:t>
            </a:r>
            <a:r>
              <a:rPr sz="2200" b="1" spc="-5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areas</a:t>
            </a:r>
            <a:r>
              <a:rPr sz="22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where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22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2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doing</a:t>
            </a:r>
            <a:r>
              <a:rPr sz="2200" b="1" u="sng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well</a:t>
            </a:r>
            <a:r>
              <a:rPr lang="en-IN" sz="22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2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areas	that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may</a:t>
            </a:r>
            <a:r>
              <a:rPr sz="22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require </a:t>
            </a:r>
            <a:r>
              <a:rPr sz="22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improvement</a:t>
            </a:r>
            <a:r>
              <a:rPr sz="2200" b="1" u="sng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200" u="sng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530"/>
              </a:spcBef>
              <a:buClr>
                <a:srgbClr val="008E40"/>
              </a:buClr>
              <a:buFont typeface="Wingdings"/>
              <a:buChar char=""/>
              <a:tabLst>
                <a:tab pos="422275" algn="l"/>
                <a:tab pos="422909" algn="l"/>
              </a:tabLst>
            </a:pPr>
            <a:r>
              <a:rPr dirty="0"/>
              <a:t>	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A</a:t>
            </a:r>
            <a:r>
              <a:rPr sz="2200" b="1" spc="-75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supportive</a:t>
            </a:r>
            <a:r>
              <a:rPr sz="2200" b="1" i="1" u="sng" spc="2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process</a:t>
            </a:r>
            <a:r>
              <a:rPr sz="2200" b="1" i="1" u="sng" spc="40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by</a:t>
            </a:r>
            <a:r>
              <a:rPr sz="2200" b="1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a</a:t>
            </a:r>
            <a:r>
              <a:rPr sz="2200" b="1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manager</a:t>
            </a:r>
            <a:r>
              <a:rPr sz="2200" b="1" spc="15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to</a:t>
            </a:r>
            <a:r>
              <a:rPr sz="2200" b="1" spc="20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help</a:t>
            </a:r>
            <a:r>
              <a:rPr sz="2200" b="1" i="1" u="sng" spc="1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an</a:t>
            </a:r>
            <a:r>
              <a:rPr sz="2200" b="1" i="1" u="sng" spc="1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employee</a:t>
            </a:r>
            <a:r>
              <a:rPr sz="2200" b="1" i="1" u="heavy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define</a:t>
            </a:r>
            <a:r>
              <a:rPr sz="2200" b="1" i="1" u="sng" spc="3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and</a:t>
            </a:r>
            <a:r>
              <a:rPr sz="2200" b="1" i="1" u="sng" spc="2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work</a:t>
            </a:r>
            <a:r>
              <a:rPr sz="2200" b="1" i="1" u="sng" spc="2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through</a:t>
            </a:r>
            <a:r>
              <a:rPr sz="2200" b="1" i="1" u="sng" spc="60" dirty="0">
                <a:solidFill>
                  <a:srgbClr val="008E40"/>
                </a:solidFill>
                <a:uFill>
                  <a:solidFill>
                    <a:srgbClr val="008E40"/>
                  </a:solidFill>
                </a:u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personal</a:t>
            </a:r>
            <a:r>
              <a:rPr sz="2200" b="1" spc="40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problems</a:t>
            </a:r>
            <a:r>
              <a:rPr sz="2200" b="1" spc="25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or</a:t>
            </a:r>
            <a:r>
              <a:rPr sz="2200" b="1" spc="15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organizational </a:t>
            </a:r>
            <a:r>
              <a:rPr sz="2200" b="1" spc="-595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changes</a:t>
            </a:r>
            <a:r>
              <a:rPr sz="2200" b="1" spc="15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that</a:t>
            </a:r>
            <a:r>
              <a:rPr sz="2200" b="1" spc="5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affect</a:t>
            </a:r>
            <a:r>
              <a:rPr sz="2200" b="1" spc="20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job</a:t>
            </a:r>
            <a:r>
              <a:rPr sz="2200" b="1" spc="10" dirty="0">
                <a:solidFill>
                  <a:srgbClr val="008E4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8E40"/>
                </a:solidFill>
                <a:latin typeface="Arial"/>
                <a:cs typeface="Arial"/>
              </a:rPr>
              <a:t>performance</a:t>
            </a:r>
            <a:endParaRPr sz="22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buChar char=""/>
            </a:pPr>
            <a:endParaRPr sz="2400" dirty="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1750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Set of</a:t>
            </a:r>
            <a:r>
              <a:rPr sz="2200" b="1" spc="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200" b="1" i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Techniques,</a:t>
            </a:r>
            <a:r>
              <a:rPr sz="2200" b="1" i="1" u="sng" spc="5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Skills,</a:t>
            </a:r>
            <a:r>
              <a:rPr sz="2200" b="1" i="1" u="sng" spc="-8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Attitudes</a:t>
            </a:r>
            <a:r>
              <a:rPr sz="2200" b="1" i="1" spc="6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to</a:t>
            </a:r>
            <a:r>
              <a:rPr sz="2200" b="1" spc="1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help</a:t>
            </a:r>
            <a:r>
              <a:rPr sz="2200" b="1" spc="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people</a:t>
            </a:r>
            <a:r>
              <a:rPr sz="2200" b="1" spc="4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manage</a:t>
            </a:r>
            <a:endParaRPr sz="2200" u="sng" dirty="0">
              <a:latin typeface="Arial"/>
              <a:cs typeface="Arial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their</a:t>
            </a:r>
            <a:r>
              <a:rPr sz="2200" b="1" spc="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own</a:t>
            </a:r>
            <a:r>
              <a:rPr sz="2200" b="1" i="1" u="sng" spc="2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problems</a:t>
            </a:r>
            <a:r>
              <a:rPr sz="2200" b="1" i="1" u="sng" spc="2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using</a:t>
            </a:r>
            <a:r>
              <a:rPr sz="2200" b="1" spc="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their</a:t>
            </a:r>
            <a:r>
              <a:rPr sz="2200" b="1" spc="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own</a:t>
            </a:r>
            <a:r>
              <a:rPr sz="2200" b="1" i="1" u="sng" spc="2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resources</a:t>
            </a:r>
            <a:endParaRPr sz="2200" u="sng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3843" y="0"/>
            <a:ext cx="9157970" cy="668655"/>
            <a:chOff x="-13843" y="0"/>
            <a:chExt cx="9157970" cy="668655"/>
          </a:xfrm>
        </p:grpSpPr>
        <p:sp>
          <p:nvSpPr>
            <p:cNvPr id="4" name="object 4"/>
            <p:cNvSpPr/>
            <p:nvPr/>
          </p:nvSpPr>
          <p:spPr>
            <a:xfrm>
              <a:off x="761" y="0"/>
              <a:ext cx="9143365" cy="639445"/>
            </a:xfrm>
            <a:custGeom>
              <a:avLst/>
              <a:gdLst/>
              <a:ahLst/>
              <a:cxnLst/>
              <a:rect l="l" t="t" r="r" b="b"/>
              <a:pathLst>
                <a:path w="9143365" h="639445">
                  <a:moveTo>
                    <a:pt x="0" y="639317"/>
                  </a:moveTo>
                  <a:lnTo>
                    <a:pt x="9143238" y="639317"/>
                  </a:lnTo>
                  <a:lnTo>
                    <a:pt x="9143238" y="0"/>
                  </a:lnTo>
                  <a:lnTo>
                    <a:pt x="0" y="0"/>
                  </a:lnTo>
                  <a:lnTo>
                    <a:pt x="0" y="63931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624839"/>
              <a:ext cx="9143365" cy="29209"/>
            </a:xfrm>
            <a:custGeom>
              <a:avLst/>
              <a:gdLst/>
              <a:ahLst/>
              <a:cxnLst/>
              <a:rect l="l" t="t" r="r" b="b"/>
              <a:pathLst>
                <a:path w="9143365" h="29209">
                  <a:moveTo>
                    <a:pt x="0" y="28955"/>
                  </a:moveTo>
                  <a:lnTo>
                    <a:pt x="9143238" y="28955"/>
                  </a:lnTo>
                  <a:lnTo>
                    <a:pt x="9143238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0"/>
              <a:ext cx="0" cy="639445"/>
            </a:xfrm>
            <a:custGeom>
              <a:avLst/>
              <a:gdLst/>
              <a:ahLst/>
              <a:cxnLst/>
              <a:rect l="l" t="t" r="r" b="b"/>
              <a:pathLst>
                <a:path h="639445">
                  <a:moveTo>
                    <a:pt x="0" y="0"/>
                  </a:moveTo>
                  <a:lnTo>
                    <a:pt x="0" y="63931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18388" y="0"/>
            <a:ext cx="7471409" cy="580286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26034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204"/>
              </a:spcBef>
            </a:pPr>
            <a:r>
              <a:rPr spc="-5" dirty="0">
                <a:solidFill>
                  <a:schemeClr val="bg1"/>
                </a:solidFill>
              </a:rPr>
              <a:t>Performance </a:t>
            </a:r>
            <a:r>
              <a:rPr dirty="0">
                <a:solidFill>
                  <a:schemeClr val="bg1"/>
                </a:solidFill>
              </a:rPr>
              <a:t>Counselling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: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Definition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24788"/>
            <a:ext cx="8712835" cy="452564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2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b="1" u="sng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Purpose</a:t>
            </a:r>
            <a:endParaRPr sz="2200" u="sng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1099"/>
              </a:lnSpc>
              <a:spcBef>
                <a:spcPts val="705"/>
              </a:spcBef>
              <a:buClr>
                <a:srgbClr val="000099"/>
              </a:buClr>
              <a:buSzPct val="110000"/>
              <a:buFont typeface="Wingdings"/>
              <a:buChar char=""/>
              <a:tabLst>
                <a:tab pos="833755" algn="l"/>
                <a:tab pos="835025" algn="l"/>
              </a:tabLst>
            </a:pPr>
            <a:r>
              <a:rPr dirty="0"/>
              <a:t>	</a:t>
            </a:r>
            <a:r>
              <a:rPr sz="2000" b="1" spc="-75" dirty="0">
                <a:solidFill>
                  <a:srgbClr val="000099"/>
                </a:solidFill>
                <a:latin typeface="Arial"/>
                <a:cs typeface="Arial"/>
              </a:rPr>
              <a:t>To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provide</a:t>
            </a:r>
            <a:r>
              <a:rPr sz="2000" b="1" i="1" spc="-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an</a:t>
            </a:r>
            <a:r>
              <a:rPr sz="20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employee</a:t>
            </a: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 with</a:t>
            </a:r>
            <a:r>
              <a:rPr sz="2000" b="1" spc="-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the</a:t>
            </a:r>
            <a:r>
              <a:rPr sz="2000" b="1" u="sng" spc="-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info,</a:t>
            </a:r>
            <a:r>
              <a:rPr sz="2000" b="1" i="1" u="sng" spc="-2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advice</a:t>
            </a:r>
            <a:r>
              <a:rPr sz="2000" b="1" i="1" u="sng" spc="-3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and assistance</a:t>
            </a:r>
            <a:r>
              <a:rPr sz="2000" b="1" i="1" u="sng" spc="-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they </a:t>
            </a:r>
            <a:r>
              <a:rPr sz="2000" b="1" spc="-54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need to contribute fully to the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achievement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of organization's </a:t>
            </a: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objectives.</a:t>
            </a:r>
            <a:endParaRPr sz="2000" dirty="0">
              <a:latin typeface="Arial"/>
              <a:cs typeface="Arial"/>
            </a:endParaRPr>
          </a:p>
          <a:p>
            <a:pPr marL="756285" marR="67945" lvl="1" indent="-287020" algn="just">
              <a:lnSpc>
                <a:spcPct val="100000"/>
              </a:lnSpc>
              <a:spcBef>
                <a:spcPts val="480"/>
              </a:spcBef>
              <a:buClr>
                <a:srgbClr val="008E40"/>
              </a:buClr>
              <a:buFont typeface="Wingdings"/>
              <a:buChar char=""/>
              <a:tabLst>
                <a:tab pos="826135" algn="l"/>
                <a:tab pos="827405" algn="l"/>
              </a:tabLst>
            </a:pPr>
            <a:r>
              <a:rPr dirty="0"/>
              <a:t>	</a:t>
            </a:r>
            <a:r>
              <a:rPr sz="2000" b="1" spc="-75" dirty="0">
                <a:solidFill>
                  <a:srgbClr val="000099"/>
                </a:solidFill>
                <a:latin typeface="Arial"/>
                <a:cs typeface="Arial"/>
              </a:rPr>
              <a:t>To</a:t>
            </a:r>
            <a:r>
              <a:rPr sz="2000" b="1" spc="-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improve</a:t>
            </a:r>
            <a:r>
              <a:rPr sz="2000" b="1" i="1" u="sng" spc="-1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the</a:t>
            </a:r>
            <a:r>
              <a:rPr sz="2000" b="1" i="1" u="sng" spc="-1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performance</a:t>
            </a:r>
            <a:r>
              <a:rPr sz="2000" b="1" i="1" spc="-4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of</a:t>
            </a:r>
            <a:r>
              <a:rPr sz="2000" b="1" spc="-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employees</a:t>
            </a:r>
            <a:r>
              <a:rPr sz="2000" b="1" spc="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or</a:t>
            </a:r>
            <a:r>
              <a:rPr sz="20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to</a:t>
            </a:r>
            <a:r>
              <a:rPr sz="2000" b="1" i="1" u="sng" spc="-1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maintain</a:t>
            </a:r>
            <a:r>
              <a:rPr sz="2000" b="1" i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already </a:t>
            </a:r>
            <a:r>
              <a:rPr sz="2000" b="1" spc="-5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existing</a:t>
            </a:r>
            <a:r>
              <a:rPr sz="2000" b="1" spc="-3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desirable</a:t>
            </a:r>
            <a:r>
              <a:rPr sz="2000" b="1" spc="-3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level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 of</a:t>
            </a:r>
            <a:r>
              <a:rPr sz="20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performance</a:t>
            </a:r>
            <a:endParaRPr sz="20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192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spc="-55" dirty="0">
                <a:solidFill>
                  <a:srgbClr val="FF0000"/>
                </a:solidFill>
                <a:latin typeface="Arial"/>
                <a:cs typeface="Arial"/>
              </a:rPr>
              <a:t>Two</a:t>
            </a:r>
            <a:r>
              <a:rPr sz="22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way</a:t>
            </a:r>
            <a:r>
              <a:rPr sz="22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endParaRPr sz="2200" dirty="0">
              <a:latin typeface="Arial"/>
              <a:cs typeface="Arial"/>
            </a:endParaRPr>
          </a:p>
          <a:p>
            <a:pPr marL="355600" marR="44450" indent="-342900" algn="just">
              <a:lnSpc>
                <a:spcPct val="100000"/>
              </a:lnSpc>
              <a:spcBef>
                <a:spcPts val="82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Essential</a:t>
            </a:r>
            <a:r>
              <a:rPr sz="2200" b="1" spc="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for</a:t>
            </a:r>
            <a:r>
              <a:rPr sz="2200" b="1" u="sng" spc="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management</a:t>
            </a:r>
            <a:r>
              <a:rPr sz="2200" b="1" i="1" u="sng" spc="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and</a:t>
            </a:r>
            <a:r>
              <a:rPr sz="2200" b="1" i="1" u="sng" spc="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development</a:t>
            </a:r>
            <a:r>
              <a:rPr sz="2200" b="1" i="1" u="sng" spc="5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of</a:t>
            </a:r>
            <a:r>
              <a:rPr sz="2200" b="1" spc="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employees</a:t>
            </a:r>
            <a:r>
              <a:rPr sz="2200" b="1" spc="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and </a:t>
            </a:r>
            <a:r>
              <a:rPr sz="2200" b="1" spc="-6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is natural</a:t>
            </a:r>
            <a:r>
              <a:rPr sz="2200" b="1" spc="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component</a:t>
            </a:r>
            <a:r>
              <a:rPr sz="2200" b="1" spc="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of</a:t>
            </a:r>
            <a:r>
              <a:rPr sz="2200" b="1" spc="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managing</a:t>
            </a:r>
            <a:r>
              <a:rPr sz="2200" b="1" spc="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people.</a:t>
            </a:r>
            <a:endParaRPr sz="2200" dirty="0">
              <a:latin typeface="Arial"/>
              <a:cs typeface="Arial"/>
            </a:endParaRPr>
          </a:p>
          <a:p>
            <a:pPr marL="355600" marR="109855" indent="-342900" algn="just">
              <a:lnSpc>
                <a:spcPct val="100000"/>
              </a:lnSpc>
              <a:spcBef>
                <a:spcPts val="52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Performance</a:t>
            </a:r>
            <a:r>
              <a:rPr sz="2200" b="1" spc="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Counselling</a:t>
            </a:r>
            <a:r>
              <a:rPr sz="2200" b="1" spc="5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focuses</a:t>
            </a:r>
            <a:r>
              <a:rPr sz="2200" b="1" i="1" u="sng" spc="3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on</a:t>
            </a:r>
            <a:r>
              <a:rPr sz="2200" b="1" spc="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employees</a:t>
            </a:r>
            <a:r>
              <a:rPr sz="2200" b="1" spc="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performance </a:t>
            </a:r>
            <a:r>
              <a:rPr sz="2200" b="1" spc="-59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in</a:t>
            </a:r>
            <a:r>
              <a:rPr sz="2200" b="1" u="sng" spc="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assigned</a:t>
            </a:r>
            <a:r>
              <a:rPr sz="2200" b="1" i="1" u="sng" spc="2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sng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task</a:t>
            </a:r>
            <a:endParaRPr sz="2200" u="sng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3843" y="0"/>
            <a:ext cx="9157970" cy="668655"/>
            <a:chOff x="-13843" y="0"/>
            <a:chExt cx="9157970" cy="668655"/>
          </a:xfrm>
        </p:grpSpPr>
        <p:sp>
          <p:nvSpPr>
            <p:cNvPr id="4" name="object 4"/>
            <p:cNvSpPr/>
            <p:nvPr/>
          </p:nvSpPr>
          <p:spPr>
            <a:xfrm>
              <a:off x="761" y="0"/>
              <a:ext cx="9143365" cy="639445"/>
            </a:xfrm>
            <a:custGeom>
              <a:avLst/>
              <a:gdLst/>
              <a:ahLst/>
              <a:cxnLst/>
              <a:rect l="l" t="t" r="r" b="b"/>
              <a:pathLst>
                <a:path w="9143365" h="639445">
                  <a:moveTo>
                    <a:pt x="0" y="639317"/>
                  </a:moveTo>
                  <a:lnTo>
                    <a:pt x="9143238" y="639317"/>
                  </a:lnTo>
                  <a:lnTo>
                    <a:pt x="9143238" y="0"/>
                  </a:lnTo>
                  <a:lnTo>
                    <a:pt x="0" y="0"/>
                  </a:lnTo>
                  <a:lnTo>
                    <a:pt x="0" y="63931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624839"/>
              <a:ext cx="9143365" cy="29209"/>
            </a:xfrm>
            <a:custGeom>
              <a:avLst/>
              <a:gdLst/>
              <a:ahLst/>
              <a:cxnLst/>
              <a:rect l="l" t="t" r="r" b="b"/>
              <a:pathLst>
                <a:path w="9143365" h="29209">
                  <a:moveTo>
                    <a:pt x="0" y="28955"/>
                  </a:moveTo>
                  <a:lnTo>
                    <a:pt x="9143238" y="28955"/>
                  </a:lnTo>
                  <a:lnTo>
                    <a:pt x="9143238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0"/>
              <a:ext cx="0" cy="639445"/>
            </a:xfrm>
            <a:custGeom>
              <a:avLst/>
              <a:gdLst/>
              <a:ahLst/>
              <a:cxnLst/>
              <a:rect l="l" t="t" r="r" b="b"/>
              <a:pathLst>
                <a:path h="639445">
                  <a:moveTo>
                    <a:pt x="0" y="0"/>
                  </a:moveTo>
                  <a:lnTo>
                    <a:pt x="0" y="63931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18388" y="0"/>
            <a:ext cx="7471409" cy="580286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26034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204"/>
              </a:spcBef>
            </a:pPr>
            <a:r>
              <a:rPr spc="-5" dirty="0">
                <a:solidFill>
                  <a:schemeClr val="bg1"/>
                </a:solidFill>
              </a:rPr>
              <a:t>Performance </a:t>
            </a:r>
            <a:r>
              <a:rPr dirty="0">
                <a:solidFill>
                  <a:schemeClr val="bg1"/>
                </a:solidFill>
              </a:rPr>
              <a:t>Counselling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: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Definition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0389" y="2837510"/>
            <a:ext cx="4441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chemeClr val="bg1"/>
                </a:solidFill>
              </a:rPr>
              <a:t>Need</a:t>
            </a:r>
            <a:r>
              <a:rPr sz="4400" spc="-55" dirty="0">
                <a:solidFill>
                  <a:schemeClr val="bg1"/>
                </a:solidFill>
              </a:rPr>
              <a:t> </a:t>
            </a:r>
            <a:r>
              <a:rPr sz="4400" dirty="0">
                <a:solidFill>
                  <a:schemeClr val="bg1"/>
                </a:solidFill>
              </a:rPr>
              <a:t>Counselling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1049</Words>
  <Application>Microsoft Office PowerPoint</Application>
  <PresentationFormat>On-screen Show (4:3)</PresentationFormat>
  <Paragraphs>171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MT</vt:lpstr>
      <vt:lpstr>Calibri</vt:lpstr>
      <vt:lpstr>Wingdings</vt:lpstr>
      <vt:lpstr>Office Theme</vt:lpstr>
      <vt:lpstr>PowerPoint Presentation</vt:lpstr>
      <vt:lpstr>Preview</vt:lpstr>
      <vt:lpstr>Performance Counselling</vt:lpstr>
      <vt:lpstr>Introduction</vt:lpstr>
      <vt:lpstr>Introduction</vt:lpstr>
      <vt:lpstr>Introduction</vt:lpstr>
      <vt:lpstr>Performance Counselling : Definition</vt:lpstr>
      <vt:lpstr>Performance Counselling : Definition</vt:lpstr>
      <vt:lpstr>Need Counselling</vt:lpstr>
      <vt:lpstr>Need Counselling</vt:lpstr>
      <vt:lpstr>Need Counselling</vt:lpstr>
      <vt:lpstr>Objectives : Performance Counselling</vt:lpstr>
      <vt:lpstr>Objectives : Performance Counselling</vt:lpstr>
      <vt:lpstr>Objectives :Performance Counselling</vt:lpstr>
      <vt:lpstr>Conditions for Effective Counselling</vt:lpstr>
      <vt:lpstr>Essential Conditions for effective counselling</vt:lpstr>
      <vt:lpstr>Performance Counselling Process</vt:lpstr>
      <vt:lpstr>Performance Counselling Process</vt:lpstr>
      <vt:lpstr>Performance Counselling Process</vt:lpstr>
      <vt:lpstr>Performance Counselling Process</vt:lpstr>
      <vt:lpstr>Performance Counselling Process</vt:lpstr>
      <vt:lpstr>Performance Counselling Process</vt:lpstr>
      <vt:lpstr>Benefits</vt:lpstr>
      <vt:lpstr>Benefits</vt:lpstr>
      <vt:lpstr>Benefits</vt:lpstr>
      <vt:lpstr>Processes in Performance Counselling</vt:lpstr>
      <vt:lpstr>Processes in Performance Counselling</vt:lpstr>
      <vt:lpstr>Influencing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Pratap Singh</dc:creator>
  <cp:lastModifiedBy>Vijay Pratap Singh</cp:lastModifiedBy>
  <cp:revision>4</cp:revision>
  <dcterms:created xsi:type="dcterms:W3CDTF">2021-09-08T06:04:21Z</dcterms:created>
  <dcterms:modified xsi:type="dcterms:W3CDTF">2023-09-05T08:02:59Z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2021-09-08T00:00:00Z</vt:filetime>
  </property>
</Properties>
</file>