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628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D3C2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D3C2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D3C2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D3C2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2124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7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272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998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7123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1124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863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863" y="6858000"/>
                </a:lnTo>
                <a:lnTo>
                  <a:pt x="9128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723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3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532" y="3486410"/>
            <a:ext cx="9078595" cy="2715260"/>
          </a:xfrm>
          <a:custGeom>
            <a:avLst/>
            <a:gdLst/>
            <a:ahLst/>
            <a:cxnLst/>
            <a:rect l="l" t="t" r="r" b="b"/>
            <a:pathLst>
              <a:path w="9078595" h="2715260">
                <a:moveTo>
                  <a:pt x="0" y="2664542"/>
                </a:moveTo>
                <a:lnTo>
                  <a:pt x="44897" y="2667239"/>
                </a:lnTo>
                <a:lnTo>
                  <a:pt x="89827" y="2669929"/>
                </a:lnTo>
                <a:lnTo>
                  <a:pt x="134821" y="2672605"/>
                </a:lnTo>
                <a:lnTo>
                  <a:pt x="179912" y="2675260"/>
                </a:lnTo>
                <a:lnTo>
                  <a:pt x="225132" y="2677888"/>
                </a:lnTo>
                <a:lnTo>
                  <a:pt x="270512" y="2680480"/>
                </a:lnTo>
                <a:lnTo>
                  <a:pt x="316086" y="2683031"/>
                </a:lnTo>
                <a:lnTo>
                  <a:pt x="361886" y="2685534"/>
                </a:lnTo>
                <a:lnTo>
                  <a:pt x="407943" y="2687980"/>
                </a:lnTo>
                <a:lnTo>
                  <a:pt x="454290" y="2690365"/>
                </a:lnTo>
                <a:lnTo>
                  <a:pt x="500959" y="2692680"/>
                </a:lnTo>
                <a:lnTo>
                  <a:pt x="547982" y="2694918"/>
                </a:lnTo>
                <a:lnTo>
                  <a:pt x="595392" y="2697074"/>
                </a:lnTo>
                <a:lnTo>
                  <a:pt x="643221" y="2699139"/>
                </a:lnTo>
                <a:lnTo>
                  <a:pt x="691501" y="2701107"/>
                </a:lnTo>
                <a:lnTo>
                  <a:pt x="740264" y="2702971"/>
                </a:lnTo>
                <a:lnTo>
                  <a:pt x="789542" y="2704723"/>
                </a:lnTo>
                <a:lnTo>
                  <a:pt x="839368" y="2706358"/>
                </a:lnTo>
                <a:lnTo>
                  <a:pt x="889773" y="2707869"/>
                </a:lnTo>
                <a:lnTo>
                  <a:pt x="940791" y="2709247"/>
                </a:lnTo>
                <a:lnTo>
                  <a:pt x="992453" y="2710486"/>
                </a:lnTo>
                <a:lnTo>
                  <a:pt x="1044791" y="2711580"/>
                </a:lnTo>
                <a:lnTo>
                  <a:pt x="1097838" y="2712521"/>
                </a:lnTo>
                <a:lnTo>
                  <a:pt x="1151625" y="2713303"/>
                </a:lnTo>
                <a:lnTo>
                  <a:pt x="1206186" y="2713918"/>
                </a:lnTo>
                <a:lnTo>
                  <a:pt x="1261552" y="2714360"/>
                </a:lnTo>
                <a:lnTo>
                  <a:pt x="1317756" y="2714622"/>
                </a:lnTo>
                <a:lnTo>
                  <a:pt x="1374829" y="2714696"/>
                </a:lnTo>
                <a:lnTo>
                  <a:pt x="1432804" y="2714576"/>
                </a:lnTo>
                <a:lnTo>
                  <a:pt x="1491713" y="2714254"/>
                </a:lnTo>
                <a:lnTo>
                  <a:pt x="1551589" y="2713725"/>
                </a:lnTo>
                <a:lnTo>
                  <a:pt x="1612463" y="2712981"/>
                </a:lnTo>
                <a:lnTo>
                  <a:pt x="1674368" y="2712015"/>
                </a:lnTo>
                <a:lnTo>
                  <a:pt x="1717496" y="2711270"/>
                </a:lnTo>
                <a:lnTo>
                  <a:pt x="1761028" y="2710516"/>
                </a:lnTo>
                <a:lnTo>
                  <a:pt x="1804957" y="2709749"/>
                </a:lnTo>
                <a:lnTo>
                  <a:pt x="1849280" y="2708963"/>
                </a:lnTo>
                <a:lnTo>
                  <a:pt x="1893993" y="2708156"/>
                </a:lnTo>
                <a:lnTo>
                  <a:pt x="1939090" y="2707323"/>
                </a:lnTo>
                <a:lnTo>
                  <a:pt x="1984567" y="2706460"/>
                </a:lnTo>
                <a:lnTo>
                  <a:pt x="2030419" y="2705562"/>
                </a:lnTo>
                <a:lnTo>
                  <a:pt x="2076643" y="2704625"/>
                </a:lnTo>
                <a:lnTo>
                  <a:pt x="2123233" y="2703646"/>
                </a:lnTo>
                <a:lnTo>
                  <a:pt x="2170185" y="2702619"/>
                </a:lnTo>
                <a:lnTo>
                  <a:pt x="2217495" y="2701541"/>
                </a:lnTo>
                <a:lnTo>
                  <a:pt x="2265158" y="2700408"/>
                </a:lnTo>
                <a:lnTo>
                  <a:pt x="2313169" y="2699216"/>
                </a:lnTo>
                <a:lnTo>
                  <a:pt x="2361525" y="2697959"/>
                </a:lnTo>
                <a:lnTo>
                  <a:pt x="2410220" y="2696635"/>
                </a:lnTo>
                <a:lnTo>
                  <a:pt x="2459250" y="2695239"/>
                </a:lnTo>
                <a:lnTo>
                  <a:pt x="2508610" y="2693766"/>
                </a:lnTo>
                <a:lnTo>
                  <a:pt x="2558297" y="2692213"/>
                </a:lnTo>
                <a:lnTo>
                  <a:pt x="2608305" y="2690575"/>
                </a:lnTo>
                <a:lnTo>
                  <a:pt x="2658630" y="2688848"/>
                </a:lnTo>
                <a:lnTo>
                  <a:pt x="2709267" y="2687028"/>
                </a:lnTo>
                <a:lnTo>
                  <a:pt x="2760213" y="2685111"/>
                </a:lnTo>
                <a:lnTo>
                  <a:pt x="2811462" y="2683092"/>
                </a:lnTo>
                <a:lnTo>
                  <a:pt x="2863010" y="2680968"/>
                </a:lnTo>
                <a:lnTo>
                  <a:pt x="2914853" y="2678734"/>
                </a:lnTo>
                <a:lnTo>
                  <a:pt x="2966985" y="2676386"/>
                </a:lnTo>
                <a:lnTo>
                  <a:pt x="3019403" y="2673920"/>
                </a:lnTo>
                <a:lnTo>
                  <a:pt x="3072102" y="2671331"/>
                </a:lnTo>
                <a:lnTo>
                  <a:pt x="3125077" y="2668616"/>
                </a:lnTo>
                <a:lnTo>
                  <a:pt x="3178324" y="2665770"/>
                </a:lnTo>
                <a:lnTo>
                  <a:pt x="3231839" y="2662790"/>
                </a:lnTo>
                <a:lnTo>
                  <a:pt x="3285617" y="2659670"/>
                </a:lnTo>
                <a:lnTo>
                  <a:pt x="3339653" y="2656407"/>
                </a:lnTo>
                <a:lnTo>
                  <a:pt x="3393943" y="2652996"/>
                </a:lnTo>
                <a:lnTo>
                  <a:pt x="3448482" y="2649434"/>
                </a:lnTo>
                <a:lnTo>
                  <a:pt x="3503266" y="2645716"/>
                </a:lnTo>
                <a:lnTo>
                  <a:pt x="3558291" y="2641837"/>
                </a:lnTo>
                <a:lnTo>
                  <a:pt x="3613552" y="2637795"/>
                </a:lnTo>
                <a:lnTo>
                  <a:pt x="3669044" y="2633584"/>
                </a:lnTo>
                <a:lnTo>
                  <a:pt x="3724762" y="2629201"/>
                </a:lnTo>
                <a:lnTo>
                  <a:pt x="3780704" y="2624641"/>
                </a:lnTo>
                <a:lnTo>
                  <a:pt x="3836863" y="2619900"/>
                </a:lnTo>
                <a:lnTo>
                  <a:pt x="3893235" y="2614973"/>
                </a:lnTo>
                <a:lnTo>
                  <a:pt x="3949817" y="2609858"/>
                </a:lnTo>
                <a:lnTo>
                  <a:pt x="4006602" y="2604549"/>
                </a:lnTo>
                <a:lnTo>
                  <a:pt x="4063588" y="2599042"/>
                </a:lnTo>
                <a:lnTo>
                  <a:pt x="4120768" y="2593333"/>
                </a:lnTo>
                <a:lnTo>
                  <a:pt x="4166137" y="2588697"/>
                </a:lnTo>
                <a:lnTo>
                  <a:pt x="4212100" y="2583936"/>
                </a:lnTo>
                <a:lnTo>
                  <a:pt x="4258634" y="2579050"/>
                </a:lnTo>
                <a:lnTo>
                  <a:pt x="4305717" y="2574044"/>
                </a:lnTo>
                <a:lnTo>
                  <a:pt x="4353327" y="2568918"/>
                </a:lnTo>
                <a:lnTo>
                  <a:pt x="4401442" y="2563674"/>
                </a:lnTo>
                <a:lnTo>
                  <a:pt x="4450040" y="2558316"/>
                </a:lnTo>
                <a:lnTo>
                  <a:pt x="4499098" y="2552844"/>
                </a:lnTo>
                <a:lnTo>
                  <a:pt x="4548593" y="2547260"/>
                </a:lnTo>
                <a:lnTo>
                  <a:pt x="4598504" y="2541568"/>
                </a:lnTo>
                <a:lnTo>
                  <a:pt x="4648809" y="2535768"/>
                </a:lnTo>
                <a:lnTo>
                  <a:pt x="4699484" y="2529863"/>
                </a:lnTo>
                <a:lnTo>
                  <a:pt x="4750508" y="2523855"/>
                </a:lnTo>
                <a:lnTo>
                  <a:pt x="4801858" y="2517746"/>
                </a:lnTo>
                <a:lnTo>
                  <a:pt x="4853512" y="2511538"/>
                </a:lnTo>
                <a:lnTo>
                  <a:pt x="4905448" y="2505233"/>
                </a:lnTo>
                <a:lnTo>
                  <a:pt x="4957644" y="2498833"/>
                </a:lnTo>
                <a:lnTo>
                  <a:pt x="5010077" y="2492340"/>
                </a:lnTo>
                <a:lnTo>
                  <a:pt x="5062725" y="2485757"/>
                </a:lnTo>
                <a:lnTo>
                  <a:pt x="5115565" y="2479084"/>
                </a:lnTo>
                <a:lnTo>
                  <a:pt x="5168575" y="2472325"/>
                </a:lnTo>
                <a:lnTo>
                  <a:pt x="5221734" y="2465480"/>
                </a:lnTo>
                <a:lnTo>
                  <a:pt x="5275018" y="2458554"/>
                </a:lnTo>
                <a:lnTo>
                  <a:pt x="5328406" y="2451546"/>
                </a:lnTo>
                <a:lnTo>
                  <a:pt x="5381875" y="2444460"/>
                </a:lnTo>
                <a:lnTo>
                  <a:pt x="5435403" y="2437297"/>
                </a:lnTo>
                <a:lnTo>
                  <a:pt x="5488967" y="2430060"/>
                </a:lnTo>
                <a:lnTo>
                  <a:pt x="5542545" y="2422750"/>
                </a:lnTo>
                <a:lnTo>
                  <a:pt x="5596116" y="2415370"/>
                </a:lnTo>
                <a:lnTo>
                  <a:pt x="5649656" y="2407921"/>
                </a:lnTo>
                <a:lnTo>
                  <a:pt x="5703143" y="2400406"/>
                </a:lnTo>
                <a:lnTo>
                  <a:pt x="5756556" y="2392826"/>
                </a:lnTo>
                <a:lnTo>
                  <a:pt x="5809871" y="2385184"/>
                </a:lnTo>
                <a:lnTo>
                  <a:pt x="5863067" y="2377482"/>
                </a:lnTo>
                <a:lnTo>
                  <a:pt x="5916120" y="2369722"/>
                </a:lnTo>
                <a:lnTo>
                  <a:pt x="5969010" y="2361905"/>
                </a:lnTo>
                <a:lnTo>
                  <a:pt x="6021714" y="2354035"/>
                </a:lnTo>
                <a:lnTo>
                  <a:pt x="6074208" y="2346112"/>
                </a:lnTo>
                <a:lnTo>
                  <a:pt x="6126472" y="2338139"/>
                </a:lnTo>
                <a:lnTo>
                  <a:pt x="6178482" y="2330118"/>
                </a:lnTo>
                <a:lnTo>
                  <a:pt x="6230217" y="2322051"/>
                </a:lnTo>
                <a:lnTo>
                  <a:pt x="6281654" y="2313940"/>
                </a:lnTo>
                <a:lnTo>
                  <a:pt x="6332771" y="2305787"/>
                </a:lnTo>
                <a:lnTo>
                  <a:pt x="6383545" y="2297595"/>
                </a:lnTo>
                <a:lnTo>
                  <a:pt x="6433954" y="2289364"/>
                </a:lnTo>
                <a:lnTo>
                  <a:pt x="6483977" y="2281098"/>
                </a:lnTo>
                <a:lnTo>
                  <a:pt x="6533590" y="2272798"/>
                </a:lnTo>
                <a:lnTo>
                  <a:pt x="6582771" y="2264466"/>
                </a:lnTo>
                <a:lnTo>
                  <a:pt x="6631499" y="2256104"/>
                </a:lnTo>
                <a:lnTo>
                  <a:pt x="6679750" y="2247715"/>
                </a:lnTo>
                <a:lnTo>
                  <a:pt x="6727503" y="2239300"/>
                </a:lnTo>
                <a:lnTo>
                  <a:pt x="6774735" y="2230862"/>
                </a:lnTo>
                <a:lnTo>
                  <a:pt x="6821423" y="2222402"/>
                </a:lnTo>
                <a:lnTo>
                  <a:pt x="6867547" y="2213923"/>
                </a:lnTo>
                <a:lnTo>
                  <a:pt x="6913082" y="2205426"/>
                </a:lnTo>
                <a:lnTo>
                  <a:pt x="6958008" y="2196914"/>
                </a:lnTo>
                <a:lnTo>
                  <a:pt x="7002301" y="2188388"/>
                </a:lnTo>
                <a:lnTo>
                  <a:pt x="7045940" y="2179851"/>
                </a:lnTo>
                <a:lnTo>
                  <a:pt x="7088902" y="2171305"/>
                </a:lnTo>
                <a:lnTo>
                  <a:pt x="7131164" y="2162751"/>
                </a:lnTo>
                <a:lnTo>
                  <a:pt x="7172706" y="2154193"/>
                </a:lnTo>
                <a:lnTo>
                  <a:pt x="7233990" y="2141279"/>
                </a:lnTo>
                <a:lnTo>
                  <a:pt x="7295292" y="2128018"/>
                </a:lnTo>
                <a:lnTo>
                  <a:pt x="7356561" y="2114429"/>
                </a:lnTo>
                <a:lnTo>
                  <a:pt x="7417744" y="2100531"/>
                </a:lnTo>
                <a:lnTo>
                  <a:pt x="7478789" y="2086344"/>
                </a:lnTo>
                <a:lnTo>
                  <a:pt x="7539643" y="2071887"/>
                </a:lnTo>
                <a:lnTo>
                  <a:pt x="7600255" y="2057181"/>
                </a:lnTo>
                <a:lnTo>
                  <a:pt x="7660572" y="2042245"/>
                </a:lnTo>
                <a:lnTo>
                  <a:pt x="7720543" y="2027099"/>
                </a:lnTo>
                <a:lnTo>
                  <a:pt x="7780114" y="2011762"/>
                </a:lnTo>
                <a:lnTo>
                  <a:pt x="7839234" y="1996253"/>
                </a:lnTo>
                <a:lnTo>
                  <a:pt x="7897850" y="1980594"/>
                </a:lnTo>
                <a:lnTo>
                  <a:pt x="7955910" y="1964802"/>
                </a:lnTo>
                <a:lnTo>
                  <a:pt x="8013363" y="1948898"/>
                </a:lnTo>
                <a:lnTo>
                  <a:pt x="8070155" y="1932902"/>
                </a:lnTo>
                <a:lnTo>
                  <a:pt x="8126235" y="1916833"/>
                </a:lnTo>
                <a:lnTo>
                  <a:pt x="8181550" y="1900711"/>
                </a:lnTo>
                <a:lnTo>
                  <a:pt x="8236049" y="1884555"/>
                </a:lnTo>
                <a:lnTo>
                  <a:pt x="8289678" y="1868385"/>
                </a:lnTo>
                <a:lnTo>
                  <a:pt x="8342386" y="1852221"/>
                </a:lnTo>
                <a:lnTo>
                  <a:pt x="8394121" y="1836083"/>
                </a:lnTo>
                <a:lnTo>
                  <a:pt x="8444830" y="1819989"/>
                </a:lnTo>
                <a:lnTo>
                  <a:pt x="8494462" y="1803960"/>
                </a:lnTo>
                <a:lnTo>
                  <a:pt x="8542963" y="1788015"/>
                </a:lnTo>
                <a:lnTo>
                  <a:pt x="8590282" y="1772174"/>
                </a:lnTo>
                <a:lnTo>
                  <a:pt x="8636367" y="1756457"/>
                </a:lnTo>
                <a:lnTo>
                  <a:pt x="8681165" y="1740883"/>
                </a:lnTo>
                <a:lnTo>
                  <a:pt x="8724624" y="1725472"/>
                </a:lnTo>
                <a:lnTo>
                  <a:pt x="8766692" y="1710243"/>
                </a:lnTo>
                <a:lnTo>
                  <a:pt x="8807316" y="1695216"/>
                </a:lnTo>
                <a:lnTo>
                  <a:pt x="8846446" y="1680412"/>
                </a:lnTo>
                <a:lnTo>
                  <a:pt x="8884027" y="1665848"/>
                </a:lnTo>
                <a:lnTo>
                  <a:pt x="8920009" y="1651546"/>
                </a:lnTo>
                <a:lnTo>
                  <a:pt x="8986963" y="1623804"/>
                </a:lnTo>
                <a:lnTo>
                  <a:pt x="9046892" y="1597341"/>
                </a:lnTo>
                <a:lnTo>
                  <a:pt x="9074091" y="1584639"/>
                </a:lnTo>
                <a:lnTo>
                  <a:pt x="9078468" y="1582506"/>
                </a:lnTo>
              </a:path>
              <a:path w="9078595" h="2715260">
                <a:moveTo>
                  <a:pt x="0" y="872229"/>
                </a:moveTo>
                <a:lnTo>
                  <a:pt x="35919" y="853180"/>
                </a:lnTo>
                <a:lnTo>
                  <a:pt x="71982" y="834132"/>
                </a:lnTo>
                <a:lnTo>
                  <a:pt x="108333" y="815087"/>
                </a:lnTo>
                <a:lnTo>
                  <a:pt x="145116" y="796048"/>
                </a:lnTo>
                <a:lnTo>
                  <a:pt x="182474" y="777015"/>
                </a:lnTo>
                <a:lnTo>
                  <a:pt x="220551" y="757991"/>
                </a:lnTo>
                <a:lnTo>
                  <a:pt x="259492" y="738977"/>
                </a:lnTo>
                <a:lnTo>
                  <a:pt x="299440" y="719976"/>
                </a:lnTo>
                <a:lnTo>
                  <a:pt x="340539" y="700988"/>
                </a:lnTo>
                <a:lnTo>
                  <a:pt x="382933" y="682016"/>
                </a:lnTo>
                <a:lnTo>
                  <a:pt x="426766" y="663060"/>
                </a:lnTo>
                <a:lnTo>
                  <a:pt x="472181" y="644124"/>
                </a:lnTo>
                <a:lnTo>
                  <a:pt x="519323" y="625208"/>
                </a:lnTo>
                <a:lnTo>
                  <a:pt x="568335" y="606315"/>
                </a:lnTo>
                <a:lnTo>
                  <a:pt x="619361" y="587445"/>
                </a:lnTo>
                <a:lnTo>
                  <a:pt x="672546" y="568602"/>
                </a:lnTo>
                <a:lnTo>
                  <a:pt x="728032" y="549786"/>
                </a:lnTo>
                <a:lnTo>
                  <a:pt x="785965" y="530999"/>
                </a:lnTo>
                <a:lnTo>
                  <a:pt x="846487" y="512243"/>
                </a:lnTo>
                <a:lnTo>
                  <a:pt x="909743" y="493519"/>
                </a:lnTo>
                <a:lnTo>
                  <a:pt x="975877" y="474830"/>
                </a:lnTo>
                <a:lnTo>
                  <a:pt x="1045032" y="456177"/>
                </a:lnTo>
                <a:lnTo>
                  <a:pt x="1082442" y="446311"/>
                </a:lnTo>
                <a:lnTo>
                  <a:pt x="1120581" y="436245"/>
                </a:lnTo>
                <a:lnTo>
                  <a:pt x="1159438" y="425994"/>
                </a:lnTo>
                <a:lnTo>
                  <a:pt x="1199000" y="415576"/>
                </a:lnTo>
                <a:lnTo>
                  <a:pt x="1239256" y="405004"/>
                </a:lnTo>
                <a:lnTo>
                  <a:pt x="1280195" y="394297"/>
                </a:lnTo>
                <a:lnTo>
                  <a:pt x="1321804" y="383469"/>
                </a:lnTo>
                <a:lnTo>
                  <a:pt x="1364074" y="372536"/>
                </a:lnTo>
                <a:lnTo>
                  <a:pt x="1406991" y="361514"/>
                </a:lnTo>
                <a:lnTo>
                  <a:pt x="1450545" y="350419"/>
                </a:lnTo>
                <a:lnTo>
                  <a:pt x="1494724" y="339268"/>
                </a:lnTo>
                <a:lnTo>
                  <a:pt x="1539516" y="328075"/>
                </a:lnTo>
                <a:lnTo>
                  <a:pt x="1584910" y="316858"/>
                </a:lnTo>
                <a:lnTo>
                  <a:pt x="1630895" y="305631"/>
                </a:lnTo>
                <a:lnTo>
                  <a:pt x="1677458" y="294410"/>
                </a:lnTo>
                <a:lnTo>
                  <a:pt x="1724589" y="283212"/>
                </a:lnTo>
                <a:lnTo>
                  <a:pt x="1772276" y="272053"/>
                </a:lnTo>
                <a:lnTo>
                  <a:pt x="1820507" y="260948"/>
                </a:lnTo>
                <a:lnTo>
                  <a:pt x="1869271" y="249913"/>
                </a:lnTo>
                <a:lnTo>
                  <a:pt x="1918556" y="238964"/>
                </a:lnTo>
                <a:lnTo>
                  <a:pt x="1968350" y="228117"/>
                </a:lnTo>
                <a:lnTo>
                  <a:pt x="2018643" y="217388"/>
                </a:lnTo>
                <a:lnTo>
                  <a:pt x="2069423" y="206793"/>
                </a:lnTo>
                <a:lnTo>
                  <a:pt x="2120677" y="196348"/>
                </a:lnTo>
                <a:lnTo>
                  <a:pt x="2172396" y="186068"/>
                </a:lnTo>
                <a:lnTo>
                  <a:pt x="2224566" y="175970"/>
                </a:lnTo>
                <a:lnTo>
                  <a:pt x="2277177" y="166069"/>
                </a:lnTo>
                <a:lnTo>
                  <a:pt x="2330217" y="156382"/>
                </a:lnTo>
                <a:lnTo>
                  <a:pt x="2383675" y="146924"/>
                </a:lnTo>
                <a:lnTo>
                  <a:pt x="2437538" y="137711"/>
                </a:lnTo>
                <a:lnTo>
                  <a:pt x="2491796" y="128759"/>
                </a:lnTo>
                <a:lnTo>
                  <a:pt x="2546437" y="120084"/>
                </a:lnTo>
                <a:lnTo>
                  <a:pt x="2601449" y="111702"/>
                </a:lnTo>
                <a:lnTo>
                  <a:pt x="2656822" y="103628"/>
                </a:lnTo>
                <a:lnTo>
                  <a:pt x="2712542" y="95879"/>
                </a:lnTo>
                <a:lnTo>
                  <a:pt x="2768600" y="88471"/>
                </a:lnTo>
                <a:lnTo>
                  <a:pt x="2824982" y="81419"/>
                </a:lnTo>
                <a:lnTo>
                  <a:pt x="2881679" y="74740"/>
                </a:lnTo>
                <a:lnTo>
                  <a:pt x="2938678" y="68449"/>
                </a:lnTo>
                <a:lnTo>
                  <a:pt x="2995967" y="62561"/>
                </a:lnTo>
                <a:lnTo>
                  <a:pt x="3053536" y="57094"/>
                </a:lnTo>
                <a:lnTo>
                  <a:pt x="3111373" y="52063"/>
                </a:lnTo>
                <a:lnTo>
                  <a:pt x="3155803" y="48448"/>
                </a:lnTo>
                <a:lnTo>
                  <a:pt x="3200573" y="44959"/>
                </a:lnTo>
                <a:lnTo>
                  <a:pt x="3245678" y="41597"/>
                </a:lnTo>
                <a:lnTo>
                  <a:pt x="3291111" y="38362"/>
                </a:lnTo>
                <a:lnTo>
                  <a:pt x="3336868" y="35255"/>
                </a:lnTo>
                <a:lnTo>
                  <a:pt x="3382943" y="32275"/>
                </a:lnTo>
                <a:lnTo>
                  <a:pt x="3429330" y="29425"/>
                </a:lnTo>
                <a:lnTo>
                  <a:pt x="3476023" y="26703"/>
                </a:lnTo>
                <a:lnTo>
                  <a:pt x="3523018" y="24111"/>
                </a:lnTo>
                <a:lnTo>
                  <a:pt x="3570308" y="21648"/>
                </a:lnTo>
                <a:lnTo>
                  <a:pt x="3617888" y="19316"/>
                </a:lnTo>
                <a:lnTo>
                  <a:pt x="3665752" y="17114"/>
                </a:lnTo>
                <a:lnTo>
                  <a:pt x="3713896" y="15043"/>
                </a:lnTo>
                <a:lnTo>
                  <a:pt x="3762312" y="13104"/>
                </a:lnTo>
                <a:lnTo>
                  <a:pt x="3810996" y="11297"/>
                </a:lnTo>
                <a:lnTo>
                  <a:pt x="3859942" y="9622"/>
                </a:lnTo>
                <a:lnTo>
                  <a:pt x="3909144" y="8079"/>
                </a:lnTo>
                <a:lnTo>
                  <a:pt x="3958598" y="6670"/>
                </a:lnTo>
                <a:lnTo>
                  <a:pt x="4008297" y="5395"/>
                </a:lnTo>
                <a:lnTo>
                  <a:pt x="4058235" y="4254"/>
                </a:lnTo>
                <a:lnTo>
                  <a:pt x="4108408" y="3247"/>
                </a:lnTo>
                <a:lnTo>
                  <a:pt x="4158810" y="2375"/>
                </a:lnTo>
                <a:lnTo>
                  <a:pt x="4209434" y="1638"/>
                </a:lnTo>
                <a:lnTo>
                  <a:pt x="4260276" y="1037"/>
                </a:lnTo>
                <a:lnTo>
                  <a:pt x="4311330" y="572"/>
                </a:lnTo>
                <a:lnTo>
                  <a:pt x="4362591" y="244"/>
                </a:lnTo>
                <a:lnTo>
                  <a:pt x="4414052" y="53"/>
                </a:lnTo>
                <a:lnTo>
                  <a:pt x="4465708" y="0"/>
                </a:lnTo>
                <a:lnTo>
                  <a:pt x="4517554" y="84"/>
                </a:lnTo>
                <a:lnTo>
                  <a:pt x="4569585" y="306"/>
                </a:lnTo>
                <a:lnTo>
                  <a:pt x="4621793" y="667"/>
                </a:lnTo>
                <a:lnTo>
                  <a:pt x="4674175" y="1168"/>
                </a:lnTo>
                <a:lnTo>
                  <a:pt x="4726724" y="1808"/>
                </a:lnTo>
                <a:lnTo>
                  <a:pt x="4779435" y="2588"/>
                </a:lnTo>
                <a:lnTo>
                  <a:pt x="4832302" y="3508"/>
                </a:lnTo>
                <a:lnTo>
                  <a:pt x="4885320" y="4569"/>
                </a:lnTo>
                <a:lnTo>
                  <a:pt x="4938483" y="5772"/>
                </a:lnTo>
                <a:lnTo>
                  <a:pt x="4991785" y="7116"/>
                </a:lnTo>
                <a:lnTo>
                  <a:pt x="5045222" y="8603"/>
                </a:lnTo>
                <a:lnTo>
                  <a:pt x="5098787" y="10232"/>
                </a:lnTo>
                <a:lnTo>
                  <a:pt x="5152475" y="12004"/>
                </a:lnTo>
                <a:lnTo>
                  <a:pt x="5206280" y="13919"/>
                </a:lnTo>
                <a:lnTo>
                  <a:pt x="5260196" y="15978"/>
                </a:lnTo>
                <a:lnTo>
                  <a:pt x="5314219" y="18182"/>
                </a:lnTo>
                <a:lnTo>
                  <a:pt x="5368342" y="20530"/>
                </a:lnTo>
                <a:lnTo>
                  <a:pt x="5422561" y="23023"/>
                </a:lnTo>
                <a:lnTo>
                  <a:pt x="5476868" y="25662"/>
                </a:lnTo>
                <a:lnTo>
                  <a:pt x="5531260" y="28447"/>
                </a:lnTo>
                <a:lnTo>
                  <a:pt x="5585730" y="31378"/>
                </a:lnTo>
                <a:lnTo>
                  <a:pt x="5640273" y="34456"/>
                </a:lnTo>
                <a:lnTo>
                  <a:pt x="5694882" y="37681"/>
                </a:lnTo>
                <a:lnTo>
                  <a:pt x="5749554" y="41054"/>
                </a:lnTo>
                <a:lnTo>
                  <a:pt x="5804281" y="44575"/>
                </a:lnTo>
                <a:lnTo>
                  <a:pt x="5859059" y="48245"/>
                </a:lnTo>
                <a:lnTo>
                  <a:pt x="5913882" y="52063"/>
                </a:lnTo>
                <a:lnTo>
                  <a:pt x="5961497" y="55558"/>
                </a:lnTo>
                <a:lnTo>
                  <a:pt x="6010054" y="59357"/>
                </a:lnTo>
                <a:lnTo>
                  <a:pt x="6059512" y="63450"/>
                </a:lnTo>
                <a:lnTo>
                  <a:pt x="6109828" y="67827"/>
                </a:lnTo>
                <a:lnTo>
                  <a:pt x="6160963" y="72478"/>
                </a:lnTo>
                <a:lnTo>
                  <a:pt x="6212875" y="77394"/>
                </a:lnTo>
                <a:lnTo>
                  <a:pt x="6265523" y="82565"/>
                </a:lnTo>
                <a:lnTo>
                  <a:pt x="6318865" y="87981"/>
                </a:lnTo>
                <a:lnTo>
                  <a:pt x="6372861" y="93633"/>
                </a:lnTo>
                <a:lnTo>
                  <a:pt x="6427469" y="99509"/>
                </a:lnTo>
                <a:lnTo>
                  <a:pt x="6482648" y="105602"/>
                </a:lnTo>
                <a:lnTo>
                  <a:pt x="6538356" y="111900"/>
                </a:lnTo>
                <a:lnTo>
                  <a:pt x="6594554" y="118394"/>
                </a:lnTo>
                <a:lnTo>
                  <a:pt x="6651199" y="125075"/>
                </a:lnTo>
                <a:lnTo>
                  <a:pt x="6708250" y="131932"/>
                </a:lnTo>
                <a:lnTo>
                  <a:pt x="6765667" y="138955"/>
                </a:lnTo>
                <a:lnTo>
                  <a:pt x="6823407" y="146135"/>
                </a:lnTo>
                <a:lnTo>
                  <a:pt x="6881430" y="153463"/>
                </a:lnTo>
                <a:lnTo>
                  <a:pt x="6939695" y="160927"/>
                </a:lnTo>
                <a:lnTo>
                  <a:pt x="6998160" y="168519"/>
                </a:lnTo>
                <a:lnTo>
                  <a:pt x="7056785" y="176229"/>
                </a:lnTo>
                <a:lnTo>
                  <a:pt x="7115528" y="184046"/>
                </a:lnTo>
                <a:lnTo>
                  <a:pt x="7174347" y="191962"/>
                </a:lnTo>
                <a:lnTo>
                  <a:pt x="7233203" y="199966"/>
                </a:lnTo>
                <a:lnTo>
                  <a:pt x="7292053" y="208048"/>
                </a:lnTo>
                <a:lnTo>
                  <a:pt x="7350856" y="216198"/>
                </a:lnTo>
                <a:lnTo>
                  <a:pt x="7409571" y="224408"/>
                </a:lnTo>
                <a:lnTo>
                  <a:pt x="7468158" y="232667"/>
                </a:lnTo>
                <a:lnTo>
                  <a:pt x="7526574" y="240964"/>
                </a:lnTo>
                <a:lnTo>
                  <a:pt x="7584779" y="249291"/>
                </a:lnTo>
                <a:lnTo>
                  <a:pt x="7642732" y="257638"/>
                </a:lnTo>
                <a:lnTo>
                  <a:pt x="7700390" y="265995"/>
                </a:lnTo>
                <a:lnTo>
                  <a:pt x="7757714" y="274351"/>
                </a:lnTo>
                <a:lnTo>
                  <a:pt x="7814662" y="282698"/>
                </a:lnTo>
                <a:lnTo>
                  <a:pt x="7871193" y="291025"/>
                </a:lnTo>
                <a:lnTo>
                  <a:pt x="7927265" y="299323"/>
                </a:lnTo>
                <a:lnTo>
                  <a:pt x="7982838" y="307581"/>
                </a:lnTo>
                <a:lnTo>
                  <a:pt x="8037870" y="315791"/>
                </a:lnTo>
                <a:lnTo>
                  <a:pt x="8092320" y="323942"/>
                </a:lnTo>
                <a:lnTo>
                  <a:pt x="8146147" y="332024"/>
                </a:lnTo>
                <a:lnTo>
                  <a:pt x="8199310" y="340028"/>
                </a:lnTo>
                <a:lnTo>
                  <a:pt x="8251767" y="347943"/>
                </a:lnTo>
                <a:lnTo>
                  <a:pt x="8303478" y="355760"/>
                </a:lnTo>
                <a:lnTo>
                  <a:pt x="8354400" y="363470"/>
                </a:lnTo>
                <a:lnTo>
                  <a:pt x="8404494" y="371062"/>
                </a:lnTo>
                <a:lnTo>
                  <a:pt x="8453718" y="378527"/>
                </a:lnTo>
                <a:lnTo>
                  <a:pt x="8502030" y="385854"/>
                </a:lnTo>
                <a:lnTo>
                  <a:pt x="8549389" y="393034"/>
                </a:lnTo>
                <a:lnTo>
                  <a:pt x="8595755" y="400058"/>
                </a:lnTo>
                <a:lnTo>
                  <a:pt x="8641087" y="406915"/>
                </a:lnTo>
                <a:lnTo>
                  <a:pt x="8685342" y="413595"/>
                </a:lnTo>
                <a:lnTo>
                  <a:pt x="8728479" y="420090"/>
                </a:lnTo>
                <a:lnTo>
                  <a:pt x="8770459" y="426388"/>
                </a:lnTo>
                <a:lnTo>
                  <a:pt x="8811239" y="432480"/>
                </a:lnTo>
                <a:lnTo>
                  <a:pt x="8850778" y="438357"/>
                </a:lnTo>
                <a:lnTo>
                  <a:pt x="8889035" y="444008"/>
                </a:lnTo>
                <a:lnTo>
                  <a:pt x="8961538" y="454595"/>
                </a:lnTo>
                <a:lnTo>
                  <a:pt x="9028420" y="464163"/>
                </a:lnTo>
                <a:lnTo>
                  <a:pt x="9059649" y="468540"/>
                </a:lnTo>
                <a:lnTo>
                  <a:pt x="9078468" y="471133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340" y="5640324"/>
            <a:ext cx="3005455" cy="1211580"/>
          </a:xfrm>
          <a:custGeom>
            <a:avLst/>
            <a:gdLst/>
            <a:ahLst/>
            <a:cxnLst/>
            <a:rect l="l" t="t" r="r" b="b"/>
            <a:pathLst>
              <a:path w="3005455" h="1211579">
                <a:moveTo>
                  <a:pt x="0" y="0"/>
                </a:moveTo>
                <a:lnTo>
                  <a:pt x="51736" y="23523"/>
                </a:lnTo>
                <a:lnTo>
                  <a:pt x="103465" y="47039"/>
                </a:lnTo>
                <a:lnTo>
                  <a:pt x="155181" y="70542"/>
                </a:lnTo>
                <a:lnTo>
                  <a:pt x="206875" y="94025"/>
                </a:lnTo>
                <a:lnTo>
                  <a:pt x="258542" y="117481"/>
                </a:lnTo>
                <a:lnTo>
                  <a:pt x="310173" y="140903"/>
                </a:lnTo>
                <a:lnTo>
                  <a:pt x="361763" y="164285"/>
                </a:lnTo>
                <a:lnTo>
                  <a:pt x="413304" y="187620"/>
                </a:lnTo>
                <a:lnTo>
                  <a:pt x="464788" y="210901"/>
                </a:lnTo>
                <a:lnTo>
                  <a:pt x="516210" y="234122"/>
                </a:lnTo>
                <a:lnTo>
                  <a:pt x="567562" y="257275"/>
                </a:lnTo>
                <a:lnTo>
                  <a:pt x="618837" y="280354"/>
                </a:lnTo>
                <a:lnTo>
                  <a:pt x="670028" y="303352"/>
                </a:lnTo>
                <a:lnTo>
                  <a:pt x="721127" y="326263"/>
                </a:lnTo>
                <a:lnTo>
                  <a:pt x="772129" y="349080"/>
                </a:lnTo>
                <a:lnTo>
                  <a:pt x="823026" y="371796"/>
                </a:lnTo>
                <a:lnTo>
                  <a:pt x="873811" y="394404"/>
                </a:lnTo>
                <a:lnTo>
                  <a:pt x="924477" y="416898"/>
                </a:lnTo>
                <a:lnTo>
                  <a:pt x="975017" y="439271"/>
                </a:lnTo>
                <a:lnTo>
                  <a:pt x="1025424" y="461515"/>
                </a:lnTo>
                <a:lnTo>
                  <a:pt x="1075691" y="483626"/>
                </a:lnTo>
                <a:lnTo>
                  <a:pt x="1125811" y="505594"/>
                </a:lnTo>
                <a:lnTo>
                  <a:pt x="1175776" y="527415"/>
                </a:lnTo>
                <a:lnTo>
                  <a:pt x="1225581" y="549081"/>
                </a:lnTo>
                <a:lnTo>
                  <a:pt x="1275218" y="570586"/>
                </a:lnTo>
                <a:lnTo>
                  <a:pt x="1324680" y="591923"/>
                </a:lnTo>
                <a:lnTo>
                  <a:pt x="1373960" y="613084"/>
                </a:lnTo>
                <a:lnTo>
                  <a:pt x="1423050" y="634064"/>
                </a:lnTo>
                <a:lnTo>
                  <a:pt x="1471945" y="654855"/>
                </a:lnTo>
                <a:lnTo>
                  <a:pt x="1520637" y="675452"/>
                </a:lnTo>
                <a:lnTo>
                  <a:pt x="1569118" y="695846"/>
                </a:lnTo>
                <a:lnTo>
                  <a:pt x="1617383" y="716032"/>
                </a:lnTo>
                <a:lnTo>
                  <a:pt x="1665423" y="736002"/>
                </a:lnTo>
                <a:lnTo>
                  <a:pt x="1713232" y="755751"/>
                </a:lnTo>
                <a:lnTo>
                  <a:pt x="1760804" y="775270"/>
                </a:lnTo>
                <a:lnTo>
                  <a:pt x="1808130" y="794555"/>
                </a:lnTo>
                <a:lnTo>
                  <a:pt x="1855204" y="813597"/>
                </a:lnTo>
                <a:lnTo>
                  <a:pt x="1902019" y="832390"/>
                </a:lnTo>
                <a:lnTo>
                  <a:pt x="1948568" y="850927"/>
                </a:lnTo>
                <a:lnTo>
                  <a:pt x="1994844" y="869202"/>
                </a:lnTo>
                <a:lnTo>
                  <a:pt x="2040840" y="887208"/>
                </a:lnTo>
                <a:lnTo>
                  <a:pt x="2086549" y="904937"/>
                </a:lnTo>
                <a:lnTo>
                  <a:pt x="2131963" y="922385"/>
                </a:lnTo>
                <a:lnTo>
                  <a:pt x="2177077" y="939543"/>
                </a:lnTo>
                <a:lnTo>
                  <a:pt x="2221882" y="956404"/>
                </a:lnTo>
                <a:lnTo>
                  <a:pt x="2266372" y="972963"/>
                </a:lnTo>
                <a:lnTo>
                  <a:pt x="2310540" y="989213"/>
                </a:lnTo>
                <a:lnTo>
                  <a:pt x="2354379" y="1005146"/>
                </a:lnTo>
                <a:lnTo>
                  <a:pt x="2397882" y="1020757"/>
                </a:lnTo>
                <a:lnTo>
                  <a:pt x="2441042" y="1036037"/>
                </a:lnTo>
                <a:lnTo>
                  <a:pt x="2483852" y="1050981"/>
                </a:lnTo>
                <a:lnTo>
                  <a:pt x="2526304" y="1065583"/>
                </a:lnTo>
                <a:lnTo>
                  <a:pt x="2568393" y="1079834"/>
                </a:lnTo>
                <a:lnTo>
                  <a:pt x="2610110" y="1093728"/>
                </a:lnTo>
                <a:lnTo>
                  <a:pt x="2651449" y="1107259"/>
                </a:lnTo>
                <a:lnTo>
                  <a:pt x="2692403" y="1120420"/>
                </a:lnTo>
                <a:lnTo>
                  <a:pt x="2732964" y="1133205"/>
                </a:lnTo>
                <a:lnTo>
                  <a:pt x="2773127" y="1145605"/>
                </a:lnTo>
                <a:lnTo>
                  <a:pt x="2812883" y="1157616"/>
                </a:lnTo>
                <a:lnTo>
                  <a:pt x="2852227" y="1169229"/>
                </a:lnTo>
                <a:lnTo>
                  <a:pt x="2891150" y="1180439"/>
                </a:lnTo>
                <a:lnTo>
                  <a:pt x="2929645" y="1191239"/>
                </a:lnTo>
                <a:lnTo>
                  <a:pt x="2967707" y="1201621"/>
                </a:lnTo>
                <a:lnTo>
                  <a:pt x="3005328" y="1211579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532" y="5138558"/>
            <a:ext cx="9078595" cy="1713864"/>
          </a:xfrm>
          <a:custGeom>
            <a:avLst/>
            <a:gdLst/>
            <a:ahLst/>
            <a:cxnLst/>
            <a:rect l="l" t="t" r="r" b="b"/>
            <a:pathLst>
              <a:path w="9078595" h="1713865">
                <a:moveTo>
                  <a:pt x="0" y="146673"/>
                </a:moveTo>
                <a:lnTo>
                  <a:pt x="37323" y="159713"/>
                </a:lnTo>
                <a:lnTo>
                  <a:pt x="74768" y="172775"/>
                </a:lnTo>
                <a:lnTo>
                  <a:pt x="112457" y="185882"/>
                </a:lnTo>
                <a:lnTo>
                  <a:pt x="150510" y="199054"/>
                </a:lnTo>
                <a:lnTo>
                  <a:pt x="189049" y="212314"/>
                </a:lnTo>
                <a:lnTo>
                  <a:pt x="228196" y="225683"/>
                </a:lnTo>
                <a:lnTo>
                  <a:pt x="268072" y="239185"/>
                </a:lnTo>
                <a:lnTo>
                  <a:pt x="308798" y="252839"/>
                </a:lnTo>
                <a:lnTo>
                  <a:pt x="350497" y="266670"/>
                </a:lnTo>
                <a:lnTo>
                  <a:pt x="393290" y="280697"/>
                </a:lnTo>
                <a:lnTo>
                  <a:pt x="437298" y="294944"/>
                </a:lnTo>
                <a:lnTo>
                  <a:pt x="482642" y="309433"/>
                </a:lnTo>
                <a:lnTo>
                  <a:pt x="529445" y="324185"/>
                </a:lnTo>
                <a:lnTo>
                  <a:pt x="577827" y="339221"/>
                </a:lnTo>
                <a:lnTo>
                  <a:pt x="627911" y="354566"/>
                </a:lnTo>
                <a:lnTo>
                  <a:pt x="679817" y="370239"/>
                </a:lnTo>
                <a:lnTo>
                  <a:pt x="733668" y="386263"/>
                </a:lnTo>
                <a:lnTo>
                  <a:pt x="789584" y="402660"/>
                </a:lnTo>
                <a:lnTo>
                  <a:pt x="847687" y="419452"/>
                </a:lnTo>
                <a:lnTo>
                  <a:pt x="908100" y="436661"/>
                </a:lnTo>
                <a:lnTo>
                  <a:pt x="970942" y="454308"/>
                </a:lnTo>
                <a:lnTo>
                  <a:pt x="1036337" y="472417"/>
                </a:lnTo>
                <a:lnTo>
                  <a:pt x="1104404" y="491008"/>
                </a:lnTo>
                <a:lnTo>
                  <a:pt x="1142874" y="501456"/>
                </a:lnTo>
                <a:lnTo>
                  <a:pt x="1182216" y="512155"/>
                </a:lnTo>
                <a:lnTo>
                  <a:pt x="1222405" y="523093"/>
                </a:lnTo>
                <a:lnTo>
                  <a:pt x="1263418" y="534260"/>
                </a:lnTo>
                <a:lnTo>
                  <a:pt x="1305230" y="545643"/>
                </a:lnTo>
                <a:lnTo>
                  <a:pt x="1347817" y="557231"/>
                </a:lnTo>
                <a:lnTo>
                  <a:pt x="1391155" y="569012"/>
                </a:lnTo>
                <a:lnTo>
                  <a:pt x="1435221" y="580975"/>
                </a:lnTo>
                <a:lnTo>
                  <a:pt x="1479990" y="593108"/>
                </a:lnTo>
                <a:lnTo>
                  <a:pt x="1525438" y="605399"/>
                </a:lnTo>
                <a:lnTo>
                  <a:pt x="1571541" y="617838"/>
                </a:lnTo>
                <a:lnTo>
                  <a:pt x="1618274" y="630413"/>
                </a:lnTo>
                <a:lnTo>
                  <a:pt x="1665615" y="643111"/>
                </a:lnTo>
                <a:lnTo>
                  <a:pt x="1713539" y="655922"/>
                </a:lnTo>
                <a:lnTo>
                  <a:pt x="1762022" y="668834"/>
                </a:lnTo>
                <a:lnTo>
                  <a:pt x="1811039" y="681836"/>
                </a:lnTo>
                <a:lnTo>
                  <a:pt x="1860567" y="694915"/>
                </a:lnTo>
                <a:lnTo>
                  <a:pt x="1910582" y="708061"/>
                </a:lnTo>
                <a:lnTo>
                  <a:pt x="1961060" y="721262"/>
                </a:lnTo>
                <a:lnTo>
                  <a:pt x="2011976" y="734505"/>
                </a:lnTo>
                <a:lnTo>
                  <a:pt x="2063307" y="747781"/>
                </a:lnTo>
                <a:lnTo>
                  <a:pt x="2115028" y="761077"/>
                </a:lnTo>
                <a:lnTo>
                  <a:pt x="2167116" y="774381"/>
                </a:lnTo>
                <a:lnTo>
                  <a:pt x="2219546" y="787683"/>
                </a:lnTo>
                <a:lnTo>
                  <a:pt x="2272294" y="800970"/>
                </a:lnTo>
                <a:lnTo>
                  <a:pt x="2325337" y="814231"/>
                </a:lnTo>
                <a:lnTo>
                  <a:pt x="2378650" y="827455"/>
                </a:lnTo>
                <a:lnTo>
                  <a:pt x="2432210" y="840629"/>
                </a:lnTo>
                <a:lnTo>
                  <a:pt x="2485992" y="853743"/>
                </a:lnTo>
                <a:lnTo>
                  <a:pt x="2539971" y="866785"/>
                </a:lnTo>
                <a:lnTo>
                  <a:pt x="2594125" y="879743"/>
                </a:lnTo>
                <a:lnTo>
                  <a:pt x="2648429" y="892606"/>
                </a:lnTo>
                <a:lnTo>
                  <a:pt x="2702859" y="905363"/>
                </a:lnTo>
                <a:lnTo>
                  <a:pt x="2757391" y="918000"/>
                </a:lnTo>
                <a:lnTo>
                  <a:pt x="2812001" y="930509"/>
                </a:lnTo>
                <a:lnTo>
                  <a:pt x="2866664" y="942875"/>
                </a:lnTo>
                <a:lnTo>
                  <a:pt x="2921358" y="955089"/>
                </a:lnTo>
                <a:lnTo>
                  <a:pt x="2976057" y="967138"/>
                </a:lnTo>
                <a:lnTo>
                  <a:pt x="3030738" y="979012"/>
                </a:lnTo>
                <a:lnTo>
                  <a:pt x="3085376" y="990697"/>
                </a:lnTo>
                <a:lnTo>
                  <a:pt x="3139949" y="1002184"/>
                </a:lnTo>
                <a:lnTo>
                  <a:pt x="3194431" y="1013460"/>
                </a:lnTo>
                <a:lnTo>
                  <a:pt x="3240390" y="1022847"/>
                </a:lnTo>
                <a:lnTo>
                  <a:pt x="3286814" y="1032245"/>
                </a:lnTo>
                <a:lnTo>
                  <a:pt x="3333683" y="1041650"/>
                </a:lnTo>
                <a:lnTo>
                  <a:pt x="3380978" y="1051059"/>
                </a:lnTo>
                <a:lnTo>
                  <a:pt x="3428679" y="1060468"/>
                </a:lnTo>
                <a:lnTo>
                  <a:pt x="3476766" y="1069875"/>
                </a:lnTo>
                <a:lnTo>
                  <a:pt x="3525219" y="1079275"/>
                </a:lnTo>
                <a:lnTo>
                  <a:pt x="3574020" y="1088666"/>
                </a:lnTo>
                <a:lnTo>
                  <a:pt x="3623148" y="1098043"/>
                </a:lnTo>
                <a:lnTo>
                  <a:pt x="3672583" y="1107404"/>
                </a:lnTo>
                <a:lnTo>
                  <a:pt x="3722307" y="1116746"/>
                </a:lnTo>
                <a:lnTo>
                  <a:pt x="3772299" y="1126063"/>
                </a:lnTo>
                <a:lnTo>
                  <a:pt x="3822539" y="1135354"/>
                </a:lnTo>
                <a:lnTo>
                  <a:pt x="3873008" y="1144615"/>
                </a:lnTo>
                <a:lnTo>
                  <a:pt x="3923686" y="1153842"/>
                </a:lnTo>
                <a:lnTo>
                  <a:pt x="3974554" y="1163032"/>
                </a:lnTo>
                <a:lnTo>
                  <a:pt x="4025592" y="1172182"/>
                </a:lnTo>
                <a:lnTo>
                  <a:pt x="4076780" y="1181287"/>
                </a:lnTo>
                <a:lnTo>
                  <a:pt x="4128098" y="1190346"/>
                </a:lnTo>
                <a:lnTo>
                  <a:pt x="4179528" y="1199353"/>
                </a:lnTo>
                <a:lnTo>
                  <a:pt x="4231048" y="1208307"/>
                </a:lnTo>
                <a:lnTo>
                  <a:pt x="4282641" y="1217203"/>
                </a:lnTo>
                <a:lnTo>
                  <a:pt x="4334285" y="1226038"/>
                </a:lnTo>
                <a:lnTo>
                  <a:pt x="4385961" y="1234808"/>
                </a:lnTo>
                <a:lnTo>
                  <a:pt x="4437649" y="1243511"/>
                </a:lnTo>
                <a:lnTo>
                  <a:pt x="4489331" y="1252143"/>
                </a:lnTo>
                <a:lnTo>
                  <a:pt x="4540986" y="1260700"/>
                </a:lnTo>
                <a:lnTo>
                  <a:pt x="4592594" y="1269179"/>
                </a:lnTo>
                <a:lnTo>
                  <a:pt x="4644136" y="1277576"/>
                </a:lnTo>
                <a:lnTo>
                  <a:pt x="4695592" y="1285888"/>
                </a:lnTo>
                <a:lnTo>
                  <a:pt x="4746942" y="1294113"/>
                </a:lnTo>
                <a:lnTo>
                  <a:pt x="4798168" y="1302245"/>
                </a:lnTo>
                <a:lnTo>
                  <a:pt x="4849248" y="1310282"/>
                </a:lnTo>
                <a:lnTo>
                  <a:pt x="4900164" y="1318221"/>
                </a:lnTo>
                <a:lnTo>
                  <a:pt x="4950896" y="1326057"/>
                </a:lnTo>
                <a:lnTo>
                  <a:pt x="5001424" y="1333789"/>
                </a:lnTo>
                <a:lnTo>
                  <a:pt x="5051729" y="1341411"/>
                </a:lnTo>
                <a:lnTo>
                  <a:pt x="5101790" y="1348921"/>
                </a:lnTo>
                <a:lnTo>
                  <a:pt x="5151588" y="1356316"/>
                </a:lnTo>
                <a:lnTo>
                  <a:pt x="5201104" y="1363591"/>
                </a:lnTo>
                <a:lnTo>
                  <a:pt x="5250317" y="1370744"/>
                </a:lnTo>
                <a:lnTo>
                  <a:pt x="5299209" y="1377771"/>
                </a:lnTo>
                <a:lnTo>
                  <a:pt x="5347759" y="1384668"/>
                </a:lnTo>
                <a:lnTo>
                  <a:pt x="5395947" y="1391433"/>
                </a:lnTo>
                <a:lnTo>
                  <a:pt x="5443755" y="1398062"/>
                </a:lnTo>
                <a:lnTo>
                  <a:pt x="5491162" y="1404551"/>
                </a:lnTo>
                <a:lnTo>
                  <a:pt x="5538149" y="1410897"/>
                </a:lnTo>
                <a:lnTo>
                  <a:pt x="5584696" y="1417096"/>
                </a:lnTo>
                <a:lnTo>
                  <a:pt x="5630783" y="1423146"/>
                </a:lnTo>
                <a:lnTo>
                  <a:pt x="5676392" y="1429042"/>
                </a:lnTo>
                <a:lnTo>
                  <a:pt x="5731811" y="1436036"/>
                </a:lnTo>
                <a:lnTo>
                  <a:pt x="5787409" y="1442828"/>
                </a:lnTo>
                <a:lnTo>
                  <a:pt x="5843151" y="1449424"/>
                </a:lnTo>
                <a:lnTo>
                  <a:pt x="5899002" y="1455828"/>
                </a:lnTo>
                <a:lnTo>
                  <a:pt x="5954929" y="1462043"/>
                </a:lnTo>
                <a:lnTo>
                  <a:pt x="6010898" y="1468074"/>
                </a:lnTo>
                <a:lnTo>
                  <a:pt x="6066874" y="1473925"/>
                </a:lnTo>
                <a:lnTo>
                  <a:pt x="6122823" y="1479600"/>
                </a:lnTo>
                <a:lnTo>
                  <a:pt x="6178712" y="1485103"/>
                </a:lnTo>
                <a:lnTo>
                  <a:pt x="6234506" y="1490439"/>
                </a:lnTo>
                <a:lnTo>
                  <a:pt x="6290170" y="1495611"/>
                </a:lnTo>
                <a:lnTo>
                  <a:pt x="6345672" y="1500624"/>
                </a:lnTo>
                <a:lnTo>
                  <a:pt x="6400976" y="1505482"/>
                </a:lnTo>
                <a:lnTo>
                  <a:pt x="6456049" y="1510188"/>
                </a:lnTo>
                <a:lnTo>
                  <a:pt x="6510856" y="1514748"/>
                </a:lnTo>
                <a:lnTo>
                  <a:pt x="6565363" y="1519165"/>
                </a:lnTo>
                <a:lnTo>
                  <a:pt x="6619537" y="1523443"/>
                </a:lnTo>
                <a:lnTo>
                  <a:pt x="6673343" y="1527586"/>
                </a:lnTo>
                <a:lnTo>
                  <a:pt x="6726747" y="1531600"/>
                </a:lnTo>
                <a:lnTo>
                  <a:pt x="6779715" y="1535487"/>
                </a:lnTo>
                <a:lnTo>
                  <a:pt x="6832213" y="1539251"/>
                </a:lnTo>
                <a:lnTo>
                  <a:pt x="6884206" y="1542898"/>
                </a:lnTo>
                <a:lnTo>
                  <a:pt x="6935661" y="1546431"/>
                </a:lnTo>
                <a:lnTo>
                  <a:pt x="6986543" y="1549854"/>
                </a:lnTo>
                <a:lnTo>
                  <a:pt x="7036818" y="1553172"/>
                </a:lnTo>
                <a:lnTo>
                  <a:pt x="7086453" y="1556388"/>
                </a:lnTo>
                <a:lnTo>
                  <a:pt x="7135412" y="1559507"/>
                </a:lnTo>
                <a:lnTo>
                  <a:pt x="7183663" y="1562533"/>
                </a:lnTo>
                <a:lnTo>
                  <a:pt x="7231170" y="1565469"/>
                </a:lnTo>
                <a:lnTo>
                  <a:pt x="7277900" y="1568321"/>
                </a:lnTo>
                <a:lnTo>
                  <a:pt x="7323819" y="1571092"/>
                </a:lnTo>
                <a:lnTo>
                  <a:pt x="7368892" y="1573786"/>
                </a:lnTo>
                <a:lnTo>
                  <a:pt x="7413086" y="1576408"/>
                </a:lnTo>
                <a:lnTo>
                  <a:pt x="7456365" y="1578962"/>
                </a:lnTo>
                <a:lnTo>
                  <a:pt x="7498697" y="1581451"/>
                </a:lnTo>
                <a:lnTo>
                  <a:pt x="7540047" y="1583880"/>
                </a:lnTo>
                <a:lnTo>
                  <a:pt x="7580380" y="1586253"/>
                </a:lnTo>
                <a:lnTo>
                  <a:pt x="7619663" y="1588574"/>
                </a:lnTo>
                <a:lnTo>
                  <a:pt x="7657862" y="1590848"/>
                </a:lnTo>
                <a:lnTo>
                  <a:pt x="7694943" y="1593078"/>
                </a:lnTo>
                <a:lnTo>
                  <a:pt x="7730871" y="1595269"/>
                </a:lnTo>
                <a:lnTo>
                  <a:pt x="7812458" y="1600066"/>
                </a:lnTo>
                <a:lnTo>
                  <a:pt x="7887182" y="1604024"/>
                </a:lnTo>
                <a:lnTo>
                  <a:pt x="7955617" y="1607210"/>
                </a:lnTo>
                <a:lnTo>
                  <a:pt x="8018335" y="1609687"/>
                </a:lnTo>
                <a:lnTo>
                  <a:pt x="8075908" y="1611521"/>
                </a:lnTo>
                <a:lnTo>
                  <a:pt x="8128910" y="1612777"/>
                </a:lnTo>
                <a:lnTo>
                  <a:pt x="8177913" y="1613522"/>
                </a:lnTo>
                <a:lnTo>
                  <a:pt x="8223490" y="1613819"/>
                </a:lnTo>
                <a:lnTo>
                  <a:pt x="8266214" y="1613734"/>
                </a:lnTo>
                <a:lnTo>
                  <a:pt x="8306657" y="1613333"/>
                </a:lnTo>
                <a:lnTo>
                  <a:pt x="8345393" y="1612680"/>
                </a:lnTo>
                <a:lnTo>
                  <a:pt x="8420033" y="1610882"/>
                </a:lnTo>
                <a:lnTo>
                  <a:pt x="8457083" y="1609867"/>
                </a:lnTo>
                <a:lnTo>
                  <a:pt x="8494716" y="1608862"/>
                </a:lnTo>
                <a:lnTo>
                  <a:pt x="8533505" y="1607931"/>
                </a:lnTo>
                <a:lnTo>
                  <a:pt x="8574024" y="1607141"/>
                </a:lnTo>
                <a:lnTo>
                  <a:pt x="8636600" y="1605776"/>
                </a:lnTo>
                <a:lnTo>
                  <a:pt x="8696102" y="1603876"/>
                </a:lnTo>
                <a:lnTo>
                  <a:pt x="8752836" y="1601494"/>
                </a:lnTo>
                <a:lnTo>
                  <a:pt x="8807112" y="1598683"/>
                </a:lnTo>
                <a:lnTo>
                  <a:pt x="8859235" y="1595499"/>
                </a:lnTo>
                <a:lnTo>
                  <a:pt x="8909514" y="1591993"/>
                </a:lnTo>
                <a:lnTo>
                  <a:pt x="8958256" y="1588219"/>
                </a:lnTo>
                <a:lnTo>
                  <a:pt x="9005768" y="1584232"/>
                </a:lnTo>
                <a:lnTo>
                  <a:pt x="9052357" y="1580085"/>
                </a:lnTo>
                <a:lnTo>
                  <a:pt x="9078468" y="1577669"/>
                </a:lnTo>
              </a:path>
              <a:path w="9078595" h="1713865">
                <a:moveTo>
                  <a:pt x="2150364" y="1713344"/>
                </a:moveTo>
                <a:lnTo>
                  <a:pt x="2182841" y="1676752"/>
                </a:lnTo>
                <a:lnTo>
                  <a:pt x="2215421" y="1640186"/>
                </a:lnTo>
                <a:lnTo>
                  <a:pt x="2248209" y="1603673"/>
                </a:lnTo>
                <a:lnTo>
                  <a:pt x="2281313" y="1567238"/>
                </a:lnTo>
                <a:lnTo>
                  <a:pt x="2314838" y="1530909"/>
                </a:lnTo>
                <a:lnTo>
                  <a:pt x="2348890" y="1494711"/>
                </a:lnTo>
                <a:lnTo>
                  <a:pt x="2383575" y="1458672"/>
                </a:lnTo>
                <a:lnTo>
                  <a:pt x="2419000" y="1422817"/>
                </a:lnTo>
                <a:lnTo>
                  <a:pt x="2455270" y="1387174"/>
                </a:lnTo>
                <a:lnTo>
                  <a:pt x="2492492" y="1351767"/>
                </a:lnTo>
                <a:lnTo>
                  <a:pt x="2530772" y="1316625"/>
                </a:lnTo>
                <a:lnTo>
                  <a:pt x="2570215" y="1281772"/>
                </a:lnTo>
                <a:lnTo>
                  <a:pt x="2610929" y="1247236"/>
                </a:lnTo>
                <a:lnTo>
                  <a:pt x="2653019" y="1213044"/>
                </a:lnTo>
                <a:lnTo>
                  <a:pt x="2696591" y="1179221"/>
                </a:lnTo>
                <a:lnTo>
                  <a:pt x="2734291" y="1151080"/>
                </a:lnTo>
                <a:lnTo>
                  <a:pt x="2773426" y="1122756"/>
                </a:lnTo>
                <a:lnTo>
                  <a:pt x="2813857" y="1094323"/>
                </a:lnTo>
                <a:lnTo>
                  <a:pt x="2855442" y="1065853"/>
                </a:lnTo>
                <a:lnTo>
                  <a:pt x="2898040" y="1037419"/>
                </a:lnTo>
                <a:lnTo>
                  <a:pt x="2941512" y="1009096"/>
                </a:lnTo>
                <a:lnTo>
                  <a:pt x="2985717" y="980955"/>
                </a:lnTo>
                <a:lnTo>
                  <a:pt x="3030515" y="953072"/>
                </a:lnTo>
                <a:lnTo>
                  <a:pt x="3075765" y="925518"/>
                </a:lnTo>
                <a:lnTo>
                  <a:pt x="3121326" y="898366"/>
                </a:lnTo>
                <a:lnTo>
                  <a:pt x="3167059" y="871692"/>
                </a:lnTo>
                <a:lnTo>
                  <a:pt x="3212822" y="845566"/>
                </a:lnTo>
                <a:lnTo>
                  <a:pt x="3258475" y="820064"/>
                </a:lnTo>
                <a:lnTo>
                  <a:pt x="3303879" y="795257"/>
                </a:lnTo>
                <a:lnTo>
                  <a:pt x="3348891" y="771220"/>
                </a:lnTo>
                <a:lnTo>
                  <a:pt x="3393373" y="748025"/>
                </a:lnTo>
                <a:lnTo>
                  <a:pt x="3437183" y="725746"/>
                </a:lnTo>
                <a:lnTo>
                  <a:pt x="3480180" y="704457"/>
                </a:lnTo>
                <a:lnTo>
                  <a:pt x="3526952" y="681872"/>
                </a:lnTo>
                <a:lnTo>
                  <a:pt x="3571814" y="660755"/>
                </a:lnTo>
                <a:lnTo>
                  <a:pt x="3615175" y="640947"/>
                </a:lnTo>
                <a:lnTo>
                  <a:pt x="3657443" y="622293"/>
                </a:lnTo>
                <a:lnTo>
                  <a:pt x="3699027" y="604635"/>
                </a:lnTo>
                <a:lnTo>
                  <a:pt x="3740336" y="587818"/>
                </a:lnTo>
                <a:lnTo>
                  <a:pt x="3781778" y="571684"/>
                </a:lnTo>
                <a:lnTo>
                  <a:pt x="3823763" y="556078"/>
                </a:lnTo>
                <a:lnTo>
                  <a:pt x="3866699" y="540841"/>
                </a:lnTo>
                <a:lnTo>
                  <a:pt x="3910995" y="525819"/>
                </a:lnTo>
                <a:lnTo>
                  <a:pt x="3957059" y="510854"/>
                </a:lnTo>
                <a:lnTo>
                  <a:pt x="4005300" y="495789"/>
                </a:lnTo>
                <a:lnTo>
                  <a:pt x="4056127" y="480469"/>
                </a:lnTo>
                <a:lnTo>
                  <a:pt x="4109948" y="464736"/>
                </a:lnTo>
                <a:lnTo>
                  <a:pt x="4167173" y="448434"/>
                </a:lnTo>
                <a:lnTo>
                  <a:pt x="4228210" y="431407"/>
                </a:lnTo>
                <a:lnTo>
                  <a:pt x="4268225" y="420519"/>
                </a:lnTo>
                <a:lnTo>
                  <a:pt x="4310504" y="409335"/>
                </a:lnTo>
                <a:lnTo>
                  <a:pt x="4354852" y="397889"/>
                </a:lnTo>
                <a:lnTo>
                  <a:pt x="4401075" y="386220"/>
                </a:lnTo>
                <a:lnTo>
                  <a:pt x="4448979" y="374362"/>
                </a:lnTo>
                <a:lnTo>
                  <a:pt x="4498368" y="362354"/>
                </a:lnTo>
                <a:lnTo>
                  <a:pt x="4549048" y="350230"/>
                </a:lnTo>
                <a:lnTo>
                  <a:pt x="4600826" y="338028"/>
                </a:lnTo>
                <a:lnTo>
                  <a:pt x="4653505" y="325784"/>
                </a:lnTo>
                <a:lnTo>
                  <a:pt x="4706892" y="313534"/>
                </a:lnTo>
                <a:lnTo>
                  <a:pt x="4760792" y="301316"/>
                </a:lnTo>
                <a:lnTo>
                  <a:pt x="4815011" y="289165"/>
                </a:lnTo>
                <a:lnTo>
                  <a:pt x="4869354" y="277117"/>
                </a:lnTo>
                <a:lnTo>
                  <a:pt x="4923627" y="265211"/>
                </a:lnTo>
                <a:lnTo>
                  <a:pt x="4977634" y="253480"/>
                </a:lnTo>
                <a:lnTo>
                  <a:pt x="5031182" y="241964"/>
                </a:lnTo>
                <a:lnTo>
                  <a:pt x="5084076" y="230696"/>
                </a:lnTo>
                <a:lnTo>
                  <a:pt x="5136121" y="219715"/>
                </a:lnTo>
                <a:lnTo>
                  <a:pt x="5187124" y="209057"/>
                </a:lnTo>
                <a:lnTo>
                  <a:pt x="5236888" y="198758"/>
                </a:lnTo>
                <a:lnTo>
                  <a:pt x="5285221" y="188854"/>
                </a:lnTo>
                <a:lnTo>
                  <a:pt x="5331926" y="179383"/>
                </a:lnTo>
                <a:lnTo>
                  <a:pt x="5376811" y="170379"/>
                </a:lnTo>
                <a:lnTo>
                  <a:pt x="5419680" y="161881"/>
                </a:lnTo>
                <a:lnTo>
                  <a:pt x="5460338" y="153924"/>
                </a:lnTo>
                <a:lnTo>
                  <a:pt x="5498592" y="146546"/>
                </a:lnTo>
                <a:lnTo>
                  <a:pt x="5567983" y="133499"/>
                </a:lnTo>
                <a:lnTo>
                  <a:pt x="5629130" y="122452"/>
                </a:lnTo>
                <a:lnTo>
                  <a:pt x="5683410" y="113160"/>
                </a:lnTo>
                <a:lnTo>
                  <a:pt x="5732201" y="105382"/>
                </a:lnTo>
                <a:lnTo>
                  <a:pt x="5776881" y="98875"/>
                </a:lnTo>
                <a:lnTo>
                  <a:pt x="5818827" y="93396"/>
                </a:lnTo>
                <a:lnTo>
                  <a:pt x="5859417" y="88704"/>
                </a:lnTo>
                <a:lnTo>
                  <a:pt x="5900028" y="84556"/>
                </a:lnTo>
                <a:lnTo>
                  <a:pt x="5942039" y="80709"/>
                </a:lnTo>
                <a:lnTo>
                  <a:pt x="5986826" y="76922"/>
                </a:lnTo>
                <a:lnTo>
                  <a:pt x="6035768" y="72950"/>
                </a:lnTo>
                <a:lnTo>
                  <a:pt x="6090242" y="68553"/>
                </a:lnTo>
                <a:lnTo>
                  <a:pt x="6151626" y="63488"/>
                </a:lnTo>
                <a:lnTo>
                  <a:pt x="6193134" y="60084"/>
                </a:lnTo>
                <a:lnTo>
                  <a:pt x="6236685" y="56666"/>
                </a:lnTo>
                <a:lnTo>
                  <a:pt x="6282088" y="53244"/>
                </a:lnTo>
                <a:lnTo>
                  <a:pt x="6329149" y="49831"/>
                </a:lnTo>
                <a:lnTo>
                  <a:pt x="6377676" y="46438"/>
                </a:lnTo>
                <a:lnTo>
                  <a:pt x="6427477" y="43077"/>
                </a:lnTo>
                <a:lnTo>
                  <a:pt x="6478359" y="39757"/>
                </a:lnTo>
                <a:lnTo>
                  <a:pt x="6530130" y="36492"/>
                </a:lnTo>
                <a:lnTo>
                  <a:pt x="6582596" y="33293"/>
                </a:lnTo>
                <a:lnTo>
                  <a:pt x="6635567" y="30171"/>
                </a:lnTo>
                <a:lnTo>
                  <a:pt x="6688849" y="27137"/>
                </a:lnTo>
                <a:lnTo>
                  <a:pt x="6742250" y="24203"/>
                </a:lnTo>
                <a:lnTo>
                  <a:pt x="6795578" y="21380"/>
                </a:lnTo>
                <a:lnTo>
                  <a:pt x="6848639" y="18680"/>
                </a:lnTo>
                <a:lnTo>
                  <a:pt x="6901242" y="16114"/>
                </a:lnTo>
                <a:lnTo>
                  <a:pt x="6953194" y="13694"/>
                </a:lnTo>
                <a:lnTo>
                  <a:pt x="7004303" y="11431"/>
                </a:lnTo>
                <a:lnTo>
                  <a:pt x="7054376" y="9337"/>
                </a:lnTo>
                <a:lnTo>
                  <a:pt x="7103220" y="7422"/>
                </a:lnTo>
                <a:lnTo>
                  <a:pt x="7150644" y="5699"/>
                </a:lnTo>
                <a:lnTo>
                  <a:pt x="7196455" y="4179"/>
                </a:lnTo>
                <a:lnTo>
                  <a:pt x="7460944" y="0"/>
                </a:lnTo>
                <a:lnTo>
                  <a:pt x="7735982" y="464"/>
                </a:lnTo>
                <a:lnTo>
                  <a:pt x="7952013" y="2786"/>
                </a:lnTo>
                <a:lnTo>
                  <a:pt x="8039481" y="4179"/>
                </a:lnTo>
                <a:lnTo>
                  <a:pt x="8645017" y="4179"/>
                </a:lnTo>
                <a:lnTo>
                  <a:pt x="8707313" y="6085"/>
                </a:lnTo>
                <a:lnTo>
                  <a:pt x="8767625" y="8711"/>
                </a:lnTo>
                <a:lnTo>
                  <a:pt x="8825256" y="11849"/>
                </a:lnTo>
                <a:lnTo>
                  <a:pt x="8879506" y="15291"/>
                </a:lnTo>
                <a:lnTo>
                  <a:pt x="8929679" y="18828"/>
                </a:lnTo>
                <a:lnTo>
                  <a:pt x="8975076" y="22252"/>
                </a:lnTo>
                <a:lnTo>
                  <a:pt x="9014999" y="25355"/>
                </a:lnTo>
                <a:lnTo>
                  <a:pt x="9048750" y="27928"/>
                </a:lnTo>
                <a:lnTo>
                  <a:pt x="9078468" y="30179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177159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7159" y="2750057"/>
            <a:ext cx="2118995" cy="2874010"/>
          </a:xfrm>
          <a:custGeom>
            <a:avLst/>
            <a:gdLst/>
            <a:ahLst/>
            <a:cxnLst/>
            <a:rect l="l" t="t" r="r" b="b"/>
            <a:pathLst>
              <a:path w="2118995" h="2874010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  <a:path w="2118995" h="2874010">
                <a:moveTo>
                  <a:pt x="727837" y="1669795"/>
                </a:moveTo>
                <a:lnTo>
                  <a:pt x="1417955" y="1266824"/>
                </a:lnTo>
                <a:lnTo>
                  <a:pt x="2118487" y="1671192"/>
                </a:lnTo>
                <a:lnTo>
                  <a:pt x="2114677" y="2470530"/>
                </a:lnTo>
                <a:lnTo>
                  <a:pt x="1424432" y="2873476"/>
                </a:lnTo>
                <a:lnTo>
                  <a:pt x="723900" y="2469006"/>
                </a:lnTo>
                <a:lnTo>
                  <a:pt x="727837" y="166979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910583" y="14832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4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1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10583" y="14832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4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1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158109" y="21640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77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158109" y="21640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77"/>
                </a:lnTo>
                <a:lnTo>
                  <a:pt x="0" y="1202182"/>
                </a:lnTo>
                <a:lnTo>
                  <a:pt x="3937" y="40297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4644008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054" y="0"/>
                </a:moveTo>
                <a:lnTo>
                  <a:pt x="3937" y="402958"/>
                </a:lnTo>
                <a:lnTo>
                  <a:pt x="0" y="1202220"/>
                </a:lnTo>
                <a:lnTo>
                  <a:pt x="660966" y="1583815"/>
                </a:lnTo>
                <a:lnTo>
                  <a:pt x="739656" y="1583815"/>
                </a:lnTo>
                <a:lnTo>
                  <a:pt x="1390777" y="1203667"/>
                </a:lnTo>
                <a:lnTo>
                  <a:pt x="1394587" y="404406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644008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2958"/>
                </a:moveTo>
                <a:lnTo>
                  <a:pt x="694054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39656" y="1583815"/>
                </a:lnTo>
              </a:path>
              <a:path w="1395095" h="1584325">
                <a:moveTo>
                  <a:pt x="660966" y="1583815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74214" y="400735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49" y="0"/>
                </a:moveTo>
                <a:lnTo>
                  <a:pt x="0" y="62865"/>
                </a:lnTo>
                <a:lnTo>
                  <a:pt x="3425" y="1545971"/>
                </a:lnTo>
                <a:lnTo>
                  <a:pt x="107750" y="1606651"/>
                </a:lnTo>
                <a:lnTo>
                  <a:pt x="797982" y="1203706"/>
                </a:lnTo>
                <a:lnTo>
                  <a:pt x="801869" y="404368"/>
                </a:lnTo>
                <a:lnTo>
                  <a:pt x="1013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74214" y="400735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0" y="62865"/>
                </a:moveTo>
                <a:lnTo>
                  <a:pt x="101349" y="0"/>
                </a:lnTo>
                <a:lnTo>
                  <a:pt x="801869" y="404368"/>
                </a:lnTo>
                <a:lnTo>
                  <a:pt x="797982" y="1203706"/>
                </a:lnTo>
                <a:lnTo>
                  <a:pt x="107750" y="1606651"/>
                </a:lnTo>
                <a:lnTo>
                  <a:pt x="3425" y="1545971"/>
                </a:lnTo>
                <a:lnTo>
                  <a:pt x="0" y="6286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205346" y="5293233"/>
            <a:ext cx="1395095" cy="1565275"/>
          </a:xfrm>
          <a:custGeom>
            <a:avLst/>
            <a:gdLst/>
            <a:ahLst/>
            <a:cxnLst/>
            <a:rect l="l" t="t" r="r" b="b"/>
            <a:pathLst>
              <a:path w="1395095" h="1565275">
                <a:moveTo>
                  <a:pt x="3898" y="402958"/>
                </a:moveTo>
                <a:lnTo>
                  <a:pt x="694118" y="0"/>
                </a:lnTo>
                <a:lnTo>
                  <a:pt x="1394599" y="404406"/>
                </a:lnTo>
                <a:lnTo>
                  <a:pt x="1390789" y="1203667"/>
                </a:lnTo>
                <a:lnTo>
                  <a:pt x="772277" y="1564765"/>
                </a:lnTo>
              </a:path>
              <a:path w="1395095" h="1565275">
                <a:moveTo>
                  <a:pt x="627956" y="1564765"/>
                </a:moveTo>
                <a:lnTo>
                  <a:pt x="0" y="1202220"/>
                </a:lnTo>
                <a:lnTo>
                  <a:pt x="3898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33934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118" y="0"/>
                </a:moveTo>
                <a:lnTo>
                  <a:pt x="3886" y="402970"/>
                </a:lnTo>
                <a:lnTo>
                  <a:pt x="0" y="1202181"/>
                </a:lnTo>
                <a:lnTo>
                  <a:pt x="700506" y="1606677"/>
                </a:lnTo>
                <a:lnTo>
                  <a:pt x="1390777" y="1203705"/>
                </a:lnTo>
                <a:lnTo>
                  <a:pt x="1394586" y="404367"/>
                </a:lnTo>
                <a:lnTo>
                  <a:pt x="694118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934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0"/>
                </a:moveTo>
                <a:lnTo>
                  <a:pt x="694118" y="0"/>
                </a:lnTo>
                <a:lnTo>
                  <a:pt x="1394586" y="404367"/>
                </a:lnTo>
                <a:lnTo>
                  <a:pt x="1390777" y="1203705"/>
                </a:lnTo>
                <a:lnTo>
                  <a:pt x="700506" y="1606677"/>
                </a:lnTo>
                <a:lnTo>
                  <a:pt x="0" y="1202181"/>
                </a:lnTo>
                <a:lnTo>
                  <a:pt x="3886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957821" y="401688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98" y="402971"/>
                </a:moveTo>
                <a:lnTo>
                  <a:pt x="694067" y="0"/>
                </a:lnTo>
                <a:lnTo>
                  <a:pt x="1394599" y="404368"/>
                </a:lnTo>
                <a:lnTo>
                  <a:pt x="1390789" y="1203706"/>
                </a:lnTo>
                <a:lnTo>
                  <a:pt x="700544" y="1606651"/>
                </a:lnTo>
                <a:lnTo>
                  <a:pt x="0" y="1202182"/>
                </a:lnTo>
                <a:lnTo>
                  <a:pt x="3898" y="402971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691259" y="5302758"/>
            <a:ext cx="1395095" cy="1555750"/>
          </a:xfrm>
          <a:custGeom>
            <a:avLst/>
            <a:gdLst/>
            <a:ahLst/>
            <a:cxnLst/>
            <a:rect l="l" t="t" r="r" b="b"/>
            <a:pathLst>
              <a:path w="1395095" h="1555750">
                <a:moveTo>
                  <a:pt x="3937" y="402958"/>
                </a:moveTo>
                <a:lnTo>
                  <a:pt x="69405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88600" y="1555240"/>
                </a:lnTo>
              </a:path>
              <a:path w="1395095" h="1555750">
                <a:moveTo>
                  <a:pt x="611471" y="1555240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10309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10309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871" y="14546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98" y="402970"/>
                </a:moveTo>
                <a:lnTo>
                  <a:pt x="694067" y="0"/>
                </a:lnTo>
                <a:lnTo>
                  <a:pt x="1394599" y="404367"/>
                </a:lnTo>
                <a:lnTo>
                  <a:pt x="1390789" y="1203705"/>
                </a:lnTo>
                <a:lnTo>
                  <a:pt x="700544" y="1606677"/>
                </a:lnTo>
                <a:lnTo>
                  <a:pt x="0" y="1202181"/>
                </a:lnTo>
                <a:lnTo>
                  <a:pt x="3898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7159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51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7159" y="4035933"/>
            <a:ext cx="2138045" cy="2822575"/>
          </a:xfrm>
          <a:custGeom>
            <a:avLst/>
            <a:gdLst/>
            <a:ahLst/>
            <a:cxnLst/>
            <a:rect l="l" t="t" r="r" b="b"/>
            <a:pathLst>
              <a:path w="2138045" h="282257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51"/>
                </a:lnTo>
                <a:lnTo>
                  <a:pt x="0" y="1202182"/>
                </a:lnTo>
                <a:lnTo>
                  <a:pt x="3937" y="402971"/>
                </a:lnTo>
                <a:close/>
              </a:path>
              <a:path w="2138045" h="2822575">
                <a:moveTo>
                  <a:pt x="746887" y="1679308"/>
                </a:moveTo>
                <a:lnTo>
                  <a:pt x="1437005" y="1276350"/>
                </a:lnTo>
                <a:lnTo>
                  <a:pt x="2137537" y="1680756"/>
                </a:lnTo>
                <a:lnTo>
                  <a:pt x="2133727" y="2480017"/>
                </a:lnTo>
                <a:lnTo>
                  <a:pt x="1547868" y="2822064"/>
                </a:lnTo>
              </a:path>
              <a:path w="2138045" h="2822575">
                <a:moveTo>
                  <a:pt x="1337919" y="2822064"/>
                </a:moveTo>
                <a:lnTo>
                  <a:pt x="742950" y="2478570"/>
                </a:lnTo>
                <a:lnTo>
                  <a:pt x="746887" y="167930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0109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0109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8463534" y="4043867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680466" y="0"/>
                </a:moveTo>
                <a:lnTo>
                  <a:pt x="3937" y="395036"/>
                </a:lnTo>
                <a:lnTo>
                  <a:pt x="0" y="1194247"/>
                </a:lnTo>
                <a:lnTo>
                  <a:pt x="680466" y="1587131"/>
                </a:lnTo>
                <a:lnTo>
                  <a:pt x="68046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63534" y="1500692"/>
            <a:ext cx="680720" cy="4130675"/>
          </a:xfrm>
          <a:custGeom>
            <a:avLst/>
            <a:gdLst/>
            <a:ahLst/>
            <a:cxnLst/>
            <a:rect l="l" t="t" r="r" b="b"/>
            <a:pathLst>
              <a:path w="680720" h="4130675">
                <a:moveTo>
                  <a:pt x="3937" y="2938211"/>
                </a:moveTo>
                <a:lnTo>
                  <a:pt x="680466" y="2543174"/>
                </a:lnTo>
              </a:path>
              <a:path w="680720" h="4130675">
                <a:moveTo>
                  <a:pt x="680466" y="4130306"/>
                </a:moveTo>
                <a:lnTo>
                  <a:pt x="0" y="3737422"/>
                </a:lnTo>
                <a:lnTo>
                  <a:pt x="3937" y="2938211"/>
                </a:lnTo>
              </a:path>
              <a:path w="680720" h="4130675">
                <a:moveTo>
                  <a:pt x="3937" y="395036"/>
                </a:moveTo>
                <a:lnTo>
                  <a:pt x="680466" y="0"/>
                </a:lnTo>
              </a:path>
              <a:path w="680720" h="4130675">
                <a:moveTo>
                  <a:pt x="680466" y="1587155"/>
                </a:moveTo>
                <a:lnTo>
                  <a:pt x="0" y="1194247"/>
                </a:lnTo>
                <a:lnTo>
                  <a:pt x="3937" y="3950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457200" y="33375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344424"/>
                </a:lnTo>
                <a:lnTo>
                  <a:pt x="0" y="6185916"/>
                </a:lnTo>
                <a:lnTo>
                  <a:pt x="8229600" y="6185916"/>
                </a:lnTo>
                <a:lnTo>
                  <a:pt x="8229600" y="344424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457200" y="33375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084834"/>
            <a:ext cx="807148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D3C2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407921"/>
            <a:ext cx="8073390" cy="3791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D3C2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827058" y="1282362"/>
            <a:ext cx="7848601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  <a:cs typeface="Arial MT"/>
              </a:rPr>
              <a:t>METHODS OF </a:t>
            </a:r>
            <a:r>
              <a:rPr sz="4000" b="1" spc="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  <a:cs typeface="Arial MT"/>
              </a:rPr>
              <a:t> </a:t>
            </a:r>
            <a:r>
              <a:rPr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  <a:cs typeface="Arial MT"/>
              </a:rPr>
              <a:t>PERFORMANCE  APPRAISAL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503E9B-7CD8-473D-BBCF-9A07A455B2FD}"/>
              </a:ext>
            </a:extLst>
          </p:cNvPr>
          <p:cNvSpPr txBox="1"/>
          <p:nvPr/>
        </p:nvSpPr>
        <p:spPr>
          <a:xfrm>
            <a:off x="2476500" y="3617893"/>
            <a:ext cx="419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Cdr Vijay Pratap Singh, </a:t>
            </a:r>
          </a:p>
          <a:p>
            <a:pPr algn="ctr"/>
            <a:r>
              <a:rPr lang="en-I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Adjunct Professor, E&amp;TC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11453"/>
            <a:ext cx="4698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8.</a:t>
            </a:r>
            <a:r>
              <a:rPr sz="2400" spc="-15" dirty="0"/>
              <a:t> </a:t>
            </a:r>
            <a:r>
              <a:rPr sz="2400" b="1" u="sng" dirty="0">
                <a:latin typeface="Arial"/>
                <a:cs typeface="Arial"/>
              </a:rPr>
              <a:t>Graphic</a:t>
            </a:r>
            <a:r>
              <a:rPr sz="2400" b="1" u="sng" spc="-25" dirty="0">
                <a:latin typeface="Arial"/>
                <a:cs typeface="Arial"/>
              </a:rPr>
              <a:t> </a:t>
            </a:r>
            <a:r>
              <a:rPr sz="2400" b="1" u="sng" spc="-5" dirty="0">
                <a:latin typeface="Arial"/>
                <a:cs typeface="Arial"/>
              </a:rPr>
              <a:t>Rating Scale</a:t>
            </a:r>
            <a:r>
              <a:rPr sz="2400" b="1" u="sng" spc="5" dirty="0">
                <a:latin typeface="Arial"/>
                <a:cs typeface="Arial"/>
              </a:rPr>
              <a:t> </a:t>
            </a:r>
            <a:r>
              <a:rPr sz="2400" b="1" u="sng" spc="-5" dirty="0">
                <a:latin typeface="Arial"/>
                <a:cs typeface="Arial"/>
              </a:rPr>
              <a:t>Method:</a:t>
            </a:r>
            <a:endParaRPr sz="2400" u="sng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1370" y="1343145"/>
            <a:ext cx="7541260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The</a:t>
            </a:r>
            <a:r>
              <a:rPr sz="2400" spc="4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graphic</a:t>
            </a:r>
            <a:r>
              <a:rPr sz="2400" spc="5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rating</a:t>
            </a:r>
            <a:r>
              <a:rPr sz="2400" spc="5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scale</a:t>
            </a:r>
            <a:r>
              <a:rPr sz="2400" spc="5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is</a:t>
            </a:r>
            <a:r>
              <a:rPr sz="2400" spc="4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one</a:t>
            </a:r>
            <a:r>
              <a:rPr sz="2400" spc="4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of</a:t>
            </a:r>
            <a:r>
              <a:rPr sz="2400" spc="4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the</a:t>
            </a:r>
            <a:r>
              <a:rPr sz="2400" spc="5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most</a:t>
            </a:r>
            <a:r>
              <a:rPr sz="2400" spc="5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popular</a:t>
            </a:r>
            <a:r>
              <a:rPr lang="en-IN" sz="2400" dirty="0">
                <a:solidFill>
                  <a:srgbClr val="3D3C2C"/>
                </a:solidFill>
                <a:latin typeface="Arial MT"/>
                <a:cs typeface="Arial MT"/>
              </a:rPr>
              <a:t> and </a:t>
            </a:r>
            <a:r>
              <a:rPr lang="en-IN" sz="2400" spc="-5" dirty="0">
                <a:solidFill>
                  <a:srgbClr val="3D3C2C"/>
                </a:solidFill>
                <a:latin typeface="Arial MT"/>
                <a:cs typeface="Arial MT"/>
              </a:rPr>
              <a:t>simplest </a:t>
            </a:r>
            <a:r>
              <a:rPr lang="en-IN" sz="2400" dirty="0">
                <a:solidFill>
                  <a:srgbClr val="3D3C2C"/>
                </a:solidFill>
                <a:latin typeface="Arial MT"/>
                <a:cs typeface="Arial MT"/>
              </a:rPr>
              <a:t>technique </a:t>
            </a:r>
            <a:r>
              <a:rPr lang="en-IN" sz="2400" spc="-5" dirty="0">
                <a:solidFill>
                  <a:srgbClr val="3D3C2C"/>
                </a:solidFill>
                <a:latin typeface="Arial MT"/>
                <a:cs typeface="Arial MT"/>
              </a:rPr>
              <a:t>for a</a:t>
            </a:r>
            <a:r>
              <a:rPr lang="en-IN" sz="2400" dirty="0">
                <a:solidFill>
                  <a:srgbClr val="3D3C2C"/>
                </a:solidFill>
                <a:latin typeface="Arial MT"/>
                <a:cs typeface="Arial MT"/>
              </a:rPr>
              <a:t>p</a:t>
            </a:r>
            <a:r>
              <a:rPr lang="en-IN" sz="2400" spc="5" dirty="0">
                <a:solidFill>
                  <a:srgbClr val="3D3C2C"/>
                </a:solidFill>
                <a:latin typeface="Arial MT"/>
                <a:cs typeface="Arial MT"/>
              </a:rPr>
              <a:t>p</a:t>
            </a:r>
            <a:r>
              <a:rPr lang="en-IN" sz="2400" spc="-5" dirty="0">
                <a:solidFill>
                  <a:srgbClr val="3D3C2C"/>
                </a:solidFill>
                <a:latin typeface="Arial MT"/>
                <a:cs typeface="Arial MT"/>
              </a:rPr>
              <a:t>r</a:t>
            </a:r>
            <a:r>
              <a:rPr lang="en-IN" sz="2400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lang="en-IN" sz="2400" spc="-5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lang="en-IN" sz="2400" dirty="0">
                <a:solidFill>
                  <a:srgbClr val="3D3C2C"/>
                </a:solidFill>
                <a:latin typeface="Arial MT"/>
                <a:cs typeface="Arial MT"/>
              </a:rPr>
              <a:t>s</a:t>
            </a:r>
            <a:r>
              <a:rPr lang="en-IN" sz="2400" spc="-5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lang="en-IN" sz="2400" dirty="0">
                <a:solidFill>
                  <a:srgbClr val="3D3C2C"/>
                </a:solidFill>
                <a:latin typeface="Arial MT"/>
                <a:cs typeface="Arial MT"/>
              </a:rPr>
              <a:t>n</a:t>
            </a:r>
            <a:r>
              <a:rPr lang="en-IN" sz="2400" spc="-5" dirty="0">
                <a:solidFill>
                  <a:srgbClr val="3D3C2C"/>
                </a:solidFill>
                <a:latin typeface="Arial MT"/>
                <a:cs typeface="Arial MT"/>
              </a:rPr>
              <a:t>g </a:t>
            </a:r>
            <a:r>
              <a:rPr lang="en-US" sz="2400" spc="-5" dirty="0">
                <a:solidFill>
                  <a:srgbClr val="3D3C2C"/>
                </a:solidFill>
                <a:latin typeface="Arial MT"/>
                <a:cs typeface="Arial MT"/>
              </a:rPr>
              <a:t>p</a:t>
            </a:r>
            <a:r>
              <a:rPr lang="en-US" sz="2400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lang="en-US" sz="2400" spc="-5" dirty="0">
                <a:solidFill>
                  <a:srgbClr val="3D3C2C"/>
                </a:solidFill>
                <a:latin typeface="Arial MT"/>
                <a:cs typeface="Arial MT"/>
              </a:rPr>
              <a:t>rf</a:t>
            </a:r>
            <a:r>
              <a:rPr lang="en-US" sz="2400" spc="5" dirty="0">
                <a:solidFill>
                  <a:srgbClr val="3D3C2C"/>
                </a:solidFill>
                <a:latin typeface="Arial MT"/>
                <a:cs typeface="Arial MT"/>
              </a:rPr>
              <a:t>o</a:t>
            </a:r>
            <a:r>
              <a:rPr lang="en-US" sz="2400" spc="-5" dirty="0">
                <a:solidFill>
                  <a:srgbClr val="3D3C2C"/>
                </a:solidFill>
                <a:latin typeface="Arial MT"/>
                <a:cs typeface="Arial MT"/>
              </a:rPr>
              <a:t>rm</a:t>
            </a:r>
            <a:r>
              <a:rPr lang="en-US" sz="2400" spc="10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lang="en-US" sz="2400" spc="-5" dirty="0">
                <a:solidFill>
                  <a:srgbClr val="3D3C2C"/>
                </a:solidFill>
                <a:latin typeface="Arial MT"/>
                <a:cs typeface="Arial MT"/>
              </a:rPr>
              <a:t>n</a:t>
            </a:r>
            <a:r>
              <a:rPr lang="en-US" sz="2400" dirty="0">
                <a:solidFill>
                  <a:srgbClr val="3D3C2C"/>
                </a:solidFill>
                <a:latin typeface="Arial MT"/>
                <a:cs typeface="Arial MT"/>
              </a:rPr>
              <a:t>c</a:t>
            </a:r>
            <a:r>
              <a:rPr lang="en-US" sz="2400" spc="10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lang="en-US" sz="2400" spc="-5" dirty="0">
                <a:solidFill>
                  <a:srgbClr val="3D3C2C"/>
                </a:solidFill>
                <a:latin typeface="Arial MT"/>
                <a:cs typeface="Arial MT"/>
              </a:rPr>
              <a:t>. It </a:t>
            </a:r>
            <a:r>
              <a:rPr lang="en-US" sz="2400" spc="-15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lang="en-US" sz="2400" spc="-5" dirty="0">
                <a:solidFill>
                  <a:srgbClr val="3D3C2C"/>
                </a:solidFill>
                <a:latin typeface="Arial MT"/>
                <a:cs typeface="Arial MT"/>
              </a:rPr>
              <a:t>s a</a:t>
            </a:r>
            <a:r>
              <a:rPr lang="en-US" sz="2400" dirty="0">
                <a:solidFill>
                  <a:srgbClr val="3D3C2C"/>
                </a:solidFill>
                <a:latin typeface="Arial MT"/>
                <a:cs typeface="Arial MT"/>
              </a:rPr>
              <a:t>l</a:t>
            </a:r>
            <a:r>
              <a:rPr lang="en-US" sz="2400" spc="-5" dirty="0">
                <a:solidFill>
                  <a:srgbClr val="3D3C2C"/>
                </a:solidFill>
                <a:latin typeface="Arial MT"/>
                <a:cs typeface="Arial MT"/>
              </a:rPr>
              <a:t>so known </a:t>
            </a:r>
            <a:r>
              <a:rPr lang="en-US" sz="2400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lang="en-US" sz="2400" spc="-5" dirty="0">
                <a:solidFill>
                  <a:srgbClr val="3D3C2C"/>
                </a:solidFill>
                <a:latin typeface="Arial MT"/>
                <a:cs typeface="Arial MT"/>
              </a:rPr>
              <a:t>s li</a:t>
            </a:r>
            <a:r>
              <a:rPr lang="en-US" sz="2400" dirty="0">
                <a:solidFill>
                  <a:srgbClr val="3D3C2C"/>
                </a:solidFill>
                <a:latin typeface="Arial MT"/>
                <a:cs typeface="Arial MT"/>
              </a:rPr>
              <a:t>n</a:t>
            </a:r>
            <a:r>
              <a:rPr lang="en-US" sz="2400" spc="-5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lang="en-US" sz="2400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lang="en-US" sz="2400" spc="-5" dirty="0">
                <a:solidFill>
                  <a:srgbClr val="3D3C2C"/>
                </a:solidFill>
                <a:latin typeface="Arial MT"/>
                <a:cs typeface="Arial MT"/>
              </a:rPr>
              <a:t>r </a:t>
            </a:r>
            <a:r>
              <a:rPr lang="en-US" sz="2400" spc="5" dirty="0">
                <a:solidFill>
                  <a:srgbClr val="3D3C2C"/>
                </a:solidFill>
                <a:latin typeface="Arial MT"/>
                <a:cs typeface="Arial MT"/>
              </a:rPr>
              <a:t>r</a:t>
            </a:r>
            <a:r>
              <a:rPr lang="en-US" sz="2400" spc="-5" dirty="0">
                <a:solidFill>
                  <a:srgbClr val="3D3C2C"/>
                </a:solidFill>
                <a:latin typeface="Arial MT"/>
                <a:cs typeface="Arial MT"/>
              </a:rPr>
              <a:t>at</a:t>
            </a:r>
            <a:r>
              <a:rPr lang="en-US" sz="2400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lang="en-US" sz="2400" spc="-5" dirty="0">
                <a:solidFill>
                  <a:srgbClr val="3D3C2C"/>
                </a:solidFill>
                <a:latin typeface="Arial MT"/>
                <a:cs typeface="Arial MT"/>
              </a:rPr>
              <a:t>ng </a:t>
            </a:r>
            <a:r>
              <a:rPr lang="en-US" sz="2400" dirty="0">
                <a:solidFill>
                  <a:srgbClr val="3D3C2C"/>
                </a:solidFill>
                <a:latin typeface="Arial MT"/>
                <a:cs typeface="Arial MT"/>
              </a:rPr>
              <a:t>scale.</a:t>
            </a:r>
            <a:r>
              <a:rPr lang="en-US" sz="2400" spc="18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rgbClr val="3D3C2C"/>
                </a:solidFill>
                <a:latin typeface="Arial MT"/>
                <a:cs typeface="Arial MT"/>
              </a:rPr>
              <a:t>In</a:t>
            </a:r>
            <a:r>
              <a:rPr lang="en-US" sz="2400" spc="17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rgbClr val="3D3C2C"/>
                </a:solidFill>
                <a:latin typeface="Arial MT"/>
                <a:cs typeface="Arial MT"/>
              </a:rPr>
              <a:t>this</a:t>
            </a:r>
            <a:r>
              <a:rPr lang="en-US" sz="2400" spc="19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rgbClr val="3D3C2C"/>
                </a:solidFill>
                <a:latin typeface="Arial MT"/>
                <a:cs typeface="Arial MT"/>
              </a:rPr>
              <a:t>method,</a:t>
            </a:r>
            <a:r>
              <a:rPr lang="en-US" sz="2400" spc="19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rgbClr val="3D3C2C"/>
                </a:solidFill>
                <a:latin typeface="Arial MT"/>
                <a:cs typeface="Arial MT"/>
              </a:rPr>
              <a:t>the printed</a:t>
            </a:r>
            <a:r>
              <a:rPr lang="en-US" sz="2400" spc="2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3D3C2C"/>
                </a:solidFill>
                <a:latin typeface="Arial MT"/>
                <a:cs typeface="Arial MT"/>
              </a:rPr>
              <a:t>appraisal</a:t>
            </a:r>
            <a:r>
              <a:rPr lang="en-US" sz="2400" spc="2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3D3C2C"/>
                </a:solidFill>
                <a:latin typeface="Arial MT"/>
                <a:cs typeface="Arial MT"/>
              </a:rPr>
              <a:t>form</a:t>
            </a:r>
            <a:r>
              <a:rPr lang="en-US" sz="2400" spc="18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rgbClr val="3D3C2C"/>
                </a:solidFill>
                <a:latin typeface="Arial MT"/>
                <a:cs typeface="Arial MT"/>
              </a:rPr>
              <a:t>is </a:t>
            </a:r>
            <a:r>
              <a:rPr lang="en-US" sz="2400" spc="-76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3D3C2C"/>
                </a:solidFill>
                <a:latin typeface="Arial MT"/>
                <a:cs typeface="Arial MT"/>
              </a:rPr>
              <a:t>used</a:t>
            </a:r>
            <a:r>
              <a:rPr lang="en-US" sz="24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rgbClr val="3D3C2C"/>
                </a:solidFill>
                <a:latin typeface="Arial MT"/>
                <a:cs typeface="Arial MT"/>
              </a:rPr>
              <a:t>to appraise</a:t>
            </a:r>
            <a:r>
              <a:rPr lang="en-US" sz="2400" spc="3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3D3C2C"/>
                </a:solidFill>
                <a:latin typeface="Arial MT"/>
                <a:cs typeface="Arial MT"/>
              </a:rPr>
              <a:t>each</a:t>
            </a:r>
            <a:r>
              <a:rPr lang="en-US" sz="24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3D3C2C"/>
                </a:solidFill>
                <a:latin typeface="Arial MT"/>
                <a:cs typeface="Arial MT"/>
              </a:rPr>
              <a:t>employee.</a:t>
            </a:r>
            <a:endParaRPr lang="en-US" sz="2400" dirty="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2832655"/>
            <a:ext cx="6324600" cy="3642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59053"/>
            <a:ext cx="2515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9.</a:t>
            </a:r>
            <a:r>
              <a:rPr sz="2400" spc="-3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Essay</a:t>
            </a:r>
            <a:r>
              <a:rPr sz="2400" b="1" spc="-1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Method: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008634"/>
            <a:ext cx="8069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Essay</a:t>
            </a:r>
            <a:r>
              <a:rPr spc="360" dirty="0"/>
              <a:t> </a:t>
            </a:r>
            <a:r>
              <a:rPr spc="-5" dirty="0"/>
              <a:t>method</a:t>
            </a:r>
            <a:r>
              <a:rPr spc="360" dirty="0"/>
              <a:t> </a:t>
            </a:r>
            <a:r>
              <a:rPr spc="-5" dirty="0"/>
              <a:t>is</a:t>
            </a:r>
            <a:r>
              <a:rPr spc="350" dirty="0"/>
              <a:t> </a:t>
            </a:r>
            <a:r>
              <a:rPr spc="-10" dirty="0"/>
              <a:t>the</a:t>
            </a:r>
            <a:r>
              <a:rPr spc="360" dirty="0"/>
              <a:t> </a:t>
            </a:r>
            <a:r>
              <a:rPr spc="-5" dirty="0"/>
              <a:t>simplest</a:t>
            </a:r>
            <a:r>
              <a:rPr spc="365" dirty="0"/>
              <a:t> </a:t>
            </a:r>
            <a:r>
              <a:rPr dirty="0"/>
              <a:t>one</a:t>
            </a:r>
            <a:r>
              <a:rPr spc="345" dirty="0"/>
              <a:t> </a:t>
            </a:r>
            <a:r>
              <a:rPr spc="-5" dirty="0"/>
              <a:t>among</a:t>
            </a:r>
            <a:r>
              <a:rPr spc="365" dirty="0"/>
              <a:t> </a:t>
            </a:r>
            <a:r>
              <a:rPr dirty="0"/>
              <a:t>various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435354"/>
            <a:ext cx="8072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43380" algn="l"/>
                <a:tab pos="3192145" algn="l"/>
                <a:tab pos="4880610" algn="l"/>
                <a:tab pos="5359400" algn="l"/>
                <a:tab pos="6095365" algn="l"/>
                <a:tab pos="7564755" algn="l"/>
              </a:tabLst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p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p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r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s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l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met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h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o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d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s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v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l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b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l</a:t>
            </a:r>
            <a:r>
              <a:rPr sz="2800" spc="10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.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In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s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met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h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o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d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,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7330" y="1861769"/>
            <a:ext cx="1410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na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r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ra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t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ive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861769"/>
            <a:ext cx="2647950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126490" algn="l"/>
                <a:tab pos="2437130" algn="l"/>
              </a:tabLst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ra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t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er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writ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s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  employee’s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715894"/>
            <a:ext cx="21234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p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rf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o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rm</a:t>
            </a:r>
            <a:r>
              <a:rPr sz="2800" spc="10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n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c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e,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85261" y="2289174"/>
            <a:ext cx="47815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strengths,</a:t>
            </a:r>
            <a:endParaRPr sz="2800">
              <a:latin typeface="Arial MT"/>
              <a:cs typeface="Arial MT"/>
            </a:endParaRPr>
          </a:p>
          <a:p>
            <a:pPr marL="85725">
              <a:lnSpc>
                <a:spcPct val="100000"/>
              </a:lnSpc>
              <a:tabLst>
                <a:tab pos="1852295" algn="l"/>
                <a:tab pos="2868930" algn="l"/>
              </a:tabLst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potential	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and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suggestions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98745" y="1861769"/>
            <a:ext cx="3409950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6680" algn="r">
              <a:lnSpc>
                <a:spcPct val="100000"/>
              </a:lnSpc>
              <a:spcBef>
                <a:spcPts val="95"/>
              </a:spcBef>
              <a:tabLst>
                <a:tab pos="2222500" algn="l"/>
                <a:tab pos="2722245" algn="l"/>
                <a:tab pos="2999740" algn="l"/>
              </a:tabLst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de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s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c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r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iption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on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an  wea</a:t>
            </a:r>
            <a:r>
              <a:rPr sz="2800" spc="15" dirty="0">
                <a:solidFill>
                  <a:srgbClr val="3D3C2C"/>
                </a:solidFill>
                <a:latin typeface="Arial MT"/>
                <a:cs typeface="Arial MT"/>
              </a:rPr>
              <a:t>k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n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s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s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s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,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	past</a:t>
            </a:r>
            <a:endParaRPr sz="2800">
              <a:latin typeface="Arial MT"/>
              <a:cs typeface="Arial MT"/>
            </a:endParaRPr>
          </a:p>
          <a:p>
            <a:pPr marR="6985" algn="r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for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3142614"/>
            <a:ext cx="80702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improvement.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Its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positive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point is that it is simple in </a:t>
            </a:r>
            <a:r>
              <a:rPr sz="2800" spc="-76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use.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It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does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not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require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complex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formats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and 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extensive/specific</a:t>
            </a:r>
            <a:r>
              <a:rPr sz="2800" spc="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training</a:t>
            </a:r>
            <a:r>
              <a:rPr sz="2800" spc="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to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complete</a:t>
            </a:r>
            <a:r>
              <a:rPr sz="2800" spc="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it.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0" y="4529328"/>
            <a:ext cx="3200400" cy="18714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16253"/>
            <a:ext cx="3648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10.</a:t>
            </a:r>
            <a:r>
              <a:rPr sz="2400" spc="-2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Field</a:t>
            </a:r>
            <a:r>
              <a:rPr sz="2400" b="1" spc="-4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Review</a:t>
            </a:r>
            <a:r>
              <a:rPr sz="2400" b="1" spc="-2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Method: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465834"/>
            <a:ext cx="80702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This</a:t>
            </a:r>
            <a:r>
              <a:rPr dirty="0"/>
              <a:t> </a:t>
            </a:r>
            <a:r>
              <a:rPr spc="-5" dirty="0"/>
              <a:t>is</a:t>
            </a:r>
            <a:r>
              <a:rPr dirty="0"/>
              <a:t> </a:t>
            </a:r>
            <a:r>
              <a:rPr spc="-10" dirty="0"/>
              <a:t>an</a:t>
            </a:r>
            <a:r>
              <a:rPr spc="-5" dirty="0"/>
              <a:t> </a:t>
            </a:r>
            <a:r>
              <a:rPr dirty="0"/>
              <a:t>appraisal</a:t>
            </a:r>
            <a:r>
              <a:rPr spc="5" dirty="0"/>
              <a:t> </a:t>
            </a:r>
            <a:r>
              <a:rPr dirty="0"/>
              <a:t>done</a:t>
            </a:r>
            <a:r>
              <a:rPr spc="5" dirty="0"/>
              <a:t> </a:t>
            </a:r>
            <a:r>
              <a:rPr dirty="0"/>
              <a:t>by</a:t>
            </a:r>
            <a:r>
              <a:rPr spc="5" dirty="0"/>
              <a:t> </a:t>
            </a:r>
            <a:r>
              <a:rPr spc="-5" dirty="0"/>
              <a:t>someone</a:t>
            </a:r>
            <a:r>
              <a:rPr dirty="0"/>
              <a:t> outside </a:t>
            </a:r>
            <a:r>
              <a:rPr spc="5" dirty="0"/>
              <a:t> </a:t>
            </a:r>
            <a:r>
              <a:rPr dirty="0"/>
              <a:t>employees,</a:t>
            </a:r>
            <a:r>
              <a:rPr spc="5" dirty="0"/>
              <a:t> </a:t>
            </a:r>
            <a:r>
              <a:rPr spc="-5" dirty="0"/>
              <a:t>own</a:t>
            </a:r>
            <a:r>
              <a:rPr dirty="0"/>
              <a:t> department</a:t>
            </a:r>
            <a:r>
              <a:rPr spc="5" dirty="0"/>
              <a:t> </a:t>
            </a:r>
            <a:r>
              <a:rPr dirty="0"/>
              <a:t>usually</a:t>
            </a:r>
            <a:r>
              <a:rPr spc="780" dirty="0"/>
              <a:t> </a:t>
            </a:r>
            <a:r>
              <a:rPr spc="-5" dirty="0"/>
              <a:t>from </a:t>
            </a:r>
            <a:r>
              <a:rPr dirty="0"/>
              <a:t> </a:t>
            </a:r>
            <a:r>
              <a:rPr spc="-5" dirty="0"/>
              <a:t>corporate</a:t>
            </a:r>
            <a:r>
              <a:rPr spc="1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HR</a:t>
            </a:r>
            <a:r>
              <a:rPr spc="10" dirty="0"/>
              <a:t> </a:t>
            </a:r>
            <a:r>
              <a:rPr dirty="0"/>
              <a:t>department.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2831718"/>
            <a:ext cx="807402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Advantages: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Useful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for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managerial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level 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promotions,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when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comparable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information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is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needed. Disadvantages: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Outsider is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generally not 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familiar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with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employees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work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environment, 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Observation</a:t>
            </a:r>
            <a:r>
              <a:rPr sz="2800" spc="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of</a:t>
            </a:r>
            <a:r>
              <a:rPr sz="28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actual</a:t>
            </a:r>
            <a:r>
              <a:rPr sz="2800" spc="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behaviors</a:t>
            </a:r>
            <a:r>
              <a:rPr sz="2800" spc="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not possible.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453"/>
            <a:ext cx="3436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solidFill>
                  <a:srgbClr val="3D3C2C"/>
                </a:solidFill>
                <a:latin typeface="Arial MT"/>
                <a:cs typeface="Arial MT"/>
              </a:rPr>
              <a:t>11.</a:t>
            </a:r>
            <a:r>
              <a:rPr sz="2400" spc="-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Confidential</a:t>
            </a:r>
            <a:r>
              <a:rPr sz="2400" b="1" spc="-3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Report: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161034"/>
            <a:ext cx="8069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8620" algn="l"/>
                <a:tab pos="824865" algn="l"/>
                <a:tab pos="1496695" algn="l"/>
                <a:tab pos="3223895" algn="l"/>
                <a:tab pos="4036060" algn="l"/>
                <a:tab pos="4510405" algn="l"/>
                <a:tab pos="6334760" algn="l"/>
              </a:tabLst>
            </a:pPr>
            <a:r>
              <a:rPr spc="-5" dirty="0"/>
              <a:t>It	is	the	tr</a:t>
            </a:r>
            <a:r>
              <a:rPr spc="5" dirty="0"/>
              <a:t>a</a:t>
            </a:r>
            <a:r>
              <a:rPr spc="-5" dirty="0"/>
              <a:t>d</a:t>
            </a:r>
            <a:r>
              <a:rPr dirty="0"/>
              <a:t>i</a:t>
            </a:r>
            <a:r>
              <a:rPr spc="-5" dirty="0"/>
              <a:t>ti</a:t>
            </a:r>
            <a:r>
              <a:rPr dirty="0"/>
              <a:t>o</a:t>
            </a:r>
            <a:r>
              <a:rPr spc="-5" dirty="0"/>
              <a:t>n</a:t>
            </a:r>
            <a:r>
              <a:rPr dirty="0"/>
              <a:t>a</a:t>
            </a:r>
            <a:r>
              <a:rPr spc="-5" dirty="0"/>
              <a:t>l</a:t>
            </a:r>
            <a:r>
              <a:rPr dirty="0"/>
              <a:t>	</a:t>
            </a:r>
            <a:r>
              <a:rPr spc="-5" dirty="0"/>
              <a:t>way</a:t>
            </a:r>
            <a:r>
              <a:rPr dirty="0"/>
              <a:t>	o</a:t>
            </a:r>
            <a:r>
              <a:rPr spc="-5" dirty="0"/>
              <a:t>f</a:t>
            </a:r>
            <a:r>
              <a:rPr dirty="0"/>
              <a:t>	</a:t>
            </a:r>
            <a:r>
              <a:rPr spc="-5" dirty="0"/>
              <a:t>a</a:t>
            </a:r>
            <a:r>
              <a:rPr spc="5" dirty="0"/>
              <a:t>p</a:t>
            </a:r>
            <a:r>
              <a:rPr spc="-5" dirty="0"/>
              <a:t>p</a:t>
            </a:r>
            <a:r>
              <a:rPr spc="5" dirty="0"/>
              <a:t>r</a:t>
            </a:r>
            <a:r>
              <a:rPr spc="-5" dirty="0"/>
              <a:t>a</a:t>
            </a:r>
            <a:r>
              <a:rPr dirty="0"/>
              <a:t>is</a:t>
            </a:r>
            <a:r>
              <a:rPr spc="-5" dirty="0"/>
              <a:t>i</a:t>
            </a:r>
            <a:r>
              <a:rPr spc="10" dirty="0"/>
              <a:t>n</a:t>
            </a:r>
            <a:r>
              <a:rPr spc="-5" dirty="0"/>
              <a:t>g</a:t>
            </a:r>
            <a:r>
              <a:rPr dirty="0"/>
              <a:t>	</a:t>
            </a:r>
            <a:r>
              <a:rPr spc="-5" dirty="0"/>
              <a:t>em</a:t>
            </a:r>
            <a:r>
              <a:rPr spc="10" dirty="0"/>
              <a:t>p</a:t>
            </a:r>
            <a:r>
              <a:rPr spc="-5" dirty="0"/>
              <a:t>l</a:t>
            </a:r>
            <a:r>
              <a:rPr dirty="0"/>
              <a:t>o</a:t>
            </a:r>
            <a:r>
              <a:rPr spc="-5" dirty="0"/>
              <a:t>y</a:t>
            </a:r>
            <a:r>
              <a:rPr dirty="0"/>
              <a:t>e</a:t>
            </a:r>
            <a:r>
              <a:rPr spc="-5" dirty="0"/>
              <a:t>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87754"/>
            <a:ext cx="186943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579245" algn="l"/>
              </a:tabLst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mai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n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ly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in  Evaluation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441574"/>
            <a:ext cx="1667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supervisor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5098" y="1587754"/>
            <a:ext cx="617474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81330" algn="just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3D3C2C"/>
                </a:solidFill>
                <a:latin typeface="Arial MT"/>
                <a:cs typeface="Arial MT"/>
              </a:rPr>
              <a:t>the</a:t>
            </a:r>
            <a:r>
              <a:rPr sz="2800" spc="75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76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Government</a:t>
            </a:r>
            <a:r>
              <a:rPr sz="2800" spc="1150" dirty="0">
                <a:solidFill>
                  <a:srgbClr val="3D3C2C"/>
                </a:solidFill>
                <a:latin typeface="Arial MT"/>
                <a:cs typeface="Arial MT"/>
              </a:rPr>
              <a:t> 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Departments. 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is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made</a:t>
            </a:r>
            <a:r>
              <a:rPr sz="2800" spc="76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by</a:t>
            </a:r>
            <a:r>
              <a:rPr sz="2800" spc="78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the</a:t>
            </a:r>
            <a:r>
              <a:rPr sz="2800" spc="76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immediate</a:t>
            </a:r>
            <a:r>
              <a:rPr sz="2800" spc="78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boss</a:t>
            </a:r>
            <a:r>
              <a:rPr sz="2800" spc="76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or 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for</a:t>
            </a:r>
            <a:r>
              <a:rPr sz="2800" spc="7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giving</a:t>
            </a:r>
            <a:r>
              <a:rPr sz="2800" spc="7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D3C2C"/>
                </a:solidFill>
                <a:latin typeface="Arial MT"/>
                <a:cs typeface="Arial MT"/>
              </a:rPr>
              <a:t>effect</a:t>
            </a:r>
            <a:r>
              <a:rPr sz="2800" spc="70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to</a:t>
            </a:r>
            <a:r>
              <a:rPr sz="2800" spc="7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promotion</a:t>
            </a:r>
            <a:r>
              <a:rPr sz="2800" spc="7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and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868294"/>
            <a:ext cx="8073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59075" algn="l"/>
              </a:tabLst>
            </a:pPr>
            <a:r>
              <a:rPr sz="2800" spc="-20" dirty="0">
                <a:solidFill>
                  <a:srgbClr val="3D3C2C"/>
                </a:solidFill>
                <a:latin typeface="Arial MT"/>
                <a:cs typeface="Arial MT"/>
              </a:rPr>
              <a:t>transfer.</a:t>
            </a:r>
            <a:r>
              <a:rPr sz="2800" spc="39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Usually	a</a:t>
            </a:r>
            <a:r>
              <a:rPr sz="2800" spc="37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structured</a:t>
            </a:r>
            <a:r>
              <a:rPr sz="2800" spc="37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format</a:t>
            </a:r>
            <a:r>
              <a:rPr sz="2800" spc="36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is</a:t>
            </a:r>
            <a:r>
              <a:rPr sz="2800" spc="37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devised</a:t>
            </a:r>
            <a:r>
              <a:rPr sz="2800" spc="38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to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3294710"/>
            <a:ext cx="3244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71295" algn="l"/>
              </a:tabLst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c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o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ll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ct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15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nf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o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rmat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o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n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4842" y="3294710"/>
            <a:ext cx="26682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6615" algn="l"/>
              </a:tabLst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on	employee’s</a:t>
            </a:r>
            <a:endParaRPr sz="2800">
              <a:latin typeface="Arial MT"/>
              <a:cs typeface="Arial MT"/>
            </a:endParaRPr>
          </a:p>
          <a:p>
            <a:pPr marL="100965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attitude,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18401" y="3294710"/>
            <a:ext cx="15906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7749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st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r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ength 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c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h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r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c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spc="-160" dirty="0">
                <a:solidFill>
                  <a:srgbClr val="3D3C2C"/>
                </a:solidFill>
                <a:latin typeface="Arial MT"/>
                <a:cs typeface="Arial MT"/>
              </a:rPr>
              <a:t>r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,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3721989"/>
            <a:ext cx="42246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246630" algn="l"/>
              </a:tabLst>
            </a:pP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weakness,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intelligence, </a:t>
            </a:r>
            <a:r>
              <a:rPr sz="2800" spc="-76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attendance,</a:t>
            </a:r>
            <a:r>
              <a:rPr sz="2800" spc="-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discipline,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etc.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4648200"/>
            <a:ext cx="1900427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1143000"/>
            <a:ext cx="776937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C00000"/>
                </a:solidFill>
              </a:rPr>
              <a:t>Modern</a:t>
            </a:r>
            <a:r>
              <a:rPr sz="3600" b="1" spc="-10" dirty="0">
                <a:solidFill>
                  <a:srgbClr val="C00000"/>
                </a:solidFill>
              </a:rPr>
              <a:t> </a:t>
            </a:r>
            <a:r>
              <a:rPr sz="3600" b="1" spc="-5" dirty="0">
                <a:solidFill>
                  <a:srgbClr val="C00000"/>
                </a:solidFill>
              </a:rPr>
              <a:t>methods are as</a:t>
            </a:r>
            <a:r>
              <a:rPr lang="en-IN" sz="3600" b="1" spc="-5" dirty="0">
                <a:solidFill>
                  <a:srgbClr val="C00000"/>
                </a:solidFill>
              </a:rPr>
              <a:t> follo</a:t>
            </a:r>
            <a:r>
              <a:rPr lang="en-IN" sz="3600" b="1" spc="5" dirty="0">
                <a:solidFill>
                  <a:srgbClr val="C00000"/>
                </a:solidFill>
              </a:rPr>
              <a:t>w</a:t>
            </a:r>
            <a:r>
              <a:rPr lang="en-IN" sz="3600" b="1" dirty="0">
                <a:solidFill>
                  <a:srgbClr val="C00000"/>
                </a:solidFill>
              </a:rPr>
              <a:t>s:-</a:t>
            </a:r>
            <a:endParaRPr sz="3600" b="1" dirty="0">
              <a:solidFill>
                <a:srgbClr val="C0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200" y="2308501"/>
            <a:ext cx="7239000" cy="2240998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675"/>
              </a:spcBef>
              <a:buClr>
                <a:schemeClr val="tx1"/>
              </a:buClr>
              <a:buSzPct val="75000"/>
              <a:buFont typeface="+mj-lt"/>
              <a:buAutoNum type="arabicPeriod"/>
              <a:tabLst>
                <a:tab pos="527685" algn="l"/>
                <a:tab pos="528320" algn="l"/>
              </a:tabLst>
            </a:pP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Management by</a:t>
            </a:r>
            <a:r>
              <a:rPr sz="2400" b="1" spc="-1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Objectives</a:t>
            </a:r>
            <a:r>
              <a:rPr sz="2400" b="1" spc="-3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(MBO)</a:t>
            </a:r>
            <a:endParaRPr sz="2400" b="1" dirty="0">
              <a:latin typeface="Arial"/>
              <a:cs typeface="Arial"/>
            </a:endParaRPr>
          </a:p>
          <a:p>
            <a:pPr marL="469265" marR="5080" indent="-457200">
              <a:lnSpc>
                <a:spcPct val="100000"/>
              </a:lnSpc>
              <a:spcBef>
                <a:spcPts val="580"/>
              </a:spcBef>
              <a:buClr>
                <a:schemeClr val="tx1"/>
              </a:buClr>
              <a:buSzPct val="75000"/>
              <a:buFont typeface="+mj-lt"/>
              <a:buAutoNum type="arabicPeriod"/>
              <a:tabLst>
                <a:tab pos="611505" algn="l"/>
                <a:tab pos="612140" algn="l"/>
              </a:tabLst>
            </a:pPr>
            <a:r>
              <a:rPr sz="2400" b="1" spc="-5" dirty="0" err="1">
                <a:solidFill>
                  <a:srgbClr val="3D3C2C"/>
                </a:solidFill>
                <a:latin typeface="Arial"/>
                <a:cs typeface="Arial"/>
              </a:rPr>
              <a:t>Behaviourally</a:t>
            </a:r>
            <a:r>
              <a:rPr sz="2400" b="1" spc="-9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Anchored</a:t>
            </a:r>
            <a:r>
              <a:rPr sz="2400" b="1" spc="1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Rating</a:t>
            </a:r>
            <a:r>
              <a:rPr sz="2400" b="1" spc="-1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Scales </a:t>
            </a:r>
            <a:r>
              <a:rPr sz="2400" b="1" spc="-65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(BARS)</a:t>
            </a:r>
            <a:endParaRPr sz="2400" b="1" dirty="0">
              <a:latin typeface="Arial"/>
              <a:cs typeface="Arial"/>
            </a:endParaRPr>
          </a:p>
          <a:p>
            <a:pPr marL="469265" indent="-457200">
              <a:lnSpc>
                <a:spcPct val="100000"/>
              </a:lnSpc>
              <a:spcBef>
                <a:spcPts val="575"/>
              </a:spcBef>
              <a:buClr>
                <a:schemeClr val="tx1"/>
              </a:buClr>
              <a:buSzPct val="75000"/>
              <a:buFont typeface="+mj-lt"/>
              <a:buAutoNum type="arabicPeriod"/>
              <a:tabLst>
                <a:tab pos="611505" algn="l"/>
                <a:tab pos="612140" algn="l"/>
              </a:tabLst>
            </a:pP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Assessment</a:t>
            </a:r>
            <a:r>
              <a:rPr sz="2400" b="1" spc="1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Centers</a:t>
            </a:r>
            <a:endParaRPr sz="2400" b="1" dirty="0">
              <a:latin typeface="Arial"/>
              <a:cs typeface="Arial"/>
            </a:endParaRPr>
          </a:p>
          <a:p>
            <a:pPr marL="469265" indent="-457200">
              <a:lnSpc>
                <a:spcPct val="100000"/>
              </a:lnSpc>
              <a:spcBef>
                <a:spcPts val="575"/>
              </a:spcBef>
              <a:buClr>
                <a:schemeClr val="tx1"/>
              </a:buClr>
              <a:buSzPct val="75000"/>
              <a:buFont typeface="+mj-lt"/>
              <a:buAutoNum type="arabicPeriod"/>
              <a:tabLst>
                <a:tab pos="611505" algn="l"/>
                <a:tab pos="612140" algn="l"/>
              </a:tabLst>
            </a:pP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360</a:t>
            </a:r>
            <a:r>
              <a:rPr sz="2400" b="1" spc="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–</a:t>
            </a:r>
            <a:r>
              <a:rPr sz="2400" b="1" spc="-2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Degree</a:t>
            </a:r>
            <a:r>
              <a:rPr sz="2400" b="1" spc="-9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Appraisal</a:t>
            </a:r>
            <a:endParaRPr sz="2400" b="1" dirty="0">
              <a:latin typeface="Arial"/>
              <a:cs typeface="Arial"/>
            </a:endParaRPr>
          </a:p>
          <a:p>
            <a:pPr marL="469265" indent="-457200">
              <a:lnSpc>
                <a:spcPct val="100000"/>
              </a:lnSpc>
              <a:spcBef>
                <a:spcPts val="580"/>
              </a:spcBef>
              <a:buClr>
                <a:schemeClr val="tx1"/>
              </a:buClr>
              <a:buSzPct val="75000"/>
              <a:buFont typeface="+mj-lt"/>
              <a:buAutoNum type="arabicPeriod"/>
              <a:tabLst>
                <a:tab pos="611505" algn="l"/>
                <a:tab pos="612140" algn="l"/>
              </a:tabLst>
            </a:pP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Human Resource</a:t>
            </a:r>
            <a:r>
              <a:rPr sz="2400" b="1" spc="-7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Accounting</a:t>
            </a:r>
            <a:endParaRPr sz="24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35253"/>
            <a:ext cx="539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1.</a:t>
            </a:r>
            <a:r>
              <a:rPr sz="24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Management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by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 Objectives</a:t>
            </a:r>
            <a:r>
              <a:rPr sz="24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(MBO)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46455" algn="l"/>
                <a:tab pos="2317115" algn="l"/>
                <a:tab pos="2834005" algn="l"/>
                <a:tab pos="4083685" algn="l"/>
                <a:tab pos="4879340" algn="l"/>
                <a:tab pos="5496560" algn="l"/>
                <a:tab pos="7263130" algn="l"/>
                <a:tab pos="7860665" algn="l"/>
              </a:tabLst>
            </a:pPr>
            <a:r>
              <a:rPr spc="-5" dirty="0"/>
              <a:t>The	c</a:t>
            </a:r>
            <a:r>
              <a:rPr dirty="0"/>
              <a:t>o</a:t>
            </a:r>
            <a:r>
              <a:rPr spc="5" dirty="0"/>
              <a:t>n</a:t>
            </a:r>
            <a:r>
              <a:rPr spc="-5" dirty="0"/>
              <a:t>c</a:t>
            </a:r>
            <a:r>
              <a:rPr dirty="0"/>
              <a:t>e</a:t>
            </a:r>
            <a:r>
              <a:rPr spc="-5" dirty="0"/>
              <a:t>pt</a:t>
            </a:r>
            <a:r>
              <a:rPr dirty="0"/>
              <a:t>	o</a:t>
            </a:r>
            <a:r>
              <a:rPr spc="-5" dirty="0"/>
              <a:t>f</a:t>
            </a:r>
            <a:r>
              <a:rPr dirty="0"/>
              <a:t>	</a:t>
            </a:r>
            <a:r>
              <a:rPr spc="-5" dirty="0"/>
              <a:t>MBO</a:t>
            </a:r>
            <a:r>
              <a:rPr dirty="0"/>
              <a:t>	ca</a:t>
            </a:r>
            <a:r>
              <a:rPr spc="-5" dirty="0"/>
              <a:t>n</a:t>
            </a:r>
            <a:r>
              <a:rPr dirty="0"/>
              <a:t>	b</a:t>
            </a:r>
            <a:r>
              <a:rPr spc="-5" dirty="0"/>
              <a:t>e</a:t>
            </a:r>
            <a:r>
              <a:rPr dirty="0"/>
              <a:t>	</a:t>
            </a:r>
            <a:r>
              <a:rPr spc="-5" dirty="0"/>
              <a:t>d</a:t>
            </a:r>
            <a:r>
              <a:rPr dirty="0"/>
              <a:t>e</a:t>
            </a:r>
            <a:r>
              <a:rPr spc="-5" dirty="0"/>
              <a:t>s</a:t>
            </a:r>
            <a:r>
              <a:rPr dirty="0"/>
              <a:t>c</a:t>
            </a:r>
            <a:r>
              <a:rPr spc="-5" dirty="0"/>
              <a:t>ri</a:t>
            </a:r>
            <a:r>
              <a:rPr spc="5" dirty="0"/>
              <a:t>b</a:t>
            </a:r>
            <a:r>
              <a:rPr spc="-5" dirty="0"/>
              <a:t>ed</a:t>
            </a:r>
            <a:r>
              <a:rPr dirty="0"/>
              <a:t>	a</a:t>
            </a:r>
            <a:r>
              <a:rPr spc="-5" dirty="0"/>
              <a:t>s</a:t>
            </a:r>
            <a:r>
              <a:rPr dirty="0"/>
              <a:t>	</a:t>
            </a:r>
            <a:r>
              <a:rPr spc="-5" dirty="0"/>
              <a:t>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5697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dirty="0"/>
              <a:t>“process</a:t>
            </a:r>
            <a:r>
              <a:rPr spc="5" dirty="0"/>
              <a:t> </a:t>
            </a:r>
            <a:r>
              <a:rPr dirty="0"/>
              <a:t>whereby</a:t>
            </a:r>
            <a:r>
              <a:rPr spc="5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superior</a:t>
            </a:r>
            <a:r>
              <a:rPr dirty="0"/>
              <a:t> and</a:t>
            </a:r>
            <a:r>
              <a:rPr spc="5" dirty="0"/>
              <a:t> </a:t>
            </a:r>
            <a:r>
              <a:rPr dirty="0"/>
              <a:t>subordinate </a:t>
            </a:r>
            <a:r>
              <a:rPr spc="5" dirty="0"/>
              <a:t> </a:t>
            </a:r>
            <a:r>
              <a:rPr dirty="0"/>
              <a:t>managers</a:t>
            </a:r>
            <a:r>
              <a:rPr spc="5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spc="-5" dirty="0"/>
              <a:t>an</a:t>
            </a:r>
            <a:r>
              <a:rPr dirty="0"/>
              <a:t> organization</a:t>
            </a:r>
            <a:r>
              <a:rPr spc="5" dirty="0"/>
              <a:t> </a:t>
            </a:r>
            <a:r>
              <a:rPr dirty="0"/>
              <a:t>jointly</a:t>
            </a:r>
            <a:r>
              <a:rPr spc="5" dirty="0"/>
              <a:t> </a:t>
            </a:r>
            <a:r>
              <a:rPr dirty="0"/>
              <a:t>identify</a:t>
            </a:r>
            <a:r>
              <a:rPr spc="5" dirty="0"/>
              <a:t> </a:t>
            </a:r>
            <a:r>
              <a:rPr spc="-5" dirty="0"/>
              <a:t>its </a:t>
            </a:r>
            <a:r>
              <a:rPr dirty="0"/>
              <a:t> </a:t>
            </a:r>
            <a:r>
              <a:rPr spc="-5" dirty="0"/>
              <a:t>common</a:t>
            </a:r>
            <a:r>
              <a:rPr dirty="0"/>
              <a:t> </a:t>
            </a:r>
            <a:r>
              <a:rPr spc="-5" dirty="0"/>
              <a:t>goals,</a:t>
            </a:r>
            <a:r>
              <a:rPr dirty="0"/>
              <a:t> </a:t>
            </a:r>
            <a:r>
              <a:rPr spc="-5" dirty="0"/>
              <a:t>define</a:t>
            </a:r>
            <a:r>
              <a:rPr dirty="0"/>
              <a:t> each</a:t>
            </a:r>
            <a:r>
              <a:rPr spc="5" dirty="0"/>
              <a:t> </a:t>
            </a:r>
            <a:r>
              <a:rPr spc="-10" dirty="0"/>
              <a:t>individual’s</a:t>
            </a:r>
            <a:r>
              <a:rPr spc="755" dirty="0"/>
              <a:t> </a:t>
            </a:r>
            <a:r>
              <a:rPr dirty="0"/>
              <a:t>major </a:t>
            </a:r>
            <a:r>
              <a:rPr spc="5" dirty="0"/>
              <a:t> </a:t>
            </a:r>
            <a:r>
              <a:rPr dirty="0"/>
              <a:t>areas of responsibility </a:t>
            </a:r>
            <a:r>
              <a:rPr spc="-5" dirty="0"/>
              <a:t>in terms </a:t>
            </a:r>
            <a:r>
              <a:rPr dirty="0"/>
              <a:t>of </a:t>
            </a:r>
            <a:r>
              <a:rPr spc="-5" dirty="0"/>
              <a:t>results expected </a:t>
            </a:r>
            <a:r>
              <a:rPr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5" dirty="0"/>
              <a:t>him,</a:t>
            </a:r>
            <a:r>
              <a:rPr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5" dirty="0"/>
              <a:t>use</a:t>
            </a:r>
            <a:r>
              <a:rPr dirty="0"/>
              <a:t> these</a:t>
            </a:r>
            <a:r>
              <a:rPr spc="5" dirty="0"/>
              <a:t> </a:t>
            </a:r>
            <a:r>
              <a:rPr dirty="0"/>
              <a:t>measures</a:t>
            </a:r>
            <a:r>
              <a:rPr spc="5" dirty="0"/>
              <a:t> </a:t>
            </a:r>
            <a:r>
              <a:rPr spc="-5" dirty="0"/>
              <a:t>as</a:t>
            </a:r>
            <a:r>
              <a:rPr dirty="0"/>
              <a:t> </a:t>
            </a:r>
            <a:r>
              <a:rPr spc="-5" dirty="0"/>
              <a:t>guides</a:t>
            </a:r>
            <a:r>
              <a:rPr dirty="0"/>
              <a:t> </a:t>
            </a:r>
            <a:r>
              <a:rPr spc="-5" dirty="0"/>
              <a:t>for </a:t>
            </a:r>
            <a:r>
              <a:rPr spc="-765" dirty="0"/>
              <a:t> </a:t>
            </a:r>
            <a:r>
              <a:rPr spc="-5" dirty="0"/>
              <a:t>operating</a:t>
            </a:r>
            <a:r>
              <a:rPr spc="515" dirty="0"/>
              <a:t> </a:t>
            </a:r>
            <a:r>
              <a:rPr spc="-5" dirty="0"/>
              <a:t>the</a:t>
            </a:r>
            <a:r>
              <a:rPr spc="500" dirty="0"/>
              <a:t> </a:t>
            </a:r>
            <a:r>
              <a:rPr spc="-5" dirty="0"/>
              <a:t>unit</a:t>
            </a:r>
            <a:r>
              <a:rPr spc="500" dirty="0"/>
              <a:t> </a:t>
            </a:r>
            <a:r>
              <a:rPr dirty="0"/>
              <a:t>and</a:t>
            </a:r>
            <a:r>
              <a:rPr spc="495" dirty="0"/>
              <a:t> </a:t>
            </a:r>
            <a:r>
              <a:rPr dirty="0"/>
              <a:t>assessing</a:t>
            </a:r>
            <a:r>
              <a:rPr spc="509" dirty="0"/>
              <a:t> </a:t>
            </a:r>
            <a:r>
              <a:rPr spc="-5" dirty="0"/>
              <a:t>the</a:t>
            </a:r>
            <a:r>
              <a:rPr spc="500" dirty="0"/>
              <a:t> </a:t>
            </a:r>
            <a:r>
              <a:rPr dirty="0"/>
              <a:t>contribution </a:t>
            </a:r>
            <a:r>
              <a:rPr spc="-76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each </a:t>
            </a:r>
            <a:r>
              <a:rPr spc="-5" dirty="0"/>
              <a:t>its </a:t>
            </a:r>
            <a:r>
              <a:rPr dirty="0"/>
              <a:t>members”.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0" y="4495800"/>
            <a:ext cx="2971800" cy="201320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016253"/>
            <a:ext cx="7197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2.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Behaviourally</a:t>
            </a:r>
            <a:r>
              <a:rPr sz="2400" b="1" spc="-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Anchored</a:t>
            </a:r>
            <a:r>
              <a:rPr sz="2400" b="1" spc="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Rating</a:t>
            </a: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Scales</a:t>
            </a:r>
            <a:r>
              <a:rPr sz="2400" b="1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(BARS)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1465834"/>
            <a:ext cx="8072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Behaviourally</a:t>
            </a:r>
            <a:r>
              <a:rPr spc="130" dirty="0"/>
              <a:t> </a:t>
            </a:r>
            <a:r>
              <a:rPr spc="-5" dirty="0"/>
              <a:t>Anchored</a:t>
            </a:r>
            <a:r>
              <a:rPr spc="120" dirty="0"/>
              <a:t> </a:t>
            </a:r>
            <a:r>
              <a:rPr dirty="0"/>
              <a:t>Rating</a:t>
            </a:r>
            <a:r>
              <a:rPr spc="114" dirty="0"/>
              <a:t> </a:t>
            </a:r>
            <a:r>
              <a:rPr spc="-5" dirty="0"/>
              <a:t>Scales</a:t>
            </a:r>
            <a:r>
              <a:rPr spc="125" dirty="0"/>
              <a:t> </a:t>
            </a:r>
            <a:r>
              <a:rPr spc="-5" dirty="0"/>
              <a:t>(BARS)</a:t>
            </a:r>
            <a:r>
              <a:rPr spc="110" dirty="0"/>
              <a:t> </a:t>
            </a:r>
            <a:r>
              <a:rPr dirty="0"/>
              <a:t>are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2140" y="1892249"/>
            <a:ext cx="8074025" cy="215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designed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to bring the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benefits </a:t>
            </a:r>
            <a:r>
              <a:rPr sz="2800" spc="-10" dirty="0">
                <a:solidFill>
                  <a:srgbClr val="3D3C2C"/>
                </a:solidFill>
                <a:latin typeface="Arial MT"/>
                <a:cs typeface="Arial MT"/>
              </a:rPr>
              <a:t>of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both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qualitative 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and</a:t>
            </a:r>
            <a:r>
              <a:rPr sz="2800" spc="73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quantitative</a:t>
            </a:r>
            <a:r>
              <a:rPr sz="2800" spc="73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data</a:t>
            </a:r>
            <a:r>
              <a:rPr sz="2800" spc="73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to</a:t>
            </a:r>
            <a:r>
              <a:rPr sz="2800" spc="73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D3C2C"/>
                </a:solidFill>
                <a:latin typeface="Arial MT"/>
                <a:cs typeface="Arial MT"/>
              </a:rPr>
              <a:t>the</a:t>
            </a:r>
            <a:r>
              <a:rPr sz="2800" spc="73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employee</a:t>
            </a:r>
            <a:r>
              <a:rPr sz="2800" spc="74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appraisal </a:t>
            </a:r>
            <a:r>
              <a:rPr sz="2800" spc="-77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process.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D3C2C"/>
                </a:solidFill>
                <a:latin typeface="Arial MT"/>
                <a:cs typeface="Arial MT"/>
              </a:rPr>
              <a:t>BARS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 compare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an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D3C2C"/>
                </a:solidFill>
                <a:latin typeface="Arial MT"/>
                <a:cs typeface="Arial MT"/>
              </a:rPr>
              <a:t>individual’s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performance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against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specific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examples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of 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behaviour</a:t>
            </a:r>
            <a:r>
              <a:rPr sz="2800" spc="3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that are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anchored</a:t>
            </a:r>
            <a:r>
              <a:rPr sz="2800" spc="2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to numerical</a:t>
            </a:r>
            <a:r>
              <a:rPr sz="2800" spc="4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ratings.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124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7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4272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98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07123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31124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863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863" y="6858000"/>
                </a:lnTo>
                <a:lnTo>
                  <a:pt x="9128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7723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0292" y="0"/>
            <a:ext cx="9100185" cy="6871970"/>
            <a:chOff x="50292" y="0"/>
            <a:chExt cx="9100185" cy="6871970"/>
          </a:xfrm>
        </p:grpSpPr>
        <p:sp>
          <p:nvSpPr>
            <p:cNvPr id="10" name="object 10"/>
            <p:cNvSpPr/>
            <p:nvPr/>
          </p:nvSpPr>
          <p:spPr>
            <a:xfrm>
              <a:off x="2973324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532" y="3486410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42"/>
                  </a:moveTo>
                  <a:lnTo>
                    <a:pt x="44897" y="2667239"/>
                  </a:lnTo>
                  <a:lnTo>
                    <a:pt x="89827" y="2669929"/>
                  </a:lnTo>
                  <a:lnTo>
                    <a:pt x="134821" y="2672605"/>
                  </a:lnTo>
                  <a:lnTo>
                    <a:pt x="179912" y="2675260"/>
                  </a:lnTo>
                  <a:lnTo>
                    <a:pt x="225132" y="2677888"/>
                  </a:lnTo>
                  <a:lnTo>
                    <a:pt x="270512" y="2680480"/>
                  </a:lnTo>
                  <a:lnTo>
                    <a:pt x="316086" y="2683031"/>
                  </a:lnTo>
                  <a:lnTo>
                    <a:pt x="361886" y="2685534"/>
                  </a:lnTo>
                  <a:lnTo>
                    <a:pt x="407943" y="2687980"/>
                  </a:lnTo>
                  <a:lnTo>
                    <a:pt x="454290" y="2690365"/>
                  </a:lnTo>
                  <a:lnTo>
                    <a:pt x="500959" y="2692680"/>
                  </a:lnTo>
                  <a:lnTo>
                    <a:pt x="547982" y="2694918"/>
                  </a:lnTo>
                  <a:lnTo>
                    <a:pt x="595392" y="2697074"/>
                  </a:lnTo>
                  <a:lnTo>
                    <a:pt x="643221" y="2699139"/>
                  </a:lnTo>
                  <a:lnTo>
                    <a:pt x="691501" y="2701107"/>
                  </a:lnTo>
                  <a:lnTo>
                    <a:pt x="740264" y="2702971"/>
                  </a:lnTo>
                  <a:lnTo>
                    <a:pt x="789542" y="2704723"/>
                  </a:lnTo>
                  <a:lnTo>
                    <a:pt x="839368" y="2706358"/>
                  </a:lnTo>
                  <a:lnTo>
                    <a:pt x="889773" y="2707869"/>
                  </a:lnTo>
                  <a:lnTo>
                    <a:pt x="940791" y="2709247"/>
                  </a:lnTo>
                  <a:lnTo>
                    <a:pt x="992453" y="2710486"/>
                  </a:lnTo>
                  <a:lnTo>
                    <a:pt x="1044791" y="2711580"/>
                  </a:lnTo>
                  <a:lnTo>
                    <a:pt x="1097838" y="2712521"/>
                  </a:lnTo>
                  <a:lnTo>
                    <a:pt x="1151625" y="2713303"/>
                  </a:lnTo>
                  <a:lnTo>
                    <a:pt x="1206186" y="2713918"/>
                  </a:lnTo>
                  <a:lnTo>
                    <a:pt x="1261552" y="2714360"/>
                  </a:lnTo>
                  <a:lnTo>
                    <a:pt x="1317756" y="2714622"/>
                  </a:lnTo>
                  <a:lnTo>
                    <a:pt x="1374829" y="2714696"/>
                  </a:lnTo>
                  <a:lnTo>
                    <a:pt x="1432804" y="2714576"/>
                  </a:lnTo>
                  <a:lnTo>
                    <a:pt x="1491713" y="2714254"/>
                  </a:lnTo>
                  <a:lnTo>
                    <a:pt x="1551589" y="2713725"/>
                  </a:lnTo>
                  <a:lnTo>
                    <a:pt x="1612463" y="2712981"/>
                  </a:lnTo>
                  <a:lnTo>
                    <a:pt x="1674368" y="2712015"/>
                  </a:lnTo>
                  <a:lnTo>
                    <a:pt x="1717496" y="2711270"/>
                  </a:lnTo>
                  <a:lnTo>
                    <a:pt x="1761028" y="2710516"/>
                  </a:lnTo>
                  <a:lnTo>
                    <a:pt x="1804957" y="2709749"/>
                  </a:lnTo>
                  <a:lnTo>
                    <a:pt x="1849280" y="2708963"/>
                  </a:lnTo>
                  <a:lnTo>
                    <a:pt x="1893993" y="2708156"/>
                  </a:lnTo>
                  <a:lnTo>
                    <a:pt x="1939090" y="2707323"/>
                  </a:lnTo>
                  <a:lnTo>
                    <a:pt x="1984567" y="2706460"/>
                  </a:lnTo>
                  <a:lnTo>
                    <a:pt x="2030419" y="2705562"/>
                  </a:lnTo>
                  <a:lnTo>
                    <a:pt x="2076643" y="2704625"/>
                  </a:lnTo>
                  <a:lnTo>
                    <a:pt x="2123233" y="2703646"/>
                  </a:lnTo>
                  <a:lnTo>
                    <a:pt x="2170185" y="2702619"/>
                  </a:lnTo>
                  <a:lnTo>
                    <a:pt x="2217495" y="2701541"/>
                  </a:lnTo>
                  <a:lnTo>
                    <a:pt x="2265158" y="2700408"/>
                  </a:lnTo>
                  <a:lnTo>
                    <a:pt x="2313169" y="2699216"/>
                  </a:lnTo>
                  <a:lnTo>
                    <a:pt x="2361525" y="2697959"/>
                  </a:lnTo>
                  <a:lnTo>
                    <a:pt x="2410220" y="2696635"/>
                  </a:lnTo>
                  <a:lnTo>
                    <a:pt x="2459250" y="2695239"/>
                  </a:lnTo>
                  <a:lnTo>
                    <a:pt x="2508610" y="2693766"/>
                  </a:lnTo>
                  <a:lnTo>
                    <a:pt x="2558297" y="2692213"/>
                  </a:lnTo>
                  <a:lnTo>
                    <a:pt x="2608305" y="2690575"/>
                  </a:lnTo>
                  <a:lnTo>
                    <a:pt x="2658630" y="2688848"/>
                  </a:lnTo>
                  <a:lnTo>
                    <a:pt x="2709267" y="2687028"/>
                  </a:lnTo>
                  <a:lnTo>
                    <a:pt x="2760213" y="2685111"/>
                  </a:lnTo>
                  <a:lnTo>
                    <a:pt x="2811462" y="2683092"/>
                  </a:lnTo>
                  <a:lnTo>
                    <a:pt x="2863010" y="2680968"/>
                  </a:lnTo>
                  <a:lnTo>
                    <a:pt x="2914853" y="2678734"/>
                  </a:lnTo>
                  <a:lnTo>
                    <a:pt x="2966985" y="2676386"/>
                  </a:lnTo>
                  <a:lnTo>
                    <a:pt x="3019403" y="2673920"/>
                  </a:lnTo>
                  <a:lnTo>
                    <a:pt x="3072102" y="2671331"/>
                  </a:lnTo>
                  <a:lnTo>
                    <a:pt x="3125077" y="2668616"/>
                  </a:lnTo>
                  <a:lnTo>
                    <a:pt x="3178324" y="2665770"/>
                  </a:lnTo>
                  <a:lnTo>
                    <a:pt x="3231839" y="2662790"/>
                  </a:lnTo>
                  <a:lnTo>
                    <a:pt x="3285617" y="2659670"/>
                  </a:lnTo>
                  <a:lnTo>
                    <a:pt x="3339653" y="2656407"/>
                  </a:lnTo>
                  <a:lnTo>
                    <a:pt x="3393943" y="2652996"/>
                  </a:lnTo>
                  <a:lnTo>
                    <a:pt x="3448482" y="2649434"/>
                  </a:lnTo>
                  <a:lnTo>
                    <a:pt x="3503266" y="2645716"/>
                  </a:lnTo>
                  <a:lnTo>
                    <a:pt x="3558291" y="2641837"/>
                  </a:lnTo>
                  <a:lnTo>
                    <a:pt x="3613552" y="2637795"/>
                  </a:lnTo>
                  <a:lnTo>
                    <a:pt x="3669044" y="2633584"/>
                  </a:lnTo>
                  <a:lnTo>
                    <a:pt x="3724762" y="2629201"/>
                  </a:lnTo>
                  <a:lnTo>
                    <a:pt x="3780704" y="2624641"/>
                  </a:lnTo>
                  <a:lnTo>
                    <a:pt x="3836863" y="2619900"/>
                  </a:lnTo>
                  <a:lnTo>
                    <a:pt x="3893235" y="2614973"/>
                  </a:lnTo>
                  <a:lnTo>
                    <a:pt x="3949817" y="2609858"/>
                  </a:lnTo>
                  <a:lnTo>
                    <a:pt x="4006602" y="2604549"/>
                  </a:lnTo>
                  <a:lnTo>
                    <a:pt x="4063588" y="2599042"/>
                  </a:lnTo>
                  <a:lnTo>
                    <a:pt x="4120768" y="2593333"/>
                  </a:lnTo>
                  <a:lnTo>
                    <a:pt x="4166137" y="2588697"/>
                  </a:lnTo>
                  <a:lnTo>
                    <a:pt x="4212100" y="2583936"/>
                  </a:lnTo>
                  <a:lnTo>
                    <a:pt x="4258634" y="2579050"/>
                  </a:lnTo>
                  <a:lnTo>
                    <a:pt x="4305717" y="2574044"/>
                  </a:lnTo>
                  <a:lnTo>
                    <a:pt x="4353327" y="2568918"/>
                  </a:lnTo>
                  <a:lnTo>
                    <a:pt x="4401442" y="2563674"/>
                  </a:lnTo>
                  <a:lnTo>
                    <a:pt x="4450040" y="2558316"/>
                  </a:lnTo>
                  <a:lnTo>
                    <a:pt x="4499098" y="2552844"/>
                  </a:lnTo>
                  <a:lnTo>
                    <a:pt x="4548593" y="2547260"/>
                  </a:lnTo>
                  <a:lnTo>
                    <a:pt x="4598504" y="2541568"/>
                  </a:lnTo>
                  <a:lnTo>
                    <a:pt x="4648809" y="2535768"/>
                  </a:lnTo>
                  <a:lnTo>
                    <a:pt x="4699484" y="2529863"/>
                  </a:lnTo>
                  <a:lnTo>
                    <a:pt x="4750508" y="2523855"/>
                  </a:lnTo>
                  <a:lnTo>
                    <a:pt x="4801858" y="2517746"/>
                  </a:lnTo>
                  <a:lnTo>
                    <a:pt x="4853512" y="2511538"/>
                  </a:lnTo>
                  <a:lnTo>
                    <a:pt x="4905448" y="2505233"/>
                  </a:lnTo>
                  <a:lnTo>
                    <a:pt x="4957644" y="2498833"/>
                  </a:lnTo>
                  <a:lnTo>
                    <a:pt x="5010077" y="2492340"/>
                  </a:lnTo>
                  <a:lnTo>
                    <a:pt x="5062725" y="2485757"/>
                  </a:lnTo>
                  <a:lnTo>
                    <a:pt x="5115565" y="2479084"/>
                  </a:lnTo>
                  <a:lnTo>
                    <a:pt x="5168575" y="2472325"/>
                  </a:lnTo>
                  <a:lnTo>
                    <a:pt x="5221734" y="2465480"/>
                  </a:lnTo>
                  <a:lnTo>
                    <a:pt x="5275018" y="2458554"/>
                  </a:lnTo>
                  <a:lnTo>
                    <a:pt x="5328406" y="2451546"/>
                  </a:lnTo>
                  <a:lnTo>
                    <a:pt x="5381875" y="2444460"/>
                  </a:lnTo>
                  <a:lnTo>
                    <a:pt x="5435403" y="2437297"/>
                  </a:lnTo>
                  <a:lnTo>
                    <a:pt x="5488967" y="2430060"/>
                  </a:lnTo>
                  <a:lnTo>
                    <a:pt x="5542545" y="2422750"/>
                  </a:lnTo>
                  <a:lnTo>
                    <a:pt x="5596116" y="2415370"/>
                  </a:lnTo>
                  <a:lnTo>
                    <a:pt x="5649656" y="2407921"/>
                  </a:lnTo>
                  <a:lnTo>
                    <a:pt x="5703143" y="2400406"/>
                  </a:lnTo>
                  <a:lnTo>
                    <a:pt x="5756556" y="2392826"/>
                  </a:lnTo>
                  <a:lnTo>
                    <a:pt x="5809871" y="2385184"/>
                  </a:lnTo>
                  <a:lnTo>
                    <a:pt x="5863067" y="2377482"/>
                  </a:lnTo>
                  <a:lnTo>
                    <a:pt x="5916120" y="2369722"/>
                  </a:lnTo>
                  <a:lnTo>
                    <a:pt x="5969010" y="2361905"/>
                  </a:lnTo>
                  <a:lnTo>
                    <a:pt x="6021714" y="2354035"/>
                  </a:lnTo>
                  <a:lnTo>
                    <a:pt x="6074208" y="2346112"/>
                  </a:lnTo>
                  <a:lnTo>
                    <a:pt x="6126472" y="2338139"/>
                  </a:lnTo>
                  <a:lnTo>
                    <a:pt x="6178482" y="2330118"/>
                  </a:lnTo>
                  <a:lnTo>
                    <a:pt x="6230217" y="2322051"/>
                  </a:lnTo>
                  <a:lnTo>
                    <a:pt x="6281654" y="2313940"/>
                  </a:lnTo>
                  <a:lnTo>
                    <a:pt x="6332771" y="2305787"/>
                  </a:lnTo>
                  <a:lnTo>
                    <a:pt x="6383545" y="2297595"/>
                  </a:lnTo>
                  <a:lnTo>
                    <a:pt x="6433954" y="2289364"/>
                  </a:lnTo>
                  <a:lnTo>
                    <a:pt x="6483977" y="2281098"/>
                  </a:lnTo>
                  <a:lnTo>
                    <a:pt x="6533590" y="2272798"/>
                  </a:lnTo>
                  <a:lnTo>
                    <a:pt x="6582771" y="2264466"/>
                  </a:lnTo>
                  <a:lnTo>
                    <a:pt x="6631499" y="2256104"/>
                  </a:lnTo>
                  <a:lnTo>
                    <a:pt x="6679750" y="2247715"/>
                  </a:lnTo>
                  <a:lnTo>
                    <a:pt x="6727503" y="2239300"/>
                  </a:lnTo>
                  <a:lnTo>
                    <a:pt x="6774735" y="2230862"/>
                  </a:lnTo>
                  <a:lnTo>
                    <a:pt x="6821423" y="2222402"/>
                  </a:lnTo>
                  <a:lnTo>
                    <a:pt x="6867547" y="2213923"/>
                  </a:lnTo>
                  <a:lnTo>
                    <a:pt x="6913082" y="2205426"/>
                  </a:lnTo>
                  <a:lnTo>
                    <a:pt x="6958008" y="2196914"/>
                  </a:lnTo>
                  <a:lnTo>
                    <a:pt x="7002301" y="2188388"/>
                  </a:lnTo>
                  <a:lnTo>
                    <a:pt x="7045940" y="2179851"/>
                  </a:lnTo>
                  <a:lnTo>
                    <a:pt x="7088902" y="2171305"/>
                  </a:lnTo>
                  <a:lnTo>
                    <a:pt x="7131164" y="2162751"/>
                  </a:lnTo>
                  <a:lnTo>
                    <a:pt x="7172706" y="2154193"/>
                  </a:lnTo>
                  <a:lnTo>
                    <a:pt x="7233990" y="2141279"/>
                  </a:lnTo>
                  <a:lnTo>
                    <a:pt x="7295292" y="2128018"/>
                  </a:lnTo>
                  <a:lnTo>
                    <a:pt x="7356561" y="2114429"/>
                  </a:lnTo>
                  <a:lnTo>
                    <a:pt x="7417744" y="2100531"/>
                  </a:lnTo>
                  <a:lnTo>
                    <a:pt x="7478789" y="2086344"/>
                  </a:lnTo>
                  <a:lnTo>
                    <a:pt x="7539643" y="2071887"/>
                  </a:lnTo>
                  <a:lnTo>
                    <a:pt x="7600255" y="2057181"/>
                  </a:lnTo>
                  <a:lnTo>
                    <a:pt x="7660572" y="2042245"/>
                  </a:lnTo>
                  <a:lnTo>
                    <a:pt x="7720543" y="2027099"/>
                  </a:lnTo>
                  <a:lnTo>
                    <a:pt x="7780114" y="2011762"/>
                  </a:lnTo>
                  <a:lnTo>
                    <a:pt x="7839234" y="1996253"/>
                  </a:lnTo>
                  <a:lnTo>
                    <a:pt x="7897850" y="1980594"/>
                  </a:lnTo>
                  <a:lnTo>
                    <a:pt x="7955910" y="1964802"/>
                  </a:lnTo>
                  <a:lnTo>
                    <a:pt x="8013363" y="1948898"/>
                  </a:lnTo>
                  <a:lnTo>
                    <a:pt x="8070155" y="1932902"/>
                  </a:lnTo>
                  <a:lnTo>
                    <a:pt x="8126235" y="1916833"/>
                  </a:lnTo>
                  <a:lnTo>
                    <a:pt x="8181550" y="1900711"/>
                  </a:lnTo>
                  <a:lnTo>
                    <a:pt x="8236049" y="1884555"/>
                  </a:lnTo>
                  <a:lnTo>
                    <a:pt x="8289678" y="1868385"/>
                  </a:lnTo>
                  <a:lnTo>
                    <a:pt x="8342386" y="1852221"/>
                  </a:lnTo>
                  <a:lnTo>
                    <a:pt x="8394121" y="1836083"/>
                  </a:lnTo>
                  <a:lnTo>
                    <a:pt x="8444830" y="1819989"/>
                  </a:lnTo>
                  <a:lnTo>
                    <a:pt x="8494462" y="1803960"/>
                  </a:lnTo>
                  <a:lnTo>
                    <a:pt x="8542963" y="1788015"/>
                  </a:lnTo>
                  <a:lnTo>
                    <a:pt x="8590282" y="1772174"/>
                  </a:lnTo>
                  <a:lnTo>
                    <a:pt x="8636367" y="1756457"/>
                  </a:lnTo>
                  <a:lnTo>
                    <a:pt x="8681165" y="1740883"/>
                  </a:lnTo>
                  <a:lnTo>
                    <a:pt x="8724624" y="1725472"/>
                  </a:lnTo>
                  <a:lnTo>
                    <a:pt x="8766692" y="1710243"/>
                  </a:lnTo>
                  <a:lnTo>
                    <a:pt x="8807316" y="1695216"/>
                  </a:lnTo>
                  <a:lnTo>
                    <a:pt x="8846446" y="1680412"/>
                  </a:lnTo>
                  <a:lnTo>
                    <a:pt x="8884027" y="1665848"/>
                  </a:lnTo>
                  <a:lnTo>
                    <a:pt x="8920009" y="1651546"/>
                  </a:lnTo>
                  <a:lnTo>
                    <a:pt x="8986963" y="1623804"/>
                  </a:lnTo>
                  <a:lnTo>
                    <a:pt x="9046892" y="1597341"/>
                  </a:lnTo>
                  <a:lnTo>
                    <a:pt x="9074091" y="1584639"/>
                  </a:lnTo>
                  <a:lnTo>
                    <a:pt x="9078468" y="1582506"/>
                  </a:lnTo>
                </a:path>
                <a:path w="9078595" h="2715260">
                  <a:moveTo>
                    <a:pt x="0" y="872229"/>
                  </a:moveTo>
                  <a:lnTo>
                    <a:pt x="35919" y="853180"/>
                  </a:lnTo>
                  <a:lnTo>
                    <a:pt x="71982" y="834132"/>
                  </a:lnTo>
                  <a:lnTo>
                    <a:pt x="108333" y="815087"/>
                  </a:lnTo>
                  <a:lnTo>
                    <a:pt x="145116" y="796048"/>
                  </a:lnTo>
                  <a:lnTo>
                    <a:pt x="182474" y="777015"/>
                  </a:lnTo>
                  <a:lnTo>
                    <a:pt x="220551" y="757991"/>
                  </a:lnTo>
                  <a:lnTo>
                    <a:pt x="259492" y="738977"/>
                  </a:lnTo>
                  <a:lnTo>
                    <a:pt x="299440" y="719976"/>
                  </a:lnTo>
                  <a:lnTo>
                    <a:pt x="340539" y="700988"/>
                  </a:lnTo>
                  <a:lnTo>
                    <a:pt x="382933" y="682016"/>
                  </a:lnTo>
                  <a:lnTo>
                    <a:pt x="426766" y="663060"/>
                  </a:lnTo>
                  <a:lnTo>
                    <a:pt x="472181" y="644124"/>
                  </a:lnTo>
                  <a:lnTo>
                    <a:pt x="519323" y="625208"/>
                  </a:lnTo>
                  <a:lnTo>
                    <a:pt x="568335" y="606315"/>
                  </a:lnTo>
                  <a:lnTo>
                    <a:pt x="619361" y="587445"/>
                  </a:lnTo>
                  <a:lnTo>
                    <a:pt x="672546" y="568602"/>
                  </a:lnTo>
                  <a:lnTo>
                    <a:pt x="728032" y="549786"/>
                  </a:lnTo>
                  <a:lnTo>
                    <a:pt x="785965" y="530999"/>
                  </a:lnTo>
                  <a:lnTo>
                    <a:pt x="846487" y="512243"/>
                  </a:lnTo>
                  <a:lnTo>
                    <a:pt x="909743" y="493519"/>
                  </a:lnTo>
                  <a:lnTo>
                    <a:pt x="975877" y="474830"/>
                  </a:lnTo>
                  <a:lnTo>
                    <a:pt x="1045032" y="456177"/>
                  </a:lnTo>
                  <a:lnTo>
                    <a:pt x="1082442" y="446311"/>
                  </a:lnTo>
                  <a:lnTo>
                    <a:pt x="1120581" y="436245"/>
                  </a:lnTo>
                  <a:lnTo>
                    <a:pt x="1159438" y="425994"/>
                  </a:lnTo>
                  <a:lnTo>
                    <a:pt x="1199000" y="415576"/>
                  </a:lnTo>
                  <a:lnTo>
                    <a:pt x="1239256" y="405004"/>
                  </a:lnTo>
                  <a:lnTo>
                    <a:pt x="1280195" y="394297"/>
                  </a:lnTo>
                  <a:lnTo>
                    <a:pt x="1321804" y="383469"/>
                  </a:lnTo>
                  <a:lnTo>
                    <a:pt x="1364074" y="372536"/>
                  </a:lnTo>
                  <a:lnTo>
                    <a:pt x="1406991" y="361514"/>
                  </a:lnTo>
                  <a:lnTo>
                    <a:pt x="1450545" y="350419"/>
                  </a:lnTo>
                  <a:lnTo>
                    <a:pt x="1494724" y="339268"/>
                  </a:lnTo>
                  <a:lnTo>
                    <a:pt x="1539516" y="328075"/>
                  </a:lnTo>
                  <a:lnTo>
                    <a:pt x="1584910" y="316858"/>
                  </a:lnTo>
                  <a:lnTo>
                    <a:pt x="1630895" y="305631"/>
                  </a:lnTo>
                  <a:lnTo>
                    <a:pt x="1677458" y="294410"/>
                  </a:lnTo>
                  <a:lnTo>
                    <a:pt x="1724589" y="283212"/>
                  </a:lnTo>
                  <a:lnTo>
                    <a:pt x="1772276" y="272053"/>
                  </a:lnTo>
                  <a:lnTo>
                    <a:pt x="1820507" y="260948"/>
                  </a:lnTo>
                  <a:lnTo>
                    <a:pt x="1869271" y="249913"/>
                  </a:lnTo>
                  <a:lnTo>
                    <a:pt x="1918556" y="238964"/>
                  </a:lnTo>
                  <a:lnTo>
                    <a:pt x="1968350" y="228117"/>
                  </a:lnTo>
                  <a:lnTo>
                    <a:pt x="2018643" y="217388"/>
                  </a:lnTo>
                  <a:lnTo>
                    <a:pt x="2069423" y="206793"/>
                  </a:lnTo>
                  <a:lnTo>
                    <a:pt x="2120677" y="196348"/>
                  </a:lnTo>
                  <a:lnTo>
                    <a:pt x="2172396" y="186068"/>
                  </a:lnTo>
                  <a:lnTo>
                    <a:pt x="2224566" y="175970"/>
                  </a:lnTo>
                  <a:lnTo>
                    <a:pt x="2277177" y="166069"/>
                  </a:lnTo>
                  <a:lnTo>
                    <a:pt x="2330217" y="156382"/>
                  </a:lnTo>
                  <a:lnTo>
                    <a:pt x="2383675" y="146924"/>
                  </a:lnTo>
                  <a:lnTo>
                    <a:pt x="2437538" y="137711"/>
                  </a:lnTo>
                  <a:lnTo>
                    <a:pt x="2491796" y="128759"/>
                  </a:lnTo>
                  <a:lnTo>
                    <a:pt x="2546437" y="120084"/>
                  </a:lnTo>
                  <a:lnTo>
                    <a:pt x="2601449" y="111702"/>
                  </a:lnTo>
                  <a:lnTo>
                    <a:pt x="2656822" y="103628"/>
                  </a:lnTo>
                  <a:lnTo>
                    <a:pt x="2712542" y="95879"/>
                  </a:lnTo>
                  <a:lnTo>
                    <a:pt x="2768600" y="88471"/>
                  </a:lnTo>
                  <a:lnTo>
                    <a:pt x="2824982" y="81419"/>
                  </a:lnTo>
                  <a:lnTo>
                    <a:pt x="2881679" y="74740"/>
                  </a:lnTo>
                  <a:lnTo>
                    <a:pt x="2938678" y="68449"/>
                  </a:lnTo>
                  <a:lnTo>
                    <a:pt x="2995967" y="62561"/>
                  </a:lnTo>
                  <a:lnTo>
                    <a:pt x="3053536" y="57094"/>
                  </a:lnTo>
                  <a:lnTo>
                    <a:pt x="3111373" y="52063"/>
                  </a:lnTo>
                  <a:lnTo>
                    <a:pt x="3155803" y="48448"/>
                  </a:lnTo>
                  <a:lnTo>
                    <a:pt x="3200573" y="44959"/>
                  </a:lnTo>
                  <a:lnTo>
                    <a:pt x="3245678" y="41597"/>
                  </a:lnTo>
                  <a:lnTo>
                    <a:pt x="3291111" y="38362"/>
                  </a:lnTo>
                  <a:lnTo>
                    <a:pt x="3336868" y="35255"/>
                  </a:lnTo>
                  <a:lnTo>
                    <a:pt x="3382943" y="32275"/>
                  </a:lnTo>
                  <a:lnTo>
                    <a:pt x="3429330" y="29425"/>
                  </a:lnTo>
                  <a:lnTo>
                    <a:pt x="3476023" y="26703"/>
                  </a:lnTo>
                  <a:lnTo>
                    <a:pt x="3523018" y="24111"/>
                  </a:lnTo>
                  <a:lnTo>
                    <a:pt x="3570308" y="21648"/>
                  </a:lnTo>
                  <a:lnTo>
                    <a:pt x="3617888" y="19316"/>
                  </a:lnTo>
                  <a:lnTo>
                    <a:pt x="3665752" y="17114"/>
                  </a:lnTo>
                  <a:lnTo>
                    <a:pt x="3713896" y="15043"/>
                  </a:lnTo>
                  <a:lnTo>
                    <a:pt x="3762312" y="13104"/>
                  </a:lnTo>
                  <a:lnTo>
                    <a:pt x="3810996" y="11297"/>
                  </a:lnTo>
                  <a:lnTo>
                    <a:pt x="3859942" y="9622"/>
                  </a:lnTo>
                  <a:lnTo>
                    <a:pt x="3909144" y="8079"/>
                  </a:lnTo>
                  <a:lnTo>
                    <a:pt x="3958598" y="6670"/>
                  </a:lnTo>
                  <a:lnTo>
                    <a:pt x="4008297" y="5395"/>
                  </a:lnTo>
                  <a:lnTo>
                    <a:pt x="4058235" y="4254"/>
                  </a:lnTo>
                  <a:lnTo>
                    <a:pt x="4108408" y="3247"/>
                  </a:lnTo>
                  <a:lnTo>
                    <a:pt x="4158810" y="2375"/>
                  </a:lnTo>
                  <a:lnTo>
                    <a:pt x="4209434" y="1638"/>
                  </a:lnTo>
                  <a:lnTo>
                    <a:pt x="4260276" y="1037"/>
                  </a:lnTo>
                  <a:lnTo>
                    <a:pt x="4311330" y="572"/>
                  </a:lnTo>
                  <a:lnTo>
                    <a:pt x="4362591" y="244"/>
                  </a:lnTo>
                  <a:lnTo>
                    <a:pt x="4414052" y="53"/>
                  </a:lnTo>
                  <a:lnTo>
                    <a:pt x="4465708" y="0"/>
                  </a:lnTo>
                  <a:lnTo>
                    <a:pt x="4517554" y="84"/>
                  </a:lnTo>
                  <a:lnTo>
                    <a:pt x="4569585" y="306"/>
                  </a:lnTo>
                  <a:lnTo>
                    <a:pt x="4621793" y="667"/>
                  </a:lnTo>
                  <a:lnTo>
                    <a:pt x="4674175" y="1168"/>
                  </a:lnTo>
                  <a:lnTo>
                    <a:pt x="4726724" y="1808"/>
                  </a:lnTo>
                  <a:lnTo>
                    <a:pt x="4779435" y="2588"/>
                  </a:lnTo>
                  <a:lnTo>
                    <a:pt x="4832302" y="3508"/>
                  </a:lnTo>
                  <a:lnTo>
                    <a:pt x="4885320" y="4569"/>
                  </a:lnTo>
                  <a:lnTo>
                    <a:pt x="4938483" y="5772"/>
                  </a:lnTo>
                  <a:lnTo>
                    <a:pt x="4991785" y="7116"/>
                  </a:lnTo>
                  <a:lnTo>
                    <a:pt x="5045222" y="8603"/>
                  </a:lnTo>
                  <a:lnTo>
                    <a:pt x="5098787" y="10232"/>
                  </a:lnTo>
                  <a:lnTo>
                    <a:pt x="5152475" y="12004"/>
                  </a:lnTo>
                  <a:lnTo>
                    <a:pt x="5206280" y="13919"/>
                  </a:lnTo>
                  <a:lnTo>
                    <a:pt x="5260196" y="15978"/>
                  </a:lnTo>
                  <a:lnTo>
                    <a:pt x="5314219" y="18182"/>
                  </a:lnTo>
                  <a:lnTo>
                    <a:pt x="5368342" y="20530"/>
                  </a:lnTo>
                  <a:lnTo>
                    <a:pt x="5422561" y="23023"/>
                  </a:lnTo>
                  <a:lnTo>
                    <a:pt x="5476868" y="25662"/>
                  </a:lnTo>
                  <a:lnTo>
                    <a:pt x="5531260" y="28447"/>
                  </a:lnTo>
                  <a:lnTo>
                    <a:pt x="5585730" y="31378"/>
                  </a:lnTo>
                  <a:lnTo>
                    <a:pt x="5640273" y="34456"/>
                  </a:lnTo>
                  <a:lnTo>
                    <a:pt x="5694882" y="37681"/>
                  </a:lnTo>
                  <a:lnTo>
                    <a:pt x="5749554" y="41054"/>
                  </a:lnTo>
                  <a:lnTo>
                    <a:pt x="5804281" y="44575"/>
                  </a:lnTo>
                  <a:lnTo>
                    <a:pt x="5859059" y="48245"/>
                  </a:lnTo>
                  <a:lnTo>
                    <a:pt x="5913882" y="52063"/>
                  </a:lnTo>
                  <a:lnTo>
                    <a:pt x="5961497" y="55558"/>
                  </a:lnTo>
                  <a:lnTo>
                    <a:pt x="6010054" y="59357"/>
                  </a:lnTo>
                  <a:lnTo>
                    <a:pt x="6059512" y="63450"/>
                  </a:lnTo>
                  <a:lnTo>
                    <a:pt x="6109828" y="67827"/>
                  </a:lnTo>
                  <a:lnTo>
                    <a:pt x="6160963" y="72478"/>
                  </a:lnTo>
                  <a:lnTo>
                    <a:pt x="6212875" y="77394"/>
                  </a:lnTo>
                  <a:lnTo>
                    <a:pt x="6265523" y="82565"/>
                  </a:lnTo>
                  <a:lnTo>
                    <a:pt x="6318865" y="87981"/>
                  </a:lnTo>
                  <a:lnTo>
                    <a:pt x="6372861" y="93633"/>
                  </a:lnTo>
                  <a:lnTo>
                    <a:pt x="6427469" y="99509"/>
                  </a:lnTo>
                  <a:lnTo>
                    <a:pt x="6482648" y="105602"/>
                  </a:lnTo>
                  <a:lnTo>
                    <a:pt x="6538356" y="111900"/>
                  </a:lnTo>
                  <a:lnTo>
                    <a:pt x="6594554" y="118394"/>
                  </a:lnTo>
                  <a:lnTo>
                    <a:pt x="6651199" y="125075"/>
                  </a:lnTo>
                  <a:lnTo>
                    <a:pt x="6708250" y="131932"/>
                  </a:lnTo>
                  <a:lnTo>
                    <a:pt x="6765667" y="138955"/>
                  </a:lnTo>
                  <a:lnTo>
                    <a:pt x="6823407" y="146135"/>
                  </a:lnTo>
                  <a:lnTo>
                    <a:pt x="6881430" y="153463"/>
                  </a:lnTo>
                  <a:lnTo>
                    <a:pt x="6939695" y="160927"/>
                  </a:lnTo>
                  <a:lnTo>
                    <a:pt x="6998160" y="168519"/>
                  </a:lnTo>
                  <a:lnTo>
                    <a:pt x="7056785" y="176229"/>
                  </a:lnTo>
                  <a:lnTo>
                    <a:pt x="7115528" y="184046"/>
                  </a:lnTo>
                  <a:lnTo>
                    <a:pt x="7174347" y="191962"/>
                  </a:lnTo>
                  <a:lnTo>
                    <a:pt x="7233203" y="199966"/>
                  </a:lnTo>
                  <a:lnTo>
                    <a:pt x="7292053" y="208048"/>
                  </a:lnTo>
                  <a:lnTo>
                    <a:pt x="7350856" y="216198"/>
                  </a:lnTo>
                  <a:lnTo>
                    <a:pt x="7409571" y="224408"/>
                  </a:lnTo>
                  <a:lnTo>
                    <a:pt x="7468158" y="232667"/>
                  </a:lnTo>
                  <a:lnTo>
                    <a:pt x="7526574" y="240964"/>
                  </a:lnTo>
                  <a:lnTo>
                    <a:pt x="7584779" y="249291"/>
                  </a:lnTo>
                  <a:lnTo>
                    <a:pt x="7642732" y="257638"/>
                  </a:lnTo>
                  <a:lnTo>
                    <a:pt x="7700390" y="265995"/>
                  </a:lnTo>
                  <a:lnTo>
                    <a:pt x="7757714" y="274351"/>
                  </a:lnTo>
                  <a:lnTo>
                    <a:pt x="7814662" y="282698"/>
                  </a:lnTo>
                  <a:lnTo>
                    <a:pt x="7871193" y="291025"/>
                  </a:lnTo>
                  <a:lnTo>
                    <a:pt x="7927265" y="299323"/>
                  </a:lnTo>
                  <a:lnTo>
                    <a:pt x="7982838" y="307581"/>
                  </a:lnTo>
                  <a:lnTo>
                    <a:pt x="8037870" y="315791"/>
                  </a:lnTo>
                  <a:lnTo>
                    <a:pt x="8092320" y="323942"/>
                  </a:lnTo>
                  <a:lnTo>
                    <a:pt x="8146147" y="332024"/>
                  </a:lnTo>
                  <a:lnTo>
                    <a:pt x="8199310" y="340028"/>
                  </a:lnTo>
                  <a:lnTo>
                    <a:pt x="8251767" y="347943"/>
                  </a:lnTo>
                  <a:lnTo>
                    <a:pt x="8303478" y="355760"/>
                  </a:lnTo>
                  <a:lnTo>
                    <a:pt x="8354400" y="363470"/>
                  </a:lnTo>
                  <a:lnTo>
                    <a:pt x="8404494" y="371062"/>
                  </a:lnTo>
                  <a:lnTo>
                    <a:pt x="8453718" y="378527"/>
                  </a:lnTo>
                  <a:lnTo>
                    <a:pt x="8502030" y="385854"/>
                  </a:lnTo>
                  <a:lnTo>
                    <a:pt x="8549389" y="393034"/>
                  </a:lnTo>
                  <a:lnTo>
                    <a:pt x="8595755" y="400058"/>
                  </a:lnTo>
                  <a:lnTo>
                    <a:pt x="8641087" y="406915"/>
                  </a:lnTo>
                  <a:lnTo>
                    <a:pt x="8685342" y="413595"/>
                  </a:lnTo>
                  <a:lnTo>
                    <a:pt x="8728479" y="420090"/>
                  </a:lnTo>
                  <a:lnTo>
                    <a:pt x="8770459" y="426388"/>
                  </a:lnTo>
                  <a:lnTo>
                    <a:pt x="8811239" y="432480"/>
                  </a:lnTo>
                  <a:lnTo>
                    <a:pt x="8850778" y="438357"/>
                  </a:lnTo>
                  <a:lnTo>
                    <a:pt x="8889035" y="444008"/>
                  </a:lnTo>
                  <a:lnTo>
                    <a:pt x="8961538" y="454595"/>
                  </a:lnTo>
                  <a:lnTo>
                    <a:pt x="9028420" y="464163"/>
                  </a:lnTo>
                  <a:lnTo>
                    <a:pt x="9059649" y="468540"/>
                  </a:lnTo>
                  <a:lnTo>
                    <a:pt x="9078468" y="471133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340" y="5640324"/>
              <a:ext cx="3005455" cy="1211580"/>
            </a:xfrm>
            <a:custGeom>
              <a:avLst/>
              <a:gdLst/>
              <a:ahLst/>
              <a:cxnLst/>
              <a:rect l="l" t="t" r="r" b="b"/>
              <a:pathLst>
                <a:path w="3005455" h="1211579">
                  <a:moveTo>
                    <a:pt x="0" y="0"/>
                  </a:moveTo>
                  <a:lnTo>
                    <a:pt x="51736" y="23523"/>
                  </a:lnTo>
                  <a:lnTo>
                    <a:pt x="103465" y="47039"/>
                  </a:lnTo>
                  <a:lnTo>
                    <a:pt x="155181" y="70542"/>
                  </a:lnTo>
                  <a:lnTo>
                    <a:pt x="206875" y="94025"/>
                  </a:lnTo>
                  <a:lnTo>
                    <a:pt x="258542" y="117481"/>
                  </a:lnTo>
                  <a:lnTo>
                    <a:pt x="310173" y="140903"/>
                  </a:lnTo>
                  <a:lnTo>
                    <a:pt x="361763" y="164285"/>
                  </a:lnTo>
                  <a:lnTo>
                    <a:pt x="413304" y="187620"/>
                  </a:lnTo>
                  <a:lnTo>
                    <a:pt x="464788" y="210901"/>
                  </a:lnTo>
                  <a:lnTo>
                    <a:pt x="516210" y="234122"/>
                  </a:lnTo>
                  <a:lnTo>
                    <a:pt x="567562" y="257275"/>
                  </a:lnTo>
                  <a:lnTo>
                    <a:pt x="618837" y="280354"/>
                  </a:lnTo>
                  <a:lnTo>
                    <a:pt x="670028" y="303352"/>
                  </a:lnTo>
                  <a:lnTo>
                    <a:pt x="721127" y="326263"/>
                  </a:lnTo>
                  <a:lnTo>
                    <a:pt x="772129" y="349080"/>
                  </a:lnTo>
                  <a:lnTo>
                    <a:pt x="823026" y="371796"/>
                  </a:lnTo>
                  <a:lnTo>
                    <a:pt x="873811" y="394404"/>
                  </a:lnTo>
                  <a:lnTo>
                    <a:pt x="924477" y="416898"/>
                  </a:lnTo>
                  <a:lnTo>
                    <a:pt x="975017" y="439271"/>
                  </a:lnTo>
                  <a:lnTo>
                    <a:pt x="1025424" y="461515"/>
                  </a:lnTo>
                  <a:lnTo>
                    <a:pt x="1075691" y="483626"/>
                  </a:lnTo>
                  <a:lnTo>
                    <a:pt x="1125811" y="505594"/>
                  </a:lnTo>
                  <a:lnTo>
                    <a:pt x="1175776" y="527415"/>
                  </a:lnTo>
                  <a:lnTo>
                    <a:pt x="1225581" y="549081"/>
                  </a:lnTo>
                  <a:lnTo>
                    <a:pt x="1275218" y="570586"/>
                  </a:lnTo>
                  <a:lnTo>
                    <a:pt x="1324680" y="591923"/>
                  </a:lnTo>
                  <a:lnTo>
                    <a:pt x="1373960" y="613084"/>
                  </a:lnTo>
                  <a:lnTo>
                    <a:pt x="1423050" y="634064"/>
                  </a:lnTo>
                  <a:lnTo>
                    <a:pt x="1471945" y="654855"/>
                  </a:lnTo>
                  <a:lnTo>
                    <a:pt x="1520637" y="675452"/>
                  </a:lnTo>
                  <a:lnTo>
                    <a:pt x="1569118" y="695846"/>
                  </a:lnTo>
                  <a:lnTo>
                    <a:pt x="1617383" y="716032"/>
                  </a:lnTo>
                  <a:lnTo>
                    <a:pt x="1665423" y="736002"/>
                  </a:lnTo>
                  <a:lnTo>
                    <a:pt x="1713232" y="755751"/>
                  </a:lnTo>
                  <a:lnTo>
                    <a:pt x="1760804" y="775270"/>
                  </a:lnTo>
                  <a:lnTo>
                    <a:pt x="1808130" y="794555"/>
                  </a:lnTo>
                  <a:lnTo>
                    <a:pt x="1855204" y="813597"/>
                  </a:lnTo>
                  <a:lnTo>
                    <a:pt x="1902019" y="832390"/>
                  </a:lnTo>
                  <a:lnTo>
                    <a:pt x="1948568" y="850927"/>
                  </a:lnTo>
                  <a:lnTo>
                    <a:pt x="1994844" y="869202"/>
                  </a:lnTo>
                  <a:lnTo>
                    <a:pt x="2040840" y="887208"/>
                  </a:lnTo>
                  <a:lnTo>
                    <a:pt x="2086549" y="904937"/>
                  </a:lnTo>
                  <a:lnTo>
                    <a:pt x="2131963" y="922385"/>
                  </a:lnTo>
                  <a:lnTo>
                    <a:pt x="2177077" y="939543"/>
                  </a:lnTo>
                  <a:lnTo>
                    <a:pt x="2221882" y="956404"/>
                  </a:lnTo>
                  <a:lnTo>
                    <a:pt x="2266372" y="972963"/>
                  </a:lnTo>
                  <a:lnTo>
                    <a:pt x="2310540" y="989213"/>
                  </a:lnTo>
                  <a:lnTo>
                    <a:pt x="2354379" y="1005146"/>
                  </a:lnTo>
                  <a:lnTo>
                    <a:pt x="2397882" y="1020757"/>
                  </a:lnTo>
                  <a:lnTo>
                    <a:pt x="2441042" y="1036037"/>
                  </a:lnTo>
                  <a:lnTo>
                    <a:pt x="2483852" y="1050981"/>
                  </a:lnTo>
                  <a:lnTo>
                    <a:pt x="2526304" y="1065583"/>
                  </a:lnTo>
                  <a:lnTo>
                    <a:pt x="2568393" y="1079834"/>
                  </a:lnTo>
                  <a:lnTo>
                    <a:pt x="2610110" y="1093728"/>
                  </a:lnTo>
                  <a:lnTo>
                    <a:pt x="2651449" y="1107259"/>
                  </a:lnTo>
                  <a:lnTo>
                    <a:pt x="2692403" y="1120420"/>
                  </a:lnTo>
                  <a:lnTo>
                    <a:pt x="2732964" y="1133205"/>
                  </a:lnTo>
                  <a:lnTo>
                    <a:pt x="2773127" y="1145605"/>
                  </a:lnTo>
                  <a:lnTo>
                    <a:pt x="2812883" y="1157616"/>
                  </a:lnTo>
                  <a:lnTo>
                    <a:pt x="2852227" y="1169229"/>
                  </a:lnTo>
                  <a:lnTo>
                    <a:pt x="2891150" y="1180439"/>
                  </a:lnTo>
                  <a:lnTo>
                    <a:pt x="2929645" y="1191239"/>
                  </a:lnTo>
                  <a:lnTo>
                    <a:pt x="2967707" y="1201621"/>
                  </a:lnTo>
                  <a:lnTo>
                    <a:pt x="3005328" y="1211579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532" y="5138558"/>
              <a:ext cx="9078595" cy="1713864"/>
            </a:xfrm>
            <a:custGeom>
              <a:avLst/>
              <a:gdLst/>
              <a:ahLst/>
              <a:cxnLst/>
              <a:rect l="l" t="t" r="r" b="b"/>
              <a:pathLst>
                <a:path w="9078595" h="1713865">
                  <a:moveTo>
                    <a:pt x="0" y="146673"/>
                  </a:moveTo>
                  <a:lnTo>
                    <a:pt x="37323" y="159713"/>
                  </a:lnTo>
                  <a:lnTo>
                    <a:pt x="74768" y="172775"/>
                  </a:lnTo>
                  <a:lnTo>
                    <a:pt x="112457" y="185882"/>
                  </a:lnTo>
                  <a:lnTo>
                    <a:pt x="150510" y="199054"/>
                  </a:lnTo>
                  <a:lnTo>
                    <a:pt x="189049" y="212314"/>
                  </a:lnTo>
                  <a:lnTo>
                    <a:pt x="228196" y="225683"/>
                  </a:lnTo>
                  <a:lnTo>
                    <a:pt x="268072" y="239185"/>
                  </a:lnTo>
                  <a:lnTo>
                    <a:pt x="308798" y="252839"/>
                  </a:lnTo>
                  <a:lnTo>
                    <a:pt x="350497" y="266670"/>
                  </a:lnTo>
                  <a:lnTo>
                    <a:pt x="393290" y="280697"/>
                  </a:lnTo>
                  <a:lnTo>
                    <a:pt x="437298" y="294944"/>
                  </a:lnTo>
                  <a:lnTo>
                    <a:pt x="482642" y="309433"/>
                  </a:lnTo>
                  <a:lnTo>
                    <a:pt x="529445" y="324185"/>
                  </a:lnTo>
                  <a:lnTo>
                    <a:pt x="577827" y="339221"/>
                  </a:lnTo>
                  <a:lnTo>
                    <a:pt x="627911" y="354566"/>
                  </a:lnTo>
                  <a:lnTo>
                    <a:pt x="679817" y="370239"/>
                  </a:lnTo>
                  <a:lnTo>
                    <a:pt x="733668" y="386263"/>
                  </a:lnTo>
                  <a:lnTo>
                    <a:pt x="789584" y="402660"/>
                  </a:lnTo>
                  <a:lnTo>
                    <a:pt x="847687" y="419452"/>
                  </a:lnTo>
                  <a:lnTo>
                    <a:pt x="908100" y="436661"/>
                  </a:lnTo>
                  <a:lnTo>
                    <a:pt x="970942" y="454308"/>
                  </a:lnTo>
                  <a:lnTo>
                    <a:pt x="1036337" y="472417"/>
                  </a:lnTo>
                  <a:lnTo>
                    <a:pt x="1104404" y="491008"/>
                  </a:lnTo>
                  <a:lnTo>
                    <a:pt x="1142874" y="501456"/>
                  </a:lnTo>
                  <a:lnTo>
                    <a:pt x="1182216" y="512155"/>
                  </a:lnTo>
                  <a:lnTo>
                    <a:pt x="1222405" y="523093"/>
                  </a:lnTo>
                  <a:lnTo>
                    <a:pt x="1263418" y="534260"/>
                  </a:lnTo>
                  <a:lnTo>
                    <a:pt x="1305230" y="545643"/>
                  </a:lnTo>
                  <a:lnTo>
                    <a:pt x="1347817" y="557231"/>
                  </a:lnTo>
                  <a:lnTo>
                    <a:pt x="1391155" y="569012"/>
                  </a:lnTo>
                  <a:lnTo>
                    <a:pt x="1435221" y="580975"/>
                  </a:lnTo>
                  <a:lnTo>
                    <a:pt x="1479990" y="593108"/>
                  </a:lnTo>
                  <a:lnTo>
                    <a:pt x="1525438" y="605399"/>
                  </a:lnTo>
                  <a:lnTo>
                    <a:pt x="1571541" y="617838"/>
                  </a:lnTo>
                  <a:lnTo>
                    <a:pt x="1618274" y="630413"/>
                  </a:lnTo>
                  <a:lnTo>
                    <a:pt x="1665615" y="643111"/>
                  </a:lnTo>
                  <a:lnTo>
                    <a:pt x="1713539" y="655922"/>
                  </a:lnTo>
                  <a:lnTo>
                    <a:pt x="1762022" y="668834"/>
                  </a:lnTo>
                  <a:lnTo>
                    <a:pt x="1811039" y="681836"/>
                  </a:lnTo>
                  <a:lnTo>
                    <a:pt x="1860567" y="694915"/>
                  </a:lnTo>
                  <a:lnTo>
                    <a:pt x="1910582" y="708061"/>
                  </a:lnTo>
                  <a:lnTo>
                    <a:pt x="1961060" y="721262"/>
                  </a:lnTo>
                  <a:lnTo>
                    <a:pt x="2011976" y="734505"/>
                  </a:lnTo>
                  <a:lnTo>
                    <a:pt x="2063307" y="747781"/>
                  </a:lnTo>
                  <a:lnTo>
                    <a:pt x="2115028" y="761077"/>
                  </a:lnTo>
                  <a:lnTo>
                    <a:pt x="2167116" y="774381"/>
                  </a:lnTo>
                  <a:lnTo>
                    <a:pt x="2219546" y="787683"/>
                  </a:lnTo>
                  <a:lnTo>
                    <a:pt x="2272294" y="800970"/>
                  </a:lnTo>
                  <a:lnTo>
                    <a:pt x="2325337" y="814231"/>
                  </a:lnTo>
                  <a:lnTo>
                    <a:pt x="2378650" y="827455"/>
                  </a:lnTo>
                  <a:lnTo>
                    <a:pt x="2432210" y="840629"/>
                  </a:lnTo>
                  <a:lnTo>
                    <a:pt x="2485992" y="853743"/>
                  </a:lnTo>
                  <a:lnTo>
                    <a:pt x="2539971" y="866785"/>
                  </a:lnTo>
                  <a:lnTo>
                    <a:pt x="2594125" y="879743"/>
                  </a:lnTo>
                  <a:lnTo>
                    <a:pt x="2648429" y="892606"/>
                  </a:lnTo>
                  <a:lnTo>
                    <a:pt x="2702859" y="905363"/>
                  </a:lnTo>
                  <a:lnTo>
                    <a:pt x="2757391" y="918000"/>
                  </a:lnTo>
                  <a:lnTo>
                    <a:pt x="2812001" y="930509"/>
                  </a:lnTo>
                  <a:lnTo>
                    <a:pt x="2866664" y="942875"/>
                  </a:lnTo>
                  <a:lnTo>
                    <a:pt x="2921358" y="955089"/>
                  </a:lnTo>
                  <a:lnTo>
                    <a:pt x="2976057" y="967138"/>
                  </a:lnTo>
                  <a:lnTo>
                    <a:pt x="3030738" y="979012"/>
                  </a:lnTo>
                  <a:lnTo>
                    <a:pt x="3085376" y="990697"/>
                  </a:lnTo>
                  <a:lnTo>
                    <a:pt x="3139949" y="1002184"/>
                  </a:lnTo>
                  <a:lnTo>
                    <a:pt x="3194431" y="1013460"/>
                  </a:lnTo>
                  <a:lnTo>
                    <a:pt x="3240390" y="1022847"/>
                  </a:lnTo>
                  <a:lnTo>
                    <a:pt x="3286814" y="1032245"/>
                  </a:lnTo>
                  <a:lnTo>
                    <a:pt x="3333683" y="1041650"/>
                  </a:lnTo>
                  <a:lnTo>
                    <a:pt x="3380978" y="1051059"/>
                  </a:lnTo>
                  <a:lnTo>
                    <a:pt x="3428679" y="1060468"/>
                  </a:lnTo>
                  <a:lnTo>
                    <a:pt x="3476766" y="1069875"/>
                  </a:lnTo>
                  <a:lnTo>
                    <a:pt x="3525219" y="1079275"/>
                  </a:lnTo>
                  <a:lnTo>
                    <a:pt x="3574020" y="1088666"/>
                  </a:lnTo>
                  <a:lnTo>
                    <a:pt x="3623148" y="1098043"/>
                  </a:lnTo>
                  <a:lnTo>
                    <a:pt x="3672583" y="1107404"/>
                  </a:lnTo>
                  <a:lnTo>
                    <a:pt x="3722307" y="1116746"/>
                  </a:lnTo>
                  <a:lnTo>
                    <a:pt x="3772299" y="1126063"/>
                  </a:lnTo>
                  <a:lnTo>
                    <a:pt x="3822539" y="1135354"/>
                  </a:lnTo>
                  <a:lnTo>
                    <a:pt x="3873008" y="1144615"/>
                  </a:lnTo>
                  <a:lnTo>
                    <a:pt x="3923686" y="1153842"/>
                  </a:lnTo>
                  <a:lnTo>
                    <a:pt x="3974554" y="1163032"/>
                  </a:lnTo>
                  <a:lnTo>
                    <a:pt x="4025592" y="1172182"/>
                  </a:lnTo>
                  <a:lnTo>
                    <a:pt x="4076780" y="1181287"/>
                  </a:lnTo>
                  <a:lnTo>
                    <a:pt x="4128098" y="1190346"/>
                  </a:lnTo>
                  <a:lnTo>
                    <a:pt x="4179528" y="1199353"/>
                  </a:lnTo>
                  <a:lnTo>
                    <a:pt x="4231048" y="1208307"/>
                  </a:lnTo>
                  <a:lnTo>
                    <a:pt x="4282641" y="1217203"/>
                  </a:lnTo>
                  <a:lnTo>
                    <a:pt x="4334285" y="1226038"/>
                  </a:lnTo>
                  <a:lnTo>
                    <a:pt x="4385961" y="1234808"/>
                  </a:lnTo>
                  <a:lnTo>
                    <a:pt x="4437649" y="1243511"/>
                  </a:lnTo>
                  <a:lnTo>
                    <a:pt x="4489331" y="1252143"/>
                  </a:lnTo>
                  <a:lnTo>
                    <a:pt x="4540986" y="1260700"/>
                  </a:lnTo>
                  <a:lnTo>
                    <a:pt x="4592594" y="1269179"/>
                  </a:lnTo>
                  <a:lnTo>
                    <a:pt x="4644136" y="1277576"/>
                  </a:lnTo>
                  <a:lnTo>
                    <a:pt x="4695592" y="1285888"/>
                  </a:lnTo>
                  <a:lnTo>
                    <a:pt x="4746942" y="1294113"/>
                  </a:lnTo>
                  <a:lnTo>
                    <a:pt x="4798168" y="1302245"/>
                  </a:lnTo>
                  <a:lnTo>
                    <a:pt x="4849248" y="1310282"/>
                  </a:lnTo>
                  <a:lnTo>
                    <a:pt x="4900164" y="1318221"/>
                  </a:lnTo>
                  <a:lnTo>
                    <a:pt x="4950896" y="1326057"/>
                  </a:lnTo>
                  <a:lnTo>
                    <a:pt x="5001424" y="1333789"/>
                  </a:lnTo>
                  <a:lnTo>
                    <a:pt x="5051729" y="1341411"/>
                  </a:lnTo>
                  <a:lnTo>
                    <a:pt x="5101790" y="1348921"/>
                  </a:lnTo>
                  <a:lnTo>
                    <a:pt x="5151588" y="1356316"/>
                  </a:lnTo>
                  <a:lnTo>
                    <a:pt x="5201104" y="1363591"/>
                  </a:lnTo>
                  <a:lnTo>
                    <a:pt x="5250317" y="1370744"/>
                  </a:lnTo>
                  <a:lnTo>
                    <a:pt x="5299209" y="1377771"/>
                  </a:lnTo>
                  <a:lnTo>
                    <a:pt x="5347759" y="1384668"/>
                  </a:lnTo>
                  <a:lnTo>
                    <a:pt x="5395947" y="1391433"/>
                  </a:lnTo>
                  <a:lnTo>
                    <a:pt x="5443755" y="1398062"/>
                  </a:lnTo>
                  <a:lnTo>
                    <a:pt x="5491162" y="1404551"/>
                  </a:lnTo>
                  <a:lnTo>
                    <a:pt x="5538149" y="1410897"/>
                  </a:lnTo>
                  <a:lnTo>
                    <a:pt x="5584696" y="1417096"/>
                  </a:lnTo>
                  <a:lnTo>
                    <a:pt x="5630783" y="1423146"/>
                  </a:lnTo>
                  <a:lnTo>
                    <a:pt x="5676392" y="1429042"/>
                  </a:lnTo>
                  <a:lnTo>
                    <a:pt x="5731811" y="1436036"/>
                  </a:lnTo>
                  <a:lnTo>
                    <a:pt x="5787409" y="1442828"/>
                  </a:lnTo>
                  <a:lnTo>
                    <a:pt x="5843151" y="1449424"/>
                  </a:lnTo>
                  <a:lnTo>
                    <a:pt x="5899002" y="1455828"/>
                  </a:lnTo>
                  <a:lnTo>
                    <a:pt x="5954929" y="1462043"/>
                  </a:lnTo>
                  <a:lnTo>
                    <a:pt x="6010898" y="1468074"/>
                  </a:lnTo>
                  <a:lnTo>
                    <a:pt x="6066874" y="1473925"/>
                  </a:lnTo>
                  <a:lnTo>
                    <a:pt x="6122823" y="1479600"/>
                  </a:lnTo>
                  <a:lnTo>
                    <a:pt x="6178712" y="1485103"/>
                  </a:lnTo>
                  <a:lnTo>
                    <a:pt x="6234506" y="1490439"/>
                  </a:lnTo>
                  <a:lnTo>
                    <a:pt x="6290170" y="1495611"/>
                  </a:lnTo>
                  <a:lnTo>
                    <a:pt x="6345672" y="1500624"/>
                  </a:lnTo>
                  <a:lnTo>
                    <a:pt x="6400976" y="1505482"/>
                  </a:lnTo>
                  <a:lnTo>
                    <a:pt x="6456049" y="1510188"/>
                  </a:lnTo>
                  <a:lnTo>
                    <a:pt x="6510856" y="1514748"/>
                  </a:lnTo>
                  <a:lnTo>
                    <a:pt x="6565363" y="1519165"/>
                  </a:lnTo>
                  <a:lnTo>
                    <a:pt x="6619537" y="1523443"/>
                  </a:lnTo>
                  <a:lnTo>
                    <a:pt x="6673343" y="1527586"/>
                  </a:lnTo>
                  <a:lnTo>
                    <a:pt x="6726747" y="1531600"/>
                  </a:lnTo>
                  <a:lnTo>
                    <a:pt x="6779715" y="1535487"/>
                  </a:lnTo>
                  <a:lnTo>
                    <a:pt x="6832213" y="1539251"/>
                  </a:lnTo>
                  <a:lnTo>
                    <a:pt x="6884206" y="1542898"/>
                  </a:lnTo>
                  <a:lnTo>
                    <a:pt x="6935661" y="1546431"/>
                  </a:lnTo>
                  <a:lnTo>
                    <a:pt x="6986543" y="1549854"/>
                  </a:lnTo>
                  <a:lnTo>
                    <a:pt x="7036818" y="1553172"/>
                  </a:lnTo>
                  <a:lnTo>
                    <a:pt x="7086453" y="1556388"/>
                  </a:lnTo>
                  <a:lnTo>
                    <a:pt x="7135412" y="1559507"/>
                  </a:lnTo>
                  <a:lnTo>
                    <a:pt x="7183663" y="1562533"/>
                  </a:lnTo>
                  <a:lnTo>
                    <a:pt x="7231170" y="1565469"/>
                  </a:lnTo>
                  <a:lnTo>
                    <a:pt x="7277900" y="1568321"/>
                  </a:lnTo>
                  <a:lnTo>
                    <a:pt x="7323819" y="1571092"/>
                  </a:lnTo>
                  <a:lnTo>
                    <a:pt x="7368892" y="1573786"/>
                  </a:lnTo>
                  <a:lnTo>
                    <a:pt x="7413086" y="1576408"/>
                  </a:lnTo>
                  <a:lnTo>
                    <a:pt x="7456365" y="1578962"/>
                  </a:lnTo>
                  <a:lnTo>
                    <a:pt x="7498697" y="1581451"/>
                  </a:lnTo>
                  <a:lnTo>
                    <a:pt x="7540047" y="1583880"/>
                  </a:lnTo>
                  <a:lnTo>
                    <a:pt x="7580380" y="1586253"/>
                  </a:lnTo>
                  <a:lnTo>
                    <a:pt x="7619663" y="1588574"/>
                  </a:lnTo>
                  <a:lnTo>
                    <a:pt x="7657862" y="1590848"/>
                  </a:lnTo>
                  <a:lnTo>
                    <a:pt x="7694943" y="1593078"/>
                  </a:lnTo>
                  <a:lnTo>
                    <a:pt x="7730871" y="1595269"/>
                  </a:lnTo>
                  <a:lnTo>
                    <a:pt x="7812458" y="1600066"/>
                  </a:lnTo>
                  <a:lnTo>
                    <a:pt x="7887182" y="1604024"/>
                  </a:lnTo>
                  <a:lnTo>
                    <a:pt x="7955617" y="1607210"/>
                  </a:lnTo>
                  <a:lnTo>
                    <a:pt x="8018335" y="1609687"/>
                  </a:lnTo>
                  <a:lnTo>
                    <a:pt x="8075908" y="1611521"/>
                  </a:lnTo>
                  <a:lnTo>
                    <a:pt x="8128910" y="1612777"/>
                  </a:lnTo>
                  <a:lnTo>
                    <a:pt x="8177913" y="1613522"/>
                  </a:lnTo>
                  <a:lnTo>
                    <a:pt x="8223490" y="1613819"/>
                  </a:lnTo>
                  <a:lnTo>
                    <a:pt x="8266214" y="1613734"/>
                  </a:lnTo>
                  <a:lnTo>
                    <a:pt x="8306657" y="1613333"/>
                  </a:lnTo>
                  <a:lnTo>
                    <a:pt x="8345393" y="1612680"/>
                  </a:lnTo>
                  <a:lnTo>
                    <a:pt x="8420033" y="1610882"/>
                  </a:lnTo>
                  <a:lnTo>
                    <a:pt x="8457083" y="1609867"/>
                  </a:lnTo>
                  <a:lnTo>
                    <a:pt x="8494716" y="1608862"/>
                  </a:lnTo>
                  <a:lnTo>
                    <a:pt x="8533505" y="1607931"/>
                  </a:lnTo>
                  <a:lnTo>
                    <a:pt x="8574024" y="1607141"/>
                  </a:lnTo>
                  <a:lnTo>
                    <a:pt x="8636600" y="1605776"/>
                  </a:lnTo>
                  <a:lnTo>
                    <a:pt x="8696102" y="1603876"/>
                  </a:lnTo>
                  <a:lnTo>
                    <a:pt x="8752836" y="1601494"/>
                  </a:lnTo>
                  <a:lnTo>
                    <a:pt x="8807112" y="1598683"/>
                  </a:lnTo>
                  <a:lnTo>
                    <a:pt x="8859235" y="1595499"/>
                  </a:lnTo>
                  <a:lnTo>
                    <a:pt x="8909514" y="1591993"/>
                  </a:lnTo>
                  <a:lnTo>
                    <a:pt x="8958256" y="1588219"/>
                  </a:lnTo>
                  <a:lnTo>
                    <a:pt x="9005768" y="1584232"/>
                  </a:lnTo>
                  <a:lnTo>
                    <a:pt x="9052357" y="1580085"/>
                  </a:lnTo>
                  <a:lnTo>
                    <a:pt x="9078468" y="1577669"/>
                  </a:lnTo>
                </a:path>
                <a:path w="9078595" h="1713865">
                  <a:moveTo>
                    <a:pt x="2150364" y="1713344"/>
                  </a:moveTo>
                  <a:lnTo>
                    <a:pt x="2182841" y="1676752"/>
                  </a:lnTo>
                  <a:lnTo>
                    <a:pt x="2215421" y="1640186"/>
                  </a:lnTo>
                  <a:lnTo>
                    <a:pt x="2248209" y="1603673"/>
                  </a:lnTo>
                  <a:lnTo>
                    <a:pt x="2281313" y="1567238"/>
                  </a:lnTo>
                  <a:lnTo>
                    <a:pt x="2314838" y="1530909"/>
                  </a:lnTo>
                  <a:lnTo>
                    <a:pt x="2348890" y="1494711"/>
                  </a:lnTo>
                  <a:lnTo>
                    <a:pt x="2383575" y="1458672"/>
                  </a:lnTo>
                  <a:lnTo>
                    <a:pt x="2419000" y="1422817"/>
                  </a:lnTo>
                  <a:lnTo>
                    <a:pt x="2455270" y="1387174"/>
                  </a:lnTo>
                  <a:lnTo>
                    <a:pt x="2492492" y="1351767"/>
                  </a:lnTo>
                  <a:lnTo>
                    <a:pt x="2530772" y="1316625"/>
                  </a:lnTo>
                  <a:lnTo>
                    <a:pt x="2570215" y="1281772"/>
                  </a:lnTo>
                  <a:lnTo>
                    <a:pt x="2610929" y="1247236"/>
                  </a:lnTo>
                  <a:lnTo>
                    <a:pt x="2653019" y="1213044"/>
                  </a:lnTo>
                  <a:lnTo>
                    <a:pt x="2696591" y="1179221"/>
                  </a:lnTo>
                  <a:lnTo>
                    <a:pt x="2734291" y="1151080"/>
                  </a:lnTo>
                  <a:lnTo>
                    <a:pt x="2773426" y="1122756"/>
                  </a:lnTo>
                  <a:lnTo>
                    <a:pt x="2813857" y="1094323"/>
                  </a:lnTo>
                  <a:lnTo>
                    <a:pt x="2855442" y="1065853"/>
                  </a:lnTo>
                  <a:lnTo>
                    <a:pt x="2898040" y="1037419"/>
                  </a:lnTo>
                  <a:lnTo>
                    <a:pt x="2941512" y="1009096"/>
                  </a:lnTo>
                  <a:lnTo>
                    <a:pt x="2985717" y="980955"/>
                  </a:lnTo>
                  <a:lnTo>
                    <a:pt x="3030515" y="953072"/>
                  </a:lnTo>
                  <a:lnTo>
                    <a:pt x="3075765" y="925518"/>
                  </a:lnTo>
                  <a:lnTo>
                    <a:pt x="3121326" y="898366"/>
                  </a:lnTo>
                  <a:lnTo>
                    <a:pt x="3167059" y="871692"/>
                  </a:lnTo>
                  <a:lnTo>
                    <a:pt x="3212822" y="845566"/>
                  </a:lnTo>
                  <a:lnTo>
                    <a:pt x="3258475" y="820064"/>
                  </a:lnTo>
                  <a:lnTo>
                    <a:pt x="3303879" y="795257"/>
                  </a:lnTo>
                  <a:lnTo>
                    <a:pt x="3348891" y="771220"/>
                  </a:lnTo>
                  <a:lnTo>
                    <a:pt x="3393373" y="748025"/>
                  </a:lnTo>
                  <a:lnTo>
                    <a:pt x="3437183" y="725746"/>
                  </a:lnTo>
                  <a:lnTo>
                    <a:pt x="3480180" y="704457"/>
                  </a:lnTo>
                  <a:lnTo>
                    <a:pt x="3526952" y="681872"/>
                  </a:lnTo>
                  <a:lnTo>
                    <a:pt x="3571814" y="660755"/>
                  </a:lnTo>
                  <a:lnTo>
                    <a:pt x="3615175" y="640947"/>
                  </a:lnTo>
                  <a:lnTo>
                    <a:pt x="3657443" y="622293"/>
                  </a:lnTo>
                  <a:lnTo>
                    <a:pt x="3699027" y="604635"/>
                  </a:lnTo>
                  <a:lnTo>
                    <a:pt x="3740336" y="587818"/>
                  </a:lnTo>
                  <a:lnTo>
                    <a:pt x="3781778" y="571684"/>
                  </a:lnTo>
                  <a:lnTo>
                    <a:pt x="3823763" y="556078"/>
                  </a:lnTo>
                  <a:lnTo>
                    <a:pt x="3866699" y="540841"/>
                  </a:lnTo>
                  <a:lnTo>
                    <a:pt x="3910995" y="525819"/>
                  </a:lnTo>
                  <a:lnTo>
                    <a:pt x="3957059" y="510854"/>
                  </a:lnTo>
                  <a:lnTo>
                    <a:pt x="4005300" y="495789"/>
                  </a:lnTo>
                  <a:lnTo>
                    <a:pt x="4056127" y="480469"/>
                  </a:lnTo>
                  <a:lnTo>
                    <a:pt x="4109948" y="464736"/>
                  </a:lnTo>
                  <a:lnTo>
                    <a:pt x="4167173" y="448434"/>
                  </a:lnTo>
                  <a:lnTo>
                    <a:pt x="4228210" y="431407"/>
                  </a:lnTo>
                  <a:lnTo>
                    <a:pt x="4268225" y="420519"/>
                  </a:lnTo>
                  <a:lnTo>
                    <a:pt x="4310504" y="409335"/>
                  </a:lnTo>
                  <a:lnTo>
                    <a:pt x="4354852" y="397889"/>
                  </a:lnTo>
                  <a:lnTo>
                    <a:pt x="4401075" y="386220"/>
                  </a:lnTo>
                  <a:lnTo>
                    <a:pt x="4448979" y="374362"/>
                  </a:lnTo>
                  <a:lnTo>
                    <a:pt x="4498368" y="362354"/>
                  </a:lnTo>
                  <a:lnTo>
                    <a:pt x="4549048" y="350230"/>
                  </a:lnTo>
                  <a:lnTo>
                    <a:pt x="4600826" y="338028"/>
                  </a:lnTo>
                  <a:lnTo>
                    <a:pt x="4653505" y="325784"/>
                  </a:lnTo>
                  <a:lnTo>
                    <a:pt x="4706892" y="313534"/>
                  </a:lnTo>
                  <a:lnTo>
                    <a:pt x="4760792" y="301316"/>
                  </a:lnTo>
                  <a:lnTo>
                    <a:pt x="4815011" y="289165"/>
                  </a:lnTo>
                  <a:lnTo>
                    <a:pt x="4869354" y="277117"/>
                  </a:lnTo>
                  <a:lnTo>
                    <a:pt x="4923627" y="265211"/>
                  </a:lnTo>
                  <a:lnTo>
                    <a:pt x="4977634" y="253480"/>
                  </a:lnTo>
                  <a:lnTo>
                    <a:pt x="5031182" y="241964"/>
                  </a:lnTo>
                  <a:lnTo>
                    <a:pt x="5084076" y="230696"/>
                  </a:lnTo>
                  <a:lnTo>
                    <a:pt x="5136121" y="219715"/>
                  </a:lnTo>
                  <a:lnTo>
                    <a:pt x="5187124" y="209057"/>
                  </a:lnTo>
                  <a:lnTo>
                    <a:pt x="5236888" y="198758"/>
                  </a:lnTo>
                  <a:lnTo>
                    <a:pt x="5285221" y="188854"/>
                  </a:lnTo>
                  <a:lnTo>
                    <a:pt x="5331926" y="179383"/>
                  </a:lnTo>
                  <a:lnTo>
                    <a:pt x="5376811" y="170379"/>
                  </a:lnTo>
                  <a:lnTo>
                    <a:pt x="5419680" y="161881"/>
                  </a:lnTo>
                  <a:lnTo>
                    <a:pt x="5460338" y="153924"/>
                  </a:lnTo>
                  <a:lnTo>
                    <a:pt x="5498592" y="146546"/>
                  </a:lnTo>
                  <a:lnTo>
                    <a:pt x="5567983" y="133499"/>
                  </a:lnTo>
                  <a:lnTo>
                    <a:pt x="5629130" y="122452"/>
                  </a:lnTo>
                  <a:lnTo>
                    <a:pt x="5683410" y="113160"/>
                  </a:lnTo>
                  <a:lnTo>
                    <a:pt x="5732201" y="105382"/>
                  </a:lnTo>
                  <a:lnTo>
                    <a:pt x="5776881" y="98875"/>
                  </a:lnTo>
                  <a:lnTo>
                    <a:pt x="5818827" y="93396"/>
                  </a:lnTo>
                  <a:lnTo>
                    <a:pt x="5859417" y="88704"/>
                  </a:lnTo>
                  <a:lnTo>
                    <a:pt x="5900028" y="84556"/>
                  </a:lnTo>
                  <a:lnTo>
                    <a:pt x="5942039" y="80709"/>
                  </a:lnTo>
                  <a:lnTo>
                    <a:pt x="5986826" y="76922"/>
                  </a:lnTo>
                  <a:lnTo>
                    <a:pt x="6035768" y="72950"/>
                  </a:lnTo>
                  <a:lnTo>
                    <a:pt x="6090242" y="68553"/>
                  </a:lnTo>
                  <a:lnTo>
                    <a:pt x="6151626" y="63488"/>
                  </a:lnTo>
                  <a:lnTo>
                    <a:pt x="6193134" y="60084"/>
                  </a:lnTo>
                  <a:lnTo>
                    <a:pt x="6236685" y="56666"/>
                  </a:lnTo>
                  <a:lnTo>
                    <a:pt x="6282088" y="53244"/>
                  </a:lnTo>
                  <a:lnTo>
                    <a:pt x="6329149" y="49831"/>
                  </a:lnTo>
                  <a:lnTo>
                    <a:pt x="6377676" y="46438"/>
                  </a:lnTo>
                  <a:lnTo>
                    <a:pt x="6427477" y="43077"/>
                  </a:lnTo>
                  <a:lnTo>
                    <a:pt x="6478359" y="39757"/>
                  </a:lnTo>
                  <a:lnTo>
                    <a:pt x="6530130" y="36492"/>
                  </a:lnTo>
                  <a:lnTo>
                    <a:pt x="6582596" y="33293"/>
                  </a:lnTo>
                  <a:lnTo>
                    <a:pt x="6635567" y="30171"/>
                  </a:lnTo>
                  <a:lnTo>
                    <a:pt x="6688849" y="27137"/>
                  </a:lnTo>
                  <a:lnTo>
                    <a:pt x="6742250" y="24203"/>
                  </a:lnTo>
                  <a:lnTo>
                    <a:pt x="6795578" y="21380"/>
                  </a:lnTo>
                  <a:lnTo>
                    <a:pt x="6848639" y="18680"/>
                  </a:lnTo>
                  <a:lnTo>
                    <a:pt x="6901242" y="16114"/>
                  </a:lnTo>
                  <a:lnTo>
                    <a:pt x="6953194" y="13694"/>
                  </a:lnTo>
                  <a:lnTo>
                    <a:pt x="7004303" y="11431"/>
                  </a:lnTo>
                  <a:lnTo>
                    <a:pt x="7054376" y="9337"/>
                  </a:lnTo>
                  <a:lnTo>
                    <a:pt x="7103220" y="7422"/>
                  </a:lnTo>
                  <a:lnTo>
                    <a:pt x="7150644" y="5699"/>
                  </a:lnTo>
                  <a:lnTo>
                    <a:pt x="7196455" y="4179"/>
                  </a:lnTo>
                  <a:lnTo>
                    <a:pt x="7460944" y="0"/>
                  </a:lnTo>
                  <a:lnTo>
                    <a:pt x="7735982" y="464"/>
                  </a:lnTo>
                  <a:lnTo>
                    <a:pt x="7952013" y="2786"/>
                  </a:lnTo>
                  <a:lnTo>
                    <a:pt x="8039481" y="4179"/>
                  </a:lnTo>
                  <a:lnTo>
                    <a:pt x="8645017" y="4179"/>
                  </a:lnTo>
                  <a:lnTo>
                    <a:pt x="8707313" y="6085"/>
                  </a:lnTo>
                  <a:lnTo>
                    <a:pt x="8767625" y="8711"/>
                  </a:lnTo>
                  <a:lnTo>
                    <a:pt x="8825256" y="11849"/>
                  </a:lnTo>
                  <a:lnTo>
                    <a:pt x="8879506" y="15291"/>
                  </a:lnTo>
                  <a:lnTo>
                    <a:pt x="8929679" y="18828"/>
                  </a:lnTo>
                  <a:lnTo>
                    <a:pt x="8975076" y="22252"/>
                  </a:lnTo>
                  <a:lnTo>
                    <a:pt x="9014999" y="25355"/>
                  </a:lnTo>
                  <a:lnTo>
                    <a:pt x="9048750" y="27928"/>
                  </a:lnTo>
                  <a:lnTo>
                    <a:pt x="9078468" y="30179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77159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77159" y="2750057"/>
              <a:ext cx="2118995" cy="2874010"/>
            </a:xfrm>
            <a:custGeom>
              <a:avLst/>
              <a:gdLst/>
              <a:ahLst/>
              <a:cxnLst/>
              <a:rect l="l" t="t" r="r" b="b"/>
              <a:pathLst>
                <a:path w="2118995" h="2874010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  <a:path w="2118995" h="2874010">
                  <a:moveTo>
                    <a:pt x="727837" y="1669795"/>
                  </a:moveTo>
                  <a:lnTo>
                    <a:pt x="1417955" y="1266824"/>
                  </a:lnTo>
                  <a:lnTo>
                    <a:pt x="2118487" y="1671192"/>
                  </a:lnTo>
                  <a:lnTo>
                    <a:pt x="2114677" y="2470530"/>
                  </a:lnTo>
                  <a:lnTo>
                    <a:pt x="1424432" y="2873476"/>
                  </a:lnTo>
                  <a:lnTo>
                    <a:pt x="723900" y="2469006"/>
                  </a:lnTo>
                  <a:lnTo>
                    <a:pt x="727837" y="166979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10583" y="14832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4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1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10583" y="14832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4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1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58109" y="21640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77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58109" y="21640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77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054" y="0"/>
                  </a:moveTo>
                  <a:lnTo>
                    <a:pt x="3937" y="402958"/>
                  </a:lnTo>
                  <a:lnTo>
                    <a:pt x="0" y="1202220"/>
                  </a:lnTo>
                  <a:lnTo>
                    <a:pt x="660966" y="1583815"/>
                  </a:lnTo>
                  <a:lnTo>
                    <a:pt x="739656" y="1583815"/>
                  </a:lnTo>
                  <a:lnTo>
                    <a:pt x="1390777" y="1203667"/>
                  </a:lnTo>
                  <a:lnTo>
                    <a:pt x="1394587" y="404406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2958"/>
                  </a:moveTo>
                  <a:lnTo>
                    <a:pt x="694054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39656" y="1583815"/>
                  </a:lnTo>
                </a:path>
                <a:path w="1395095" h="1584325">
                  <a:moveTo>
                    <a:pt x="660966" y="15838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101349" y="0"/>
                  </a:moveTo>
                  <a:lnTo>
                    <a:pt x="0" y="62865"/>
                  </a:lnTo>
                  <a:lnTo>
                    <a:pt x="3425" y="1545971"/>
                  </a:lnTo>
                  <a:lnTo>
                    <a:pt x="107750" y="1606651"/>
                  </a:lnTo>
                  <a:lnTo>
                    <a:pt x="797982" y="1203706"/>
                  </a:lnTo>
                  <a:lnTo>
                    <a:pt x="801869" y="404368"/>
                  </a:lnTo>
                  <a:lnTo>
                    <a:pt x="10134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0" y="62865"/>
                  </a:moveTo>
                  <a:lnTo>
                    <a:pt x="101349" y="0"/>
                  </a:lnTo>
                  <a:lnTo>
                    <a:pt x="801869" y="404368"/>
                  </a:lnTo>
                  <a:lnTo>
                    <a:pt x="797982" y="1203706"/>
                  </a:lnTo>
                  <a:lnTo>
                    <a:pt x="107750" y="1606651"/>
                  </a:lnTo>
                  <a:lnTo>
                    <a:pt x="3425" y="1545971"/>
                  </a:lnTo>
                  <a:lnTo>
                    <a:pt x="0" y="6286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5346" y="5293233"/>
              <a:ext cx="1395095" cy="1565275"/>
            </a:xfrm>
            <a:custGeom>
              <a:avLst/>
              <a:gdLst/>
              <a:ahLst/>
              <a:cxnLst/>
              <a:rect l="l" t="t" r="r" b="b"/>
              <a:pathLst>
                <a:path w="1395095" h="1565275">
                  <a:moveTo>
                    <a:pt x="3898" y="402958"/>
                  </a:moveTo>
                  <a:lnTo>
                    <a:pt x="694118" y="0"/>
                  </a:lnTo>
                  <a:lnTo>
                    <a:pt x="1394599" y="404406"/>
                  </a:lnTo>
                  <a:lnTo>
                    <a:pt x="1390789" y="1203667"/>
                  </a:lnTo>
                  <a:lnTo>
                    <a:pt x="772277" y="1564765"/>
                  </a:lnTo>
                </a:path>
                <a:path w="1395095" h="1565275">
                  <a:moveTo>
                    <a:pt x="627956" y="1564765"/>
                  </a:moveTo>
                  <a:lnTo>
                    <a:pt x="0" y="1202220"/>
                  </a:lnTo>
                  <a:lnTo>
                    <a:pt x="3898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3934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118" y="0"/>
                  </a:moveTo>
                  <a:lnTo>
                    <a:pt x="3886" y="402970"/>
                  </a:lnTo>
                  <a:lnTo>
                    <a:pt x="0" y="1202181"/>
                  </a:lnTo>
                  <a:lnTo>
                    <a:pt x="700506" y="1606677"/>
                  </a:lnTo>
                  <a:lnTo>
                    <a:pt x="1390777" y="1203705"/>
                  </a:lnTo>
                  <a:lnTo>
                    <a:pt x="1394586" y="404367"/>
                  </a:lnTo>
                  <a:lnTo>
                    <a:pt x="694118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3934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118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06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57821" y="401688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98" y="402971"/>
                  </a:moveTo>
                  <a:lnTo>
                    <a:pt x="694067" y="0"/>
                  </a:lnTo>
                  <a:lnTo>
                    <a:pt x="1394599" y="404368"/>
                  </a:lnTo>
                  <a:lnTo>
                    <a:pt x="1390789" y="1203706"/>
                  </a:lnTo>
                  <a:lnTo>
                    <a:pt x="700544" y="1606651"/>
                  </a:lnTo>
                  <a:lnTo>
                    <a:pt x="0" y="1202182"/>
                  </a:lnTo>
                  <a:lnTo>
                    <a:pt x="3898" y="402971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1259" y="5302758"/>
              <a:ext cx="1395095" cy="1555750"/>
            </a:xfrm>
            <a:custGeom>
              <a:avLst/>
              <a:gdLst/>
              <a:ahLst/>
              <a:cxnLst/>
              <a:rect l="l" t="t" r="r" b="b"/>
              <a:pathLst>
                <a:path w="1395095" h="1555750">
                  <a:moveTo>
                    <a:pt x="3937" y="402958"/>
                  </a:moveTo>
                  <a:lnTo>
                    <a:pt x="694055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88600" y="1555240"/>
                  </a:lnTo>
                </a:path>
                <a:path w="1395095" h="1555750">
                  <a:moveTo>
                    <a:pt x="611471" y="1555240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10309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0309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76871" y="14546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98" y="402970"/>
                  </a:moveTo>
                  <a:lnTo>
                    <a:pt x="694067" y="0"/>
                  </a:lnTo>
                  <a:lnTo>
                    <a:pt x="1394599" y="404367"/>
                  </a:lnTo>
                  <a:lnTo>
                    <a:pt x="1390789" y="1203705"/>
                  </a:lnTo>
                  <a:lnTo>
                    <a:pt x="700544" y="1606677"/>
                  </a:lnTo>
                  <a:lnTo>
                    <a:pt x="0" y="1202181"/>
                  </a:lnTo>
                  <a:lnTo>
                    <a:pt x="3898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51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7159" y="4035933"/>
              <a:ext cx="2138045" cy="2822575"/>
            </a:xfrm>
            <a:custGeom>
              <a:avLst/>
              <a:gdLst/>
              <a:ahLst/>
              <a:cxnLst/>
              <a:rect l="l" t="t" r="r" b="b"/>
              <a:pathLst>
                <a:path w="2138045" h="282257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  <a:path w="2138045" h="2822575">
                  <a:moveTo>
                    <a:pt x="746887" y="1679308"/>
                  </a:moveTo>
                  <a:lnTo>
                    <a:pt x="1437005" y="1276350"/>
                  </a:lnTo>
                  <a:lnTo>
                    <a:pt x="2137537" y="1680756"/>
                  </a:lnTo>
                  <a:lnTo>
                    <a:pt x="2133727" y="2480017"/>
                  </a:lnTo>
                  <a:lnTo>
                    <a:pt x="1547868" y="2822064"/>
                  </a:lnTo>
                </a:path>
                <a:path w="2138045" h="2822575">
                  <a:moveTo>
                    <a:pt x="1337919" y="2822064"/>
                  </a:moveTo>
                  <a:lnTo>
                    <a:pt x="742950" y="2478570"/>
                  </a:lnTo>
                  <a:lnTo>
                    <a:pt x="746887" y="167930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680466" y="0"/>
                  </a:moveTo>
                  <a:lnTo>
                    <a:pt x="3937" y="395036"/>
                  </a:lnTo>
                  <a:lnTo>
                    <a:pt x="0" y="1194247"/>
                  </a:lnTo>
                  <a:lnTo>
                    <a:pt x="680466" y="1587131"/>
                  </a:lnTo>
                  <a:lnTo>
                    <a:pt x="68046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63534" y="1500692"/>
              <a:ext cx="680720" cy="4130675"/>
            </a:xfrm>
            <a:custGeom>
              <a:avLst/>
              <a:gdLst/>
              <a:ahLst/>
              <a:cxnLst/>
              <a:rect l="l" t="t" r="r" b="b"/>
              <a:pathLst>
                <a:path w="680720" h="4130675">
                  <a:moveTo>
                    <a:pt x="3937" y="2938211"/>
                  </a:moveTo>
                  <a:lnTo>
                    <a:pt x="680466" y="2543174"/>
                  </a:lnTo>
                </a:path>
                <a:path w="680720" h="4130675">
                  <a:moveTo>
                    <a:pt x="680466" y="4130306"/>
                  </a:moveTo>
                  <a:lnTo>
                    <a:pt x="0" y="3737422"/>
                  </a:lnTo>
                  <a:lnTo>
                    <a:pt x="3937" y="2938211"/>
                  </a:lnTo>
                </a:path>
                <a:path w="680720" h="4130675">
                  <a:moveTo>
                    <a:pt x="3937" y="395036"/>
                  </a:moveTo>
                  <a:lnTo>
                    <a:pt x="680466" y="0"/>
                  </a:lnTo>
                </a:path>
                <a:path w="680720" h="4130675">
                  <a:moveTo>
                    <a:pt x="680466" y="1587155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7200" y="333755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344424"/>
                  </a:lnTo>
                  <a:lnTo>
                    <a:pt x="0" y="6185916"/>
                  </a:lnTo>
                  <a:lnTo>
                    <a:pt x="8229600" y="6185916"/>
                  </a:lnTo>
                  <a:lnTo>
                    <a:pt x="8229600" y="344424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7200" y="333755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916"/>
                  </a:moveTo>
                  <a:lnTo>
                    <a:pt x="8229600" y="6185916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916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61332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8179"/>
                  </a:moveTo>
                  <a:lnTo>
                    <a:pt x="3678936" y="678179"/>
                  </a:lnTo>
                  <a:lnTo>
                    <a:pt x="3678936" y="0"/>
                  </a:lnTo>
                  <a:lnTo>
                    <a:pt x="0" y="0"/>
                  </a:lnTo>
                  <a:lnTo>
                    <a:pt x="0" y="67817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61332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8179"/>
                  </a:moveTo>
                  <a:lnTo>
                    <a:pt x="3678936" y="678179"/>
                  </a:lnTo>
                  <a:lnTo>
                    <a:pt x="3678936" y="0"/>
                  </a:lnTo>
                </a:path>
                <a:path w="3679190" h="678180">
                  <a:moveTo>
                    <a:pt x="0" y="0"/>
                  </a:moveTo>
                  <a:lnTo>
                    <a:pt x="0" y="678179"/>
                  </a:lnTo>
                </a:path>
              </a:pathLst>
            </a:custGeom>
            <a:ln w="15240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649724" y="0"/>
              <a:ext cx="3505200" cy="601980"/>
            </a:xfrm>
            <a:custGeom>
              <a:avLst/>
              <a:gdLst/>
              <a:ahLst/>
              <a:cxnLst/>
              <a:rect l="l" t="t" r="r" b="b"/>
              <a:pathLst>
                <a:path w="3505200" h="601980">
                  <a:moveTo>
                    <a:pt x="0" y="601979"/>
                  </a:moveTo>
                  <a:lnTo>
                    <a:pt x="3505200" y="601979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601979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838199"/>
              <a:ext cx="7746492" cy="5410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87653"/>
            <a:ext cx="3470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3.</a:t>
            </a:r>
            <a:r>
              <a:rPr sz="2400" spc="-1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Assessment</a:t>
            </a:r>
            <a:r>
              <a:rPr sz="2400" b="1" spc="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Centers:</a:t>
            </a:r>
            <a:endParaRPr sz="24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237234"/>
            <a:ext cx="80714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An</a:t>
            </a:r>
            <a:r>
              <a:rPr spc="360" dirty="0"/>
              <a:t> </a:t>
            </a:r>
            <a:r>
              <a:rPr spc="-5" dirty="0"/>
              <a:t>assessment</a:t>
            </a:r>
            <a:r>
              <a:rPr spc="375" dirty="0"/>
              <a:t> </a:t>
            </a:r>
            <a:r>
              <a:rPr spc="-5" dirty="0"/>
              <a:t>center</a:t>
            </a:r>
            <a:r>
              <a:rPr spc="365" dirty="0"/>
              <a:t> </a:t>
            </a:r>
            <a:r>
              <a:rPr spc="-5" dirty="0"/>
              <a:t>is</a:t>
            </a:r>
            <a:r>
              <a:rPr spc="345" dirty="0"/>
              <a:t> </a:t>
            </a:r>
            <a:r>
              <a:rPr spc="-5" dirty="0"/>
              <a:t>a</a:t>
            </a:r>
            <a:r>
              <a:rPr spc="350" dirty="0"/>
              <a:t> </a:t>
            </a:r>
            <a:r>
              <a:rPr dirty="0"/>
              <a:t>central</a:t>
            </a:r>
            <a:r>
              <a:rPr spc="360" dirty="0"/>
              <a:t> </a:t>
            </a:r>
            <a:r>
              <a:rPr spc="-5" dirty="0"/>
              <a:t>location</a:t>
            </a:r>
            <a:r>
              <a:rPr spc="375" dirty="0"/>
              <a:t> </a:t>
            </a:r>
            <a:r>
              <a:rPr spc="-5" dirty="0"/>
              <a:t>where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63649"/>
            <a:ext cx="8072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the</a:t>
            </a:r>
            <a:r>
              <a:rPr sz="2800" spc="229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managers</a:t>
            </a:r>
            <a:r>
              <a:rPr sz="2800" spc="23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may</a:t>
            </a:r>
            <a:r>
              <a:rPr sz="2800" spc="229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come</a:t>
            </a:r>
            <a:r>
              <a:rPr sz="2800" spc="22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together</a:t>
            </a:r>
            <a:r>
              <a:rPr sz="2800" spc="23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to</a:t>
            </a:r>
            <a:r>
              <a:rPr sz="2800" spc="22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participate</a:t>
            </a:r>
            <a:r>
              <a:rPr sz="2800" spc="24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in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091054"/>
            <a:ext cx="58178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881380" algn="l"/>
                <a:tab pos="1987550" algn="l"/>
                <a:tab pos="2364105" algn="l"/>
                <a:tab pos="2911475" algn="l"/>
                <a:tab pos="4262120" algn="l"/>
                <a:tab pos="4551680" algn="l"/>
                <a:tab pos="5535930" algn="l"/>
              </a:tabLst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j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o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b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r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l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ted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x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er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c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s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es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eval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u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at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d 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observers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.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The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p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r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n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c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p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l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d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ea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28256" y="2091054"/>
            <a:ext cx="19786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3980">
              <a:lnSpc>
                <a:spcPct val="100000"/>
              </a:lnSpc>
              <a:spcBef>
                <a:spcPts val="95"/>
              </a:spcBef>
              <a:tabLst>
                <a:tab pos="621030" algn="l"/>
                <a:tab pos="875030" algn="l"/>
              </a:tabLst>
            </a:pP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b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y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trai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n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d  to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v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alua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t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944494"/>
            <a:ext cx="80721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managers</a:t>
            </a:r>
            <a:r>
              <a:rPr sz="2800" spc="204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over</a:t>
            </a:r>
            <a:r>
              <a:rPr sz="2800" spc="2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800" spc="17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period</a:t>
            </a:r>
            <a:r>
              <a:rPr sz="2800" spc="2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of</a:t>
            </a:r>
            <a:r>
              <a:rPr sz="2800" spc="18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time,</a:t>
            </a:r>
            <a:r>
              <a:rPr sz="2800" spc="2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by</a:t>
            </a:r>
            <a:r>
              <a:rPr sz="2800" spc="18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observing</a:t>
            </a:r>
            <a:r>
              <a:rPr sz="2800" spc="22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and </a:t>
            </a:r>
            <a:r>
              <a:rPr sz="2800" spc="-76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later</a:t>
            </a:r>
            <a:r>
              <a:rPr sz="2800" spc="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evaluating</a:t>
            </a:r>
            <a:r>
              <a:rPr sz="2800" spc="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their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15" dirty="0">
                <a:solidFill>
                  <a:srgbClr val="3D3C2C"/>
                </a:solidFill>
                <a:latin typeface="Arial MT"/>
                <a:cs typeface="Arial MT"/>
              </a:rPr>
              <a:t>behaviour.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0" y="3896867"/>
            <a:ext cx="4239767" cy="25039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453"/>
            <a:ext cx="3809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4.</a:t>
            </a:r>
            <a:r>
              <a:rPr sz="2400" spc="-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360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–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 Degree</a:t>
            </a:r>
            <a:r>
              <a:rPr sz="2400" b="1" spc="-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Appraisal:</a:t>
            </a:r>
            <a:endParaRPr sz="24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5480" y="1161034"/>
            <a:ext cx="7942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3550" algn="l"/>
                <a:tab pos="2440940" algn="l"/>
                <a:tab pos="4042410" algn="l"/>
                <a:tab pos="5423535" algn="l"/>
                <a:tab pos="5972175" algn="l"/>
                <a:tab pos="7671434" algn="l"/>
              </a:tabLst>
            </a:pPr>
            <a:r>
              <a:rPr spc="-5" dirty="0"/>
              <a:t>In	</a:t>
            </a:r>
            <a:r>
              <a:rPr dirty="0"/>
              <a:t>360</a:t>
            </a:r>
            <a:r>
              <a:rPr spc="-5" dirty="0"/>
              <a:t>-</a:t>
            </a:r>
            <a:r>
              <a:rPr dirty="0"/>
              <a:t>degre</a:t>
            </a:r>
            <a:r>
              <a:rPr spc="-5" dirty="0"/>
              <a:t>e</a:t>
            </a:r>
            <a:r>
              <a:rPr dirty="0"/>
              <a:t>	</a:t>
            </a:r>
            <a:r>
              <a:rPr spc="-5" dirty="0"/>
              <a:t>a</a:t>
            </a:r>
            <a:r>
              <a:rPr spc="10" dirty="0"/>
              <a:t>p</a:t>
            </a:r>
            <a:r>
              <a:rPr spc="-5" dirty="0"/>
              <a:t>p</a:t>
            </a:r>
            <a:r>
              <a:rPr dirty="0"/>
              <a:t>r</a:t>
            </a:r>
            <a:r>
              <a:rPr spc="-5" dirty="0"/>
              <a:t>a</a:t>
            </a:r>
            <a:r>
              <a:rPr dirty="0"/>
              <a:t>i</a:t>
            </a:r>
            <a:r>
              <a:rPr spc="-5" dirty="0"/>
              <a:t>s</a:t>
            </a:r>
            <a:r>
              <a:rPr dirty="0"/>
              <a:t>a</a:t>
            </a:r>
            <a:r>
              <a:rPr spc="-5" dirty="0"/>
              <a:t>l</a:t>
            </a:r>
            <a:r>
              <a:rPr dirty="0"/>
              <a:t>	</a:t>
            </a:r>
            <a:r>
              <a:rPr spc="-5" dirty="0"/>
              <a:t>s</a:t>
            </a:r>
            <a:r>
              <a:rPr dirty="0"/>
              <a:t>y</a:t>
            </a:r>
            <a:r>
              <a:rPr spc="-5" dirty="0"/>
              <a:t>s</a:t>
            </a:r>
            <a:r>
              <a:rPr dirty="0"/>
              <a:t>t</a:t>
            </a:r>
            <a:r>
              <a:rPr spc="-5" dirty="0"/>
              <a:t>em,</a:t>
            </a:r>
            <a:r>
              <a:rPr dirty="0"/>
              <a:t>	</a:t>
            </a:r>
            <a:r>
              <a:rPr spc="-15" dirty="0"/>
              <a:t>a</a:t>
            </a:r>
            <a:r>
              <a:rPr spc="-5" dirty="0"/>
              <a:t>n</a:t>
            </a:r>
            <a:r>
              <a:rPr dirty="0"/>
              <a:t>	</a:t>
            </a:r>
            <a:r>
              <a:rPr spc="-5" dirty="0"/>
              <a:t>em</a:t>
            </a:r>
            <a:r>
              <a:rPr dirty="0"/>
              <a:t>p</a:t>
            </a:r>
            <a:r>
              <a:rPr spc="-5" dirty="0"/>
              <a:t>l</a:t>
            </a:r>
            <a:r>
              <a:rPr dirty="0"/>
              <a:t>o</a:t>
            </a:r>
            <a:r>
              <a:rPr spc="5" dirty="0"/>
              <a:t>y</a:t>
            </a:r>
            <a:r>
              <a:rPr spc="-5" dirty="0"/>
              <a:t>ee</a:t>
            </a:r>
            <a:r>
              <a:rPr dirty="0"/>
              <a:t>	</a:t>
            </a:r>
            <a:r>
              <a:rPr spc="-5" dirty="0"/>
              <a:t>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87754"/>
            <a:ext cx="8074025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appraised by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his </a:t>
            </a:r>
            <a:r>
              <a:rPr sz="2800" spc="-15" dirty="0">
                <a:solidFill>
                  <a:srgbClr val="3D3C2C"/>
                </a:solidFill>
                <a:latin typeface="Arial MT"/>
                <a:cs typeface="Arial MT"/>
              </a:rPr>
              <a:t>supervisor,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subordinates, peers, 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and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customers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with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whom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he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interacts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in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the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course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of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his job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performance.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All these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appraisers </a:t>
            </a:r>
            <a:r>
              <a:rPr sz="2800" spc="-76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provide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information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or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feedback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on an</a:t>
            </a:r>
            <a:r>
              <a:rPr sz="2800" spc="76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employee </a:t>
            </a:r>
            <a:r>
              <a:rPr sz="2800" spc="-76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by completing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survey questionnaires designed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for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this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purpose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4419600"/>
            <a:ext cx="754380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4694" y="609600"/>
            <a:ext cx="617461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</a:t>
            </a:r>
            <a:r>
              <a:rPr sz="4000" b="1" spc="-22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000" b="1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Appraisal</a:t>
            </a:r>
            <a:endParaRPr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800" y="1404160"/>
            <a:ext cx="7388556" cy="3694601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 marR="5080" algn="just">
              <a:spcBef>
                <a:spcPts val="600"/>
              </a:spcBef>
            </a:pP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Performance</a:t>
            </a:r>
            <a:r>
              <a:rPr sz="2600" spc="32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appraisal</a:t>
            </a:r>
            <a:r>
              <a:rPr sz="2600" spc="32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can</a:t>
            </a:r>
            <a:r>
              <a:rPr sz="2600" spc="33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3D3C2C"/>
                </a:solidFill>
                <a:latin typeface="Arial MT"/>
                <a:cs typeface="Arial MT"/>
              </a:rPr>
              <a:t>be</a:t>
            </a:r>
            <a:r>
              <a:rPr sz="2600" spc="3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described</a:t>
            </a:r>
            <a:r>
              <a:rPr sz="2600" spc="33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as </a:t>
            </a:r>
            <a:r>
              <a:rPr sz="2600" spc="-7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a </a:t>
            </a:r>
            <a:r>
              <a:rPr sz="2600" b="1" dirty="0">
                <a:solidFill>
                  <a:srgbClr val="3D3C2C"/>
                </a:solidFill>
                <a:latin typeface="Arial MT"/>
                <a:cs typeface="Arial MT"/>
              </a:rPr>
              <a:t>systematic evaluation of performances of </a:t>
            </a:r>
            <a:r>
              <a:rPr sz="2600" b="1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b="1" dirty="0">
                <a:solidFill>
                  <a:srgbClr val="3D3C2C"/>
                </a:solidFill>
                <a:latin typeface="Arial MT"/>
                <a:cs typeface="Arial MT"/>
              </a:rPr>
              <a:t>several</a:t>
            </a:r>
            <a:r>
              <a:rPr sz="2600" b="1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b="1" dirty="0">
                <a:solidFill>
                  <a:srgbClr val="3D3C2C"/>
                </a:solidFill>
                <a:latin typeface="Arial MT"/>
                <a:cs typeface="Arial MT"/>
              </a:rPr>
              <a:t>employees</a:t>
            </a:r>
            <a:r>
              <a:rPr sz="2600" b="1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b="1" dirty="0">
                <a:solidFill>
                  <a:srgbClr val="3D3C2C"/>
                </a:solidFill>
                <a:latin typeface="Arial MT"/>
                <a:cs typeface="Arial MT"/>
              </a:rPr>
              <a:t>so</a:t>
            </a:r>
            <a:r>
              <a:rPr sz="2600" b="1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b="1" spc="-5" dirty="0">
                <a:solidFill>
                  <a:srgbClr val="3D3C2C"/>
                </a:solidFill>
                <a:latin typeface="Arial MT"/>
                <a:cs typeface="Arial MT"/>
              </a:rPr>
              <a:t>that</a:t>
            </a:r>
            <a:r>
              <a:rPr sz="2600" b="1" dirty="0">
                <a:solidFill>
                  <a:srgbClr val="3D3C2C"/>
                </a:solidFill>
                <a:latin typeface="Arial MT"/>
                <a:cs typeface="Arial MT"/>
              </a:rPr>
              <a:t> they</a:t>
            </a:r>
            <a:r>
              <a:rPr sz="2600" b="1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b="1" dirty="0">
                <a:solidFill>
                  <a:srgbClr val="3D3C2C"/>
                </a:solidFill>
                <a:latin typeface="Arial MT"/>
                <a:cs typeface="Arial MT"/>
              </a:rPr>
              <a:t>can </a:t>
            </a:r>
            <a:r>
              <a:rPr sz="2600" b="1" spc="-7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b="1" dirty="0">
                <a:solidFill>
                  <a:srgbClr val="3D3C2C"/>
                </a:solidFill>
                <a:latin typeface="Arial MT"/>
                <a:cs typeface="Arial MT"/>
              </a:rPr>
              <a:t>understand all abilities of a person and their </a:t>
            </a:r>
            <a:r>
              <a:rPr sz="2600" b="1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b="1" dirty="0">
                <a:solidFill>
                  <a:srgbClr val="3D3C2C"/>
                </a:solidFill>
                <a:latin typeface="Arial MT"/>
                <a:cs typeface="Arial MT"/>
              </a:rPr>
              <a:t>development</a:t>
            </a:r>
            <a:r>
              <a:rPr sz="2600" b="1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b="1" dirty="0">
                <a:solidFill>
                  <a:srgbClr val="3D3C2C"/>
                </a:solidFill>
                <a:latin typeface="Arial MT"/>
                <a:cs typeface="Arial MT"/>
              </a:rPr>
              <a:t>and</a:t>
            </a:r>
            <a:r>
              <a:rPr sz="2600" b="1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b="1" dirty="0">
                <a:solidFill>
                  <a:srgbClr val="3D3C2C"/>
                </a:solidFill>
                <a:latin typeface="Arial MT"/>
                <a:cs typeface="Arial MT"/>
              </a:rPr>
              <a:t>growth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.</a:t>
            </a:r>
            <a:r>
              <a:rPr sz="26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Performance </a:t>
            </a:r>
            <a:r>
              <a:rPr sz="2600" spc="-7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appraisal </a:t>
            </a:r>
            <a:r>
              <a:rPr sz="2600" spc="-5" dirty="0">
                <a:solidFill>
                  <a:srgbClr val="3D3C2C"/>
                </a:solidFill>
                <a:latin typeface="Arial MT"/>
                <a:cs typeface="Arial MT"/>
              </a:rPr>
              <a:t>is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also done </a:t>
            </a:r>
            <a:r>
              <a:rPr sz="2600" spc="-5" dirty="0">
                <a:solidFill>
                  <a:srgbClr val="3D3C2C"/>
                </a:solidFill>
                <a:latin typeface="Arial MT"/>
                <a:cs typeface="Arial MT"/>
              </a:rPr>
              <a:t>in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a very systematic </a:t>
            </a:r>
            <a:r>
              <a:rPr sz="26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manner which includes measuring the pay of </a:t>
            </a:r>
            <a:r>
              <a:rPr sz="2600" spc="-7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employees and comparing </a:t>
            </a:r>
            <a:r>
              <a:rPr sz="2600" spc="-5" dirty="0">
                <a:solidFill>
                  <a:srgbClr val="3D3C2C"/>
                </a:solidFill>
                <a:latin typeface="Arial MT"/>
                <a:cs typeface="Arial MT"/>
              </a:rPr>
              <a:t>it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with all plans </a:t>
            </a:r>
            <a:r>
              <a:rPr sz="26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and</a:t>
            </a:r>
            <a:r>
              <a:rPr sz="2600" spc="-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targets.</a:t>
            </a:r>
            <a:endParaRPr sz="26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2156" y="4876800"/>
            <a:ext cx="2743200" cy="156362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87653"/>
            <a:ext cx="4723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5.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Human</a:t>
            </a: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Resource</a:t>
            </a:r>
            <a:r>
              <a:rPr sz="2400" b="1" spc="-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Accounting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237234"/>
            <a:ext cx="8070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35405" algn="l"/>
                <a:tab pos="2899410" algn="l"/>
                <a:tab pos="4263390" algn="l"/>
                <a:tab pos="5784850" algn="l"/>
                <a:tab pos="7028815" algn="l"/>
              </a:tabLst>
            </a:pPr>
            <a:r>
              <a:rPr spc="-5" dirty="0"/>
              <a:t>H</a:t>
            </a:r>
            <a:r>
              <a:rPr spc="5" dirty="0"/>
              <a:t>u</a:t>
            </a:r>
            <a:r>
              <a:rPr spc="-5" dirty="0"/>
              <a:t>man</a:t>
            </a:r>
            <a:r>
              <a:rPr dirty="0"/>
              <a:t>	</a:t>
            </a:r>
            <a:r>
              <a:rPr spc="5" dirty="0"/>
              <a:t>r</a:t>
            </a:r>
            <a:r>
              <a:rPr spc="-5" dirty="0"/>
              <a:t>e</a:t>
            </a:r>
            <a:r>
              <a:rPr dirty="0"/>
              <a:t>s</a:t>
            </a:r>
            <a:r>
              <a:rPr spc="-5" dirty="0"/>
              <a:t>o</a:t>
            </a:r>
            <a:r>
              <a:rPr dirty="0"/>
              <a:t>u</a:t>
            </a:r>
            <a:r>
              <a:rPr spc="-5" dirty="0"/>
              <a:t>r</a:t>
            </a:r>
            <a:r>
              <a:rPr dirty="0"/>
              <a:t>c</a:t>
            </a:r>
            <a:r>
              <a:rPr spc="-5" dirty="0"/>
              <a:t>e</a:t>
            </a:r>
            <a:r>
              <a:rPr dirty="0"/>
              <a:t>	</a:t>
            </a:r>
            <a:r>
              <a:rPr spc="-5" dirty="0"/>
              <a:t>met</a:t>
            </a:r>
            <a:r>
              <a:rPr dirty="0"/>
              <a:t>h</a:t>
            </a:r>
            <a:r>
              <a:rPr spc="-5" dirty="0"/>
              <a:t>od</a:t>
            </a:r>
            <a:r>
              <a:rPr dirty="0"/>
              <a:t>	</a:t>
            </a:r>
            <a:r>
              <a:rPr spc="-5" dirty="0"/>
              <a:t>at</a:t>
            </a:r>
            <a:r>
              <a:rPr dirty="0"/>
              <a:t>t</a:t>
            </a:r>
            <a:r>
              <a:rPr spc="-5" dirty="0"/>
              <a:t>a</a:t>
            </a:r>
            <a:r>
              <a:rPr dirty="0"/>
              <a:t>c</a:t>
            </a:r>
            <a:r>
              <a:rPr spc="-5" dirty="0"/>
              <a:t>h</a:t>
            </a:r>
            <a:r>
              <a:rPr dirty="0"/>
              <a:t>e</a:t>
            </a:r>
            <a:r>
              <a:rPr spc="-5" dirty="0"/>
              <a:t>s</a:t>
            </a:r>
            <a:r>
              <a:rPr dirty="0"/>
              <a:t>	</a:t>
            </a:r>
            <a:r>
              <a:rPr spc="-5" dirty="0"/>
              <a:t>mo</a:t>
            </a:r>
            <a:r>
              <a:rPr dirty="0"/>
              <a:t>n</a:t>
            </a:r>
            <a:r>
              <a:rPr spc="-5" dirty="0"/>
              <a:t>ey</a:t>
            </a:r>
            <a:r>
              <a:rPr dirty="0"/>
              <a:t>	</a:t>
            </a:r>
            <a:r>
              <a:rPr spc="-5" dirty="0"/>
              <a:t>v</a:t>
            </a:r>
            <a:r>
              <a:rPr dirty="0"/>
              <a:t>a</a:t>
            </a:r>
            <a:r>
              <a:rPr spc="-5" dirty="0"/>
              <a:t>l</a:t>
            </a:r>
            <a:r>
              <a:rPr dirty="0"/>
              <a:t>u</a:t>
            </a:r>
            <a:r>
              <a:rPr spc="-5" dirty="0"/>
              <a:t>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63649"/>
            <a:ext cx="8072120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to the value of a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firms internal human resources 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and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its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external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customer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good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will.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Under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this </a:t>
            </a:r>
            <a:r>
              <a:rPr sz="2800" spc="-76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method,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performance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is judged in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terms of costs 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and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contributions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of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employees.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D3C2C"/>
                </a:solidFill>
                <a:latin typeface="Arial MT"/>
                <a:cs typeface="Arial MT"/>
              </a:rPr>
              <a:t>Difference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 between the cost and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contribution will reflect </a:t>
            </a:r>
            <a:r>
              <a:rPr sz="2800" spc="-10" dirty="0">
                <a:solidFill>
                  <a:srgbClr val="3D3C2C"/>
                </a:solidFill>
                <a:latin typeface="Arial MT"/>
                <a:cs typeface="Arial MT"/>
              </a:rPr>
              <a:t>the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performance</a:t>
            </a:r>
            <a:r>
              <a:rPr sz="2800" spc="2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of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the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employees.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2590800"/>
            <a:ext cx="448881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dirty="0">
                <a:solidFill>
                  <a:srgbClr val="C00000"/>
                </a:solidFill>
              </a:rPr>
              <a:t>THE</a:t>
            </a:r>
            <a:r>
              <a:rPr sz="8000" spc="-75" dirty="0">
                <a:solidFill>
                  <a:srgbClr val="C00000"/>
                </a:solidFill>
              </a:rPr>
              <a:t> </a:t>
            </a:r>
            <a:r>
              <a:rPr sz="8000" dirty="0">
                <a:solidFill>
                  <a:srgbClr val="C00000"/>
                </a:solidFill>
              </a:rPr>
              <a:t>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288478"/>
            <a:ext cx="76406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-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</a:t>
            </a:r>
            <a:r>
              <a:rPr lang="en-IN" sz="3600" b="1" spc="-1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sz="3600" b="1" spc="-1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sz="3600" b="1" spc="-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Performance</a:t>
            </a:r>
            <a:r>
              <a:rPr lang="en-IN" sz="3600" b="1" spc="-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Appra</a:t>
            </a:r>
            <a:r>
              <a:rPr lang="en-IN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IN" sz="3600" b="1" spc="-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</a:t>
            </a:r>
            <a:endParaRPr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1200" y="2606069"/>
            <a:ext cx="5867400" cy="1378429"/>
          </a:xfrm>
          <a:prstGeom prst="rect">
            <a:avLst/>
          </a:prstGeom>
        </p:spPr>
        <p:txBody>
          <a:bodyPr vert="horz" wrap="square" lIns="0" tIns="205104" rIns="0" bIns="0" rtlCol="0">
            <a:noAutofit/>
          </a:bodyPr>
          <a:lstStyle/>
          <a:p>
            <a:pPr marL="469900" indent="-457200">
              <a:lnSpc>
                <a:spcPct val="100000"/>
              </a:lnSpc>
              <a:spcBef>
                <a:spcPts val="1614"/>
              </a:spcBef>
              <a:buFont typeface="Wingdings" panose="05000000000000000000" pitchFamily="2" charset="2"/>
              <a:buChar char="q"/>
              <a:tabLst>
                <a:tab pos="606425" algn="l"/>
              </a:tabLst>
            </a:pPr>
            <a:r>
              <a:rPr sz="2800" b="1" spc="-5" dirty="0">
                <a:solidFill>
                  <a:srgbClr val="7030A0"/>
                </a:solidFill>
                <a:latin typeface="Arial MT"/>
                <a:cs typeface="Arial MT"/>
              </a:rPr>
              <a:t>TRADITIONAL</a:t>
            </a:r>
            <a:r>
              <a:rPr sz="2800" b="1" spc="-135" dirty="0">
                <a:solidFill>
                  <a:srgbClr val="7030A0"/>
                </a:solidFill>
                <a:latin typeface="Arial MT"/>
                <a:cs typeface="Arial MT"/>
              </a:rPr>
              <a:t> </a:t>
            </a:r>
            <a:r>
              <a:rPr sz="2800" b="1" spc="-5" dirty="0">
                <a:solidFill>
                  <a:srgbClr val="7030A0"/>
                </a:solidFill>
                <a:latin typeface="Arial MT"/>
                <a:cs typeface="Arial MT"/>
              </a:rPr>
              <a:t>METHODS</a:t>
            </a:r>
            <a:endParaRPr lang="en-IN" sz="2800" b="1" spc="-5" dirty="0">
              <a:solidFill>
                <a:srgbClr val="7030A0"/>
              </a:solidFill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1614"/>
              </a:spcBef>
              <a:buFont typeface="Wingdings" panose="05000000000000000000" pitchFamily="2" charset="2"/>
              <a:buChar char="q"/>
              <a:tabLst>
                <a:tab pos="606425" algn="l"/>
              </a:tabLst>
            </a:pPr>
            <a:r>
              <a:rPr lang="en-IN" sz="2800" b="1" spc="-5" dirty="0">
                <a:solidFill>
                  <a:srgbClr val="7030A0"/>
                </a:solidFill>
                <a:latin typeface="Arial MT"/>
                <a:cs typeface="Arial MT"/>
              </a:rPr>
              <a:t>MODERN</a:t>
            </a:r>
            <a:r>
              <a:rPr lang="en-IN" sz="2800" b="1" spc="-35" dirty="0">
                <a:solidFill>
                  <a:srgbClr val="7030A0"/>
                </a:solidFill>
                <a:latin typeface="Arial MT"/>
                <a:cs typeface="Arial MT"/>
              </a:rPr>
              <a:t> </a:t>
            </a:r>
            <a:r>
              <a:rPr lang="en-IN" sz="2800" b="1" spc="-5" dirty="0">
                <a:solidFill>
                  <a:srgbClr val="7030A0"/>
                </a:solidFill>
                <a:latin typeface="Arial MT"/>
                <a:cs typeface="Arial MT"/>
              </a:rPr>
              <a:t>METHODS</a:t>
            </a:r>
            <a:endParaRPr sz="2800" b="1" dirty="0">
              <a:solidFill>
                <a:srgbClr val="7030A0"/>
              </a:solidFill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1357" y="3593338"/>
            <a:ext cx="307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838200"/>
            <a:ext cx="78692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-1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Traditional </a:t>
            </a:r>
            <a:r>
              <a:rPr sz="3600" b="1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</a:t>
            </a:r>
            <a:r>
              <a:rPr sz="3600" b="1" spc="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600" b="1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</a:t>
            </a:r>
            <a:r>
              <a:rPr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600" b="1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</a:t>
            </a:r>
            <a:r>
              <a:rPr lang="en-IN" sz="3600" b="1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follo</a:t>
            </a:r>
            <a:r>
              <a:rPr lang="en-IN" sz="3600" b="1" spc="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I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0200" y="1524000"/>
            <a:ext cx="6248400" cy="48455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7535" indent="-585470">
              <a:lnSpc>
                <a:spcPct val="100000"/>
              </a:lnSpc>
              <a:spcBef>
                <a:spcPts val="600"/>
              </a:spcBef>
              <a:buSzPct val="75000"/>
              <a:buFont typeface="+mj-lt"/>
              <a:buAutoNum type="arabicPeriod"/>
              <a:tabLst>
                <a:tab pos="597535" algn="l"/>
                <a:tab pos="598170" algn="l"/>
              </a:tabLst>
            </a:pP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Ranking</a:t>
            </a:r>
            <a:r>
              <a:rPr sz="2400" b="1" spc="-6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Method</a:t>
            </a:r>
            <a:endParaRPr sz="2400" dirty="0">
              <a:latin typeface="Arial"/>
              <a:cs typeface="Arial"/>
            </a:endParaRPr>
          </a:p>
          <a:p>
            <a:pPr marL="597535" indent="-585470">
              <a:lnSpc>
                <a:spcPct val="100000"/>
              </a:lnSpc>
              <a:spcBef>
                <a:spcPts val="600"/>
              </a:spcBef>
              <a:buSzPct val="75000"/>
              <a:buFont typeface="+mj-lt"/>
              <a:buAutoNum type="arabicPeriod"/>
              <a:tabLst>
                <a:tab pos="597535" algn="l"/>
                <a:tab pos="598170" algn="l"/>
              </a:tabLst>
            </a:pP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Paired</a:t>
            </a:r>
            <a:r>
              <a:rPr sz="2400" b="1" spc="-6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Comparison</a:t>
            </a:r>
            <a:endParaRPr sz="2400" dirty="0">
              <a:latin typeface="Arial"/>
              <a:cs typeface="Arial"/>
            </a:endParaRPr>
          </a:p>
          <a:p>
            <a:pPr marL="597535" indent="-585470">
              <a:lnSpc>
                <a:spcPct val="100000"/>
              </a:lnSpc>
              <a:spcBef>
                <a:spcPts val="600"/>
              </a:spcBef>
              <a:buSzPct val="75000"/>
              <a:buFont typeface="+mj-lt"/>
              <a:buAutoNum type="arabicPeriod"/>
              <a:tabLst>
                <a:tab pos="597535" algn="l"/>
                <a:tab pos="598170" algn="l"/>
              </a:tabLst>
            </a:pP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Grading</a:t>
            </a:r>
            <a:r>
              <a:rPr sz="2400" b="1" spc="-7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Method</a:t>
            </a:r>
            <a:endParaRPr sz="2400" dirty="0">
              <a:latin typeface="Arial"/>
              <a:cs typeface="Arial"/>
            </a:endParaRPr>
          </a:p>
          <a:p>
            <a:pPr marL="597535" indent="-585470">
              <a:lnSpc>
                <a:spcPct val="100000"/>
              </a:lnSpc>
              <a:spcBef>
                <a:spcPts val="600"/>
              </a:spcBef>
              <a:buSzPct val="75000"/>
              <a:buFont typeface="+mj-lt"/>
              <a:buAutoNum type="arabicPeriod"/>
              <a:tabLst>
                <a:tab pos="597535" algn="l"/>
                <a:tab pos="598170" algn="l"/>
              </a:tabLst>
            </a:pP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Forced</a:t>
            </a:r>
            <a:r>
              <a:rPr sz="2400" b="1" spc="-3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Distribution</a:t>
            </a:r>
            <a:r>
              <a:rPr sz="2400" b="1" spc="-6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Method</a:t>
            </a:r>
            <a:endParaRPr sz="2400" dirty="0">
              <a:latin typeface="Arial"/>
              <a:cs typeface="Arial"/>
            </a:endParaRPr>
          </a:p>
          <a:p>
            <a:pPr marL="597535" indent="-585470">
              <a:lnSpc>
                <a:spcPct val="100000"/>
              </a:lnSpc>
              <a:spcBef>
                <a:spcPts val="600"/>
              </a:spcBef>
              <a:buSzPct val="75000"/>
              <a:buFont typeface="+mj-lt"/>
              <a:buAutoNum type="arabicPeriod"/>
              <a:tabLst>
                <a:tab pos="597535" algn="l"/>
                <a:tab pos="598170" algn="l"/>
              </a:tabLst>
            </a:pP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Forced-Choice</a:t>
            </a:r>
            <a:r>
              <a:rPr sz="2400" b="1" spc="-7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Method</a:t>
            </a:r>
            <a:endParaRPr sz="2400" dirty="0">
              <a:latin typeface="Arial"/>
              <a:cs typeface="Arial"/>
            </a:endParaRPr>
          </a:p>
          <a:p>
            <a:pPr marL="597535" indent="-585470">
              <a:lnSpc>
                <a:spcPct val="100000"/>
              </a:lnSpc>
              <a:spcBef>
                <a:spcPts val="600"/>
              </a:spcBef>
              <a:buSzPct val="75000"/>
              <a:buFont typeface="+mj-lt"/>
              <a:buAutoNum type="arabicPeriod"/>
              <a:tabLst>
                <a:tab pos="597535" algn="l"/>
                <a:tab pos="598170" algn="l"/>
              </a:tabLst>
            </a:pP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Check-List</a:t>
            </a:r>
            <a:r>
              <a:rPr sz="2400" b="1" spc="-7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Method</a:t>
            </a:r>
            <a:endParaRPr sz="2400" dirty="0">
              <a:latin typeface="Arial"/>
              <a:cs typeface="Arial"/>
            </a:endParaRPr>
          </a:p>
          <a:p>
            <a:pPr marL="597535" indent="-585470">
              <a:lnSpc>
                <a:spcPct val="100000"/>
              </a:lnSpc>
              <a:spcBef>
                <a:spcPts val="600"/>
              </a:spcBef>
              <a:buSzPct val="75000"/>
              <a:buFont typeface="+mj-lt"/>
              <a:buAutoNum type="arabicPeriod"/>
              <a:tabLst>
                <a:tab pos="597535" algn="l"/>
                <a:tab pos="598170" algn="l"/>
              </a:tabLst>
            </a:pP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Critical</a:t>
            </a:r>
            <a:r>
              <a:rPr sz="2400" b="1" spc="-8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Incidents</a:t>
            </a:r>
            <a:r>
              <a:rPr sz="2400" b="1" spc="-5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Method</a:t>
            </a:r>
            <a:endParaRPr sz="2400" dirty="0">
              <a:latin typeface="Arial"/>
              <a:cs typeface="Arial"/>
            </a:endParaRPr>
          </a:p>
          <a:p>
            <a:pPr marL="597535" indent="-585470">
              <a:lnSpc>
                <a:spcPct val="100000"/>
              </a:lnSpc>
              <a:spcBef>
                <a:spcPts val="600"/>
              </a:spcBef>
              <a:buSzPct val="75000"/>
              <a:buFont typeface="+mj-lt"/>
              <a:buAutoNum type="arabicPeriod"/>
              <a:tabLst>
                <a:tab pos="597535" algn="l"/>
                <a:tab pos="598170" algn="l"/>
              </a:tabLst>
            </a:pP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Graphic</a:t>
            </a:r>
            <a:r>
              <a:rPr sz="2400" b="1" spc="-4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Rating</a:t>
            </a:r>
            <a:r>
              <a:rPr sz="2400" b="1" spc="-4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Scale</a:t>
            </a:r>
            <a:r>
              <a:rPr sz="2400" b="1" spc="-1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Method</a:t>
            </a:r>
            <a:endParaRPr sz="2400" dirty="0">
              <a:latin typeface="Arial"/>
              <a:cs typeface="Arial"/>
            </a:endParaRPr>
          </a:p>
          <a:p>
            <a:pPr marL="597535" indent="-585470">
              <a:lnSpc>
                <a:spcPct val="100000"/>
              </a:lnSpc>
              <a:spcBef>
                <a:spcPts val="600"/>
              </a:spcBef>
              <a:buSzPct val="75000"/>
              <a:buFont typeface="+mj-lt"/>
              <a:buAutoNum type="arabicPeriod"/>
              <a:tabLst>
                <a:tab pos="597535" algn="l"/>
                <a:tab pos="598170" algn="l"/>
              </a:tabLst>
            </a:pP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Essay</a:t>
            </a:r>
            <a:r>
              <a:rPr sz="2400" b="1" spc="-5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Method</a:t>
            </a:r>
            <a:endParaRPr sz="2400" dirty="0">
              <a:latin typeface="Arial"/>
              <a:cs typeface="Arial"/>
            </a:endParaRPr>
          </a:p>
          <a:p>
            <a:pPr marL="597535" indent="-585470">
              <a:lnSpc>
                <a:spcPct val="100000"/>
              </a:lnSpc>
              <a:spcBef>
                <a:spcPts val="600"/>
              </a:spcBef>
              <a:buSzPct val="75000"/>
              <a:buFont typeface="+mj-lt"/>
              <a:buAutoNum type="arabicPeriod"/>
              <a:tabLst>
                <a:tab pos="597535" algn="l"/>
                <a:tab pos="598170" algn="l"/>
              </a:tabLst>
            </a:pP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Field</a:t>
            </a:r>
            <a:r>
              <a:rPr sz="2400" b="1" spc="-3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D3C2C"/>
                </a:solidFill>
                <a:latin typeface="Arial"/>
                <a:cs typeface="Arial"/>
              </a:rPr>
              <a:t>Review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Method</a:t>
            </a:r>
            <a:endParaRPr sz="2400" dirty="0">
              <a:latin typeface="Arial"/>
              <a:cs typeface="Arial"/>
            </a:endParaRPr>
          </a:p>
          <a:p>
            <a:pPr marL="597535" indent="-585470">
              <a:lnSpc>
                <a:spcPct val="100000"/>
              </a:lnSpc>
              <a:spcBef>
                <a:spcPts val="600"/>
              </a:spcBef>
              <a:buSzPct val="75000"/>
              <a:buFont typeface="+mj-lt"/>
              <a:buAutoNum type="arabicPeriod"/>
              <a:tabLst>
                <a:tab pos="597535" algn="l"/>
                <a:tab pos="598170" algn="l"/>
              </a:tabLst>
            </a:pP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Confidential</a:t>
            </a:r>
            <a:r>
              <a:rPr sz="2400" b="1" spc="-8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Report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838200" y="1102273"/>
            <a:ext cx="7672990" cy="4653453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15"/>
              </a:spcBef>
            </a:pPr>
            <a:r>
              <a:rPr lang="en-IN" sz="2400" spc="-5" dirty="0"/>
              <a:t>1.</a:t>
            </a:r>
            <a:r>
              <a:rPr lang="en-IN" sz="2400" spc="-15" dirty="0"/>
              <a:t> </a:t>
            </a:r>
            <a:r>
              <a:rPr lang="en-IN" sz="2400" b="1" spc="-5" dirty="0">
                <a:latin typeface="Arial"/>
                <a:cs typeface="Arial"/>
              </a:rPr>
              <a:t>Ranking</a:t>
            </a:r>
            <a:r>
              <a:rPr lang="en-IN" sz="2400" b="1" spc="10" dirty="0">
                <a:latin typeface="Arial"/>
                <a:cs typeface="Arial"/>
              </a:rPr>
              <a:t> </a:t>
            </a:r>
            <a:r>
              <a:rPr lang="en-IN" sz="2400" b="1" spc="-5" dirty="0">
                <a:latin typeface="Arial"/>
                <a:cs typeface="Arial"/>
              </a:rPr>
              <a:t>Method:</a:t>
            </a:r>
            <a:endParaRPr lang="en-IN" sz="2400" dirty="0"/>
          </a:p>
          <a:p>
            <a:pPr marL="12700" marR="5080" algn="just">
              <a:lnSpc>
                <a:spcPct val="90000"/>
              </a:lnSpc>
              <a:spcBef>
                <a:spcPts val="415"/>
              </a:spcBef>
            </a:pPr>
            <a:r>
              <a:rPr lang="en-US" sz="2400" spc="-5" dirty="0"/>
              <a:t>It</a:t>
            </a:r>
            <a:r>
              <a:rPr lang="en-US" sz="2400" spc="180" dirty="0"/>
              <a:t> </a:t>
            </a:r>
            <a:r>
              <a:rPr lang="en-US" sz="2400" spc="-5" dirty="0"/>
              <a:t>is</a:t>
            </a:r>
            <a:r>
              <a:rPr lang="en-US" sz="2400" spc="210" dirty="0"/>
              <a:t> </a:t>
            </a:r>
            <a:r>
              <a:rPr lang="en-US" sz="2400" dirty="0"/>
              <a:t>the</a:t>
            </a:r>
            <a:r>
              <a:rPr lang="en-US" sz="2400" spc="190" dirty="0"/>
              <a:t> </a:t>
            </a:r>
            <a:r>
              <a:rPr lang="en-US" sz="2400" dirty="0"/>
              <a:t>oldest</a:t>
            </a:r>
            <a:r>
              <a:rPr lang="en-US" sz="2400" spc="195" dirty="0"/>
              <a:t> </a:t>
            </a:r>
            <a:r>
              <a:rPr lang="en-US" sz="2400" dirty="0"/>
              <a:t>and</a:t>
            </a:r>
            <a:r>
              <a:rPr lang="en-US" sz="2400" spc="190" dirty="0"/>
              <a:t> </a:t>
            </a:r>
            <a:r>
              <a:rPr lang="en-US" sz="2400" dirty="0"/>
              <a:t>simplest</a:t>
            </a:r>
            <a:r>
              <a:rPr lang="en-US" sz="2400" spc="185" dirty="0"/>
              <a:t> </a:t>
            </a:r>
            <a:r>
              <a:rPr lang="en-US" sz="2400" dirty="0"/>
              <a:t>formal</a:t>
            </a:r>
            <a:r>
              <a:rPr lang="en-US" sz="2400" spc="195" dirty="0"/>
              <a:t> </a:t>
            </a:r>
            <a:r>
              <a:rPr lang="en-US" sz="2400" dirty="0"/>
              <a:t>systematic</a:t>
            </a:r>
            <a:r>
              <a:rPr lang="en-US" sz="2400" spc="185" dirty="0"/>
              <a:t> </a:t>
            </a:r>
            <a:r>
              <a:rPr lang="en-US" sz="2400" dirty="0"/>
              <a:t>method </a:t>
            </a:r>
            <a:r>
              <a:rPr sz="2400" dirty="0"/>
              <a:t>of</a:t>
            </a:r>
            <a:r>
              <a:rPr sz="2400" spc="5" dirty="0"/>
              <a:t> </a:t>
            </a:r>
            <a:r>
              <a:rPr sz="2400" dirty="0"/>
              <a:t>performance</a:t>
            </a:r>
            <a:r>
              <a:rPr sz="2400" spc="5" dirty="0"/>
              <a:t> </a:t>
            </a:r>
            <a:r>
              <a:rPr sz="2400" dirty="0"/>
              <a:t>appraisal</a:t>
            </a:r>
            <a:r>
              <a:rPr sz="2400" spc="5" dirty="0"/>
              <a:t> </a:t>
            </a:r>
            <a:r>
              <a:rPr sz="2400" spc="-5" dirty="0"/>
              <a:t>in</a:t>
            </a:r>
            <a:r>
              <a:rPr sz="2400" dirty="0"/>
              <a:t> which</a:t>
            </a:r>
            <a:r>
              <a:rPr sz="2400" spc="5" dirty="0"/>
              <a:t> </a:t>
            </a:r>
            <a:r>
              <a:rPr sz="2400" dirty="0"/>
              <a:t>employee</a:t>
            </a:r>
            <a:r>
              <a:rPr sz="2400" spc="5" dirty="0"/>
              <a:t> </a:t>
            </a:r>
            <a:r>
              <a:rPr sz="2400" spc="-5" dirty="0"/>
              <a:t>is </a:t>
            </a:r>
            <a:r>
              <a:rPr sz="2400" dirty="0"/>
              <a:t> compared with all others for the purpose </a:t>
            </a:r>
            <a:r>
              <a:rPr sz="2400" spc="5" dirty="0"/>
              <a:t>of </a:t>
            </a:r>
            <a:r>
              <a:rPr sz="2400" dirty="0"/>
              <a:t>placing </a:t>
            </a:r>
            <a:r>
              <a:rPr sz="2400" spc="5" dirty="0"/>
              <a:t> </a:t>
            </a:r>
            <a:r>
              <a:rPr sz="2400" dirty="0"/>
              <a:t>order of worth. The employees are ranked </a:t>
            </a:r>
            <a:r>
              <a:rPr sz="2400" spc="-5" dirty="0"/>
              <a:t>from </a:t>
            </a:r>
            <a:r>
              <a:rPr sz="2400" dirty="0"/>
              <a:t>the </a:t>
            </a:r>
            <a:r>
              <a:rPr sz="2400" spc="5" dirty="0"/>
              <a:t> </a:t>
            </a:r>
            <a:r>
              <a:rPr sz="2400" dirty="0"/>
              <a:t>highest</a:t>
            </a:r>
            <a:r>
              <a:rPr sz="2400" spc="-15" dirty="0"/>
              <a:t> </a:t>
            </a:r>
            <a:r>
              <a:rPr sz="2400" spc="-5" dirty="0"/>
              <a:t>to</a:t>
            </a:r>
            <a:r>
              <a:rPr sz="2400" spc="10" dirty="0"/>
              <a:t> </a:t>
            </a:r>
            <a:r>
              <a:rPr sz="2400" dirty="0"/>
              <a:t>the</a:t>
            </a:r>
            <a:r>
              <a:rPr sz="2400" spc="10" dirty="0"/>
              <a:t> </a:t>
            </a:r>
            <a:r>
              <a:rPr sz="2400" dirty="0"/>
              <a:t>lowest</a:t>
            </a:r>
            <a:r>
              <a:rPr sz="2400" spc="-10" dirty="0"/>
              <a:t> </a:t>
            </a:r>
            <a:r>
              <a:rPr sz="2400" dirty="0"/>
              <a:t>or</a:t>
            </a:r>
            <a:r>
              <a:rPr sz="2400" spc="-10" dirty="0"/>
              <a:t> </a:t>
            </a:r>
            <a:r>
              <a:rPr sz="2400" dirty="0"/>
              <a:t>from</a:t>
            </a:r>
            <a:r>
              <a:rPr sz="2400" spc="-15" dirty="0"/>
              <a:t> </a:t>
            </a:r>
            <a:r>
              <a:rPr sz="2400" dirty="0"/>
              <a:t>the</a:t>
            </a:r>
            <a:r>
              <a:rPr sz="2400" spc="15" dirty="0"/>
              <a:t> </a:t>
            </a:r>
            <a:r>
              <a:rPr sz="2400" dirty="0"/>
              <a:t>best </a:t>
            </a:r>
            <a:r>
              <a:rPr sz="2400" spc="-5" dirty="0"/>
              <a:t>to</a:t>
            </a:r>
            <a:r>
              <a:rPr sz="2400" dirty="0"/>
              <a:t> the</a:t>
            </a:r>
            <a:r>
              <a:rPr sz="2400" spc="10" dirty="0"/>
              <a:t> </a:t>
            </a:r>
            <a:r>
              <a:rPr sz="2400" dirty="0"/>
              <a:t>worst.</a:t>
            </a:r>
          </a:p>
          <a:p>
            <a:pPr marL="12700" algn="just">
              <a:lnSpc>
                <a:spcPct val="100000"/>
              </a:lnSpc>
              <a:spcBef>
                <a:spcPts val="310"/>
              </a:spcBef>
            </a:pPr>
            <a:endParaRPr lang="en-IN" sz="2400" dirty="0"/>
          </a:p>
          <a:p>
            <a:pPr marL="12700" algn="just">
              <a:lnSpc>
                <a:spcPct val="100000"/>
              </a:lnSpc>
              <a:spcBef>
                <a:spcPts val="310"/>
              </a:spcBef>
            </a:pPr>
            <a:r>
              <a:rPr sz="2400" dirty="0"/>
              <a:t>2.</a:t>
            </a:r>
            <a:r>
              <a:rPr sz="2400" spc="-15" dirty="0"/>
              <a:t> </a:t>
            </a:r>
            <a:r>
              <a:rPr sz="2400" b="1" dirty="0">
                <a:latin typeface="Arial"/>
                <a:cs typeface="Arial"/>
              </a:rPr>
              <a:t>Paired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Comparison:</a:t>
            </a:r>
            <a:endParaRPr sz="2400" dirty="0">
              <a:latin typeface="Arial"/>
              <a:cs typeface="Arial"/>
            </a:endParaRPr>
          </a:p>
          <a:p>
            <a:pPr marL="12700" marR="130175" algn="just">
              <a:lnSpc>
                <a:spcPct val="90000"/>
              </a:lnSpc>
              <a:spcBef>
                <a:spcPts val="625"/>
              </a:spcBef>
            </a:pPr>
            <a:r>
              <a:rPr sz="2400" dirty="0"/>
              <a:t>In</a:t>
            </a:r>
            <a:r>
              <a:rPr sz="2400" spc="5" dirty="0"/>
              <a:t> </a:t>
            </a:r>
            <a:r>
              <a:rPr sz="2400" dirty="0"/>
              <a:t>this</a:t>
            </a:r>
            <a:r>
              <a:rPr sz="2400" spc="5" dirty="0"/>
              <a:t> </a:t>
            </a:r>
            <a:r>
              <a:rPr sz="2400" dirty="0"/>
              <a:t>method,</a:t>
            </a:r>
            <a:r>
              <a:rPr sz="2400" spc="-15" dirty="0"/>
              <a:t> </a:t>
            </a:r>
            <a:r>
              <a:rPr sz="2400" dirty="0"/>
              <a:t>each</a:t>
            </a:r>
            <a:r>
              <a:rPr sz="2400" spc="5" dirty="0"/>
              <a:t> </a:t>
            </a:r>
            <a:r>
              <a:rPr sz="2400" dirty="0"/>
              <a:t>employee</a:t>
            </a:r>
            <a:r>
              <a:rPr sz="2400" spc="-20" dirty="0"/>
              <a:t> </a:t>
            </a:r>
            <a:r>
              <a:rPr sz="2400" dirty="0"/>
              <a:t>is</a:t>
            </a:r>
            <a:r>
              <a:rPr sz="2400" spc="-10" dirty="0"/>
              <a:t> </a:t>
            </a:r>
            <a:r>
              <a:rPr sz="2400" dirty="0"/>
              <a:t>compared</a:t>
            </a:r>
            <a:r>
              <a:rPr sz="2400" spc="-15" dirty="0"/>
              <a:t> </a:t>
            </a:r>
            <a:r>
              <a:rPr sz="2400" dirty="0"/>
              <a:t>with</a:t>
            </a:r>
            <a:r>
              <a:rPr sz="2400" spc="5" dirty="0"/>
              <a:t> </a:t>
            </a:r>
            <a:r>
              <a:rPr sz="2400" dirty="0"/>
              <a:t>other </a:t>
            </a:r>
            <a:r>
              <a:rPr sz="2400" spc="-710" dirty="0"/>
              <a:t> </a:t>
            </a:r>
            <a:r>
              <a:rPr sz="2400" dirty="0"/>
              <a:t>employees on </a:t>
            </a:r>
            <a:r>
              <a:rPr sz="2400" spc="5" dirty="0"/>
              <a:t>one- </a:t>
            </a:r>
            <a:r>
              <a:rPr sz="2400" dirty="0"/>
              <a:t>on one basis </a:t>
            </a:r>
            <a:r>
              <a:rPr sz="2400" spc="-35" dirty="0"/>
              <a:t>only. </a:t>
            </a:r>
            <a:r>
              <a:rPr sz="2400" dirty="0"/>
              <a:t>The rater </a:t>
            </a:r>
            <a:r>
              <a:rPr sz="2400" spc="-5" dirty="0"/>
              <a:t>is </a:t>
            </a:r>
            <a:r>
              <a:rPr sz="2400" dirty="0"/>
              <a:t> provided with a bunch of slips each coining pair of </a:t>
            </a:r>
            <a:r>
              <a:rPr sz="2400" spc="5" dirty="0"/>
              <a:t> </a:t>
            </a:r>
            <a:r>
              <a:rPr sz="2400" dirty="0"/>
              <a:t>names, the rater puts a tick mark against the </a:t>
            </a:r>
            <a:r>
              <a:rPr sz="2400" spc="5" dirty="0"/>
              <a:t> </a:t>
            </a:r>
            <a:r>
              <a:rPr sz="2400" dirty="0"/>
              <a:t>employee</a:t>
            </a:r>
            <a:r>
              <a:rPr sz="2400" spc="-25" dirty="0"/>
              <a:t> </a:t>
            </a:r>
            <a:r>
              <a:rPr sz="2400" spc="5" dirty="0"/>
              <a:t>whom</a:t>
            </a:r>
            <a:r>
              <a:rPr sz="2400" spc="-15" dirty="0"/>
              <a:t> </a:t>
            </a:r>
            <a:r>
              <a:rPr sz="2400" dirty="0"/>
              <a:t>he insiders</a:t>
            </a:r>
            <a:r>
              <a:rPr sz="2400" spc="-30" dirty="0"/>
              <a:t> </a:t>
            </a:r>
            <a:r>
              <a:rPr sz="2400" dirty="0"/>
              <a:t>the better</a:t>
            </a:r>
            <a:r>
              <a:rPr sz="2400" spc="-10" dirty="0"/>
              <a:t> </a:t>
            </a:r>
            <a:r>
              <a:rPr sz="2400" spc="5" dirty="0"/>
              <a:t>of</a:t>
            </a:r>
            <a:r>
              <a:rPr sz="2400" dirty="0"/>
              <a:t> the two.</a:t>
            </a:r>
            <a:r>
              <a:rPr lang="en-IN" sz="2400" spc="-5" dirty="0"/>
              <a:t> </a:t>
            </a:r>
            <a:endParaRPr lang="en-IN"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28700" y="858265"/>
            <a:ext cx="7086600" cy="5733236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15"/>
              </a:spcBef>
            </a:pPr>
            <a:r>
              <a:rPr lang="en-IN" sz="2400" spc="-5" dirty="0">
                <a:solidFill>
                  <a:srgbClr val="3D3C2C"/>
                </a:solidFill>
                <a:latin typeface="Arial MT"/>
                <a:cs typeface="Arial MT"/>
              </a:rPr>
              <a:t>3.</a:t>
            </a:r>
            <a:r>
              <a:rPr lang="en-IN" sz="2400" spc="-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lang="en-IN" sz="2400" b="1" spc="-5" dirty="0">
                <a:solidFill>
                  <a:srgbClr val="3D3C2C"/>
                </a:solidFill>
                <a:latin typeface="Arial"/>
                <a:cs typeface="Arial"/>
              </a:rPr>
              <a:t>Grading</a:t>
            </a:r>
            <a:r>
              <a:rPr lang="en-IN" sz="2400" b="1" spc="1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lang="en-IN" sz="2400" b="1" spc="-5" dirty="0">
                <a:solidFill>
                  <a:srgbClr val="3D3C2C"/>
                </a:solidFill>
                <a:latin typeface="Arial"/>
                <a:cs typeface="Arial"/>
              </a:rPr>
              <a:t>Method:</a:t>
            </a:r>
          </a:p>
          <a:p>
            <a:pPr marL="12700" marR="5080" algn="just">
              <a:lnSpc>
                <a:spcPct val="90000"/>
              </a:lnSpc>
              <a:spcBef>
                <a:spcPts val="415"/>
              </a:spcBef>
            </a:pPr>
            <a:endParaRPr lang="en-IN" sz="1200" dirty="0">
              <a:latin typeface="Arial"/>
              <a:cs typeface="Arial"/>
            </a:endParaRPr>
          </a:p>
          <a:p>
            <a:pPr marL="12700" marR="5080" algn="just">
              <a:lnSpc>
                <a:spcPct val="90000"/>
              </a:lnSpc>
              <a:spcBef>
                <a:spcPts val="415"/>
              </a:spcBef>
            </a:pPr>
            <a:r>
              <a:rPr lang="en-US" sz="2400" spc="-5" dirty="0"/>
              <a:t>I</a:t>
            </a:r>
            <a:r>
              <a:rPr lang="en-US" sz="2400" dirty="0"/>
              <a:t>n this	meth</a:t>
            </a:r>
            <a:r>
              <a:rPr lang="en-US" sz="2400" spc="5" dirty="0"/>
              <a:t>o</a:t>
            </a:r>
            <a:r>
              <a:rPr lang="en-US" sz="2400" dirty="0"/>
              <a:t>d, c</a:t>
            </a:r>
            <a:r>
              <a:rPr lang="en-US" sz="2400" spc="5" dirty="0"/>
              <a:t>e</a:t>
            </a:r>
            <a:r>
              <a:rPr lang="en-US" sz="2400" dirty="0"/>
              <a:t>rtain categories of w</a:t>
            </a:r>
            <a:r>
              <a:rPr lang="en-US" sz="2400" spc="10" dirty="0"/>
              <a:t>o</a:t>
            </a:r>
            <a:r>
              <a:rPr lang="en-US" sz="2400" dirty="0"/>
              <a:t>rth are</a:t>
            </a:r>
            <a:r>
              <a:rPr lang="en-IN" sz="2400" dirty="0"/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established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in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advance and carefully defined. There </a:t>
            </a:r>
            <a:r>
              <a:rPr sz="24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can</a:t>
            </a:r>
            <a:r>
              <a:rPr sz="24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be</a:t>
            </a:r>
            <a:r>
              <a:rPr sz="24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three</a:t>
            </a:r>
            <a:r>
              <a:rPr sz="24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categories</a:t>
            </a:r>
            <a:r>
              <a:rPr sz="24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established</a:t>
            </a:r>
            <a:r>
              <a:rPr sz="24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for</a:t>
            </a:r>
            <a:r>
              <a:rPr sz="24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employees: </a:t>
            </a:r>
            <a:r>
              <a:rPr sz="2400" spc="-7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outstanding,</a:t>
            </a:r>
            <a:r>
              <a:rPr sz="24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satisfactory</a:t>
            </a:r>
            <a:r>
              <a:rPr sz="24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and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3D3C2C"/>
                </a:solidFill>
                <a:latin typeface="Arial MT"/>
                <a:cs typeface="Arial MT"/>
              </a:rPr>
              <a:t>unsatisfactory.</a:t>
            </a:r>
            <a:r>
              <a:rPr sz="2400" spc="69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3D3C2C"/>
                </a:solidFill>
                <a:latin typeface="Arial MT"/>
                <a:cs typeface="Arial MT"/>
              </a:rPr>
              <a:t>The </a:t>
            </a:r>
            <a:r>
              <a:rPr sz="2400" spc="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employee</a:t>
            </a:r>
            <a:r>
              <a:rPr sz="24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is,</a:t>
            </a:r>
            <a:r>
              <a:rPr sz="24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then,</a:t>
            </a:r>
            <a:r>
              <a:rPr sz="24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allocated</a:t>
            </a:r>
            <a:r>
              <a:rPr sz="24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to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 the</a:t>
            </a:r>
            <a:r>
              <a:rPr sz="24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grade</a:t>
            </a:r>
            <a:r>
              <a:rPr sz="24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that</a:t>
            </a:r>
            <a:r>
              <a:rPr sz="24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best </a:t>
            </a:r>
            <a:r>
              <a:rPr sz="2400" spc="-7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describes</a:t>
            </a:r>
            <a:r>
              <a:rPr sz="2400" spc="-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his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or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3D3C2C"/>
                </a:solidFill>
                <a:latin typeface="Arial MT"/>
                <a:cs typeface="Arial MT"/>
              </a:rPr>
              <a:t>her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performance.</a:t>
            </a:r>
            <a:endParaRPr lang="en-IN" sz="2400" dirty="0">
              <a:solidFill>
                <a:srgbClr val="3D3C2C"/>
              </a:solidFill>
              <a:latin typeface="Arial MT"/>
              <a:cs typeface="Arial MT"/>
            </a:endParaRPr>
          </a:p>
          <a:p>
            <a:pPr marL="12700" marR="5080" algn="just">
              <a:lnSpc>
                <a:spcPct val="90000"/>
              </a:lnSpc>
              <a:spcBef>
                <a:spcPts val="415"/>
              </a:spcBef>
            </a:pPr>
            <a:endParaRPr sz="2400" dirty="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4.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b="1" spc="5" dirty="0">
                <a:solidFill>
                  <a:srgbClr val="3D3C2C"/>
                </a:solidFill>
                <a:latin typeface="Arial"/>
                <a:cs typeface="Arial"/>
              </a:rPr>
              <a:t>Forced</a:t>
            </a:r>
            <a:r>
              <a:rPr sz="2400" b="1" spc="-3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Distribution</a:t>
            </a:r>
            <a:r>
              <a:rPr sz="2400" b="1" spc="-3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Method:</a:t>
            </a:r>
            <a:endParaRPr lang="en-IN" sz="2400" b="1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310"/>
              </a:spcBef>
            </a:pPr>
            <a:endParaRPr lang="en-IN" sz="1050" b="1" spc="-5" dirty="0">
              <a:solidFill>
                <a:srgbClr val="3D3C2C"/>
              </a:solidFill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This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method assumes that employees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performance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 level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confirms to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a normal statistical distribution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i.e.,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 10,20,40,20 and 10 per cent.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This is useful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for rating a </a:t>
            </a:r>
            <a:r>
              <a:rPr sz="24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large</a:t>
            </a:r>
            <a:r>
              <a:rPr sz="24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number</a:t>
            </a:r>
            <a:r>
              <a:rPr sz="24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of</a:t>
            </a:r>
            <a:r>
              <a:rPr sz="24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employees’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 job</a:t>
            </a:r>
            <a:r>
              <a:rPr sz="24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performance</a:t>
            </a:r>
            <a:r>
              <a:rPr sz="24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and </a:t>
            </a:r>
            <a:r>
              <a:rPr sz="24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promo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3D3C2C"/>
                </a:solidFill>
                <a:latin typeface="Arial MT"/>
                <a:cs typeface="Arial MT"/>
              </a:rPr>
              <a:t>ability.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It</a:t>
            </a:r>
            <a:r>
              <a:rPr sz="24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tends</a:t>
            </a:r>
            <a:r>
              <a:rPr sz="2400" spc="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to</a:t>
            </a:r>
            <a:r>
              <a:rPr sz="2400" spc="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eliminate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or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reduce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bias.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82853"/>
            <a:ext cx="3766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5.</a:t>
            </a:r>
            <a:r>
              <a:rPr sz="2400" spc="-3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b="1" u="sng" spc="-5" dirty="0">
                <a:solidFill>
                  <a:srgbClr val="3D3C2C"/>
                </a:solidFill>
                <a:latin typeface="Arial"/>
                <a:cs typeface="Arial"/>
              </a:rPr>
              <a:t>Forced-Choice</a:t>
            </a:r>
            <a:r>
              <a:rPr sz="2400" b="1" u="sng" spc="-2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u="sng" dirty="0">
                <a:solidFill>
                  <a:srgbClr val="3D3C2C"/>
                </a:solidFill>
                <a:latin typeface="Arial"/>
                <a:cs typeface="Arial"/>
              </a:rPr>
              <a:t>Method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5000" y="932434"/>
            <a:ext cx="7970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34110" algn="l"/>
                <a:tab pos="1841500" algn="l"/>
                <a:tab pos="3280410" algn="l"/>
                <a:tab pos="3926840" algn="l"/>
                <a:tab pos="4810760" algn="l"/>
                <a:tab pos="5219065" algn="l"/>
                <a:tab pos="6360795" algn="l"/>
                <a:tab pos="6810375" algn="l"/>
              </a:tabLst>
            </a:pPr>
            <a:r>
              <a:rPr spc="-5" dirty="0"/>
              <a:t>Und</a:t>
            </a:r>
            <a:r>
              <a:rPr spc="5" dirty="0"/>
              <a:t>e</a:t>
            </a:r>
            <a:r>
              <a:rPr spc="-5" dirty="0"/>
              <a:t>r</a:t>
            </a:r>
            <a:r>
              <a:rPr dirty="0"/>
              <a:t>	</a:t>
            </a:r>
            <a:r>
              <a:rPr spc="-5" dirty="0"/>
              <a:t>th</a:t>
            </a:r>
            <a:r>
              <a:rPr dirty="0"/>
              <a:t>i</a:t>
            </a:r>
            <a:r>
              <a:rPr spc="-5" dirty="0"/>
              <a:t>s</a:t>
            </a:r>
            <a:r>
              <a:rPr dirty="0"/>
              <a:t>	</a:t>
            </a:r>
            <a:r>
              <a:rPr spc="-5" dirty="0"/>
              <a:t>met</a:t>
            </a:r>
            <a:r>
              <a:rPr dirty="0"/>
              <a:t>h</a:t>
            </a:r>
            <a:r>
              <a:rPr spc="-5" dirty="0"/>
              <a:t>o</a:t>
            </a:r>
            <a:r>
              <a:rPr dirty="0"/>
              <a:t>d</a:t>
            </a:r>
            <a:r>
              <a:rPr spc="-5" dirty="0"/>
              <a:t>,</a:t>
            </a:r>
            <a:r>
              <a:rPr dirty="0"/>
              <a:t>	</a:t>
            </a:r>
            <a:r>
              <a:rPr spc="-5" dirty="0"/>
              <a:t>the</a:t>
            </a:r>
            <a:r>
              <a:rPr dirty="0"/>
              <a:t>	</a:t>
            </a:r>
            <a:r>
              <a:rPr spc="-5" dirty="0"/>
              <a:t>r</a:t>
            </a:r>
            <a:r>
              <a:rPr dirty="0"/>
              <a:t>a</a:t>
            </a:r>
            <a:r>
              <a:rPr spc="-15" dirty="0"/>
              <a:t>t</a:t>
            </a:r>
            <a:r>
              <a:rPr spc="-5" dirty="0"/>
              <a:t>er</a:t>
            </a:r>
            <a:r>
              <a:rPr dirty="0"/>
              <a:t>	</a:t>
            </a:r>
            <a:r>
              <a:rPr spc="-5" dirty="0"/>
              <a:t>is</a:t>
            </a:r>
            <a:r>
              <a:rPr dirty="0"/>
              <a:t>	</a:t>
            </a:r>
            <a:r>
              <a:rPr spc="-5" dirty="0"/>
              <a:t>fo</a:t>
            </a:r>
            <a:r>
              <a:rPr spc="5" dirty="0"/>
              <a:t>r</a:t>
            </a:r>
            <a:r>
              <a:rPr spc="-5" dirty="0"/>
              <a:t>ced</a:t>
            </a:r>
            <a:r>
              <a:rPr dirty="0"/>
              <a:t>	</a:t>
            </a:r>
            <a:r>
              <a:rPr spc="-5" dirty="0"/>
              <a:t>to</a:t>
            </a:r>
            <a:r>
              <a:rPr dirty="0"/>
              <a:t>	</a:t>
            </a:r>
            <a:r>
              <a:rPr spc="-5" dirty="0"/>
              <a:t>answ</a:t>
            </a:r>
            <a:r>
              <a:rPr spc="10" dirty="0"/>
              <a:t>e</a:t>
            </a:r>
            <a:r>
              <a:rPr spc="-5" dirty="0"/>
              <a:t>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359154"/>
            <a:ext cx="807212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the ready-made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statements as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given in the blocks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of two or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more,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about the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employees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in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terms </a:t>
            </a:r>
            <a:r>
              <a:rPr sz="2800" spc="-15" dirty="0">
                <a:solidFill>
                  <a:srgbClr val="3D3C2C"/>
                </a:solidFill>
                <a:latin typeface="Arial MT"/>
                <a:cs typeface="Arial MT"/>
              </a:rPr>
              <a:t>of </a:t>
            </a:r>
            <a:r>
              <a:rPr sz="28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true</a:t>
            </a:r>
            <a:r>
              <a:rPr sz="2800" spc="57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or</a:t>
            </a:r>
            <a:r>
              <a:rPr sz="2800" spc="57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false.</a:t>
            </a:r>
            <a:r>
              <a:rPr sz="2800" spc="56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Once</a:t>
            </a:r>
            <a:r>
              <a:rPr sz="2800" spc="57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he</a:t>
            </a:r>
            <a:r>
              <a:rPr sz="2800" spc="56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is</a:t>
            </a:r>
            <a:r>
              <a:rPr sz="2800" spc="55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done</a:t>
            </a:r>
            <a:r>
              <a:rPr sz="2800" spc="57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with</a:t>
            </a:r>
            <a:r>
              <a:rPr sz="2800" spc="57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the</a:t>
            </a:r>
            <a:r>
              <a:rPr sz="2800" spc="58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list,</a:t>
            </a:r>
            <a:r>
              <a:rPr sz="2800" spc="56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it</a:t>
            </a:r>
            <a:r>
              <a:rPr sz="2800" spc="55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15" dirty="0">
                <a:solidFill>
                  <a:srgbClr val="3D3C2C"/>
                </a:solidFill>
                <a:latin typeface="Arial MT"/>
                <a:cs typeface="Arial MT"/>
              </a:rPr>
              <a:t>is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639694"/>
            <a:ext cx="291338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853564" algn="l"/>
                <a:tab pos="2405380" algn="l"/>
              </a:tabLst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fo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r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war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de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d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to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h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e  assessment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74490" y="2639694"/>
            <a:ext cx="32734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715">
              <a:lnSpc>
                <a:spcPct val="100000"/>
              </a:lnSpc>
              <a:spcBef>
                <a:spcPts val="95"/>
              </a:spcBef>
              <a:tabLst>
                <a:tab pos="786765" algn="l"/>
                <a:tab pos="1545590" algn="l"/>
                <a:tab pos="2845435" algn="l"/>
              </a:tabLst>
            </a:pPr>
            <a:r>
              <a:rPr sz="2800" spc="-10" dirty="0">
                <a:solidFill>
                  <a:srgbClr val="3D3C2C"/>
                </a:solidFill>
                <a:latin typeface="Arial MT"/>
                <a:cs typeface="Arial MT"/>
              </a:rPr>
              <a:t>H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R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d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p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rtm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nt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for 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of	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the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7629" y="2639694"/>
            <a:ext cx="16719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40665">
              <a:lnSpc>
                <a:spcPct val="100000"/>
              </a:lnSpc>
              <a:spcBef>
                <a:spcPts val="95"/>
              </a:spcBef>
              <a:tabLst>
                <a:tab pos="1003300" algn="l"/>
              </a:tabLst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the	fi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n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al  em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p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l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o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y</a:t>
            </a:r>
            <a:r>
              <a:rPr sz="2800" spc="10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spc="20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.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0" y="4038600"/>
            <a:ext cx="39624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453"/>
            <a:ext cx="3192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6.</a:t>
            </a:r>
            <a:r>
              <a:rPr sz="2400" spc="-3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b="1" u="sng" spc="-5" dirty="0">
                <a:solidFill>
                  <a:srgbClr val="3D3C2C"/>
                </a:solidFill>
                <a:latin typeface="Arial"/>
                <a:cs typeface="Arial"/>
              </a:rPr>
              <a:t>Check-List</a:t>
            </a:r>
            <a:r>
              <a:rPr sz="2400" b="1" u="sng" spc="-2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u="sng" dirty="0">
                <a:solidFill>
                  <a:srgbClr val="3D3C2C"/>
                </a:solidFill>
                <a:latin typeface="Arial"/>
                <a:cs typeface="Arial"/>
              </a:rPr>
              <a:t>Method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161034"/>
            <a:ext cx="8072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</a:t>
            </a:r>
            <a:r>
              <a:rPr spc="235" dirty="0"/>
              <a:t> </a:t>
            </a:r>
            <a:r>
              <a:rPr dirty="0"/>
              <a:t>basic</a:t>
            </a:r>
            <a:r>
              <a:rPr spc="240" dirty="0"/>
              <a:t> </a:t>
            </a:r>
            <a:r>
              <a:rPr dirty="0"/>
              <a:t>purpose</a:t>
            </a:r>
            <a:r>
              <a:rPr spc="235" dirty="0"/>
              <a:t> </a:t>
            </a:r>
            <a:r>
              <a:rPr dirty="0"/>
              <a:t>of</a:t>
            </a:r>
            <a:r>
              <a:rPr spc="229" dirty="0"/>
              <a:t> </a:t>
            </a:r>
            <a:r>
              <a:rPr spc="-5" dirty="0"/>
              <a:t>utilizing</a:t>
            </a:r>
            <a:r>
              <a:rPr spc="245" dirty="0"/>
              <a:t> </a:t>
            </a:r>
            <a:r>
              <a:rPr dirty="0"/>
              <a:t>check-list</a:t>
            </a:r>
            <a:r>
              <a:rPr spc="235" dirty="0"/>
              <a:t> </a:t>
            </a:r>
            <a:r>
              <a:rPr spc="-5" dirty="0"/>
              <a:t>method</a:t>
            </a:r>
            <a:r>
              <a:rPr spc="240" dirty="0"/>
              <a:t> </a:t>
            </a:r>
            <a:r>
              <a:rPr spc="-5" dirty="0"/>
              <a:t>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87754"/>
            <a:ext cx="807275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to</a:t>
            </a:r>
            <a:r>
              <a:rPr sz="2800" spc="56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ease</a:t>
            </a:r>
            <a:r>
              <a:rPr sz="2800" spc="54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D3C2C"/>
                </a:solidFill>
                <a:latin typeface="Arial MT"/>
                <a:cs typeface="Arial MT"/>
              </a:rPr>
              <a:t>the</a:t>
            </a:r>
            <a:r>
              <a:rPr sz="2800" spc="56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evaluation</a:t>
            </a:r>
            <a:r>
              <a:rPr sz="2800" spc="57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burden</a:t>
            </a:r>
            <a:r>
              <a:rPr sz="2800" spc="56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upon</a:t>
            </a:r>
            <a:r>
              <a:rPr sz="2800" spc="57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the</a:t>
            </a:r>
            <a:r>
              <a:rPr sz="2800" spc="57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30" dirty="0">
                <a:solidFill>
                  <a:srgbClr val="3D3C2C"/>
                </a:solidFill>
                <a:latin typeface="Arial MT"/>
                <a:cs typeface="Arial MT"/>
              </a:rPr>
              <a:t>rater.</a:t>
            </a:r>
            <a:r>
              <a:rPr sz="2800" spc="54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In </a:t>
            </a:r>
            <a:r>
              <a:rPr sz="2800" spc="-76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this method, a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series of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statements, i.e., questions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with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their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answers in ‘yes’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or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‘no’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are prepared by 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the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D3C2C"/>
                </a:solidFill>
                <a:latin typeface="Arial MT"/>
                <a:cs typeface="Arial MT"/>
              </a:rPr>
              <a:t>HR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department.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The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check-list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is,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then, 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presented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to the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rater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to tick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appropriate answers 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relevant </a:t>
            </a:r>
            <a:r>
              <a:rPr sz="2800" spc="-10" dirty="0">
                <a:solidFill>
                  <a:srgbClr val="3D3C2C"/>
                </a:solidFill>
                <a:latin typeface="Arial MT"/>
                <a:cs typeface="Arial MT"/>
              </a:rPr>
              <a:t>to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the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appraise.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Each question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carries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weight-age</a:t>
            </a:r>
            <a:r>
              <a:rPr sz="2800" spc="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in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relationship</a:t>
            </a:r>
            <a:r>
              <a:rPr sz="2800" spc="3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to</a:t>
            </a:r>
            <a:r>
              <a:rPr sz="28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their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importance.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0" y="5021579"/>
            <a:ext cx="2183892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35253"/>
            <a:ext cx="40913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7.</a:t>
            </a:r>
            <a:r>
              <a:rPr sz="2400" spc="-3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b="1" u="sng" dirty="0">
                <a:solidFill>
                  <a:srgbClr val="3D3C2C"/>
                </a:solidFill>
                <a:latin typeface="Arial"/>
                <a:cs typeface="Arial"/>
              </a:rPr>
              <a:t>Critical</a:t>
            </a:r>
            <a:r>
              <a:rPr sz="2400" b="1" u="sng" spc="-4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u="sng" dirty="0">
                <a:solidFill>
                  <a:srgbClr val="3D3C2C"/>
                </a:solidFill>
                <a:latin typeface="Arial"/>
                <a:cs typeface="Arial"/>
              </a:rPr>
              <a:t>Incidents</a:t>
            </a:r>
            <a:r>
              <a:rPr sz="2400" b="1" u="sng" spc="-2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u="sng" dirty="0">
                <a:solidFill>
                  <a:srgbClr val="3D3C2C"/>
                </a:solidFill>
                <a:latin typeface="Arial"/>
                <a:cs typeface="Arial"/>
              </a:rPr>
              <a:t>Method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084834"/>
            <a:ext cx="8072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5655" algn="l"/>
                <a:tab pos="1976755" algn="l"/>
                <a:tab pos="3376295" algn="l"/>
                <a:tab pos="4734560" algn="l"/>
                <a:tab pos="6194425" algn="l"/>
                <a:tab pos="6861175" algn="l"/>
                <a:tab pos="7761605" algn="l"/>
              </a:tabLst>
            </a:pPr>
            <a:r>
              <a:rPr spc="-5" dirty="0"/>
              <a:t>The	c</a:t>
            </a:r>
            <a:r>
              <a:rPr dirty="0"/>
              <a:t>r</a:t>
            </a:r>
            <a:r>
              <a:rPr spc="-5" dirty="0"/>
              <a:t>it</a:t>
            </a:r>
            <a:r>
              <a:rPr dirty="0"/>
              <a:t>i</a:t>
            </a:r>
            <a:r>
              <a:rPr spc="-5" dirty="0"/>
              <a:t>c</a:t>
            </a:r>
            <a:r>
              <a:rPr dirty="0"/>
              <a:t>a</a:t>
            </a:r>
            <a:r>
              <a:rPr spc="-5" dirty="0"/>
              <a:t>l</a:t>
            </a:r>
            <a:r>
              <a:rPr dirty="0"/>
              <a:t>	</a:t>
            </a:r>
            <a:r>
              <a:rPr spc="-5" dirty="0"/>
              <a:t>i</a:t>
            </a:r>
            <a:r>
              <a:rPr dirty="0"/>
              <a:t>n</a:t>
            </a:r>
            <a:r>
              <a:rPr spc="-5" dirty="0"/>
              <a:t>c</a:t>
            </a:r>
            <a:r>
              <a:rPr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5" dirty="0"/>
              <a:t>nt</a:t>
            </a:r>
            <a:r>
              <a:rPr dirty="0"/>
              <a:t>	</a:t>
            </a:r>
            <a:r>
              <a:rPr spc="-5" dirty="0"/>
              <a:t>met</a:t>
            </a:r>
            <a:r>
              <a:rPr dirty="0"/>
              <a:t>h</a:t>
            </a:r>
            <a:r>
              <a:rPr spc="-5" dirty="0"/>
              <a:t>od</a:t>
            </a:r>
            <a:r>
              <a:rPr dirty="0"/>
              <a:t>	</a:t>
            </a:r>
            <a:r>
              <a:rPr spc="-5" dirty="0"/>
              <a:t>r</a:t>
            </a:r>
            <a:r>
              <a:rPr dirty="0"/>
              <a:t>e</a:t>
            </a:r>
            <a:r>
              <a:rPr spc="-5" dirty="0"/>
              <a:t>q</a:t>
            </a:r>
            <a:r>
              <a:rPr dirty="0"/>
              <a:t>u</a:t>
            </a:r>
            <a:r>
              <a:rPr spc="-5" dirty="0"/>
              <a:t>ir</a:t>
            </a:r>
            <a:r>
              <a:rPr spc="15" dirty="0"/>
              <a:t>e</a:t>
            </a:r>
            <a:r>
              <a:rPr spc="-5" dirty="0"/>
              <a:t>s</a:t>
            </a:r>
            <a:r>
              <a:rPr dirty="0"/>
              <a:t>	</a:t>
            </a:r>
            <a:r>
              <a:rPr spc="-5" dirty="0"/>
              <a:t>the</a:t>
            </a:r>
            <a:r>
              <a:rPr dirty="0"/>
              <a:t>	</a:t>
            </a:r>
            <a:r>
              <a:rPr spc="-5" dirty="0"/>
              <a:t>ra</a:t>
            </a:r>
            <a:r>
              <a:rPr spc="-20" dirty="0"/>
              <a:t>t</a:t>
            </a:r>
            <a:r>
              <a:rPr spc="-5" dirty="0"/>
              <a:t>er</a:t>
            </a:r>
            <a:r>
              <a:rPr dirty="0"/>
              <a:t>	</a:t>
            </a:r>
            <a:r>
              <a:rPr spc="-5" dirty="0"/>
              <a:t>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11554"/>
            <a:ext cx="807212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record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statements that describe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extremely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good or 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bad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behavior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related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to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job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performance.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The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statements</a:t>
            </a:r>
            <a:r>
              <a:rPr sz="2800" spc="2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are</a:t>
            </a:r>
            <a:r>
              <a:rPr sz="2800" spc="19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called</a:t>
            </a:r>
            <a:r>
              <a:rPr sz="2800" spc="204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critical</a:t>
            </a:r>
            <a:r>
              <a:rPr sz="2800" spc="2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incidents</a:t>
            </a:r>
            <a:r>
              <a:rPr sz="2800" spc="2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and</a:t>
            </a:r>
            <a:r>
              <a:rPr sz="2800" spc="2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are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792094"/>
            <a:ext cx="38481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864235" algn="l"/>
                <a:tab pos="1525905" algn="l"/>
                <a:tab pos="2846070" algn="l"/>
                <a:tab pos="3338195" algn="l"/>
              </a:tabLst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usually	recorded	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by 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the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v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al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u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at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on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pe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r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iod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2230" y="2792094"/>
            <a:ext cx="396430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995" marR="5080" indent="-74930">
              <a:lnSpc>
                <a:spcPct val="100000"/>
              </a:lnSpc>
              <a:spcBef>
                <a:spcPts val="95"/>
              </a:spcBef>
              <a:tabLst>
                <a:tab pos="859790" algn="l"/>
                <a:tab pos="911860" algn="l"/>
                <a:tab pos="1989455" algn="l"/>
                <a:tab pos="2961640" algn="l"/>
              </a:tabLst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the		s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u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p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r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v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s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o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r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d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u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ri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n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g  for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each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s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u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bo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r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di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n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at</a:t>
            </a:r>
            <a:r>
              <a:rPr sz="2800" spc="15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645789"/>
            <a:ext cx="80727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717675" algn="l"/>
                <a:tab pos="3283585" algn="l"/>
                <a:tab pos="4571365" algn="l"/>
                <a:tab pos="4928235" algn="l"/>
                <a:tab pos="5779770" algn="l"/>
                <a:tab pos="7761605" algn="l"/>
              </a:tabLst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Re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c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o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r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d</a:t>
            </a:r>
            <a:r>
              <a:rPr sz="2800" spc="10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d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n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c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d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nts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n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c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l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u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d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b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r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f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x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p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l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n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at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on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of 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what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happened.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4495800"/>
            <a:ext cx="30480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1182</Words>
  <Application>Microsoft Office PowerPoint</Application>
  <PresentationFormat>On-screen Show (4:3)</PresentationFormat>
  <Paragraphs>100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MT</vt:lpstr>
      <vt:lpstr>Calibri</vt:lpstr>
      <vt:lpstr>Wingdings</vt:lpstr>
      <vt:lpstr>Office Theme</vt:lpstr>
      <vt:lpstr>PowerPoint Presentation</vt:lpstr>
      <vt:lpstr>Performance Appraisal</vt:lpstr>
      <vt:lpstr>Methods of Performance Appraisal</vt:lpstr>
      <vt:lpstr>Traditional methods are as follows</vt:lpstr>
      <vt:lpstr>PowerPoint Presentation</vt:lpstr>
      <vt:lpstr>PowerPoint Presentation</vt:lpstr>
      <vt:lpstr>Under this method, the rater is forced to answer</vt:lpstr>
      <vt:lpstr>The basic purpose of utilizing check-list method is</vt:lpstr>
      <vt:lpstr>The critical incident method requires the rater to</vt:lpstr>
      <vt:lpstr>8. Graphic Rating Scale Method:</vt:lpstr>
      <vt:lpstr>Essay method is the simplest one among various</vt:lpstr>
      <vt:lpstr>This is an appraisal done by someone outside  employees, own department usually from  corporate or HR department.</vt:lpstr>
      <vt:lpstr>It is the traditional way of appraising employees</vt:lpstr>
      <vt:lpstr>Modern methods are as follows:-</vt:lpstr>
      <vt:lpstr>The concept of MBO can be described as a</vt:lpstr>
      <vt:lpstr>Behaviourally Anchored Rating Scales (BARS) are</vt:lpstr>
      <vt:lpstr>PowerPoint Presentation</vt:lpstr>
      <vt:lpstr>An assessment center is a central location where</vt:lpstr>
      <vt:lpstr>In 360-degree appraisal system, an employee is</vt:lpstr>
      <vt:lpstr>Human resource method attaches money values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Vijay Pratap Singh</cp:lastModifiedBy>
  <cp:revision>5</cp:revision>
  <dcterms:created xsi:type="dcterms:W3CDTF">2021-09-08T04:47:12Z</dcterms:created>
  <dcterms:modified xsi:type="dcterms:W3CDTF">2023-09-05T06:45:50Z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2021-09-08T00:00:00Z</vt:filetime>
  </property>
</Properties>
</file>