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4" r:id="rId2"/>
    <p:sldId id="283" r:id="rId3"/>
    <p:sldId id="284" r:id="rId4"/>
    <p:sldId id="285" r:id="rId5"/>
    <p:sldId id="363" r:id="rId6"/>
    <p:sldId id="364" r:id="rId7"/>
    <p:sldId id="365" r:id="rId8"/>
    <p:sldId id="366" r:id="rId9"/>
    <p:sldId id="367" r:id="rId10"/>
    <p:sldId id="291" r:id="rId11"/>
    <p:sldId id="292" r:id="rId12"/>
    <p:sldId id="293" r:id="rId13"/>
    <p:sldId id="368" r:id="rId14"/>
    <p:sldId id="369" r:id="rId15"/>
    <p:sldId id="371" r:id="rId16"/>
    <p:sldId id="372" r:id="rId17"/>
    <p:sldId id="370" r:id="rId18"/>
    <p:sldId id="3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1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3266-EDCF-BDA9-24D1-B448E1E7EC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6D6C5-4436-B9B5-7207-C6B9351B26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512A88-1A8D-2BC7-4FE5-1A4776CC563D}"/>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5" name="Footer Placeholder 4">
            <a:extLst>
              <a:ext uri="{FF2B5EF4-FFF2-40B4-BE49-F238E27FC236}">
                <a16:creationId xmlns:a16="http://schemas.microsoft.com/office/drawing/2014/main" id="{9E9D6978-0765-EFF5-64F1-79D9E7ACB7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8843E8-53ED-2866-0BAD-A4CC8C7757CD}"/>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192143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7A67-F9A6-074E-404C-1326B9B11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019DCF-C8E1-F374-4E56-B7D75D181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C5DBA8-942C-3B70-6B46-F5555236913B}"/>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5" name="Footer Placeholder 4">
            <a:extLst>
              <a:ext uri="{FF2B5EF4-FFF2-40B4-BE49-F238E27FC236}">
                <a16:creationId xmlns:a16="http://schemas.microsoft.com/office/drawing/2014/main" id="{8C3BB3EA-A577-A594-38E0-891A60FFB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FCEA1-8E3A-E9E1-1E55-E8CDE441A0C9}"/>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357171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222F2-A6C5-2C82-FF51-889C262AE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A51DB7-5C18-74C5-6842-5E136A431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D3E342-12D8-3257-9710-DD2E97A211CF}"/>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5" name="Footer Placeholder 4">
            <a:extLst>
              <a:ext uri="{FF2B5EF4-FFF2-40B4-BE49-F238E27FC236}">
                <a16:creationId xmlns:a16="http://schemas.microsoft.com/office/drawing/2014/main" id="{F762F945-5366-7EAF-6F9F-0B8BCBEE4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EDB81-B50F-992E-9A3C-7A52F1A9E067}"/>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193702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8D8B-B6B7-BA4E-247D-A81FCEEEA9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9D839D-43B3-355C-3D96-48F879FCDA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529EAF-3634-DD41-C76B-5F48D524FA9F}"/>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5" name="Footer Placeholder 4">
            <a:extLst>
              <a:ext uri="{FF2B5EF4-FFF2-40B4-BE49-F238E27FC236}">
                <a16:creationId xmlns:a16="http://schemas.microsoft.com/office/drawing/2014/main" id="{9A9D1DCF-2080-0EC3-9EB1-EAAB4AE44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DC11B-EB97-E71D-C405-2044A4C864F3}"/>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155123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A5A9-F8B0-8A73-7256-B36BDB8A8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0008DD-57F9-00F9-E71D-EB1D06DD0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EA9E5-96A6-BE0B-2104-DE4464F1B52C}"/>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5" name="Footer Placeholder 4">
            <a:extLst>
              <a:ext uri="{FF2B5EF4-FFF2-40B4-BE49-F238E27FC236}">
                <a16:creationId xmlns:a16="http://schemas.microsoft.com/office/drawing/2014/main" id="{005188D6-9814-A0EB-0DC9-43C795325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8E6EEC-17FE-1B13-8FE3-5DD656B32D91}"/>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200870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6766-4244-EC32-EC5F-F95D4C1C6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64265F-34CC-02B0-D024-41221CF71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4001E8-BD9F-48E5-7119-BFFECB011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481548-B728-9D3D-B0DC-9AED6AA7D0C3}"/>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6" name="Footer Placeholder 5">
            <a:extLst>
              <a:ext uri="{FF2B5EF4-FFF2-40B4-BE49-F238E27FC236}">
                <a16:creationId xmlns:a16="http://schemas.microsoft.com/office/drawing/2014/main" id="{9B5C7BEB-4838-65C6-525F-F03EAEE4E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75CDBD-2758-0659-CDFD-2A989B748408}"/>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324730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29D-0201-F032-D74E-D377108880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CE7A3C-5A2E-D94C-334F-2E7E33A92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96AAC-AB9C-9704-5EBB-57C3C3920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F18433-6CDD-11BB-C52F-9C88B12E6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689CC-2934-1CCB-5A47-AEBCA972DA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E7EF99-4A19-D682-A2DE-7D52BA73EA98}"/>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8" name="Footer Placeholder 7">
            <a:extLst>
              <a:ext uri="{FF2B5EF4-FFF2-40B4-BE49-F238E27FC236}">
                <a16:creationId xmlns:a16="http://schemas.microsoft.com/office/drawing/2014/main" id="{D54193E6-850A-9A5F-5957-789751A132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B14D39-8677-E80D-803A-D8EFEE280D52}"/>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386347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EA40-F5AA-57BD-ABA4-0058B78F86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6BBFAB-EF87-DB51-1C69-5D83E90FE603}"/>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4" name="Footer Placeholder 3">
            <a:extLst>
              <a:ext uri="{FF2B5EF4-FFF2-40B4-BE49-F238E27FC236}">
                <a16:creationId xmlns:a16="http://schemas.microsoft.com/office/drawing/2014/main" id="{5E335F15-A8C2-F001-1991-8E003DAF1B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23E4ED-CCB7-AD36-FA90-161B3A8BF088}"/>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250747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CACCB-7B9D-9BA5-C08C-CBD3EDE55881}"/>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3" name="Footer Placeholder 2">
            <a:extLst>
              <a:ext uri="{FF2B5EF4-FFF2-40B4-BE49-F238E27FC236}">
                <a16:creationId xmlns:a16="http://schemas.microsoft.com/office/drawing/2014/main" id="{9EDFA8DC-22C9-4842-393E-10C2C91B0A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53C507-198A-3590-5F40-BB37EE3BDBE7}"/>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83324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7B0D-DEF1-9ACD-B0D4-D95C77431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828002-15A9-B232-750B-71B024DD2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F57D1E-F0CD-43F1-894A-835495BA7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BDEB5-CBCE-7E99-4F7E-D4808EC74BEC}"/>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6" name="Footer Placeholder 5">
            <a:extLst>
              <a:ext uri="{FF2B5EF4-FFF2-40B4-BE49-F238E27FC236}">
                <a16:creationId xmlns:a16="http://schemas.microsoft.com/office/drawing/2014/main" id="{3087CFF2-C75A-3498-7036-737ADA1F24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7130EB-85E1-3FF6-E23F-25F0A0F0FDB4}"/>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292205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E8D6-C05D-0636-DC42-CA643F637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737F18-0089-4528-4ACC-99662F8C6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09EE41-BED8-75A2-C37D-B0FED6636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0A0100-2C61-1862-E30F-15BE49EA4680}"/>
              </a:ext>
            </a:extLst>
          </p:cNvPr>
          <p:cNvSpPr>
            <a:spLocks noGrp="1"/>
          </p:cNvSpPr>
          <p:nvPr>
            <p:ph type="dt" sz="half" idx="10"/>
          </p:nvPr>
        </p:nvSpPr>
        <p:spPr/>
        <p:txBody>
          <a:bodyPr/>
          <a:lstStyle/>
          <a:p>
            <a:fld id="{FD643F79-88CD-4D98-989E-F8AE00D761EA}" type="datetimeFigureOut">
              <a:rPr lang="en-IN" smtClean="0"/>
              <a:t>05-09-2023</a:t>
            </a:fld>
            <a:endParaRPr lang="en-IN"/>
          </a:p>
        </p:txBody>
      </p:sp>
      <p:sp>
        <p:nvSpPr>
          <p:cNvPr id="6" name="Footer Placeholder 5">
            <a:extLst>
              <a:ext uri="{FF2B5EF4-FFF2-40B4-BE49-F238E27FC236}">
                <a16:creationId xmlns:a16="http://schemas.microsoft.com/office/drawing/2014/main" id="{38E96D74-4CE0-FCB8-3296-A9C08ACF3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927219-9E7B-10F2-5B58-E80AFA553DBB}"/>
              </a:ext>
            </a:extLst>
          </p:cNvPr>
          <p:cNvSpPr>
            <a:spLocks noGrp="1"/>
          </p:cNvSpPr>
          <p:nvPr>
            <p:ph type="sldNum" sz="quarter" idx="12"/>
          </p:nvPr>
        </p:nvSpPr>
        <p:spPr/>
        <p:txBody>
          <a:bodyPr/>
          <a:lstStyle/>
          <a:p>
            <a:fld id="{AFD542B0-27F1-4248-97E9-2BAF34629992}" type="slidenum">
              <a:rPr lang="en-IN" smtClean="0"/>
              <a:t>‹#›</a:t>
            </a:fld>
            <a:endParaRPr lang="en-IN"/>
          </a:p>
        </p:txBody>
      </p:sp>
    </p:spTree>
    <p:extLst>
      <p:ext uri="{BB962C8B-B14F-4D97-AF65-F5344CB8AC3E}">
        <p14:creationId xmlns:p14="http://schemas.microsoft.com/office/powerpoint/2010/main" val="213824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B8C45C-B2EF-52E2-FB53-FEEC43980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937FDD-90B9-200E-041E-27881A322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6BC9A3-68D1-CBA0-F5A6-9FCE32968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43F79-88CD-4D98-989E-F8AE00D761EA}" type="datetimeFigureOut">
              <a:rPr lang="en-IN" smtClean="0"/>
              <a:t>05-09-2023</a:t>
            </a:fld>
            <a:endParaRPr lang="en-IN"/>
          </a:p>
        </p:txBody>
      </p:sp>
      <p:sp>
        <p:nvSpPr>
          <p:cNvPr id="5" name="Footer Placeholder 4">
            <a:extLst>
              <a:ext uri="{FF2B5EF4-FFF2-40B4-BE49-F238E27FC236}">
                <a16:creationId xmlns:a16="http://schemas.microsoft.com/office/drawing/2014/main" id="{9D4C0323-1240-448B-91B0-035E49FC0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289801-88C2-18ED-6743-F58308425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542B0-27F1-4248-97E9-2BAF34629992}" type="slidenum">
              <a:rPr lang="en-IN" smtClean="0"/>
              <a:t>‹#›</a:t>
            </a:fld>
            <a:endParaRPr lang="en-IN"/>
          </a:p>
        </p:txBody>
      </p:sp>
    </p:spTree>
    <p:extLst>
      <p:ext uri="{BB962C8B-B14F-4D97-AF65-F5344CB8AC3E}">
        <p14:creationId xmlns:p14="http://schemas.microsoft.com/office/powerpoint/2010/main" val="106346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DAD1-F0DF-4E18-F0EA-A88D2A747B42}"/>
              </a:ext>
            </a:extLst>
          </p:cNvPr>
          <p:cNvSpPr>
            <a:spLocks noGrp="1"/>
          </p:cNvSpPr>
          <p:nvPr>
            <p:ph type="ctrTitle"/>
          </p:nvPr>
        </p:nvSpPr>
        <p:spPr>
          <a:xfrm>
            <a:off x="1524000" y="482283"/>
            <a:ext cx="9144000" cy="1255077"/>
          </a:xfrm>
        </p:spPr>
        <p:txBody>
          <a:bodyPr/>
          <a:lstStyle/>
          <a:p>
            <a:r>
              <a:rPr lang="en-IN" b="1" dirty="0"/>
              <a:t>Training Methods</a:t>
            </a:r>
          </a:p>
        </p:txBody>
      </p:sp>
      <p:sp>
        <p:nvSpPr>
          <p:cNvPr id="3" name="Subtitle 2">
            <a:extLst>
              <a:ext uri="{FF2B5EF4-FFF2-40B4-BE49-F238E27FC236}">
                <a16:creationId xmlns:a16="http://schemas.microsoft.com/office/drawing/2014/main" id="{8CBF6DED-E235-C252-3BF3-89A476F97213}"/>
              </a:ext>
            </a:extLst>
          </p:cNvPr>
          <p:cNvSpPr>
            <a:spLocks noGrp="1"/>
          </p:cNvSpPr>
          <p:nvPr>
            <p:ph type="subTitle" idx="1"/>
          </p:nvPr>
        </p:nvSpPr>
        <p:spPr>
          <a:xfrm>
            <a:off x="1524000" y="3602038"/>
            <a:ext cx="9144000" cy="512762"/>
          </a:xfrm>
        </p:spPr>
        <p:txBody>
          <a:bodyPr/>
          <a:lstStyle/>
          <a:p>
            <a:r>
              <a:rPr lang="en-IN" dirty="0"/>
              <a:t>Cdr Vijay Pratap Singh</a:t>
            </a:r>
          </a:p>
        </p:txBody>
      </p:sp>
    </p:spTree>
    <p:extLst>
      <p:ext uri="{BB962C8B-B14F-4D97-AF65-F5344CB8AC3E}">
        <p14:creationId xmlns:p14="http://schemas.microsoft.com/office/powerpoint/2010/main" val="347211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9"/>
            <a:ext cx="8382000" cy="474247"/>
          </a:xfrm>
        </p:spPr>
        <p:txBody>
          <a:bodyPr>
            <a:noAutofit/>
          </a:bodyPr>
          <a:lstStyle/>
          <a:p>
            <a:r>
              <a:rPr lang="en-US" sz="3200" dirty="0"/>
              <a:t>ADVANTAGES OF ON THE JOB TRAINING</a:t>
            </a:r>
          </a:p>
        </p:txBody>
      </p:sp>
      <p:sp>
        <p:nvSpPr>
          <p:cNvPr id="3" name="Content Placeholder 2"/>
          <p:cNvSpPr>
            <a:spLocks noGrp="1"/>
          </p:cNvSpPr>
          <p:nvPr>
            <p:ph idx="1"/>
          </p:nvPr>
        </p:nvSpPr>
        <p:spPr>
          <a:xfrm>
            <a:off x="1752600" y="895408"/>
            <a:ext cx="8458200" cy="5230756"/>
          </a:xfrm>
        </p:spPr>
        <p:txBody>
          <a:bodyPr>
            <a:normAutofit/>
          </a:bodyPr>
          <a:lstStyle/>
          <a:p>
            <a:r>
              <a:rPr lang="en-US" dirty="0"/>
              <a:t>Generally most cost-effective </a:t>
            </a:r>
          </a:p>
          <a:p>
            <a:r>
              <a:rPr lang="en-US" dirty="0"/>
              <a:t>Employees are actually productive </a:t>
            </a:r>
          </a:p>
          <a:p>
            <a:r>
              <a:rPr lang="en-US" dirty="0"/>
              <a:t>Opportunity to learn while doing </a:t>
            </a:r>
          </a:p>
          <a:p>
            <a:r>
              <a:rPr lang="en-US" dirty="0"/>
              <a:t>Training alongside real colleagues </a:t>
            </a:r>
          </a:p>
          <a:p>
            <a:pPr marL="0" indent="0">
              <a:buNone/>
            </a:pPr>
            <a:endParaRPr lang="en-US" sz="3200" b="1" cap="all" dirty="0">
              <a:ln w="500">
                <a:solidFill>
                  <a:schemeClr val="tx2">
                    <a:shade val="20000"/>
                    <a:satMod val="120000"/>
                  </a:schemeClr>
                </a:solidFill>
              </a:ln>
              <a:solidFill>
                <a:schemeClr val="bg2">
                  <a:lumMod val="50000"/>
                </a:schemeClr>
              </a:solidFill>
              <a:latin typeface="+mj-lt"/>
              <a:ea typeface="+mj-ea"/>
              <a:cs typeface="+mj-cs"/>
            </a:endParaRPr>
          </a:p>
          <a:p>
            <a:pPr marL="0" indent="0">
              <a:buNone/>
            </a:pPr>
            <a:r>
              <a:rPr lang="en-US" sz="3200" b="1" cap="all" dirty="0">
                <a:ln w="500">
                  <a:solidFill>
                    <a:schemeClr val="tx2">
                      <a:shade val="20000"/>
                      <a:satMod val="120000"/>
                    </a:schemeClr>
                  </a:solidFill>
                </a:ln>
                <a:solidFill>
                  <a:schemeClr val="bg2">
                    <a:lumMod val="50000"/>
                  </a:schemeClr>
                </a:solidFill>
                <a:latin typeface="+mj-lt"/>
                <a:ea typeface="+mj-ea"/>
                <a:cs typeface="+mj-cs"/>
              </a:rPr>
              <a:t>DISADVANTAGES OF ON THE JOB TRAINING</a:t>
            </a:r>
          </a:p>
          <a:p>
            <a:r>
              <a:rPr lang="en-US" dirty="0"/>
              <a:t>Quality depends on ability of trainer and time available </a:t>
            </a:r>
          </a:p>
          <a:p>
            <a:r>
              <a:rPr lang="en-US" dirty="0"/>
              <a:t>Bad habits might be passed on </a:t>
            </a:r>
          </a:p>
          <a:p>
            <a:r>
              <a:rPr lang="en-US" dirty="0"/>
              <a:t>Learning environment may not be conducive </a:t>
            </a:r>
          </a:p>
          <a:p>
            <a:r>
              <a:rPr lang="en-US" dirty="0"/>
              <a:t>Potential disruption to production </a:t>
            </a:r>
          </a:p>
          <a:p>
            <a:pPr marL="0" indent="0">
              <a:buNone/>
            </a:pPr>
            <a:endParaRPr lang="en-US" dirty="0"/>
          </a:p>
          <a:p>
            <a:pPr>
              <a:buFont typeface="Wingdings" charset="2"/>
              <a:buChar char="§"/>
            </a:pPr>
            <a:endParaRPr lang="en-US" dirty="0"/>
          </a:p>
        </p:txBody>
      </p:sp>
    </p:spTree>
    <p:extLst>
      <p:ext uri="{BB962C8B-B14F-4D97-AF65-F5344CB8AC3E}">
        <p14:creationId xmlns:p14="http://schemas.microsoft.com/office/powerpoint/2010/main" val="7301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569804"/>
          </a:xfrm>
        </p:spPr>
        <p:txBody>
          <a:bodyPr>
            <a:normAutofit fontScale="90000"/>
          </a:bodyPr>
          <a:lstStyle/>
          <a:p>
            <a:r>
              <a:rPr lang="en-US" dirty="0"/>
              <a:t>OFF THE JOB TRAINING</a:t>
            </a:r>
          </a:p>
        </p:txBody>
      </p:sp>
      <p:sp>
        <p:nvSpPr>
          <p:cNvPr id="3" name="Content Placeholder 2"/>
          <p:cNvSpPr>
            <a:spLocks noGrp="1"/>
          </p:cNvSpPr>
          <p:nvPr>
            <p:ph idx="1"/>
          </p:nvPr>
        </p:nvSpPr>
        <p:spPr>
          <a:xfrm>
            <a:off x="1752600" y="700046"/>
            <a:ext cx="8382000" cy="5974803"/>
          </a:xfrm>
        </p:spPr>
        <p:txBody>
          <a:bodyPr>
            <a:noAutofit/>
          </a:bodyPr>
          <a:lstStyle/>
          <a:p>
            <a:r>
              <a:rPr lang="en-US" sz="2400" dirty="0"/>
              <a:t>Provided away from the immediate workplace or is conducted separate from the job environment</a:t>
            </a:r>
          </a:p>
          <a:p>
            <a:r>
              <a:rPr lang="en-US" sz="2400" dirty="0"/>
              <a:t>study material is supplied</a:t>
            </a:r>
          </a:p>
          <a:p>
            <a:r>
              <a:rPr lang="en-US" sz="2400" dirty="0"/>
              <a:t> There is full concentration on learning rather than performing, and there is freedom of expression</a:t>
            </a:r>
          </a:p>
          <a:p>
            <a:r>
              <a:rPr lang="en-US" sz="2400" dirty="0"/>
              <a:t>This might be at a specialist training Centre or at a college or at a company’s own premises. </a:t>
            </a:r>
          </a:p>
          <a:p>
            <a:r>
              <a:rPr lang="en-US" sz="2400" dirty="0"/>
              <a:t>This type of training can be particularly useful for developing transferable skills that can be used in many different parts of the business. </a:t>
            </a:r>
          </a:p>
          <a:p>
            <a:r>
              <a:rPr lang="en-US" sz="2400" dirty="0"/>
              <a:t>It may be used for example, to train employees in the use of new equipment and new methods or to bring them </a:t>
            </a:r>
            <a:r>
              <a:rPr lang="en-US" dirty="0"/>
              <a:t>up to date with changes in the law. </a:t>
            </a:r>
            <a:br>
              <a:rPr lang="en-US" dirty="0"/>
            </a:br>
            <a:endParaRPr lang="en-US" dirty="0"/>
          </a:p>
          <a:p>
            <a:endParaRPr lang="en-US" sz="2400" dirty="0"/>
          </a:p>
        </p:txBody>
      </p:sp>
    </p:spTree>
    <p:extLst>
      <p:ext uri="{BB962C8B-B14F-4D97-AF65-F5344CB8AC3E}">
        <p14:creationId xmlns:p14="http://schemas.microsoft.com/office/powerpoint/2010/main" val="304014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 THE JOB TRAINING METHOD</a:t>
            </a:r>
          </a:p>
        </p:txBody>
      </p:sp>
      <p:sp>
        <p:nvSpPr>
          <p:cNvPr id="3" name="Content Placeholder 2"/>
          <p:cNvSpPr>
            <a:spLocks noGrp="1"/>
          </p:cNvSpPr>
          <p:nvPr>
            <p:ph idx="1"/>
          </p:nvPr>
        </p:nvSpPr>
        <p:spPr/>
        <p:txBody>
          <a:bodyPr>
            <a:normAutofit/>
          </a:bodyPr>
          <a:lstStyle/>
          <a:p>
            <a:pPr marL="0" indent="0">
              <a:buNone/>
            </a:pPr>
            <a:r>
              <a:rPr lang="en-US" b="1" dirty="0"/>
              <a:t>1)LECTURE AND CONFERENCES</a:t>
            </a:r>
          </a:p>
          <a:p>
            <a:r>
              <a:rPr lang="en-US" dirty="0"/>
              <a:t>Traditional and direct method of instruction</a:t>
            </a:r>
          </a:p>
          <a:p>
            <a:r>
              <a:rPr lang="en-US" dirty="0"/>
              <a:t>Every training programme starts with lecture and training, verbal presentation for large audience</a:t>
            </a:r>
          </a:p>
          <a:p>
            <a:r>
              <a:rPr lang="en-US" dirty="0"/>
              <a:t>Lecture have to be motivating and creating interest among the trainees</a:t>
            </a:r>
          </a:p>
          <a:p>
            <a:r>
              <a:rPr lang="en-US" dirty="0"/>
              <a:t>The speaker must have considerable depth in the subject</a:t>
            </a:r>
          </a:p>
          <a:p>
            <a:r>
              <a:rPr lang="en-US" dirty="0"/>
              <a:t> In the colleges and universities, lectures and seminars are the most common methods used for training.</a:t>
            </a:r>
          </a:p>
          <a:p>
            <a:endParaRPr lang="en-US" dirty="0"/>
          </a:p>
        </p:txBody>
      </p:sp>
    </p:spTree>
    <p:extLst>
      <p:ext uri="{BB962C8B-B14F-4D97-AF65-F5344CB8AC3E}">
        <p14:creationId xmlns:p14="http://schemas.microsoft.com/office/powerpoint/2010/main" val="116507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 THE JOB TRAINING METHOD</a:t>
            </a:r>
          </a:p>
        </p:txBody>
      </p:sp>
      <p:sp>
        <p:nvSpPr>
          <p:cNvPr id="3" name="Content Placeholder 2"/>
          <p:cNvSpPr>
            <a:spLocks noGrp="1"/>
          </p:cNvSpPr>
          <p:nvPr>
            <p:ph idx="1"/>
          </p:nvPr>
        </p:nvSpPr>
        <p:spPr/>
        <p:txBody>
          <a:bodyPr>
            <a:normAutofit/>
          </a:bodyPr>
          <a:lstStyle/>
          <a:p>
            <a:pPr marL="0" indent="0">
              <a:buNone/>
            </a:pPr>
            <a:r>
              <a:rPr lang="en-US" b="1" dirty="0"/>
              <a:t>2)VESTIBULE TRAINING</a:t>
            </a:r>
          </a:p>
          <a:p>
            <a:r>
              <a:rPr lang="en-US" dirty="0"/>
              <a:t>The workers are trained in a prototype environment on specific jobs in a special part of the plant.</a:t>
            </a:r>
          </a:p>
          <a:p>
            <a:r>
              <a:rPr lang="en-US" dirty="0"/>
              <a:t>After training, the workers may put on a similar jobs in the actual work shop</a:t>
            </a:r>
          </a:p>
          <a:p>
            <a:r>
              <a:rPr lang="en-US" dirty="0"/>
              <a:t>During the Second World War II, this method was used to train a large number of workers in a short period of time. </a:t>
            </a:r>
          </a:p>
          <a:p>
            <a:r>
              <a:rPr lang="en-US" dirty="0"/>
              <a:t>It prevents trainees to commit costly mistakes on the actual machines.</a:t>
            </a:r>
          </a:p>
          <a:p>
            <a:endParaRPr lang="en-US" dirty="0"/>
          </a:p>
        </p:txBody>
      </p:sp>
    </p:spTree>
    <p:extLst>
      <p:ext uri="{BB962C8B-B14F-4D97-AF65-F5344CB8AC3E}">
        <p14:creationId xmlns:p14="http://schemas.microsoft.com/office/powerpoint/2010/main" val="162704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 THE JOB TRAINING METHOD</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3) SIMULATION EXERCISES</a:t>
            </a:r>
          </a:p>
          <a:p>
            <a:r>
              <a:rPr lang="en-US" dirty="0"/>
              <a:t>Simulation is any artificial environment exactly similar to the actual situation.</a:t>
            </a:r>
          </a:p>
          <a:p>
            <a:r>
              <a:rPr lang="en-US" dirty="0"/>
              <a:t>four basic simulation techniques used for imparting training: management games, case study, role playing, and in-basket training.</a:t>
            </a:r>
          </a:p>
          <a:p>
            <a:pPr marL="0" indent="0">
              <a:buNone/>
            </a:pPr>
            <a:r>
              <a:rPr lang="en-US" b="1" dirty="0" err="1"/>
              <a:t>i</a:t>
            </a:r>
            <a:r>
              <a:rPr lang="en-US" b="1" dirty="0"/>
              <a:t>)Management games:</a:t>
            </a:r>
          </a:p>
          <a:p>
            <a:r>
              <a:rPr lang="en-US" dirty="0"/>
              <a:t>Helps candidate practical applicability of the subject. </a:t>
            </a:r>
          </a:p>
          <a:p>
            <a:r>
              <a:rPr lang="en-US" dirty="0"/>
              <a:t>Help to ingrain thinking habits, analytical, logical and reasoning capabilities, importance of team work, time management, to make decisions lacking complete information, communication and leadership capabilities.</a:t>
            </a:r>
          </a:p>
        </p:txBody>
      </p:sp>
    </p:spTree>
    <p:extLst>
      <p:ext uri="{BB962C8B-B14F-4D97-AF65-F5344CB8AC3E}">
        <p14:creationId xmlns:p14="http://schemas.microsoft.com/office/powerpoint/2010/main" val="144101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74639"/>
            <a:ext cx="7848600" cy="6383930"/>
          </a:xfrm>
        </p:spPr>
        <p:txBody>
          <a:bodyPr/>
          <a:lstStyle/>
          <a:p>
            <a:pPr marL="0" indent="0">
              <a:buNone/>
            </a:pPr>
            <a:r>
              <a:rPr lang="en-US" b="1" dirty="0"/>
              <a:t>ii)Case study: </a:t>
            </a:r>
          </a:p>
          <a:p>
            <a:r>
              <a:rPr lang="en-US" dirty="0"/>
              <a:t>Bridging the gap between theory and practice by allowing the application of theoretical concepts to be demonstrated</a:t>
            </a:r>
          </a:p>
          <a:p>
            <a:r>
              <a:rPr lang="en-US" dirty="0"/>
              <a:t>Encourage active learning, provides an opportunity for the development of key skills such as communication, group working and problem solving, and increases the trainees” enjoyment of the topic and hence their desire to learn.</a:t>
            </a:r>
          </a:p>
          <a:p>
            <a:endParaRPr lang="en-US" dirty="0"/>
          </a:p>
          <a:p>
            <a:endParaRPr lang="en-US" dirty="0"/>
          </a:p>
        </p:txBody>
      </p:sp>
    </p:spTree>
    <p:extLst>
      <p:ext uri="{BB962C8B-B14F-4D97-AF65-F5344CB8AC3E}">
        <p14:creationId xmlns:p14="http://schemas.microsoft.com/office/powerpoint/2010/main" val="281112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022475" y="276763"/>
            <a:ext cx="7556313" cy="5849401"/>
          </a:xfrm>
        </p:spPr>
        <p:txBody>
          <a:bodyPr>
            <a:normAutofit lnSpcReduction="10000"/>
          </a:bodyPr>
          <a:lstStyle/>
          <a:p>
            <a:pPr marL="0" indent="0">
              <a:buNone/>
            </a:pPr>
            <a:r>
              <a:rPr lang="en-US" b="1" dirty="0"/>
              <a:t>iii)Role playing:</a:t>
            </a:r>
          </a:p>
          <a:p>
            <a:r>
              <a:rPr lang="en-US" dirty="0"/>
              <a:t> The steps involved in role playing include defining objectives, choose context &amp; roles, introducing the exercise, trainee preparation/research, the role-play, concluding discussion, and assessment.</a:t>
            </a:r>
          </a:p>
          <a:p>
            <a:r>
              <a:rPr lang="en-US" dirty="0"/>
              <a:t> Each trainee takes the role of a person affected by an issue and studies the impacts of the issues on human life and/or the effects of human activities on the world around us from the perspective of that person.</a:t>
            </a:r>
          </a:p>
          <a:p>
            <a:r>
              <a:rPr lang="en-US" dirty="0"/>
              <a:t>It help student to deal with </a:t>
            </a:r>
            <a:r>
              <a:rPr lang="fr-FR" dirty="0"/>
              <a:t> complex problems </a:t>
            </a:r>
            <a:r>
              <a:rPr lang="en-US" dirty="0"/>
              <a:t>with no single “right” answer and to use a variety of skills beyond those employed in a typical research project.</a:t>
            </a:r>
          </a:p>
          <a:p>
            <a:endParaRPr lang="en-US" dirty="0"/>
          </a:p>
        </p:txBody>
      </p:sp>
    </p:spTree>
    <p:extLst>
      <p:ext uri="{BB962C8B-B14F-4D97-AF65-F5344CB8AC3E}">
        <p14:creationId xmlns:p14="http://schemas.microsoft.com/office/powerpoint/2010/main" val="123088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 THE JOB TRAINING METHOD</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4)SENSITIVITY TRAINING</a:t>
            </a:r>
          </a:p>
          <a:p>
            <a:r>
              <a:rPr lang="en-US" dirty="0"/>
              <a:t>Also known as laboratory or T-group training</a:t>
            </a:r>
          </a:p>
          <a:p>
            <a:r>
              <a:rPr lang="en-US" dirty="0"/>
              <a:t>About making people understand about themselves and others reasonably, which is done by developing in them social sensitivity and behavioral flexibility</a:t>
            </a:r>
          </a:p>
          <a:p>
            <a:r>
              <a:rPr lang="en-US" dirty="0"/>
              <a:t>It reveals information about his or her own personal qualities, concerns, emotional issues, and things that he or she has in common with other members of the group</a:t>
            </a:r>
          </a:p>
          <a:p>
            <a:pPr>
              <a:buFont typeface="Wingdings" charset="2"/>
              <a:buChar char="Ø"/>
            </a:pPr>
            <a:r>
              <a:rPr lang="en-US" dirty="0"/>
              <a:t>It comprises of three steps:</a:t>
            </a:r>
          </a:p>
          <a:p>
            <a:pPr marL="0" indent="0">
              <a:buNone/>
            </a:pPr>
            <a:r>
              <a:rPr lang="en-US" dirty="0"/>
              <a:t> 1.Unfreezing the old value</a:t>
            </a:r>
          </a:p>
          <a:p>
            <a:pPr marL="0" indent="0">
              <a:buNone/>
            </a:pPr>
            <a:r>
              <a:rPr lang="en-US" dirty="0"/>
              <a:t>2.Development of new value</a:t>
            </a:r>
          </a:p>
          <a:p>
            <a:pPr marL="0" indent="0">
              <a:buNone/>
            </a:pPr>
            <a:r>
              <a:rPr lang="en-US" dirty="0"/>
              <a:t>3.Refreezing the new one</a:t>
            </a:r>
          </a:p>
          <a:p>
            <a:endParaRPr lang="en-US" dirty="0"/>
          </a:p>
        </p:txBody>
      </p:sp>
    </p:spTree>
    <p:extLst>
      <p:ext uri="{BB962C8B-B14F-4D97-AF65-F5344CB8AC3E}">
        <p14:creationId xmlns:p14="http://schemas.microsoft.com/office/powerpoint/2010/main" val="153377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 THE JOB TRAINING METHOD</a:t>
            </a:r>
          </a:p>
        </p:txBody>
      </p:sp>
      <p:sp>
        <p:nvSpPr>
          <p:cNvPr id="3" name="Content Placeholder 2"/>
          <p:cNvSpPr>
            <a:spLocks noGrp="1"/>
          </p:cNvSpPr>
          <p:nvPr>
            <p:ph idx="1"/>
          </p:nvPr>
        </p:nvSpPr>
        <p:spPr/>
        <p:txBody>
          <a:bodyPr>
            <a:normAutofit/>
          </a:bodyPr>
          <a:lstStyle/>
          <a:p>
            <a:pPr marL="0" indent="0">
              <a:buNone/>
            </a:pPr>
            <a:r>
              <a:rPr lang="en-US" sz="2400" b="1" dirty="0"/>
              <a:t>5)TRANSACTIONAL ANALYSIS</a:t>
            </a:r>
          </a:p>
          <a:p>
            <a:r>
              <a:rPr lang="en-US" sz="2400" dirty="0"/>
              <a:t>It provides trainees with a realistic and useful method for analyzing and understanding the behavior of others. In every social interaction, there is a motivation provided by one person and a reaction to that motivation given by another person.</a:t>
            </a:r>
          </a:p>
          <a:p>
            <a:r>
              <a:rPr lang="en-US" sz="2400" dirty="0"/>
              <a:t>This motivation reaction relationship between two persons is known as a transaction. Transactional analysis can be done by the ego (system of feelings accompanied by a related set of behaviors states of an individual).</a:t>
            </a:r>
          </a:p>
          <a:p>
            <a:pPr marL="0" indent="0">
              <a:buNone/>
            </a:pPr>
            <a:endParaRPr lang="en-US" sz="2400" dirty="0"/>
          </a:p>
          <a:p>
            <a:endParaRPr lang="en-US" dirty="0"/>
          </a:p>
        </p:txBody>
      </p:sp>
    </p:spTree>
    <p:extLst>
      <p:ext uri="{BB962C8B-B14F-4D97-AF65-F5344CB8AC3E}">
        <p14:creationId xmlns:p14="http://schemas.microsoft.com/office/powerpoint/2010/main" val="15375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543800" cy="1325562"/>
          </a:xfrm>
        </p:spPr>
        <p:txBody>
          <a:bodyPr>
            <a:normAutofit/>
          </a:bodyPr>
          <a:lstStyle/>
          <a:p>
            <a:pPr algn="ctr"/>
            <a:r>
              <a:rPr lang="en-US" sz="5400" b="1" dirty="0">
                <a:latin typeface="+mn-lt"/>
              </a:rPr>
              <a:t>TRAINING METHOD</a:t>
            </a:r>
          </a:p>
        </p:txBody>
      </p:sp>
      <p:sp>
        <p:nvSpPr>
          <p:cNvPr id="3" name="Content Placeholder 2"/>
          <p:cNvSpPr>
            <a:spLocks noGrp="1"/>
          </p:cNvSpPr>
          <p:nvPr>
            <p:ph idx="1"/>
          </p:nvPr>
        </p:nvSpPr>
        <p:spPr>
          <a:xfrm>
            <a:off x="1743075" y="1780775"/>
            <a:ext cx="8705850" cy="4253949"/>
          </a:xfrm>
        </p:spPr>
        <p:txBody>
          <a:bodyPr/>
          <a:lstStyle/>
          <a:p>
            <a:pPr marL="0" indent="0" algn="just">
              <a:buNone/>
            </a:pPr>
            <a:r>
              <a:rPr lang="en-US" dirty="0"/>
              <a:t>A large variety of techniques are used in every business. Even within one organization different methods are used   for training different people.</a:t>
            </a:r>
          </a:p>
          <a:p>
            <a:pPr marL="0" indent="0" algn="just">
              <a:buNone/>
            </a:pPr>
            <a:endParaRPr lang="en-US" dirty="0"/>
          </a:p>
          <a:p>
            <a:pPr marL="0" indent="0" algn="just">
              <a:buNone/>
            </a:pPr>
            <a:r>
              <a:rPr lang="en-US" dirty="0"/>
              <a:t>All the methods are divided into two categories:</a:t>
            </a:r>
          </a:p>
          <a:p>
            <a:pPr algn="just"/>
            <a:r>
              <a:rPr lang="en-US" dirty="0"/>
              <a:t> ON THE JOB TRAINING METHODS</a:t>
            </a:r>
          </a:p>
          <a:p>
            <a:pPr algn="just"/>
            <a:r>
              <a:rPr lang="en-US" dirty="0"/>
              <a:t>OFF THE JOB TRAINING METHODS</a:t>
            </a:r>
          </a:p>
          <a:p>
            <a:pPr marL="0" indent="0" algn="just">
              <a:buNone/>
            </a:pPr>
            <a:endParaRPr lang="en-US" dirty="0"/>
          </a:p>
        </p:txBody>
      </p:sp>
    </p:spTree>
    <p:extLst>
      <p:ext uri="{BB962C8B-B14F-4D97-AF65-F5344CB8AC3E}">
        <p14:creationId xmlns:p14="http://schemas.microsoft.com/office/powerpoint/2010/main" val="209369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ON THE JOB TRAINING</a:t>
            </a:r>
          </a:p>
        </p:txBody>
      </p:sp>
      <p:sp>
        <p:nvSpPr>
          <p:cNvPr id="3" name="Content Placeholder 2"/>
          <p:cNvSpPr>
            <a:spLocks noGrp="1"/>
          </p:cNvSpPr>
          <p:nvPr>
            <p:ph idx="1"/>
          </p:nvPr>
        </p:nvSpPr>
        <p:spPr/>
        <p:txBody>
          <a:bodyPr>
            <a:normAutofit/>
          </a:bodyPr>
          <a:lstStyle/>
          <a:p>
            <a:r>
              <a:rPr lang="en-US" dirty="0"/>
              <a:t>Under these method, new and inexperienced employees learn through observing peers or managers performing the job and trying to imitate their behavior.</a:t>
            </a:r>
          </a:p>
          <a:p>
            <a:r>
              <a:rPr lang="en-US" dirty="0"/>
              <a:t>Employees learn in the real work environment and gain experience dealing with the tasks and challenges that they will meet during a normal working day. training is given on the same machines and experience would be on already approved standards, and above all the trainee is learning while earning. </a:t>
            </a:r>
          </a:p>
        </p:txBody>
      </p:sp>
    </p:spTree>
    <p:extLst>
      <p:ext uri="{BB962C8B-B14F-4D97-AF65-F5344CB8AC3E}">
        <p14:creationId xmlns:p14="http://schemas.microsoft.com/office/powerpoint/2010/main" val="379762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ON THE JOB TRAINING METHOD</a:t>
            </a:r>
          </a:p>
        </p:txBody>
      </p:sp>
      <p:sp>
        <p:nvSpPr>
          <p:cNvPr id="3" name="Content Placeholder 2"/>
          <p:cNvSpPr>
            <a:spLocks noGrp="1"/>
          </p:cNvSpPr>
          <p:nvPr>
            <p:ph idx="1"/>
          </p:nvPr>
        </p:nvSpPr>
        <p:spPr/>
        <p:txBody>
          <a:bodyPr>
            <a:normAutofit/>
          </a:bodyPr>
          <a:lstStyle/>
          <a:p>
            <a:pPr marL="0" indent="0">
              <a:buNone/>
            </a:pPr>
            <a:endParaRPr lang="en-US" b="1" dirty="0"/>
          </a:p>
          <a:p>
            <a:pPr marL="514350" indent="-514350">
              <a:buNone/>
            </a:pPr>
            <a:r>
              <a:rPr lang="en-US" b="1" dirty="0"/>
              <a:t>1) COACHING</a:t>
            </a:r>
          </a:p>
          <a:p>
            <a:r>
              <a:rPr lang="en-IN" dirty="0"/>
              <a:t>One to one training (an experience staff to trainee)</a:t>
            </a:r>
          </a:p>
          <a:p>
            <a:r>
              <a:rPr lang="en-US" dirty="0"/>
              <a:t>Quickly identifies the weak areas and tries to focus on them</a:t>
            </a:r>
          </a:p>
          <a:p>
            <a:r>
              <a:rPr lang="en-US" dirty="0"/>
              <a:t>Theory to practical</a:t>
            </a:r>
          </a:p>
          <a:p>
            <a:r>
              <a:rPr lang="en-US" dirty="0"/>
              <a:t>In India, most of the scooter mechanics are trained only through this method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5490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ON THE JOB TRAINING METHOD</a:t>
            </a:r>
          </a:p>
        </p:txBody>
      </p:sp>
      <p:sp>
        <p:nvSpPr>
          <p:cNvPr id="3" name="Content Placeholder 2"/>
          <p:cNvSpPr>
            <a:spLocks noGrp="1"/>
          </p:cNvSpPr>
          <p:nvPr>
            <p:ph idx="1"/>
          </p:nvPr>
        </p:nvSpPr>
        <p:spPr/>
        <p:txBody>
          <a:bodyPr>
            <a:normAutofit/>
          </a:bodyPr>
          <a:lstStyle/>
          <a:p>
            <a:pPr marL="0" indent="0">
              <a:buNone/>
            </a:pPr>
            <a:endParaRPr lang="en-US" b="1" dirty="0"/>
          </a:p>
          <a:p>
            <a:pPr marL="0" indent="0">
              <a:buNone/>
            </a:pPr>
            <a:r>
              <a:rPr lang="en-US" b="1" dirty="0"/>
              <a:t>2)MENTORING</a:t>
            </a:r>
            <a:endParaRPr lang="en-US" dirty="0"/>
          </a:p>
          <a:p>
            <a:r>
              <a:rPr lang="en-US" dirty="0"/>
              <a:t>Each trainee is allocated to an established member of staff who acts as a guide and helper</a:t>
            </a:r>
          </a:p>
          <a:p>
            <a:r>
              <a:rPr lang="en-US" dirty="0"/>
              <a:t>Focus is to develop personal attitude</a:t>
            </a:r>
          </a:p>
          <a:p>
            <a:r>
              <a:rPr lang="en-US" dirty="0"/>
              <a:t>A mentor usually offers more personal support than a coach</a:t>
            </a:r>
          </a:p>
          <a:p>
            <a:r>
              <a:rPr lang="en-US" dirty="0"/>
              <a:t>One to one interaction, like coaching </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940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 THE JOB TRAINING METHOD</a:t>
            </a:r>
          </a:p>
        </p:txBody>
      </p:sp>
      <p:sp>
        <p:nvSpPr>
          <p:cNvPr id="3" name="Content Placeholder 2"/>
          <p:cNvSpPr>
            <a:spLocks noGrp="1"/>
          </p:cNvSpPr>
          <p:nvPr>
            <p:ph idx="1"/>
          </p:nvPr>
        </p:nvSpPr>
        <p:spPr/>
        <p:txBody>
          <a:bodyPr>
            <a:normAutofit/>
          </a:bodyPr>
          <a:lstStyle/>
          <a:p>
            <a:pPr marL="0" indent="0">
              <a:buNone/>
            </a:pPr>
            <a:endParaRPr lang="en-US" b="1" dirty="0"/>
          </a:p>
          <a:p>
            <a:pPr marL="0" indent="0">
              <a:buNone/>
            </a:pPr>
            <a:r>
              <a:rPr lang="en-US" b="1" dirty="0"/>
              <a:t>3)JOB ROTATION</a:t>
            </a:r>
          </a:p>
          <a:p>
            <a:r>
              <a:rPr lang="en-US" dirty="0"/>
              <a:t>Members of staff rotate roles or tasks so that they gain experience of a full range of jobs.</a:t>
            </a:r>
          </a:p>
          <a:p>
            <a:r>
              <a:rPr lang="en-US" dirty="0"/>
              <a:t>Rotation not only makes a person well acquainted with different job, but it also reduce or alleviates boredom and develop harmonious relationship with a number of people</a:t>
            </a:r>
          </a:p>
          <a:p>
            <a:endParaRPr lang="en-US" dirty="0"/>
          </a:p>
          <a:p>
            <a:endParaRPr lang="en-US" dirty="0"/>
          </a:p>
        </p:txBody>
      </p:sp>
    </p:spTree>
    <p:extLst>
      <p:ext uri="{BB962C8B-B14F-4D97-AF65-F5344CB8AC3E}">
        <p14:creationId xmlns:p14="http://schemas.microsoft.com/office/powerpoint/2010/main" val="258315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 THE JOB TRAINING METHOD</a:t>
            </a:r>
          </a:p>
        </p:txBody>
      </p:sp>
      <p:sp>
        <p:nvSpPr>
          <p:cNvPr id="3" name="Content Placeholder 2"/>
          <p:cNvSpPr>
            <a:spLocks noGrp="1"/>
          </p:cNvSpPr>
          <p:nvPr>
            <p:ph idx="1"/>
          </p:nvPr>
        </p:nvSpPr>
        <p:spPr/>
        <p:txBody>
          <a:bodyPr>
            <a:noAutofit/>
          </a:bodyPr>
          <a:lstStyle/>
          <a:p>
            <a:pPr marL="0" indent="0">
              <a:buNone/>
            </a:pPr>
            <a:r>
              <a:rPr lang="en-US" sz="2000" b="1" dirty="0"/>
              <a:t>4) JOB INSTRUCTIONAL TECHNIQUE</a:t>
            </a:r>
          </a:p>
          <a:p>
            <a:r>
              <a:rPr lang="en-US" sz="2000" dirty="0"/>
              <a:t>Step by step (structured) on the job training method where:</a:t>
            </a:r>
          </a:p>
          <a:p>
            <a:pPr marL="0" indent="0">
              <a:buNone/>
            </a:pPr>
            <a:r>
              <a:rPr lang="en-US" sz="2000" dirty="0"/>
              <a:t>a)Trainer prepare trainee with an overview of the job, its purpose and the result desired,</a:t>
            </a:r>
          </a:p>
          <a:p>
            <a:pPr marL="0" indent="0">
              <a:buNone/>
            </a:pPr>
            <a:r>
              <a:rPr lang="en-US" sz="2000" dirty="0"/>
              <a:t>b)Demonstrate the task and skill to the trainee</a:t>
            </a:r>
          </a:p>
          <a:p>
            <a:pPr marL="0" indent="0">
              <a:buNone/>
            </a:pPr>
            <a:r>
              <a:rPr lang="en-US" sz="2000" dirty="0"/>
              <a:t>c)Allow the trainees to demonstrate themselves</a:t>
            </a:r>
          </a:p>
          <a:p>
            <a:pPr marL="0" indent="0">
              <a:buNone/>
            </a:pPr>
            <a:r>
              <a:rPr lang="en-US" sz="2000" dirty="0"/>
              <a:t>d)Follows up to provide feedback and help</a:t>
            </a:r>
          </a:p>
          <a:p>
            <a:pPr marL="0" indent="0">
              <a:buNone/>
            </a:pPr>
            <a:r>
              <a:rPr lang="en-US" sz="2000" dirty="0"/>
              <a:t>e)Learning material in written or learning machines through a series called ‘frames’</a:t>
            </a:r>
          </a:p>
          <a:p>
            <a:r>
              <a:rPr lang="en-US" sz="2000" dirty="0"/>
              <a:t>Valuable for  educators as it help: </a:t>
            </a:r>
          </a:p>
          <a:p>
            <a:pPr>
              <a:buFont typeface="Wingdings" charset="2"/>
              <a:buChar char="Ø"/>
            </a:pPr>
            <a:r>
              <a:rPr lang="en-US" sz="2000" dirty="0"/>
              <a:t>To deliver step by step instruction</a:t>
            </a:r>
          </a:p>
          <a:p>
            <a:pPr>
              <a:buFont typeface="Wingdings" charset="2"/>
              <a:buChar char="Ø"/>
            </a:pPr>
            <a:r>
              <a:rPr lang="en-US" sz="2000" dirty="0"/>
              <a:t>To know when the learner has learned </a:t>
            </a:r>
          </a:p>
          <a:p>
            <a:pPr>
              <a:buFont typeface="Wingdings" charset="2"/>
              <a:buChar char="Ø"/>
            </a:pPr>
            <a:r>
              <a:rPr lang="en-US" sz="2000" dirty="0"/>
              <a:t>To be more conscientiousness in the working environment</a:t>
            </a:r>
          </a:p>
          <a:p>
            <a:endParaRPr lang="en-US" sz="2000" dirty="0"/>
          </a:p>
          <a:p>
            <a:endParaRPr lang="en-US" sz="2000" dirty="0"/>
          </a:p>
        </p:txBody>
      </p:sp>
    </p:spTree>
    <p:extLst>
      <p:ext uri="{BB962C8B-B14F-4D97-AF65-F5344CB8AC3E}">
        <p14:creationId xmlns:p14="http://schemas.microsoft.com/office/powerpoint/2010/main" val="377161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 THE JOB TRAINING METHOD</a:t>
            </a:r>
          </a:p>
        </p:txBody>
      </p:sp>
      <p:sp>
        <p:nvSpPr>
          <p:cNvPr id="3" name="Content Placeholder 2"/>
          <p:cNvSpPr>
            <a:spLocks noGrp="1"/>
          </p:cNvSpPr>
          <p:nvPr>
            <p:ph idx="1"/>
          </p:nvPr>
        </p:nvSpPr>
        <p:spPr/>
        <p:txBody>
          <a:bodyPr>
            <a:normAutofit/>
          </a:bodyPr>
          <a:lstStyle/>
          <a:p>
            <a:pPr marL="0" indent="0">
              <a:buNone/>
            </a:pPr>
            <a:endParaRPr lang="en-US" b="1" dirty="0"/>
          </a:p>
          <a:p>
            <a:pPr marL="0" indent="0">
              <a:buNone/>
            </a:pPr>
            <a:r>
              <a:rPr lang="en-US" b="1" dirty="0"/>
              <a:t>5)APPRENTICESHIP</a:t>
            </a:r>
          </a:p>
          <a:p>
            <a:r>
              <a:rPr lang="en-US" dirty="0"/>
              <a:t>Direct learning from the experts or under the direct supervision of their master for long period or a specific period of time</a:t>
            </a:r>
          </a:p>
          <a:p>
            <a:r>
              <a:rPr lang="en-US" dirty="0"/>
              <a:t>Serve as an apprentices and the objective is make the trainee all round skilled men</a:t>
            </a:r>
          </a:p>
          <a:p>
            <a:r>
              <a:rPr lang="en-US" dirty="0"/>
              <a:t>Expensive and no guarantee from the trainee as to serve the organization that he was trained </a:t>
            </a:r>
          </a:p>
          <a:p>
            <a:r>
              <a:rPr lang="en-US" dirty="0"/>
              <a:t>Paid remuneration according to the apprentice agreement.</a:t>
            </a:r>
          </a:p>
          <a:p>
            <a:endParaRPr lang="en-US" dirty="0"/>
          </a:p>
          <a:p>
            <a:endParaRPr lang="en-US" dirty="0"/>
          </a:p>
        </p:txBody>
      </p:sp>
    </p:spTree>
    <p:extLst>
      <p:ext uri="{BB962C8B-B14F-4D97-AF65-F5344CB8AC3E}">
        <p14:creationId xmlns:p14="http://schemas.microsoft.com/office/powerpoint/2010/main" val="376814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 THE JOB TRAINING METHOD</a:t>
            </a:r>
          </a:p>
        </p:txBody>
      </p:sp>
      <p:sp>
        <p:nvSpPr>
          <p:cNvPr id="3" name="Content Placeholder 2"/>
          <p:cNvSpPr>
            <a:spLocks noGrp="1"/>
          </p:cNvSpPr>
          <p:nvPr>
            <p:ph idx="1"/>
          </p:nvPr>
        </p:nvSpPr>
        <p:spPr/>
        <p:txBody>
          <a:bodyPr>
            <a:normAutofit/>
          </a:bodyPr>
          <a:lstStyle/>
          <a:p>
            <a:pPr marL="0" indent="0">
              <a:buNone/>
            </a:pPr>
            <a:endParaRPr lang="en-US" b="1" dirty="0"/>
          </a:p>
          <a:p>
            <a:pPr marL="0" indent="0">
              <a:buNone/>
            </a:pPr>
            <a:r>
              <a:rPr lang="en-US" b="1" dirty="0"/>
              <a:t>6)UNDERSTUDY</a:t>
            </a:r>
          </a:p>
          <a:p>
            <a:r>
              <a:rPr lang="en-US" dirty="0"/>
              <a:t>Superior gives training to subordinate as his/her understudy like an assistant to a manager or director (in a film)</a:t>
            </a:r>
          </a:p>
          <a:p>
            <a:r>
              <a:rPr lang="en-US" dirty="0"/>
              <a:t>Subordinate learn through observation and experience by participating in handling day to day problems.</a:t>
            </a:r>
          </a:p>
        </p:txBody>
      </p:sp>
    </p:spTree>
    <p:extLst>
      <p:ext uri="{BB962C8B-B14F-4D97-AF65-F5344CB8AC3E}">
        <p14:creationId xmlns:p14="http://schemas.microsoft.com/office/powerpoint/2010/main" val="314711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1275</Words>
  <Application>Microsoft Office PowerPoint</Application>
  <PresentationFormat>Widescreen</PresentationFormat>
  <Paragraphs>115</Paragraphs>
  <Slides>18</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Training Methods</vt:lpstr>
      <vt:lpstr>TRAINING METHOD</vt:lpstr>
      <vt:lpstr>ON THE JOB TRAINING</vt:lpstr>
      <vt:lpstr>ON THE JOB TRAINING METHOD</vt:lpstr>
      <vt:lpstr>ON THE JOB TRAINING METHOD</vt:lpstr>
      <vt:lpstr>ON THE JOB TRAINING METHOD</vt:lpstr>
      <vt:lpstr>ON THE JOB TRAINING METHOD</vt:lpstr>
      <vt:lpstr>ON THE JOB TRAINING METHOD</vt:lpstr>
      <vt:lpstr>ON THE JOB TRAINING METHOD</vt:lpstr>
      <vt:lpstr>ADVANTAGES OF ON THE JOB TRAINING</vt:lpstr>
      <vt:lpstr>OFF THE JOB TRAINING</vt:lpstr>
      <vt:lpstr>OFF THE JOB TRAINING METHOD</vt:lpstr>
      <vt:lpstr>OFF THE JOB TRAINING METHOD</vt:lpstr>
      <vt:lpstr>OFF THE JOB TRAINING METHOD</vt:lpstr>
      <vt:lpstr>PowerPoint Presentation</vt:lpstr>
      <vt:lpstr>PowerPoint Presentation</vt:lpstr>
      <vt:lpstr>OFF THE JOB TRAINING METHOD</vt:lpstr>
      <vt:lpstr>OFF THE JOB TRAINING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Methods</dc:title>
  <dc:creator>Vijay Pratap Singh</dc:creator>
  <cp:lastModifiedBy>Vijay Pratap Singh</cp:lastModifiedBy>
  <cp:revision>2</cp:revision>
  <dcterms:created xsi:type="dcterms:W3CDTF">2022-08-16T12:54:34Z</dcterms:created>
  <dcterms:modified xsi:type="dcterms:W3CDTF">2023-09-05T07:44:46Z</dcterms:modified>
</cp:coreProperties>
</file>