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933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100" y="165100"/>
            <a:ext cx="7696200" cy="685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67459" y="176530"/>
            <a:ext cx="7463790" cy="662940"/>
          </a:xfrm>
          <a:custGeom>
            <a:avLst/>
            <a:gdLst/>
            <a:ahLst/>
            <a:cxnLst/>
            <a:rect l="l" t="t" r="r" b="b"/>
            <a:pathLst>
              <a:path w="7463790" h="662940">
                <a:moveTo>
                  <a:pt x="0" y="350520"/>
                </a:moveTo>
                <a:lnTo>
                  <a:pt x="7463790" y="350520"/>
                </a:lnTo>
              </a:path>
              <a:path w="7463790" h="662940">
                <a:moveTo>
                  <a:pt x="360679" y="0"/>
                </a:moveTo>
                <a:lnTo>
                  <a:pt x="360679" y="662940"/>
                </a:lnTo>
              </a:path>
              <a:path w="7463790" h="662940">
                <a:moveTo>
                  <a:pt x="723900" y="0"/>
                </a:moveTo>
                <a:lnTo>
                  <a:pt x="723900" y="662940"/>
                </a:lnTo>
              </a:path>
              <a:path w="7463790" h="662940">
                <a:moveTo>
                  <a:pt x="1084580" y="0"/>
                </a:moveTo>
                <a:lnTo>
                  <a:pt x="1084580" y="662940"/>
                </a:lnTo>
              </a:path>
              <a:path w="7463790" h="662940">
                <a:moveTo>
                  <a:pt x="1447800" y="0"/>
                </a:moveTo>
                <a:lnTo>
                  <a:pt x="1447800" y="662940"/>
                </a:lnTo>
              </a:path>
              <a:path w="7463790" h="662940">
                <a:moveTo>
                  <a:pt x="1808479" y="0"/>
                </a:moveTo>
                <a:lnTo>
                  <a:pt x="1808479" y="662940"/>
                </a:lnTo>
              </a:path>
              <a:path w="7463790" h="662940">
                <a:moveTo>
                  <a:pt x="2170429" y="0"/>
                </a:moveTo>
                <a:lnTo>
                  <a:pt x="2170429" y="662940"/>
                </a:lnTo>
              </a:path>
              <a:path w="7463790" h="662940">
                <a:moveTo>
                  <a:pt x="2533650" y="0"/>
                </a:moveTo>
                <a:lnTo>
                  <a:pt x="2533650" y="662940"/>
                </a:lnTo>
              </a:path>
              <a:path w="7463790" h="662940">
                <a:moveTo>
                  <a:pt x="2894329" y="0"/>
                </a:moveTo>
                <a:lnTo>
                  <a:pt x="2894329" y="662940"/>
                </a:lnTo>
              </a:path>
              <a:path w="7463790" h="662940">
                <a:moveTo>
                  <a:pt x="3257550" y="0"/>
                </a:moveTo>
                <a:lnTo>
                  <a:pt x="3257550" y="662940"/>
                </a:lnTo>
              </a:path>
              <a:path w="7463790" h="662940">
                <a:moveTo>
                  <a:pt x="3618229" y="0"/>
                </a:moveTo>
                <a:lnTo>
                  <a:pt x="3618229" y="662940"/>
                </a:lnTo>
              </a:path>
              <a:path w="7463790" h="662940">
                <a:moveTo>
                  <a:pt x="3981450" y="0"/>
                </a:moveTo>
                <a:lnTo>
                  <a:pt x="3981450" y="662940"/>
                </a:lnTo>
              </a:path>
              <a:path w="7463790" h="662940">
                <a:moveTo>
                  <a:pt x="4343400" y="0"/>
                </a:moveTo>
                <a:lnTo>
                  <a:pt x="4343400" y="662940"/>
                </a:lnTo>
              </a:path>
              <a:path w="7463790" h="662940">
                <a:moveTo>
                  <a:pt x="4704080" y="0"/>
                </a:moveTo>
                <a:lnTo>
                  <a:pt x="4704080" y="662940"/>
                </a:lnTo>
              </a:path>
              <a:path w="7463790" h="662940">
                <a:moveTo>
                  <a:pt x="5067300" y="0"/>
                </a:moveTo>
                <a:lnTo>
                  <a:pt x="5067300" y="662940"/>
                </a:lnTo>
              </a:path>
              <a:path w="7463790" h="662940">
                <a:moveTo>
                  <a:pt x="5427980" y="0"/>
                </a:moveTo>
                <a:lnTo>
                  <a:pt x="5427980" y="662940"/>
                </a:lnTo>
              </a:path>
              <a:path w="7463790" h="662940">
                <a:moveTo>
                  <a:pt x="5791199" y="0"/>
                </a:moveTo>
                <a:lnTo>
                  <a:pt x="5791199" y="662940"/>
                </a:lnTo>
              </a:path>
              <a:path w="7463790" h="662940">
                <a:moveTo>
                  <a:pt x="6151880" y="0"/>
                </a:moveTo>
                <a:lnTo>
                  <a:pt x="6151880" y="662940"/>
                </a:lnTo>
              </a:path>
              <a:path w="7463790" h="662940">
                <a:moveTo>
                  <a:pt x="6513830" y="0"/>
                </a:moveTo>
                <a:lnTo>
                  <a:pt x="6513830" y="662940"/>
                </a:lnTo>
              </a:path>
              <a:path w="7463790" h="662940">
                <a:moveTo>
                  <a:pt x="6877050" y="0"/>
                </a:moveTo>
                <a:lnTo>
                  <a:pt x="6877050" y="662940"/>
                </a:lnTo>
              </a:path>
              <a:path w="7463790" h="662940">
                <a:moveTo>
                  <a:pt x="7237730" y="0"/>
                </a:moveTo>
                <a:lnTo>
                  <a:pt x="7237730" y="662940"/>
                </a:lnTo>
              </a:path>
            </a:pathLst>
          </a:custGeom>
          <a:ln w="9344">
            <a:solidFill>
              <a:srgbClr val="CCB2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17699" y="172719"/>
            <a:ext cx="5863590" cy="671830"/>
          </a:xfrm>
          <a:custGeom>
            <a:avLst/>
            <a:gdLst/>
            <a:ahLst/>
            <a:cxnLst/>
            <a:rect l="l" t="t" r="r" b="b"/>
            <a:pathLst>
              <a:path w="5863590" h="671830">
                <a:moveTo>
                  <a:pt x="2606040" y="1270"/>
                </a:moveTo>
                <a:lnTo>
                  <a:pt x="2606040" y="227329"/>
                </a:lnTo>
              </a:path>
              <a:path w="5863590" h="671830">
                <a:moveTo>
                  <a:pt x="2800350" y="354329"/>
                </a:moveTo>
                <a:lnTo>
                  <a:pt x="2910840" y="354329"/>
                </a:lnTo>
              </a:path>
              <a:path w="5863590" h="671830">
                <a:moveTo>
                  <a:pt x="2967990" y="382269"/>
                </a:moveTo>
                <a:lnTo>
                  <a:pt x="2967990" y="426719"/>
                </a:lnTo>
              </a:path>
              <a:path w="5863590" h="671830">
                <a:moveTo>
                  <a:pt x="3329940" y="541019"/>
                </a:moveTo>
                <a:lnTo>
                  <a:pt x="3329940" y="666750"/>
                </a:lnTo>
              </a:path>
              <a:path w="5863590" h="671830">
                <a:moveTo>
                  <a:pt x="4417060" y="180339"/>
                </a:moveTo>
                <a:lnTo>
                  <a:pt x="4417060" y="464819"/>
                </a:lnTo>
              </a:path>
              <a:path w="5863590" h="671830">
                <a:moveTo>
                  <a:pt x="4267200" y="354329"/>
                </a:moveTo>
                <a:lnTo>
                  <a:pt x="4819650" y="354329"/>
                </a:lnTo>
              </a:path>
              <a:path w="5863590" h="671830">
                <a:moveTo>
                  <a:pt x="4777740" y="201929"/>
                </a:moveTo>
                <a:lnTo>
                  <a:pt x="4777740" y="668019"/>
                </a:lnTo>
              </a:path>
              <a:path w="5863590" h="671830">
                <a:moveTo>
                  <a:pt x="4781550" y="83820"/>
                </a:moveTo>
                <a:lnTo>
                  <a:pt x="4781550" y="5079"/>
                </a:lnTo>
              </a:path>
              <a:path w="5863590" h="671830">
                <a:moveTo>
                  <a:pt x="5139690" y="289559"/>
                </a:moveTo>
                <a:lnTo>
                  <a:pt x="5139690" y="1270"/>
                </a:lnTo>
              </a:path>
              <a:path w="5863590" h="671830">
                <a:moveTo>
                  <a:pt x="5501640" y="354329"/>
                </a:moveTo>
                <a:lnTo>
                  <a:pt x="5378450" y="354329"/>
                </a:lnTo>
              </a:path>
              <a:path w="5863590" h="671830">
                <a:moveTo>
                  <a:pt x="5266690" y="354329"/>
                </a:moveTo>
                <a:lnTo>
                  <a:pt x="5168900" y="354329"/>
                </a:lnTo>
              </a:path>
              <a:path w="5863590" h="671830">
                <a:moveTo>
                  <a:pt x="5501640" y="429259"/>
                </a:moveTo>
                <a:lnTo>
                  <a:pt x="5501640" y="1270"/>
                </a:lnTo>
              </a:path>
              <a:path w="5863590" h="671830">
                <a:moveTo>
                  <a:pt x="5863590" y="572769"/>
                </a:moveTo>
                <a:lnTo>
                  <a:pt x="5863590" y="627379"/>
                </a:lnTo>
              </a:path>
              <a:path w="5863590" h="671830">
                <a:moveTo>
                  <a:pt x="1520189" y="7620"/>
                </a:moveTo>
                <a:lnTo>
                  <a:pt x="1520189" y="106679"/>
                </a:lnTo>
              </a:path>
              <a:path w="5863590" h="671830">
                <a:moveTo>
                  <a:pt x="1158239" y="3809"/>
                </a:moveTo>
                <a:lnTo>
                  <a:pt x="1158239" y="538479"/>
                </a:lnTo>
              </a:path>
              <a:path w="5863590" h="671830">
                <a:moveTo>
                  <a:pt x="1225550" y="354329"/>
                </a:moveTo>
                <a:lnTo>
                  <a:pt x="1117600" y="354329"/>
                </a:lnTo>
              </a:path>
              <a:path w="5863590" h="671830">
                <a:moveTo>
                  <a:pt x="717550" y="354329"/>
                </a:moveTo>
                <a:lnTo>
                  <a:pt x="586739" y="354329"/>
                </a:lnTo>
              </a:path>
              <a:path w="5863590" h="671830">
                <a:moveTo>
                  <a:pt x="0" y="354329"/>
                </a:moveTo>
                <a:lnTo>
                  <a:pt x="552450" y="354329"/>
                </a:lnTo>
              </a:path>
              <a:path w="5863590" h="671830">
                <a:moveTo>
                  <a:pt x="431800" y="199389"/>
                </a:moveTo>
                <a:lnTo>
                  <a:pt x="431800" y="671829"/>
                </a:lnTo>
              </a:path>
              <a:path w="5863590" h="671830">
                <a:moveTo>
                  <a:pt x="73660" y="227329"/>
                </a:moveTo>
                <a:lnTo>
                  <a:pt x="73660" y="474979"/>
                </a:lnTo>
              </a:path>
              <a:path w="5863590" h="671830">
                <a:moveTo>
                  <a:pt x="434339" y="43179"/>
                </a:moveTo>
                <a:lnTo>
                  <a:pt x="434339" y="0"/>
                </a:lnTo>
              </a:path>
              <a:path w="5863590" h="671830">
                <a:moveTo>
                  <a:pt x="796289" y="113029"/>
                </a:moveTo>
                <a:lnTo>
                  <a:pt x="796289" y="265429"/>
                </a:lnTo>
              </a:path>
              <a:path w="5863590" h="671830">
                <a:moveTo>
                  <a:pt x="796289" y="38100"/>
                </a:moveTo>
                <a:lnTo>
                  <a:pt x="796289" y="3809"/>
                </a:lnTo>
              </a:path>
              <a:path w="5863590" h="671830">
                <a:moveTo>
                  <a:pt x="4859020" y="353059"/>
                </a:moveTo>
                <a:lnTo>
                  <a:pt x="4986020" y="353059"/>
                </a:lnTo>
              </a:path>
            </a:pathLst>
          </a:custGeom>
          <a:ln w="9344">
            <a:solidFill>
              <a:srgbClr val="E4C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620" y="87630"/>
            <a:ext cx="892810" cy="8318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4100" y="165100"/>
            <a:ext cx="7696200" cy="685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67459" y="176530"/>
            <a:ext cx="7463790" cy="662940"/>
          </a:xfrm>
          <a:custGeom>
            <a:avLst/>
            <a:gdLst/>
            <a:ahLst/>
            <a:cxnLst/>
            <a:rect l="l" t="t" r="r" b="b"/>
            <a:pathLst>
              <a:path w="7463790" h="662940">
                <a:moveTo>
                  <a:pt x="0" y="350520"/>
                </a:moveTo>
                <a:lnTo>
                  <a:pt x="7463790" y="350520"/>
                </a:lnTo>
              </a:path>
              <a:path w="7463790" h="662940">
                <a:moveTo>
                  <a:pt x="360679" y="0"/>
                </a:moveTo>
                <a:lnTo>
                  <a:pt x="360679" y="662940"/>
                </a:lnTo>
              </a:path>
              <a:path w="7463790" h="662940">
                <a:moveTo>
                  <a:pt x="723900" y="0"/>
                </a:moveTo>
                <a:lnTo>
                  <a:pt x="723900" y="662940"/>
                </a:lnTo>
              </a:path>
              <a:path w="7463790" h="662940">
                <a:moveTo>
                  <a:pt x="1084580" y="0"/>
                </a:moveTo>
                <a:lnTo>
                  <a:pt x="1084580" y="662940"/>
                </a:lnTo>
              </a:path>
              <a:path w="7463790" h="662940">
                <a:moveTo>
                  <a:pt x="1447800" y="0"/>
                </a:moveTo>
                <a:lnTo>
                  <a:pt x="1447800" y="662940"/>
                </a:lnTo>
              </a:path>
              <a:path w="7463790" h="662940">
                <a:moveTo>
                  <a:pt x="1808479" y="0"/>
                </a:moveTo>
                <a:lnTo>
                  <a:pt x="1808479" y="662940"/>
                </a:lnTo>
              </a:path>
              <a:path w="7463790" h="662940">
                <a:moveTo>
                  <a:pt x="2170429" y="0"/>
                </a:moveTo>
                <a:lnTo>
                  <a:pt x="2170429" y="662940"/>
                </a:lnTo>
              </a:path>
              <a:path w="7463790" h="662940">
                <a:moveTo>
                  <a:pt x="2533650" y="0"/>
                </a:moveTo>
                <a:lnTo>
                  <a:pt x="2533650" y="662940"/>
                </a:lnTo>
              </a:path>
              <a:path w="7463790" h="662940">
                <a:moveTo>
                  <a:pt x="2894329" y="0"/>
                </a:moveTo>
                <a:lnTo>
                  <a:pt x="2894329" y="662940"/>
                </a:lnTo>
              </a:path>
              <a:path w="7463790" h="662940">
                <a:moveTo>
                  <a:pt x="3257550" y="0"/>
                </a:moveTo>
                <a:lnTo>
                  <a:pt x="3257550" y="662940"/>
                </a:lnTo>
              </a:path>
              <a:path w="7463790" h="662940">
                <a:moveTo>
                  <a:pt x="3618229" y="0"/>
                </a:moveTo>
                <a:lnTo>
                  <a:pt x="3618229" y="662940"/>
                </a:lnTo>
              </a:path>
              <a:path w="7463790" h="662940">
                <a:moveTo>
                  <a:pt x="3981450" y="0"/>
                </a:moveTo>
                <a:lnTo>
                  <a:pt x="3981450" y="662940"/>
                </a:lnTo>
              </a:path>
              <a:path w="7463790" h="662940">
                <a:moveTo>
                  <a:pt x="4343400" y="0"/>
                </a:moveTo>
                <a:lnTo>
                  <a:pt x="4343400" y="662940"/>
                </a:lnTo>
              </a:path>
              <a:path w="7463790" h="662940">
                <a:moveTo>
                  <a:pt x="4704080" y="0"/>
                </a:moveTo>
                <a:lnTo>
                  <a:pt x="4704080" y="662940"/>
                </a:lnTo>
              </a:path>
              <a:path w="7463790" h="662940">
                <a:moveTo>
                  <a:pt x="5067300" y="0"/>
                </a:moveTo>
                <a:lnTo>
                  <a:pt x="5067300" y="662940"/>
                </a:lnTo>
              </a:path>
              <a:path w="7463790" h="662940">
                <a:moveTo>
                  <a:pt x="5427980" y="0"/>
                </a:moveTo>
                <a:lnTo>
                  <a:pt x="5427980" y="662940"/>
                </a:lnTo>
              </a:path>
              <a:path w="7463790" h="662940">
                <a:moveTo>
                  <a:pt x="5791199" y="0"/>
                </a:moveTo>
                <a:lnTo>
                  <a:pt x="5791199" y="662940"/>
                </a:lnTo>
              </a:path>
              <a:path w="7463790" h="662940">
                <a:moveTo>
                  <a:pt x="6151880" y="0"/>
                </a:moveTo>
                <a:lnTo>
                  <a:pt x="6151880" y="662940"/>
                </a:lnTo>
              </a:path>
              <a:path w="7463790" h="662940">
                <a:moveTo>
                  <a:pt x="6513830" y="0"/>
                </a:moveTo>
                <a:lnTo>
                  <a:pt x="6513830" y="662940"/>
                </a:lnTo>
              </a:path>
              <a:path w="7463790" h="662940">
                <a:moveTo>
                  <a:pt x="6877050" y="0"/>
                </a:moveTo>
                <a:lnTo>
                  <a:pt x="6877050" y="662940"/>
                </a:lnTo>
              </a:path>
              <a:path w="7463790" h="662940">
                <a:moveTo>
                  <a:pt x="7237730" y="0"/>
                </a:moveTo>
                <a:lnTo>
                  <a:pt x="7237730" y="662940"/>
                </a:lnTo>
              </a:path>
            </a:pathLst>
          </a:custGeom>
          <a:ln w="9344">
            <a:solidFill>
              <a:srgbClr val="CCB2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8779" y="154940"/>
            <a:ext cx="657098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420" y="1329690"/>
            <a:ext cx="8265159" cy="4789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9933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639570"/>
            <a:chOff x="0" y="0"/>
            <a:chExt cx="9144000" cy="1639570"/>
          </a:xfrm>
        </p:grpSpPr>
        <p:sp>
          <p:nvSpPr>
            <p:cNvPr id="3" name="object 3"/>
            <p:cNvSpPr/>
            <p:nvPr/>
          </p:nvSpPr>
          <p:spPr>
            <a:xfrm>
              <a:off x="0" y="1270"/>
              <a:ext cx="9144000" cy="1638300"/>
            </a:xfrm>
            <a:custGeom>
              <a:avLst/>
              <a:gdLst/>
              <a:ahLst/>
              <a:cxnLst/>
              <a:rect l="l" t="t" r="r" b="b"/>
              <a:pathLst>
                <a:path w="9144000" h="1638300">
                  <a:moveTo>
                    <a:pt x="9144000" y="0"/>
                  </a:moveTo>
                  <a:lnTo>
                    <a:pt x="0" y="0"/>
                  </a:lnTo>
                  <a:lnTo>
                    <a:pt x="0" y="1638300"/>
                  </a:lnTo>
                  <a:lnTo>
                    <a:pt x="9144000" y="16383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4C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96740" y="965250"/>
              <a:ext cx="1036955" cy="668020"/>
            </a:xfrm>
            <a:custGeom>
              <a:avLst/>
              <a:gdLst/>
              <a:ahLst/>
              <a:cxnLst/>
              <a:rect l="l" t="t" r="r" b="b"/>
              <a:pathLst>
                <a:path w="1036954" h="668019">
                  <a:moveTo>
                    <a:pt x="584" y="4546"/>
                  </a:moveTo>
                  <a:lnTo>
                    <a:pt x="0" y="3759"/>
                  </a:lnTo>
                  <a:lnTo>
                    <a:pt x="495" y="4762"/>
                  </a:lnTo>
                  <a:lnTo>
                    <a:pt x="584" y="4546"/>
                  </a:lnTo>
                  <a:close/>
                </a:path>
                <a:path w="1036954" h="668019">
                  <a:moveTo>
                    <a:pt x="5080" y="13919"/>
                  </a:moveTo>
                  <a:lnTo>
                    <a:pt x="495" y="4762"/>
                  </a:lnTo>
                  <a:lnTo>
                    <a:pt x="317" y="5156"/>
                  </a:lnTo>
                  <a:lnTo>
                    <a:pt x="5080" y="13919"/>
                  </a:lnTo>
                  <a:close/>
                </a:path>
                <a:path w="1036954" h="668019">
                  <a:moveTo>
                    <a:pt x="22440" y="8026"/>
                  </a:moveTo>
                  <a:lnTo>
                    <a:pt x="20320" y="1219"/>
                  </a:lnTo>
                  <a:lnTo>
                    <a:pt x="9359" y="0"/>
                  </a:lnTo>
                  <a:lnTo>
                    <a:pt x="2222" y="901"/>
                  </a:lnTo>
                  <a:lnTo>
                    <a:pt x="584" y="4546"/>
                  </a:lnTo>
                  <a:lnTo>
                    <a:pt x="7620" y="13919"/>
                  </a:lnTo>
                  <a:lnTo>
                    <a:pt x="16205" y="14973"/>
                  </a:lnTo>
                  <a:lnTo>
                    <a:pt x="21107" y="12814"/>
                  </a:lnTo>
                  <a:lnTo>
                    <a:pt x="22440" y="8026"/>
                  </a:lnTo>
                  <a:close/>
                </a:path>
                <a:path w="1036954" h="668019">
                  <a:moveTo>
                    <a:pt x="347395" y="195211"/>
                  </a:moveTo>
                  <a:lnTo>
                    <a:pt x="345440" y="196799"/>
                  </a:lnTo>
                  <a:lnTo>
                    <a:pt x="346176" y="197040"/>
                  </a:lnTo>
                  <a:lnTo>
                    <a:pt x="347395" y="195211"/>
                  </a:lnTo>
                  <a:close/>
                </a:path>
                <a:path w="1036954" h="668019">
                  <a:moveTo>
                    <a:pt x="363537" y="206489"/>
                  </a:moveTo>
                  <a:lnTo>
                    <a:pt x="359359" y="201117"/>
                  </a:lnTo>
                  <a:lnTo>
                    <a:pt x="346176" y="197040"/>
                  </a:lnTo>
                  <a:lnTo>
                    <a:pt x="345909" y="197434"/>
                  </a:lnTo>
                  <a:lnTo>
                    <a:pt x="344182" y="202514"/>
                  </a:lnTo>
                  <a:lnTo>
                    <a:pt x="345440" y="209499"/>
                  </a:lnTo>
                  <a:lnTo>
                    <a:pt x="358648" y="210197"/>
                  </a:lnTo>
                  <a:lnTo>
                    <a:pt x="363537" y="206489"/>
                  </a:lnTo>
                  <a:close/>
                </a:path>
                <a:path w="1036954" h="668019">
                  <a:moveTo>
                    <a:pt x="531812" y="361746"/>
                  </a:moveTo>
                  <a:lnTo>
                    <a:pt x="531672" y="361264"/>
                  </a:lnTo>
                  <a:lnTo>
                    <a:pt x="529424" y="353593"/>
                  </a:lnTo>
                  <a:lnTo>
                    <a:pt x="519430" y="347929"/>
                  </a:lnTo>
                  <a:lnTo>
                    <a:pt x="511403" y="350913"/>
                  </a:lnTo>
                  <a:lnTo>
                    <a:pt x="507682" y="354596"/>
                  </a:lnTo>
                  <a:lnTo>
                    <a:pt x="507276" y="359727"/>
                  </a:lnTo>
                  <a:lnTo>
                    <a:pt x="509231" y="366877"/>
                  </a:lnTo>
                  <a:lnTo>
                    <a:pt x="509104" y="364121"/>
                  </a:lnTo>
                  <a:lnTo>
                    <a:pt x="511390" y="361264"/>
                  </a:lnTo>
                  <a:lnTo>
                    <a:pt x="509270" y="366979"/>
                  </a:lnTo>
                  <a:lnTo>
                    <a:pt x="509447" y="371271"/>
                  </a:lnTo>
                  <a:lnTo>
                    <a:pt x="519430" y="378409"/>
                  </a:lnTo>
                  <a:lnTo>
                    <a:pt x="528002" y="370611"/>
                  </a:lnTo>
                  <a:lnTo>
                    <a:pt x="531812" y="361746"/>
                  </a:lnTo>
                  <a:close/>
                </a:path>
                <a:path w="1036954" h="668019">
                  <a:moveTo>
                    <a:pt x="758190" y="543509"/>
                  </a:moveTo>
                  <a:lnTo>
                    <a:pt x="748068" y="540080"/>
                  </a:lnTo>
                  <a:lnTo>
                    <a:pt x="741045" y="539864"/>
                  </a:lnTo>
                  <a:lnTo>
                    <a:pt x="737819" y="543699"/>
                  </a:lnTo>
                  <a:lnTo>
                    <a:pt x="739140" y="552399"/>
                  </a:lnTo>
                  <a:lnTo>
                    <a:pt x="736688" y="557530"/>
                  </a:lnTo>
                  <a:lnTo>
                    <a:pt x="740562" y="561924"/>
                  </a:lnTo>
                  <a:lnTo>
                    <a:pt x="747522" y="563473"/>
                  </a:lnTo>
                  <a:lnTo>
                    <a:pt x="754380" y="560019"/>
                  </a:lnTo>
                  <a:lnTo>
                    <a:pt x="758190" y="554939"/>
                  </a:lnTo>
                  <a:lnTo>
                    <a:pt x="755650" y="548589"/>
                  </a:lnTo>
                  <a:lnTo>
                    <a:pt x="758190" y="543509"/>
                  </a:lnTo>
                  <a:close/>
                </a:path>
                <a:path w="1036954" h="668019">
                  <a:moveTo>
                    <a:pt x="1036955" y="662266"/>
                  </a:moveTo>
                  <a:lnTo>
                    <a:pt x="1034491" y="653681"/>
                  </a:lnTo>
                  <a:lnTo>
                    <a:pt x="1028700" y="645109"/>
                  </a:lnTo>
                  <a:lnTo>
                    <a:pt x="1019543" y="644080"/>
                  </a:lnTo>
                  <a:lnTo>
                    <a:pt x="1014564" y="646379"/>
                  </a:lnTo>
                  <a:lnTo>
                    <a:pt x="1013155" y="651548"/>
                  </a:lnTo>
                  <a:lnTo>
                    <a:pt x="1014730" y="659079"/>
                  </a:lnTo>
                  <a:lnTo>
                    <a:pt x="1019810" y="665429"/>
                  </a:lnTo>
                  <a:lnTo>
                    <a:pt x="1022350" y="667969"/>
                  </a:lnTo>
                  <a:lnTo>
                    <a:pt x="1033691" y="667969"/>
                  </a:lnTo>
                  <a:lnTo>
                    <a:pt x="1036955" y="662266"/>
                  </a:lnTo>
                  <a:close/>
                </a:path>
              </a:pathLst>
            </a:custGeom>
            <a:solidFill>
              <a:srgbClr val="CCB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2949" y="0"/>
              <a:ext cx="2602270" cy="1638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3720" y="749300"/>
              <a:ext cx="84454" cy="86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319" y="0"/>
              <a:ext cx="4138929" cy="1638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28968" y="1426527"/>
              <a:ext cx="19050" cy="33020"/>
            </a:xfrm>
            <a:custGeom>
              <a:avLst/>
              <a:gdLst/>
              <a:ahLst/>
              <a:cxnLst/>
              <a:rect l="l" t="t" r="r" b="b"/>
              <a:pathLst>
                <a:path w="19050" h="33019">
                  <a:moveTo>
                    <a:pt x="4008" y="0"/>
                  </a:moveTo>
                  <a:lnTo>
                    <a:pt x="0" y="6746"/>
                  </a:lnTo>
                  <a:lnTo>
                    <a:pt x="2420" y="22542"/>
                  </a:lnTo>
                  <a:lnTo>
                    <a:pt x="10537" y="30499"/>
                  </a:lnTo>
                  <a:lnTo>
                    <a:pt x="14009" y="32861"/>
                  </a:lnTo>
                  <a:lnTo>
                    <a:pt x="15815" y="28793"/>
                  </a:lnTo>
                  <a:lnTo>
                    <a:pt x="18930" y="17462"/>
                  </a:lnTo>
                  <a:lnTo>
                    <a:pt x="11350" y="3254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rgbClr val="CCB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29" y="5080"/>
              <a:ext cx="9109710" cy="1621790"/>
            </a:xfrm>
            <a:custGeom>
              <a:avLst/>
              <a:gdLst/>
              <a:ahLst/>
              <a:cxnLst/>
              <a:rect l="l" t="t" r="r" b="b"/>
              <a:pathLst>
                <a:path w="9109710" h="1621789">
                  <a:moveTo>
                    <a:pt x="0" y="857250"/>
                  </a:moveTo>
                  <a:lnTo>
                    <a:pt x="9109710" y="857250"/>
                  </a:lnTo>
                </a:path>
                <a:path w="9109710" h="1621789">
                  <a:moveTo>
                    <a:pt x="736600" y="0"/>
                  </a:moveTo>
                  <a:lnTo>
                    <a:pt x="736600" y="1621790"/>
                  </a:lnTo>
                </a:path>
                <a:path w="9109710" h="1621789">
                  <a:moveTo>
                    <a:pt x="1584960" y="0"/>
                  </a:moveTo>
                  <a:lnTo>
                    <a:pt x="1584960" y="1621790"/>
                  </a:lnTo>
                </a:path>
                <a:path w="9109710" h="1621789">
                  <a:moveTo>
                    <a:pt x="2433320" y="0"/>
                  </a:moveTo>
                  <a:lnTo>
                    <a:pt x="2433320" y="1621790"/>
                  </a:lnTo>
                </a:path>
                <a:path w="9109710" h="1621789">
                  <a:moveTo>
                    <a:pt x="3281680" y="0"/>
                  </a:moveTo>
                  <a:lnTo>
                    <a:pt x="3281680" y="1621790"/>
                  </a:lnTo>
                </a:path>
                <a:path w="9109710" h="1621789">
                  <a:moveTo>
                    <a:pt x="4130040" y="0"/>
                  </a:moveTo>
                  <a:lnTo>
                    <a:pt x="4130040" y="1621790"/>
                  </a:lnTo>
                </a:path>
                <a:path w="9109710" h="1621789">
                  <a:moveTo>
                    <a:pt x="4978400" y="0"/>
                  </a:moveTo>
                  <a:lnTo>
                    <a:pt x="4978400" y="1621790"/>
                  </a:lnTo>
                </a:path>
                <a:path w="9109710" h="1621789">
                  <a:moveTo>
                    <a:pt x="5826760" y="0"/>
                  </a:moveTo>
                  <a:lnTo>
                    <a:pt x="5826760" y="1621790"/>
                  </a:lnTo>
                </a:path>
                <a:path w="9109710" h="1621789">
                  <a:moveTo>
                    <a:pt x="6675120" y="0"/>
                  </a:moveTo>
                  <a:lnTo>
                    <a:pt x="6675120" y="1621790"/>
                  </a:lnTo>
                </a:path>
                <a:path w="9109710" h="1621789">
                  <a:moveTo>
                    <a:pt x="7523480" y="0"/>
                  </a:moveTo>
                  <a:lnTo>
                    <a:pt x="7523480" y="1621790"/>
                  </a:lnTo>
                </a:path>
                <a:path w="9109710" h="1621789">
                  <a:moveTo>
                    <a:pt x="8373110" y="0"/>
                  </a:moveTo>
                  <a:lnTo>
                    <a:pt x="8373110" y="1621790"/>
                  </a:lnTo>
                </a:path>
              </a:pathLst>
            </a:custGeom>
            <a:ln w="9344">
              <a:solidFill>
                <a:srgbClr val="CCB2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580" y="0"/>
              <a:ext cx="7807959" cy="1637030"/>
            </a:xfrm>
            <a:custGeom>
              <a:avLst/>
              <a:gdLst/>
              <a:ahLst/>
              <a:cxnLst/>
              <a:rect l="l" t="t" r="r" b="b"/>
              <a:pathLst>
                <a:path w="7807959" h="1637030">
                  <a:moveTo>
                    <a:pt x="6111240" y="0"/>
                  </a:moveTo>
                  <a:lnTo>
                    <a:pt x="6111240" y="551179"/>
                  </a:lnTo>
                </a:path>
                <a:path w="7807959" h="1637030">
                  <a:moveTo>
                    <a:pt x="6564630" y="861060"/>
                  </a:moveTo>
                  <a:lnTo>
                    <a:pt x="6824980" y="861060"/>
                  </a:lnTo>
                </a:path>
                <a:path w="7807959" h="1637030">
                  <a:moveTo>
                    <a:pt x="6958330" y="930910"/>
                  </a:moveTo>
                  <a:lnTo>
                    <a:pt x="6958330" y="1040129"/>
                  </a:lnTo>
                </a:path>
                <a:path w="7807959" h="1637030">
                  <a:moveTo>
                    <a:pt x="7807960" y="1319529"/>
                  </a:moveTo>
                  <a:lnTo>
                    <a:pt x="7807960" y="1625600"/>
                  </a:lnTo>
                </a:path>
                <a:path w="7807959" h="1637030">
                  <a:moveTo>
                    <a:pt x="3564890" y="15240"/>
                  </a:moveTo>
                  <a:lnTo>
                    <a:pt x="3564890" y="256540"/>
                  </a:lnTo>
                </a:path>
                <a:path w="7807959" h="1637030">
                  <a:moveTo>
                    <a:pt x="2716530" y="3809"/>
                  </a:moveTo>
                  <a:lnTo>
                    <a:pt x="2716530" y="1311910"/>
                  </a:lnTo>
                </a:path>
                <a:path w="7807959" h="1637030">
                  <a:moveTo>
                    <a:pt x="2871470" y="861060"/>
                  </a:moveTo>
                  <a:lnTo>
                    <a:pt x="2618740" y="861060"/>
                  </a:lnTo>
                </a:path>
                <a:path w="7807959" h="1637030">
                  <a:moveTo>
                    <a:pt x="2120900" y="861060"/>
                  </a:moveTo>
                  <a:lnTo>
                    <a:pt x="2344420" y="861060"/>
                  </a:lnTo>
                </a:path>
                <a:path w="7807959" h="1637030">
                  <a:moveTo>
                    <a:pt x="1681480" y="861060"/>
                  </a:moveTo>
                  <a:lnTo>
                    <a:pt x="1376680" y="861060"/>
                  </a:lnTo>
                </a:path>
                <a:path w="7807959" h="1637030">
                  <a:moveTo>
                    <a:pt x="0" y="861060"/>
                  </a:moveTo>
                  <a:lnTo>
                    <a:pt x="1295400" y="861060"/>
                  </a:lnTo>
                </a:path>
                <a:path w="7807959" h="1637030">
                  <a:moveTo>
                    <a:pt x="1010919" y="481329"/>
                  </a:moveTo>
                  <a:lnTo>
                    <a:pt x="1010919" y="1637029"/>
                  </a:lnTo>
                </a:path>
                <a:path w="7807959" h="1637030">
                  <a:moveTo>
                    <a:pt x="170179" y="551179"/>
                  </a:moveTo>
                  <a:lnTo>
                    <a:pt x="170179" y="1155700"/>
                  </a:lnTo>
                </a:path>
                <a:path w="7807959" h="1637030">
                  <a:moveTo>
                    <a:pt x="1868170" y="271779"/>
                  </a:moveTo>
                  <a:lnTo>
                    <a:pt x="1868170" y="643889"/>
                  </a:lnTo>
                </a:path>
                <a:path w="7807959" h="1637030">
                  <a:moveTo>
                    <a:pt x="1868170" y="88900"/>
                  </a:moveTo>
                  <a:lnTo>
                    <a:pt x="1868170" y="380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2485389"/>
            <a:ext cx="1096010" cy="101981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01062" y="0"/>
            <a:ext cx="953769" cy="857250"/>
          </a:xfrm>
          <a:prstGeom prst="rect">
            <a:avLst/>
          </a:prstGeom>
          <a:solidFill>
            <a:srgbClr val="E4CF92"/>
          </a:solidFill>
        </p:spPr>
        <p:txBody>
          <a:bodyPr vert="horz" wrap="square" lIns="0" tIns="55879" rIns="0" bIns="0" rtlCol="0">
            <a:spAutoFit/>
          </a:bodyPr>
          <a:lstStyle/>
          <a:p>
            <a:pPr marL="449580">
              <a:lnSpc>
                <a:spcPct val="100000"/>
              </a:lnSpc>
              <a:spcBef>
                <a:spcPts val="439"/>
              </a:spcBef>
            </a:pPr>
            <a:r>
              <a:rPr sz="4400" b="1" i="1" spc="-10" dirty="0">
                <a:solidFill>
                  <a:srgbClr val="993300"/>
                </a:solidFill>
                <a:latin typeface="Times New Roman"/>
                <a:cs typeface="Times New Roman"/>
              </a:rPr>
              <a:t>os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337" y="0"/>
            <a:ext cx="1312545" cy="857250"/>
          </a:xfrm>
          <a:prstGeom prst="rect">
            <a:avLst/>
          </a:prstGeom>
          <a:solidFill>
            <a:srgbClr val="E4CF92"/>
          </a:solidFill>
        </p:spPr>
        <p:txBody>
          <a:bodyPr vert="horz" wrap="square" lIns="0" tIns="55879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439"/>
              </a:spcBef>
            </a:pPr>
            <a:r>
              <a:rPr sz="4400" b="1" i="1" spc="-10" dirty="0">
                <a:solidFill>
                  <a:srgbClr val="993300"/>
                </a:solidFill>
                <a:latin typeface="Times New Roman"/>
                <a:cs typeface="Times New Roman"/>
              </a:rPr>
              <a:t>Cr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7782" y="0"/>
            <a:ext cx="915669" cy="857250"/>
          </a:xfrm>
          <a:prstGeom prst="rect">
            <a:avLst/>
          </a:prstGeom>
          <a:solidFill>
            <a:srgbClr val="E4CF92"/>
          </a:solidFill>
        </p:spPr>
        <p:txBody>
          <a:bodyPr vert="horz" wrap="square" lIns="0" tIns="558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439"/>
              </a:spcBef>
            </a:pPr>
            <a:r>
              <a:rPr sz="4400" b="1" i="1" spc="-10" dirty="0">
                <a:solidFill>
                  <a:srgbClr val="993300"/>
                </a:solidFill>
                <a:latin typeface="Times New Roman"/>
                <a:cs typeface="Times New Roman"/>
              </a:rPr>
              <a:t>ltu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9422" y="0"/>
            <a:ext cx="1144270" cy="857250"/>
          </a:xfrm>
          <a:prstGeom prst="rect">
            <a:avLst/>
          </a:prstGeom>
          <a:solidFill>
            <a:srgbClr val="E4CF92"/>
          </a:solidFill>
        </p:spPr>
        <p:txBody>
          <a:bodyPr vert="horz" wrap="square" lIns="0" tIns="5587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39"/>
              </a:spcBef>
            </a:pPr>
            <a:r>
              <a:rPr sz="4400" b="1" i="1" dirty="0">
                <a:solidFill>
                  <a:srgbClr val="993300"/>
                </a:solidFill>
                <a:latin typeface="Times New Roman"/>
                <a:cs typeface="Times New Roman"/>
              </a:rPr>
              <a:t>s</a:t>
            </a:r>
            <a:r>
              <a:rPr sz="4400" b="1" i="1" spc="-8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4400" b="1" i="1" spc="-10" dirty="0">
                <a:solidFill>
                  <a:srgbClr val="993300"/>
                </a:solidFill>
                <a:latin typeface="Times New Roman"/>
                <a:cs typeface="Times New Roman"/>
              </a:rPr>
              <a:t>Cu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9582" y="0"/>
            <a:ext cx="840740" cy="857885"/>
          </a:xfrm>
          <a:prstGeom prst="rect">
            <a:avLst/>
          </a:prstGeom>
          <a:solidFill>
            <a:srgbClr val="E4CF92"/>
          </a:solidFill>
        </p:spPr>
        <p:txBody>
          <a:bodyPr vert="horz" wrap="square" lIns="0" tIns="55879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439"/>
              </a:spcBef>
            </a:pPr>
            <a:r>
              <a:rPr sz="4400" b="1" i="1" spc="-5" dirty="0">
                <a:solidFill>
                  <a:srgbClr val="993300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146142" y="43179"/>
            <a:ext cx="3644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ral</a:t>
            </a:r>
            <a:r>
              <a:rPr sz="4400" spc="-70" dirty="0"/>
              <a:t> </a:t>
            </a:r>
            <a:r>
              <a:rPr sz="4400" spc="-90" dirty="0"/>
              <a:t>Managemen</a:t>
            </a:r>
            <a:endParaRPr sz="4400"/>
          </a:p>
        </p:txBody>
      </p:sp>
      <p:sp>
        <p:nvSpPr>
          <p:cNvPr id="18" name="object 18"/>
          <p:cNvSpPr txBox="1"/>
          <p:nvPr/>
        </p:nvSpPr>
        <p:spPr>
          <a:xfrm>
            <a:off x="5408929" y="2320290"/>
            <a:ext cx="2066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4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Tahoma"/>
                <a:cs typeface="Tahoma"/>
              </a:rPr>
              <a:t>INF</a:t>
            </a:r>
            <a:r>
              <a:rPr sz="3600" b="1" u="heavy" spc="-6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Tahoma"/>
                <a:cs typeface="Tahoma"/>
              </a:rPr>
              <a:t>O</a:t>
            </a:r>
            <a:r>
              <a:rPr sz="3600" b="1" u="heavy" spc="-50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Tahoma"/>
                <a:cs typeface="Tahoma"/>
              </a:rPr>
              <a:t>S</a:t>
            </a:r>
            <a:r>
              <a:rPr sz="3600" b="1" u="heavy" spc="-4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Tahoma"/>
                <a:cs typeface="Tahoma"/>
              </a:rPr>
              <a:t>Y</a:t>
            </a:r>
            <a:r>
              <a:rPr sz="3600" b="1" u="heavy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Tahoma"/>
                <a:cs typeface="Tahoma"/>
              </a:rPr>
              <a:t>S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231389"/>
            <a:ext cx="8133080" cy="4603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65910" y="116840"/>
            <a:ext cx="684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latin typeface="Arial"/>
                <a:cs typeface="Arial"/>
              </a:rPr>
              <a:t>Exampl</a:t>
            </a:r>
            <a:r>
              <a:rPr sz="2400" u="sng" spc="175" dirty="0">
                <a:uFill>
                  <a:solidFill>
                    <a:srgbClr val="E4CF92"/>
                  </a:solidFill>
                </a:uFill>
                <a:latin typeface="Arial"/>
                <a:cs typeface="Arial"/>
              </a:rPr>
              <a:t>e</a:t>
            </a:r>
            <a:r>
              <a:rPr sz="2400" spc="175" dirty="0">
                <a:latin typeface="Arial"/>
                <a:cs typeface="Arial"/>
              </a:rPr>
              <a:t>;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Participa</a:t>
            </a:r>
            <a:r>
              <a:rPr sz="2400" u="sng" spc="175" dirty="0">
                <a:uFill>
                  <a:solidFill>
                    <a:srgbClr val="E4CF92"/>
                  </a:solidFill>
                </a:uFill>
                <a:latin typeface="Arial"/>
                <a:cs typeface="Arial"/>
              </a:rPr>
              <a:t>n</a:t>
            </a:r>
            <a:r>
              <a:rPr sz="2400" spc="175" dirty="0">
                <a:latin typeface="Arial"/>
                <a:cs typeface="Arial"/>
              </a:rPr>
              <a:t>t's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in Dr</a:t>
            </a:r>
            <a:r>
              <a:rPr sz="2400" spc="145" dirty="0">
                <a:latin typeface="Arial"/>
                <a:cs typeface="Arial"/>
              </a:rPr>
              <a:t> Skiff</a:t>
            </a:r>
            <a:r>
              <a:rPr sz="2400" u="sng" spc="145" dirty="0">
                <a:uFill>
                  <a:solidFill>
                    <a:srgbClr val="E4CF92"/>
                  </a:solidFill>
                </a:uFill>
                <a:latin typeface="Arial"/>
                <a:cs typeface="Arial"/>
              </a:rPr>
              <a:t>i</a:t>
            </a:r>
            <a:r>
              <a:rPr sz="2400" spc="145" dirty="0">
                <a:latin typeface="Arial"/>
                <a:cs typeface="Arial"/>
              </a:rPr>
              <a:t>ngton's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6169" y="593090"/>
            <a:ext cx="7025005" cy="586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3725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215" dirty="0">
                <a:solidFill>
                  <a:srgbClr val="993300"/>
                </a:solidFill>
                <a:latin typeface="Arial"/>
                <a:cs typeface="Arial"/>
              </a:rPr>
              <a:t>Master</a:t>
            </a:r>
            <a:r>
              <a:rPr sz="2400" b="1" i="1" spc="12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80" dirty="0">
                <a:solidFill>
                  <a:srgbClr val="993300"/>
                </a:solidFill>
                <a:latin typeface="Arial"/>
                <a:cs typeface="Arial"/>
              </a:rPr>
              <a:t>Coach</a:t>
            </a:r>
            <a:r>
              <a:rPr sz="2400" b="1" i="1" spc="12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50" dirty="0">
                <a:solidFill>
                  <a:srgbClr val="993300"/>
                </a:solidFill>
                <a:latin typeface="Arial"/>
                <a:cs typeface="Arial"/>
              </a:rPr>
              <a:t>Course</a:t>
            </a:r>
            <a:r>
              <a:rPr sz="2400" b="1" i="1" spc="12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80" dirty="0">
                <a:solidFill>
                  <a:srgbClr val="993300"/>
                </a:solidFill>
                <a:latin typeface="Arial"/>
                <a:cs typeface="Arial"/>
              </a:rPr>
              <a:t>learn</a:t>
            </a:r>
            <a:r>
              <a:rPr sz="2400" b="1" i="1" spc="12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215" dirty="0">
                <a:solidFill>
                  <a:srgbClr val="993300"/>
                </a:solidFill>
                <a:latin typeface="Arial"/>
                <a:cs typeface="Arial"/>
              </a:rPr>
              <a:t>how</a:t>
            </a:r>
            <a:r>
              <a:rPr sz="2400" b="1" i="1" spc="125" dirty="0">
                <a:solidFill>
                  <a:srgbClr val="993300"/>
                </a:solidFill>
                <a:latin typeface="Arial"/>
                <a:cs typeface="Arial"/>
              </a:rPr>
              <a:t> to:</a:t>
            </a:r>
            <a:endParaRPr sz="2400">
              <a:latin typeface="Arial"/>
              <a:cs typeface="Arial"/>
            </a:endParaRPr>
          </a:p>
          <a:p>
            <a:pPr marL="12700" marR="125730">
              <a:lnSpc>
                <a:spcPct val="150000"/>
              </a:lnSpc>
              <a:spcBef>
                <a:spcPts val="520"/>
              </a:spcBef>
            </a:pP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Develop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an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evaluation (ROI) architecture that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includes </a:t>
            </a:r>
            <a:r>
              <a:rPr sz="2000" b="1" spc="-57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business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goals, initiative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objectives,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and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evaluation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objectives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Calculate</a:t>
            </a:r>
            <a:r>
              <a:rPr sz="2000" b="1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000" b="1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ROI</a:t>
            </a:r>
            <a:r>
              <a:rPr sz="2000" b="1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000" b="1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ROE</a:t>
            </a:r>
            <a:endParaRPr sz="2000">
              <a:latin typeface="Tahoma"/>
              <a:cs typeface="Tahoma"/>
            </a:endParaRPr>
          </a:p>
          <a:p>
            <a:pPr marL="12700" marR="78740">
              <a:lnSpc>
                <a:spcPct val="170800"/>
              </a:lnSpc>
            </a:pP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Use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various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types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hard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soft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data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collection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plans </a:t>
            </a:r>
            <a:r>
              <a:rPr sz="2000" b="1" spc="-57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Use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intake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outcome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assessment</a:t>
            </a:r>
            <a:endParaRPr sz="2000">
              <a:latin typeface="Tahoma"/>
              <a:cs typeface="Tahoma"/>
            </a:endParaRPr>
          </a:p>
          <a:p>
            <a:pPr marL="12700" marR="599440">
              <a:lnSpc>
                <a:spcPct val="150000"/>
              </a:lnSpc>
              <a:spcBef>
                <a:spcPts val="500"/>
              </a:spcBef>
            </a:pP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Calculate ROI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for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both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observable (behavioral)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and </a:t>
            </a:r>
            <a:r>
              <a:rPr sz="2000" b="1" spc="-57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inferable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(developmental) changes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Convert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data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to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monetary,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production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values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and,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  <a:spcBef>
                <a:spcPts val="500"/>
              </a:spcBef>
            </a:pP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Identify</a:t>
            </a:r>
            <a:r>
              <a:rPr sz="2000" b="1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direct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bottom-line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program</a:t>
            </a:r>
            <a:r>
              <a:rPr sz="2000" b="1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effects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flow-on </a:t>
            </a:r>
            <a:r>
              <a:rPr sz="2000" b="1" spc="-57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intangible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benefits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etc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1249680"/>
            <a:ext cx="182879" cy="1828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2684779"/>
            <a:ext cx="182879" cy="1828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3205479"/>
            <a:ext cx="182879" cy="1828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3726179"/>
            <a:ext cx="182879" cy="1828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4246879"/>
            <a:ext cx="182879" cy="1828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5224779"/>
            <a:ext cx="182879" cy="1828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5745479"/>
            <a:ext cx="182879" cy="18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904239" y="354329"/>
                  </a:moveTo>
                  <a:lnTo>
                    <a:pt x="999489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9069" y="91440"/>
            <a:ext cx="6307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"/>
                <a:cs typeface="Arial"/>
              </a:rPr>
              <a:t>Building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an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Integral</a:t>
            </a:r>
            <a:r>
              <a:rPr sz="2400" u="sng" spc="225" dirty="0">
                <a:uFill>
                  <a:solidFill>
                    <a:srgbClr val="E4CF92"/>
                  </a:solidFill>
                </a:uFill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Behavioral-Ba</a:t>
            </a:r>
            <a:r>
              <a:rPr sz="2400" u="sng" spc="160" dirty="0">
                <a:uFill>
                  <a:solidFill>
                    <a:srgbClr val="E4CF92"/>
                  </a:solidFill>
                </a:uFill>
                <a:latin typeface="Arial"/>
                <a:cs typeface="Arial"/>
              </a:rPr>
              <a:t>s</a:t>
            </a:r>
            <a:r>
              <a:rPr sz="2400" spc="160" dirty="0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6169" y="566420"/>
            <a:ext cx="7604759" cy="558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b="1" i="1" spc="215" dirty="0">
                <a:solidFill>
                  <a:srgbClr val="993300"/>
                </a:solidFill>
                <a:latin typeface="Arial"/>
                <a:cs typeface="Arial"/>
              </a:rPr>
              <a:t>Framework</a:t>
            </a:r>
            <a:r>
              <a:rPr sz="2400" b="1" i="1" spc="1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30" dirty="0">
                <a:solidFill>
                  <a:srgbClr val="993300"/>
                </a:solidFill>
                <a:latin typeface="Arial"/>
                <a:cs typeface="Arial"/>
              </a:rPr>
              <a:t>for</a:t>
            </a:r>
            <a:r>
              <a:rPr sz="2400" b="1" i="1" spc="12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55" dirty="0">
                <a:solidFill>
                  <a:srgbClr val="993300"/>
                </a:solidFill>
                <a:latin typeface="Arial"/>
                <a:cs typeface="Arial"/>
              </a:rPr>
              <a:t>developing</a:t>
            </a:r>
            <a:r>
              <a:rPr sz="2400" b="1" i="1" spc="1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50" dirty="0">
                <a:solidFill>
                  <a:srgbClr val="993300"/>
                </a:solidFill>
                <a:latin typeface="Arial"/>
                <a:cs typeface="Arial"/>
              </a:rPr>
              <a:t>Global</a:t>
            </a:r>
            <a:r>
              <a:rPr sz="2400" b="1" i="1" spc="1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80" dirty="0">
                <a:solidFill>
                  <a:srgbClr val="993300"/>
                </a:solidFill>
                <a:latin typeface="Arial"/>
                <a:cs typeface="Arial"/>
              </a:rPr>
              <a:t>Leaders</a:t>
            </a:r>
            <a:endParaRPr sz="2400">
              <a:latin typeface="Arial"/>
              <a:cs typeface="Arial"/>
            </a:endParaRPr>
          </a:p>
          <a:p>
            <a:pPr marL="12700" marR="380365">
              <a:lnSpc>
                <a:spcPct val="139800"/>
              </a:lnSpc>
              <a:spcBef>
                <a:spcPts val="1930"/>
              </a:spcBef>
            </a:pP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Develop and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cultivate complex</a:t>
            </a:r>
            <a:r>
              <a:rPr sz="1800" b="1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cross-cultural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relationships in</a:t>
            </a:r>
            <a:r>
              <a:rPr sz="1800" b="1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a </a:t>
            </a:r>
            <a:r>
              <a:rPr sz="1800" b="1" spc="-509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global</a:t>
            </a:r>
            <a:r>
              <a:rPr sz="18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setting.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40300"/>
              </a:lnSpc>
              <a:spcBef>
                <a:spcPts val="439"/>
              </a:spcBef>
            </a:pP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Motivate people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different</a:t>
            </a:r>
            <a:r>
              <a:rPr sz="18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talent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pools,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backgrounds,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disciplines </a:t>
            </a:r>
            <a:r>
              <a:rPr sz="1800" b="1" spc="-5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18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generations,</a:t>
            </a:r>
            <a:endParaRPr sz="1800">
              <a:latin typeface="Tahoma"/>
              <a:cs typeface="Tahoma"/>
            </a:endParaRPr>
          </a:p>
          <a:p>
            <a:pPr marL="12700" marR="930275">
              <a:lnSpc>
                <a:spcPct val="139800"/>
              </a:lnSpc>
              <a:spcBef>
                <a:spcPts val="450"/>
              </a:spcBef>
            </a:pP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Develop 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a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framework for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effective</a:t>
            </a:r>
            <a:r>
              <a:rPr sz="1800" b="1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problem-solving across </a:t>
            </a:r>
            <a:r>
              <a:rPr sz="1800" b="1" spc="-509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cultures.</a:t>
            </a:r>
            <a:endParaRPr sz="1800">
              <a:latin typeface="Tahoma"/>
              <a:cs typeface="Tahoma"/>
            </a:endParaRPr>
          </a:p>
          <a:p>
            <a:pPr marL="12700" marR="201295">
              <a:lnSpc>
                <a:spcPct val="139800"/>
              </a:lnSpc>
              <a:spcBef>
                <a:spcPts val="450"/>
              </a:spcBef>
            </a:pP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Assess</a:t>
            </a:r>
            <a:r>
              <a:rPr sz="1800" b="1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current</a:t>
            </a:r>
            <a:r>
              <a:rPr sz="18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culture,</a:t>
            </a:r>
            <a:r>
              <a:rPr sz="1800" b="1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understand</a:t>
            </a:r>
            <a:r>
              <a:rPr sz="1800" b="1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the leadership role</a:t>
            </a:r>
            <a:r>
              <a:rPr sz="18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in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1800" b="1" spc="-5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change</a:t>
            </a:r>
            <a:r>
              <a:rPr sz="18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process required for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high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performance.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Implement self</a:t>
            </a:r>
            <a:r>
              <a:rPr sz="1800" b="1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change and</a:t>
            </a:r>
            <a:r>
              <a:rPr sz="18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change in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the people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Design effective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systems and structures,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overcome</a:t>
            </a:r>
            <a:r>
              <a:rPr sz="18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barriers,</a:t>
            </a:r>
            <a:endParaRPr sz="1800">
              <a:latin typeface="Tahoma"/>
              <a:cs typeface="Tahoma"/>
            </a:endParaRPr>
          </a:p>
          <a:p>
            <a:pPr marL="12700" marR="64135">
              <a:lnSpc>
                <a:spcPct val="139800"/>
              </a:lnSpc>
              <a:spcBef>
                <a:spcPts val="450"/>
              </a:spcBef>
            </a:pP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Decrease resistance 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and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create 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an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environment 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driving change </a:t>
            </a:r>
            <a:r>
              <a:rPr sz="1800" b="1" spc="-5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18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commitment</a:t>
            </a:r>
            <a:r>
              <a:rPr sz="18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to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high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performance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1353819"/>
            <a:ext cx="165099" cy="165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2178050"/>
            <a:ext cx="165099" cy="165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3002279"/>
            <a:ext cx="165099" cy="165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3826509"/>
            <a:ext cx="165099" cy="165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4650740"/>
            <a:ext cx="165099" cy="1651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5091429"/>
            <a:ext cx="165099" cy="165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5532120"/>
            <a:ext cx="165099" cy="165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266690" y="354329"/>
                  </a:moveTo>
                  <a:lnTo>
                    <a:pt x="516890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19679" y="198120"/>
            <a:ext cx="3162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</a:t>
            </a:r>
            <a:r>
              <a:rPr sz="3600" strike="sngStrike" spc="-5" dirty="0"/>
              <a:t>e</a:t>
            </a:r>
            <a:r>
              <a:rPr sz="3600" strike="noStrike" spc="-5" dirty="0"/>
              <a:t>ading</a:t>
            </a:r>
            <a:r>
              <a:rPr sz="3600" strike="noStrike" spc="-45" dirty="0"/>
              <a:t> </a:t>
            </a:r>
            <a:r>
              <a:rPr sz="3600" strike="noStrike" spc="-5" dirty="0"/>
              <a:t>Ch</a:t>
            </a:r>
            <a:r>
              <a:rPr sz="3600" strike="sngStrike" spc="-5" dirty="0"/>
              <a:t>a</a:t>
            </a:r>
            <a:r>
              <a:rPr sz="3600" strike="noStrike" spc="-5" dirty="0"/>
              <a:t>nge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569" y="1098550"/>
            <a:ext cx="182879" cy="1828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3769" y="1024890"/>
            <a:ext cx="7474584" cy="411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Control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change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emotions.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Emotions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are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cultural</a:t>
            </a:r>
            <a:endParaRPr sz="2000">
              <a:latin typeface="Tahoma"/>
              <a:cs typeface="Tahoma"/>
            </a:endParaRPr>
          </a:p>
          <a:p>
            <a:pPr marL="12700" marR="178435">
              <a:lnSpc>
                <a:spcPct val="200000"/>
              </a:lnSpc>
              <a:spcBef>
                <a:spcPts val="10"/>
              </a:spcBef>
            </a:pP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phenomena.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Each person's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experience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emotion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has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individual features, culture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shapes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the occasion,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meaning, </a:t>
            </a:r>
            <a:r>
              <a:rPr sz="2000" b="1" spc="-57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expression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affective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experience.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How</a:t>
            </a:r>
            <a:r>
              <a:rPr sz="2000" b="1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to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assess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actions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social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activities</a:t>
            </a:r>
            <a:endParaRPr sz="2000">
              <a:latin typeface="Tahoma"/>
              <a:cs typeface="Tahoma"/>
            </a:endParaRPr>
          </a:p>
          <a:p>
            <a:pPr marL="12700" marR="5080" indent="72390">
              <a:lnSpc>
                <a:spcPct val="200000"/>
              </a:lnSpc>
              <a:spcBef>
                <a:spcPts val="500"/>
              </a:spcBef>
            </a:pP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Activities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and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values define the kinds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things that people </a:t>
            </a:r>
            <a:r>
              <a:rPr sz="2000" b="1" spc="-57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think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 about,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perceive,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imagine,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remember,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speak,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feel..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569" y="3600450"/>
            <a:ext cx="182879" cy="1828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569" y="4274820"/>
            <a:ext cx="182879" cy="1828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8130" y="4977129"/>
            <a:ext cx="5971540" cy="1607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800350" y="354329"/>
                  </a:moveTo>
                  <a:lnTo>
                    <a:pt x="2910840" y="354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266690" y="354329"/>
                  </a:moveTo>
                  <a:lnTo>
                    <a:pt x="516890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904239" y="354329"/>
                  </a:moveTo>
                  <a:lnTo>
                    <a:pt x="999489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2429510"/>
            <a:ext cx="219710" cy="2197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3200400"/>
            <a:ext cx="219710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3971290"/>
            <a:ext cx="219710" cy="2197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1060" y="847090"/>
            <a:ext cx="8029575" cy="551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5060" marR="5080" indent="-1102360">
              <a:lnSpc>
                <a:spcPct val="139900"/>
              </a:lnSpc>
              <a:spcBef>
                <a:spcPts val="100"/>
              </a:spcBef>
              <a:tabLst>
                <a:tab pos="7745095" algn="l"/>
              </a:tabLst>
            </a:pPr>
            <a:r>
              <a:rPr sz="2400" b="1" i="1" spc="130" dirty="0">
                <a:solidFill>
                  <a:srgbClr val="993300"/>
                </a:solidFill>
                <a:latin typeface="Arial"/>
                <a:cs typeface="Arial"/>
              </a:rPr>
              <a:t>A</a:t>
            </a:r>
            <a:r>
              <a:rPr sz="2400" b="1" i="1" spc="260" dirty="0">
                <a:solidFill>
                  <a:srgbClr val="993300"/>
                </a:solidFill>
                <a:latin typeface="Arial"/>
                <a:cs typeface="Arial"/>
              </a:rPr>
              <a:t>c</a:t>
            </a:r>
            <a:r>
              <a:rPr sz="2400" b="1" i="1" spc="250" dirty="0">
                <a:solidFill>
                  <a:srgbClr val="993300"/>
                </a:solidFill>
                <a:latin typeface="Arial"/>
                <a:cs typeface="Arial"/>
              </a:rPr>
              <a:t>k</a:t>
            </a:r>
            <a:r>
              <a:rPr sz="2400" b="1" i="1" spc="125" dirty="0">
                <a:solidFill>
                  <a:srgbClr val="993300"/>
                </a:solidFill>
                <a:latin typeface="Arial"/>
                <a:cs typeface="Arial"/>
              </a:rPr>
              <a:t>no</a:t>
            </a:r>
            <a:r>
              <a:rPr sz="2400" b="1" i="1" spc="385" dirty="0">
                <a:solidFill>
                  <a:srgbClr val="993300"/>
                </a:solidFill>
                <a:latin typeface="Arial"/>
                <a:cs typeface="Arial"/>
              </a:rPr>
              <a:t>w</a:t>
            </a:r>
            <a:r>
              <a:rPr sz="2400" b="1" i="1" spc="140" dirty="0">
                <a:solidFill>
                  <a:srgbClr val="993300"/>
                </a:solidFill>
                <a:latin typeface="Arial"/>
                <a:cs typeface="Arial"/>
              </a:rPr>
              <a:t>l</a:t>
            </a:r>
            <a:r>
              <a:rPr sz="2400" b="1" i="1" spc="250" dirty="0">
                <a:solidFill>
                  <a:srgbClr val="993300"/>
                </a:solidFill>
                <a:latin typeface="Arial"/>
                <a:cs typeface="Arial"/>
              </a:rPr>
              <a:t>e</a:t>
            </a:r>
            <a:r>
              <a:rPr sz="2400" b="1" i="1" spc="125" dirty="0">
                <a:solidFill>
                  <a:srgbClr val="993300"/>
                </a:solidFill>
                <a:latin typeface="Arial"/>
                <a:cs typeface="Arial"/>
              </a:rPr>
              <a:t>d</a:t>
            </a:r>
            <a:r>
              <a:rPr sz="2400" b="1" i="1" spc="114" dirty="0">
                <a:solidFill>
                  <a:srgbClr val="993300"/>
                </a:solidFill>
                <a:latin typeface="Arial"/>
                <a:cs typeface="Arial"/>
              </a:rPr>
              <a:t>g</a:t>
            </a:r>
            <a:r>
              <a:rPr sz="2400" b="1" i="1" spc="265" dirty="0">
                <a:solidFill>
                  <a:srgbClr val="993300"/>
                </a:solidFill>
                <a:latin typeface="Arial"/>
                <a:cs typeface="Arial"/>
              </a:rPr>
              <a:t>e</a:t>
            </a:r>
            <a:r>
              <a:rPr sz="2400" b="1" i="1" spc="14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265" dirty="0">
                <a:solidFill>
                  <a:srgbClr val="993300"/>
                </a:solidFill>
                <a:latin typeface="Arial"/>
                <a:cs typeface="Arial"/>
              </a:rPr>
              <a:t>V</a:t>
            </a:r>
            <a:r>
              <a:rPr sz="2400" b="1" i="1" spc="250" dirty="0">
                <a:solidFill>
                  <a:srgbClr val="993300"/>
                </a:solidFill>
                <a:latin typeface="Arial"/>
                <a:cs typeface="Arial"/>
              </a:rPr>
              <a:t>a</a:t>
            </a:r>
            <a:r>
              <a:rPr sz="2400" b="1" i="1" spc="140" dirty="0">
                <a:solidFill>
                  <a:srgbClr val="993300"/>
                </a:solidFill>
                <a:latin typeface="Arial"/>
                <a:cs typeface="Arial"/>
              </a:rPr>
              <a:t>l</a:t>
            </a:r>
            <a:r>
              <a:rPr sz="2400" b="1" i="1" spc="114" dirty="0">
                <a:solidFill>
                  <a:srgbClr val="993300"/>
                </a:solidFill>
                <a:latin typeface="Arial"/>
                <a:cs typeface="Arial"/>
              </a:rPr>
              <a:t>u</a:t>
            </a:r>
            <a:r>
              <a:rPr sz="2400" b="1" i="1" spc="265" dirty="0">
                <a:solidFill>
                  <a:srgbClr val="993300"/>
                </a:solidFill>
                <a:latin typeface="Arial"/>
                <a:cs typeface="Arial"/>
              </a:rPr>
              <a:t>e</a:t>
            </a:r>
            <a:r>
              <a:rPr sz="2400" b="1" i="1" spc="1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260" dirty="0">
                <a:solidFill>
                  <a:srgbClr val="993300"/>
                </a:solidFill>
                <a:latin typeface="Arial"/>
                <a:cs typeface="Arial"/>
              </a:rPr>
              <a:t>a</a:t>
            </a:r>
            <a:r>
              <a:rPr sz="2400" b="1" i="1" spc="125" dirty="0">
                <a:solidFill>
                  <a:srgbClr val="993300"/>
                </a:solidFill>
                <a:latin typeface="Arial"/>
                <a:cs typeface="Arial"/>
              </a:rPr>
              <a:t>n</a:t>
            </a:r>
            <a:r>
              <a:rPr sz="2400" b="1" i="1" spc="130" dirty="0">
                <a:solidFill>
                  <a:srgbClr val="993300"/>
                </a:solidFill>
                <a:latin typeface="Arial"/>
                <a:cs typeface="Arial"/>
              </a:rPr>
              <a:t>d </a:t>
            </a:r>
            <a:r>
              <a:rPr sz="2400" b="1" i="1" spc="114" dirty="0">
                <a:solidFill>
                  <a:srgbClr val="993300"/>
                </a:solidFill>
                <a:latin typeface="Arial"/>
                <a:cs typeface="Arial"/>
              </a:rPr>
              <a:t>b</a:t>
            </a:r>
            <a:r>
              <a:rPr sz="2400" b="1" i="1" spc="260" dirty="0">
                <a:solidFill>
                  <a:srgbClr val="993300"/>
                </a:solidFill>
                <a:latin typeface="Arial"/>
                <a:cs typeface="Arial"/>
              </a:rPr>
              <a:t>e</a:t>
            </a:r>
            <a:r>
              <a:rPr sz="2400" b="1" i="1" spc="114" dirty="0">
                <a:solidFill>
                  <a:srgbClr val="993300"/>
                </a:solidFill>
                <a:latin typeface="Arial"/>
                <a:cs typeface="Arial"/>
              </a:rPr>
              <a:t>h</a:t>
            </a:r>
            <a:r>
              <a:rPr sz="2400" b="1" i="1" spc="260" dirty="0">
                <a:solidFill>
                  <a:srgbClr val="993300"/>
                </a:solidFill>
                <a:latin typeface="Arial"/>
                <a:cs typeface="Arial"/>
              </a:rPr>
              <a:t>a</a:t>
            </a:r>
            <a:r>
              <a:rPr sz="2400" b="1" i="1" spc="120" dirty="0">
                <a:solidFill>
                  <a:srgbClr val="993300"/>
                </a:solidFill>
                <a:latin typeface="Arial"/>
                <a:cs typeface="Arial"/>
              </a:rPr>
              <a:t>v</a:t>
            </a:r>
            <a:r>
              <a:rPr sz="2400" b="1" i="1" spc="140" dirty="0">
                <a:solidFill>
                  <a:srgbClr val="993300"/>
                </a:solidFill>
                <a:latin typeface="Arial"/>
                <a:cs typeface="Arial"/>
              </a:rPr>
              <a:t>i</a:t>
            </a:r>
            <a:r>
              <a:rPr sz="2400" b="1" i="1" spc="114" dirty="0">
                <a:solidFill>
                  <a:srgbClr val="993300"/>
                </a:solidFill>
                <a:latin typeface="Arial"/>
                <a:cs typeface="Arial"/>
              </a:rPr>
              <a:t>o</a:t>
            </a:r>
            <a:r>
              <a:rPr sz="2400" b="1" i="1" spc="130" dirty="0">
                <a:solidFill>
                  <a:srgbClr val="993300"/>
                </a:solidFill>
                <a:latin typeface="Arial"/>
                <a:cs typeface="Arial"/>
              </a:rPr>
              <a:t>r</a:t>
            </a:r>
            <a:r>
              <a:rPr sz="2400" b="1" i="1" spc="14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14" dirty="0">
                <a:solidFill>
                  <a:srgbClr val="993300"/>
                </a:solidFill>
                <a:latin typeface="Arial"/>
                <a:cs typeface="Arial"/>
              </a:rPr>
              <a:t>d</a:t>
            </a:r>
            <a:r>
              <a:rPr sz="2400" b="1" i="1" spc="140" dirty="0">
                <a:solidFill>
                  <a:srgbClr val="993300"/>
                </a:solidFill>
                <a:latin typeface="Arial"/>
                <a:cs typeface="Arial"/>
              </a:rPr>
              <a:t>i</a:t>
            </a:r>
            <a:r>
              <a:rPr sz="2400" b="1" i="1" spc="125" dirty="0">
                <a:solidFill>
                  <a:srgbClr val="993300"/>
                </a:solidFill>
                <a:latin typeface="Arial"/>
                <a:cs typeface="Arial"/>
              </a:rPr>
              <a:t>f</a:t>
            </a:r>
            <a:r>
              <a:rPr sz="2400" b="1" i="1" spc="135" dirty="0">
                <a:solidFill>
                  <a:srgbClr val="993300"/>
                </a:solidFill>
                <a:latin typeface="Arial"/>
                <a:cs typeface="Arial"/>
              </a:rPr>
              <a:t>f</a:t>
            </a:r>
            <a:r>
              <a:rPr sz="2400" b="1" i="1" spc="250" dirty="0">
                <a:solidFill>
                  <a:srgbClr val="993300"/>
                </a:solidFill>
                <a:latin typeface="Arial"/>
                <a:cs typeface="Arial"/>
              </a:rPr>
              <a:t>e</a:t>
            </a:r>
            <a:r>
              <a:rPr sz="2400" b="1" i="1" spc="130" dirty="0">
                <a:solidFill>
                  <a:srgbClr val="993300"/>
                </a:solidFill>
                <a:latin typeface="Arial"/>
                <a:cs typeface="Arial"/>
              </a:rPr>
              <a:t>r</a:t>
            </a:r>
            <a:r>
              <a:rPr sz="2400" b="1" i="1" spc="260" dirty="0">
                <a:solidFill>
                  <a:srgbClr val="993300"/>
                </a:solidFill>
                <a:latin typeface="Arial"/>
                <a:cs typeface="Arial"/>
              </a:rPr>
              <a:t>e</a:t>
            </a:r>
            <a:r>
              <a:rPr sz="2400" b="1" i="1" spc="114" dirty="0">
                <a:solidFill>
                  <a:srgbClr val="993300"/>
                </a:solidFill>
                <a:latin typeface="Arial"/>
                <a:cs typeface="Arial"/>
              </a:rPr>
              <a:t>n</a:t>
            </a:r>
            <a:r>
              <a:rPr sz="2400" b="1" i="1" spc="260" dirty="0">
                <a:solidFill>
                  <a:srgbClr val="993300"/>
                </a:solidFill>
                <a:latin typeface="Arial"/>
                <a:cs typeface="Arial"/>
              </a:rPr>
              <a:t>ce</a:t>
            </a:r>
            <a:r>
              <a:rPr sz="2400" b="1" i="1" spc="130" dirty="0">
                <a:solidFill>
                  <a:srgbClr val="993300"/>
                </a:solidFill>
                <a:latin typeface="Arial"/>
                <a:cs typeface="Arial"/>
              </a:rPr>
              <a:t>s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	</a:t>
            </a:r>
            <a:r>
              <a:rPr sz="2400" b="1" i="1" spc="235" dirty="0">
                <a:solidFill>
                  <a:srgbClr val="993300"/>
                </a:solidFill>
                <a:latin typeface="Arial"/>
                <a:cs typeface="Arial"/>
              </a:rPr>
              <a:t>&amp;  </a:t>
            </a:r>
            <a:r>
              <a:rPr sz="2400" b="1" i="1" spc="180" dirty="0">
                <a:solidFill>
                  <a:srgbClr val="993300"/>
                </a:solidFill>
                <a:latin typeface="Arial"/>
                <a:cs typeface="Arial"/>
              </a:rPr>
              <a:t>learn</a:t>
            </a:r>
            <a:r>
              <a:rPr sz="2400" b="1" i="1" spc="1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90" dirty="0">
                <a:solidFill>
                  <a:srgbClr val="993300"/>
                </a:solidFill>
                <a:latin typeface="Arial"/>
                <a:cs typeface="Arial"/>
              </a:rPr>
              <a:t>adaptive</a:t>
            </a:r>
            <a:r>
              <a:rPr sz="2400" b="1" i="1" spc="1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65" dirty="0">
                <a:solidFill>
                  <a:srgbClr val="993300"/>
                </a:solidFill>
                <a:latin typeface="Arial"/>
                <a:cs typeface="Arial"/>
              </a:rPr>
              <a:t>behavioral</a:t>
            </a:r>
            <a:r>
              <a:rPr sz="2400" b="1" i="1" spc="14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90" dirty="0">
                <a:solidFill>
                  <a:srgbClr val="993300"/>
                </a:solidFill>
                <a:latin typeface="Arial"/>
                <a:cs typeface="Arial"/>
              </a:rPr>
              <a:t>pattern.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</a:pP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Consistency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ahoma"/>
              <a:cs typeface="Tahoma"/>
            </a:endParaRPr>
          </a:p>
          <a:p>
            <a:pPr marL="257175">
              <a:lnSpc>
                <a:spcPct val="100000"/>
              </a:lnSpc>
            </a:pP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New</a:t>
            </a:r>
            <a:r>
              <a:rPr sz="2400" spc="-8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patterns</a:t>
            </a:r>
            <a:r>
              <a:rPr sz="2400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thinking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behaving</a:t>
            </a:r>
            <a:endParaRPr sz="2400">
              <a:latin typeface="Tahoma"/>
              <a:cs typeface="Tahoma"/>
            </a:endParaRPr>
          </a:p>
          <a:p>
            <a:pPr marL="257175" marR="1541145">
              <a:lnSpc>
                <a:spcPct val="189900"/>
              </a:lnSpc>
              <a:spcBef>
                <a:spcPts val="600"/>
              </a:spcBef>
            </a:pPr>
            <a:r>
              <a:rPr sz="2400" dirty="0">
                <a:solidFill>
                  <a:srgbClr val="993300"/>
                </a:solidFill>
                <a:latin typeface="Tahoma"/>
                <a:cs typeface="Tahoma"/>
              </a:rPr>
              <a:t>A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leadership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group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that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is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able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to;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change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their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people-related</a:t>
            </a:r>
            <a:r>
              <a:rPr sz="2400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behaviors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business-related</a:t>
            </a:r>
            <a:endParaRPr sz="2400">
              <a:latin typeface="Tahoma"/>
              <a:cs typeface="Tahoma"/>
            </a:endParaRPr>
          </a:p>
          <a:p>
            <a:pPr marL="257175" marR="551815">
              <a:lnSpc>
                <a:spcPct val="189900"/>
              </a:lnSpc>
              <a:spcBef>
                <a:spcPts val="5"/>
              </a:spcBef>
            </a:pP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behaviors,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adapt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itself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across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borders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cultures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change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infrastructures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systems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to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suit.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6389" y="127000"/>
            <a:ext cx="7322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5" dirty="0">
                <a:latin typeface="Arial"/>
                <a:cs typeface="Arial"/>
              </a:rPr>
              <a:t>Using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S</a:t>
            </a:r>
            <a:r>
              <a:rPr sz="2400" u="sng" spc="175" dirty="0">
                <a:uFill>
                  <a:solidFill>
                    <a:srgbClr val="E4CF92"/>
                  </a:solidFill>
                </a:uFill>
                <a:latin typeface="Arial"/>
                <a:cs typeface="Arial"/>
              </a:rPr>
              <a:t>i</a:t>
            </a:r>
            <a:r>
              <a:rPr sz="2400" spc="175" dirty="0">
                <a:latin typeface="Arial"/>
                <a:cs typeface="Arial"/>
              </a:rPr>
              <a:t>x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Sigma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in</a:t>
            </a:r>
            <a:r>
              <a:rPr sz="2400" u="sng" spc="185" dirty="0">
                <a:uFill>
                  <a:solidFill>
                    <a:srgbClr val="E4CF92"/>
                  </a:solidFill>
                </a:uFill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Europe: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A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Cro</a:t>
            </a:r>
            <a:r>
              <a:rPr sz="2400" u="sng" spc="135" dirty="0">
                <a:uFill>
                  <a:solidFill>
                    <a:srgbClr val="E4CF92"/>
                  </a:solidFill>
                </a:uFill>
                <a:latin typeface="Arial"/>
                <a:cs typeface="Arial"/>
              </a:rPr>
              <a:t>s</a:t>
            </a:r>
            <a:r>
              <a:rPr sz="2400" spc="135" dirty="0">
                <a:latin typeface="Arial"/>
                <a:cs typeface="Arial"/>
              </a:rPr>
              <a:t>s-Cultural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769" y="543559"/>
            <a:ext cx="5249545" cy="606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0">
              <a:lnSpc>
                <a:spcPct val="100000"/>
              </a:lnSpc>
              <a:spcBef>
                <a:spcPts val="100"/>
              </a:spcBef>
            </a:pPr>
            <a:r>
              <a:rPr sz="2400" b="1" i="1" spc="185" dirty="0">
                <a:solidFill>
                  <a:srgbClr val="993300"/>
                </a:solidFill>
                <a:latin typeface="Arial"/>
                <a:cs typeface="Arial"/>
              </a:rPr>
              <a:t>Perspective</a:t>
            </a:r>
            <a:endParaRPr sz="2400">
              <a:latin typeface="Arial"/>
              <a:cs typeface="Arial"/>
            </a:endParaRPr>
          </a:p>
          <a:p>
            <a:pPr marL="12700" marR="1009015">
              <a:lnSpc>
                <a:spcPct val="160000"/>
              </a:lnSpc>
              <a:spcBef>
                <a:spcPts val="910"/>
              </a:spcBef>
            </a:pP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Six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Sigma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is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about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Organizational </a:t>
            </a:r>
            <a:r>
              <a:rPr sz="2000" b="1" spc="-57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Improvement.</a:t>
            </a:r>
            <a:endParaRPr sz="2000">
              <a:latin typeface="Tahoma"/>
              <a:cs typeface="Tahoma"/>
            </a:endParaRPr>
          </a:p>
          <a:p>
            <a:pPr marL="12700" marR="1559560">
              <a:lnSpc>
                <a:spcPct val="160000"/>
              </a:lnSpc>
              <a:spcBef>
                <a:spcPts val="500"/>
              </a:spcBef>
            </a:pP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Six</a:t>
            </a:r>
            <a:r>
              <a:rPr sz="2000" b="1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Sigma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focuses</a:t>
            </a:r>
            <a:r>
              <a:rPr sz="2000" b="1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on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process </a:t>
            </a:r>
            <a:r>
              <a:rPr sz="2000" b="1" spc="-57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improvement,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design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and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management.</a:t>
            </a:r>
            <a:endParaRPr sz="2000">
              <a:latin typeface="Tahoma"/>
              <a:cs typeface="Tahoma"/>
            </a:endParaRPr>
          </a:p>
          <a:p>
            <a:pPr marL="12700" marR="1708150">
              <a:lnSpc>
                <a:spcPct val="160200"/>
              </a:lnSpc>
              <a:spcBef>
                <a:spcPts val="495"/>
              </a:spcBef>
            </a:pP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It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is</a:t>
            </a:r>
            <a:r>
              <a:rPr sz="2000" b="1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as</a:t>
            </a:r>
            <a:r>
              <a:rPr sz="2000" b="1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much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about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people's </a:t>
            </a:r>
            <a:r>
              <a:rPr sz="2000" b="1" spc="-57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behavior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as it is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about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behavior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processes.</a:t>
            </a:r>
            <a:endParaRPr sz="2000">
              <a:latin typeface="Tahoma"/>
              <a:cs typeface="Tahoma"/>
            </a:endParaRPr>
          </a:p>
          <a:p>
            <a:pPr marL="12700" marR="1101090">
              <a:lnSpc>
                <a:spcPct val="160200"/>
              </a:lnSpc>
              <a:spcBef>
                <a:spcPts val="484"/>
              </a:spcBef>
            </a:pP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behavior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processes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from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000" b="1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behavior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people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cannot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be </a:t>
            </a:r>
            <a:r>
              <a:rPr sz="2000" b="1" spc="-57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separated.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569" y="1281430"/>
            <a:ext cx="182879" cy="1828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569" y="2320289"/>
            <a:ext cx="182879" cy="1828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569" y="3846829"/>
            <a:ext cx="182879" cy="1828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569" y="5373370"/>
            <a:ext cx="182879" cy="18288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257800" y="1276350"/>
            <a:ext cx="3832860" cy="4991100"/>
            <a:chOff x="5257800" y="1276350"/>
            <a:chExt cx="3832860" cy="4991100"/>
          </a:xfrm>
        </p:grpSpPr>
        <p:sp>
          <p:nvSpPr>
            <p:cNvPr id="12" name="object 12"/>
            <p:cNvSpPr/>
            <p:nvPr/>
          </p:nvSpPr>
          <p:spPr>
            <a:xfrm>
              <a:off x="5313680" y="1399539"/>
              <a:ext cx="3776979" cy="4676140"/>
            </a:xfrm>
            <a:custGeom>
              <a:avLst/>
              <a:gdLst/>
              <a:ahLst/>
              <a:cxnLst/>
              <a:rect l="l" t="t" r="r" b="b"/>
              <a:pathLst>
                <a:path w="3776979" h="4676140">
                  <a:moveTo>
                    <a:pt x="232410" y="0"/>
                  </a:moveTo>
                  <a:lnTo>
                    <a:pt x="232410" y="8889"/>
                  </a:lnTo>
                  <a:lnTo>
                    <a:pt x="237490" y="36830"/>
                  </a:lnTo>
                  <a:lnTo>
                    <a:pt x="242570" y="82550"/>
                  </a:lnTo>
                  <a:lnTo>
                    <a:pt x="252730" y="146050"/>
                  </a:lnTo>
                  <a:lnTo>
                    <a:pt x="260350" y="219710"/>
                  </a:lnTo>
                  <a:lnTo>
                    <a:pt x="271780" y="311150"/>
                  </a:lnTo>
                  <a:lnTo>
                    <a:pt x="281940" y="414020"/>
                  </a:lnTo>
                  <a:lnTo>
                    <a:pt x="295910" y="529589"/>
                  </a:lnTo>
                  <a:lnTo>
                    <a:pt x="306070" y="648970"/>
                  </a:lnTo>
                  <a:lnTo>
                    <a:pt x="316230" y="783589"/>
                  </a:lnTo>
                  <a:lnTo>
                    <a:pt x="323850" y="920750"/>
                  </a:lnTo>
                  <a:lnTo>
                    <a:pt x="335280" y="1066800"/>
                  </a:lnTo>
                  <a:lnTo>
                    <a:pt x="340360" y="1215389"/>
                  </a:lnTo>
                  <a:lnTo>
                    <a:pt x="345440" y="1370330"/>
                  </a:lnTo>
                  <a:lnTo>
                    <a:pt x="347980" y="1521460"/>
                  </a:lnTo>
                  <a:lnTo>
                    <a:pt x="347980" y="1678939"/>
                  </a:lnTo>
                  <a:lnTo>
                    <a:pt x="342900" y="1833880"/>
                  </a:lnTo>
                  <a:lnTo>
                    <a:pt x="337820" y="1987550"/>
                  </a:lnTo>
                  <a:lnTo>
                    <a:pt x="326390" y="2139950"/>
                  </a:lnTo>
                  <a:lnTo>
                    <a:pt x="316230" y="2288540"/>
                  </a:lnTo>
                  <a:lnTo>
                    <a:pt x="300990" y="2437130"/>
                  </a:lnTo>
                  <a:lnTo>
                    <a:pt x="287020" y="2583180"/>
                  </a:lnTo>
                  <a:lnTo>
                    <a:pt x="269240" y="2725420"/>
                  </a:lnTo>
                  <a:lnTo>
                    <a:pt x="252730" y="2866390"/>
                  </a:lnTo>
                  <a:lnTo>
                    <a:pt x="232410" y="2999740"/>
                  </a:lnTo>
                  <a:lnTo>
                    <a:pt x="213360" y="3131820"/>
                  </a:lnTo>
                  <a:lnTo>
                    <a:pt x="191770" y="3260090"/>
                  </a:lnTo>
                  <a:lnTo>
                    <a:pt x="173990" y="3383279"/>
                  </a:lnTo>
                  <a:lnTo>
                    <a:pt x="154940" y="3501390"/>
                  </a:lnTo>
                  <a:lnTo>
                    <a:pt x="134620" y="3615690"/>
                  </a:lnTo>
                  <a:lnTo>
                    <a:pt x="118110" y="3723640"/>
                  </a:lnTo>
                  <a:lnTo>
                    <a:pt x="102870" y="3826510"/>
                  </a:lnTo>
                  <a:lnTo>
                    <a:pt x="83820" y="3921760"/>
                  </a:lnTo>
                  <a:lnTo>
                    <a:pt x="73660" y="4013200"/>
                  </a:lnTo>
                  <a:lnTo>
                    <a:pt x="59690" y="4095750"/>
                  </a:lnTo>
                  <a:lnTo>
                    <a:pt x="49530" y="4175760"/>
                  </a:lnTo>
                  <a:lnTo>
                    <a:pt x="39370" y="4244340"/>
                  </a:lnTo>
                  <a:lnTo>
                    <a:pt x="31750" y="4310380"/>
                  </a:lnTo>
                  <a:lnTo>
                    <a:pt x="22860" y="4370070"/>
                  </a:lnTo>
                  <a:lnTo>
                    <a:pt x="17780" y="4424680"/>
                  </a:lnTo>
                  <a:lnTo>
                    <a:pt x="7620" y="4511040"/>
                  </a:lnTo>
                  <a:lnTo>
                    <a:pt x="5080" y="4541520"/>
                  </a:lnTo>
                  <a:lnTo>
                    <a:pt x="2540" y="4570730"/>
                  </a:lnTo>
                  <a:lnTo>
                    <a:pt x="0" y="4593590"/>
                  </a:lnTo>
                  <a:lnTo>
                    <a:pt x="0" y="4621530"/>
                  </a:lnTo>
                  <a:lnTo>
                    <a:pt x="3776979" y="4676140"/>
                  </a:lnTo>
                  <a:lnTo>
                    <a:pt x="3774440" y="4667250"/>
                  </a:lnTo>
                  <a:lnTo>
                    <a:pt x="3771900" y="4641850"/>
                  </a:lnTo>
                  <a:lnTo>
                    <a:pt x="3764279" y="4598670"/>
                  </a:lnTo>
                  <a:lnTo>
                    <a:pt x="3754120" y="4545330"/>
                  </a:lnTo>
                  <a:lnTo>
                    <a:pt x="3740150" y="4476750"/>
                  </a:lnTo>
                  <a:lnTo>
                    <a:pt x="3729990" y="4399280"/>
                  </a:lnTo>
                  <a:lnTo>
                    <a:pt x="3717290" y="4310380"/>
                  </a:lnTo>
                  <a:lnTo>
                    <a:pt x="3700779" y="4216400"/>
                  </a:lnTo>
                  <a:lnTo>
                    <a:pt x="3685540" y="4113529"/>
                  </a:lnTo>
                  <a:lnTo>
                    <a:pt x="3671570" y="4004310"/>
                  </a:lnTo>
                  <a:lnTo>
                    <a:pt x="3656329" y="3892550"/>
                  </a:lnTo>
                  <a:lnTo>
                    <a:pt x="3642360" y="3780790"/>
                  </a:lnTo>
                  <a:lnTo>
                    <a:pt x="3629660" y="3666490"/>
                  </a:lnTo>
                  <a:lnTo>
                    <a:pt x="3619500" y="3554729"/>
                  </a:lnTo>
                  <a:lnTo>
                    <a:pt x="3608070" y="3446779"/>
                  </a:lnTo>
                  <a:lnTo>
                    <a:pt x="3602990" y="3340100"/>
                  </a:lnTo>
                  <a:lnTo>
                    <a:pt x="3595370" y="3237230"/>
                  </a:lnTo>
                  <a:lnTo>
                    <a:pt x="3592829" y="3143250"/>
                  </a:lnTo>
                  <a:lnTo>
                    <a:pt x="3592829" y="3049270"/>
                  </a:lnTo>
                  <a:lnTo>
                    <a:pt x="3595370" y="2960370"/>
                  </a:lnTo>
                  <a:lnTo>
                    <a:pt x="3597910" y="2874010"/>
                  </a:lnTo>
                  <a:lnTo>
                    <a:pt x="3605529" y="2788920"/>
                  </a:lnTo>
                  <a:lnTo>
                    <a:pt x="3611879" y="2705100"/>
                  </a:lnTo>
                  <a:lnTo>
                    <a:pt x="3622040" y="2622550"/>
                  </a:lnTo>
                  <a:lnTo>
                    <a:pt x="3629660" y="2537460"/>
                  </a:lnTo>
                  <a:lnTo>
                    <a:pt x="3637279" y="2451100"/>
                  </a:lnTo>
                  <a:lnTo>
                    <a:pt x="3648710" y="2362200"/>
                  </a:lnTo>
                  <a:lnTo>
                    <a:pt x="3658870" y="2273300"/>
                  </a:lnTo>
                  <a:lnTo>
                    <a:pt x="3669029" y="2176780"/>
                  </a:lnTo>
                  <a:lnTo>
                    <a:pt x="3683000" y="2078989"/>
                  </a:lnTo>
                  <a:lnTo>
                    <a:pt x="3693160" y="1973580"/>
                  </a:lnTo>
                  <a:lnTo>
                    <a:pt x="3703320" y="1864360"/>
                  </a:lnTo>
                  <a:lnTo>
                    <a:pt x="3710940" y="1744980"/>
                  </a:lnTo>
                  <a:lnTo>
                    <a:pt x="3717290" y="1619250"/>
                  </a:lnTo>
                  <a:lnTo>
                    <a:pt x="3719829" y="1489710"/>
                  </a:lnTo>
                  <a:lnTo>
                    <a:pt x="3719829" y="1361439"/>
                  </a:lnTo>
                  <a:lnTo>
                    <a:pt x="3714750" y="1098550"/>
                  </a:lnTo>
                  <a:lnTo>
                    <a:pt x="3708400" y="972820"/>
                  </a:lnTo>
                  <a:lnTo>
                    <a:pt x="3705860" y="852170"/>
                  </a:lnTo>
                  <a:lnTo>
                    <a:pt x="3698240" y="737870"/>
                  </a:lnTo>
                  <a:lnTo>
                    <a:pt x="3693160" y="632460"/>
                  </a:lnTo>
                  <a:lnTo>
                    <a:pt x="3685540" y="537210"/>
                  </a:lnTo>
                  <a:lnTo>
                    <a:pt x="3683000" y="457200"/>
                  </a:lnTo>
                  <a:lnTo>
                    <a:pt x="3676650" y="391160"/>
                  </a:lnTo>
                  <a:lnTo>
                    <a:pt x="3671570" y="340360"/>
                  </a:lnTo>
                  <a:lnTo>
                    <a:pt x="3669029" y="311150"/>
                  </a:lnTo>
                  <a:lnTo>
                    <a:pt x="3669029" y="299720"/>
                  </a:lnTo>
                  <a:lnTo>
                    <a:pt x="232410" y="0"/>
                  </a:lnTo>
                  <a:close/>
                </a:path>
              </a:pathLst>
            </a:custGeom>
            <a:solidFill>
              <a:srgbClr val="6D9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7960" y="5998209"/>
              <a:ext cx="3812540" cy="269240"/>
            </a:xfrm>
            <a:custGeom>
              <a:avLst/>
              <a:gdLst/>
              <a:ahLst/>
              <a:cxnLst/>
              <a:rect l="l" t="t" r="r" b="b"/>
              <a:pathLst>
                <a:path w="3812540" h="269239">
                  <a:moveTo>
                    <a:pt x="129539" y="0"/>
                  </a:moveTo>
                  <a:lnTo>
                    <a:pt x="0" y="74929"/>
                  </a:lnTo>
                  <a:lnTo>
                    <a:pt x="3152140" y="269239"/>
                  </a:lnTo>
                  <a:lnTo>
                    <a:pt x="3812540" y="45719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95A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1276350"/>
              <a:ext cx="3832859" cy="48653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800350" y="354329"/>
                  </a:moveTo>
                  <a:lnTo>
                    <a:pt x="2910840" y="354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266690" y="354329"/>
                  </a:moveTo>
                  <a:lnTo>
                    <a:pt x="516890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6669" y="185420"/>
            <a:ext cx="7345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National </a:t>
            </a:r>
            <a:r>
              <a:rPr sz="3200" strike="sngStrike" dirty="0"/>
              <a:t>C</a:t>
            </a:r>
            <a:r>
              <a:rPr sz="3200" strike="noStrike" dirty="0"/>
              <a:t>ultures</a:t>
            </a:r>
            <a:r>
              <a:rPr sz="3200" strike="noStrike" spc="-10" dirty="0"/>
              <a:t> </a:t>
            </a:r>
            <a:r>
              <a:rPr sz="3200" strike="noStrike" spc="5" dirty="0"/>
              <a:t>and</a:t>
            </a:r>
            <a:r>
              <a:rPr sz="3200" strike="noStrike" dirty="0"/>
              <a:t> the Route </a:t>
            </a:r>
            <a:r>
              <a:rPr sz="3200" strike="noStrike" spc="-5" dirty="0"/>
              <a:t>to</a:t>
            </a:r>
            <a:r>
              <a:rPr sz="3200" strike="noStrike" spc="5" dirty="0"/>
              <a:t> Change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1631950"/>
            <a:ext cx="182879" cy="1828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6169" y="1558290"/>
            <a:ext cx="672147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Organizations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change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is</a:t>
            </a:r>
            <a:r>
              <a:rPr sz="2000" spc="2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influenced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by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their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predominant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346325" algn="l"/>
              </a:tabLst>
            </a:pP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national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culture.So,	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Six</a:t>
            </a:r>
            <a:r>
              <a:rPr sz="20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Sigma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has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implications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for</a:t>
            </a:r>
            <a:r>
              <a:rPr sz="20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how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200000"/>
              </a:lnSpc>
              <a:spcBef>
                <a:spcPts val="10"/>
              </a:spcBef>
            </a:pP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companies</a:t>
            </a:r>
            <a:r>
              <a:rPr sz="2000" spc="2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ascribe</a:t>
            </a:r>
            <a:r>
              <a:rPr sz="2000" spc="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status,</a:t>
            </a:r>
            <a:r>
              <a:rPr sz="2000" spc="2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recognize</a:t>
            </a:r>
            <a:r>
              <a:rPr sz="2000" spc="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performance,</a:t>
            </a:r>
            <a:r>
              <a:rPr sz="2000" spc="2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structure </a:t>
            </a:r>
            <a:r>
              <a:rPr sz="2000" spc="-6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reporting</a:t>
            </a:r>
            <a:r>
              <a:rPr sz="20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lines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communicate.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4806950"/>
            <a:ext cx="182879" cy="1828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06169" y="4734559"/>
            <a:ext cx="666559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Fons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Trompenaars: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Four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primary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organizational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archetypes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depending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on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degree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to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which organizations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are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Decentralized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or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 Centralized,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 Informal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or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Formal</a:t>
            </a:r>
            <a:r>
              <a:rPr sz="2000" spc="-25" dirty="0">
                <a:solidFill>
                  <a:srgbClr val="993300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156209"/>
            <a:ext cx="6311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Differe</a:t>
            </a:r>
            <a:r>
              <a:rPr sz="3600" strike="sngStrike" spc="-5" dirty="0"/>
              <a:t>n</a:t>
            </a:r>
            <a:r>
              <a:rPr sz="3600" strike="noStrike" spc="-5" dirty="0"/>
              <a:t>t</a:t>
            </a:r>
            <a:r>
              <a:rPr sz="3600" strike="noStrike" spc="-20" dirty="0"/>
              <a:t> </a:t>
            </a:r>
            <a:r>
              <a:rPr sz="3600" strike="noStrike" spc="-5" dirty="0"/>
              <a:t>Techniques</a:t>
            </a:r>
            <a:r>
              <a:rPr sz="3600" strike="noStrike" spc="-15" dirty="0"/>
              <a:t> </a:t>
            </a:r>
            <a:r>
              <a:rPr sz="3600" strike="noStrike" spc="-5" dirty="0"/>
              <a:t>for </a:t>
            </a:r>
            <a:r>
              <a:rPr sz="3600" strike="noStrike" spc="-10" dirty="0"/>
              <a:t>Success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86106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266690" y="354329"/>
                  </a:moveTo>
                  <a:lnTo>
                    <a:pt x="516890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7229" y="198120"/>
            <a:ext cx="5294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The</a:t>
            </a:r>
            <a:r>
              <a:rPr sz="3600" spc="-25" dirty="0"/>
              <a:t> </a:t>
            </a:r>
            <a:r>
              <a:rPr sz="3600" strike="sngStrike" spc="-5" dirty="0"/>
              <a:t>N</a:t>
            </a:r>
            <a:r>
              <a:rPr sz="3600" strike="noStrike" spc="-5" dirty="0"/>
              <a:t>etherlan</a:t>
            </a:r>
            <a:r>
              <a:rPr sz="3600" strike="sngStrike" spc="-5" dirty="0"/>
              <a:t>d</a:t>
            </a:r>
            <a:r>
              <a:rPr sz="3600" strike="noStrike" spc="-5" dirty="0"/>
              <a:t>s</a:t>
            </a:r>
            <a:r>
              <a:rPr sz="3600" strike="noStrike" spc="-15" dirty="0"/>
              <a:t> </a:t>
            </a:r>
            <a:r>
              <a:rPr sz="3600" strike="noStrike" dirty="0"/>
              <a:t>/</a:t>
            </a:r>
            <a:r>
              <a:rPr sz="3600" strike="noStrike" spc="-25" dirty="0"/>
              <a:t> </a:t>
            </a:r>
            <a:r>
              <a:rPr sz="3600" strike="noStrike" spc="-5" dirty="0"/>
              <a:t>Germany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1979929" y="706119"/>
            <a:ext cx="5270500" cy="0"/>
          </a:xfrm>
          <a:custGeom>
            <a:avLst/>
            <a:gdLst/>
            <a:ahLst/>
            <a:cxnLst/>
            <a:rect l="l" t="t" r="r" b="b"/>
            <a:pathLst>
              <a:path w="5270500">
                <a:moveTo>
                  <a:pt x="0" y="0"/>
                </a:moveTo>
                <a:lnTo>
                  <a:pt x="5270500" y="0"/>
                </a:lnTo>
              </a:path>
            </a:pathLst>
          </a:custGeom>
          <a:ln w="254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169" y="1418589"/>
            <a:ext cx="182880" cy="1828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2369" y="1344929"/>
            <a:ext cx="7270750" cy="490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Organizations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are</a:t>
            </a:r>
            <a:r>
              <a:rPr sz="2000" spc="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more</a:t>
            </a:r>
            <a:r>
              <a:rPr sz="2000" spc="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centralized,</a:t>
            </a:r>
            <a:r>
              <a:rPr sz="2000" spc="2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collective</a:t>
            </a:r>
            <a:r>
              <a:rPr sz="2000" spc="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effectiveness</a:t>
            </a:r>
            <a:r>
              <a:rPr sz="2000" spc="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is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objective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organizational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improvement.</a:t>
            </a:r>
            <a:endParaRPr sz="2000">
              <a:latin typeface="Tahoma"/>
              <a:cs typeface="Tahoma"/>
            </a:endParaRPr>
          </a:p>
          <a:p>
            <a:pPr marL="12700" marR="107950">
              <a:lnSpc>
                <a:spcPct val="180000"/>
              </a:lnSpc>
              <a:spcBef>
                <a:spcPts val="500"/>
              </a:spcBef>
            </a:pP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Raising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capabilities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a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work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team,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department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or</a:t>
            </a:r>
            <a:r>
              <a:rPr sz="20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business </a:t>
            </a:r>
            <a:r>
              <a:rPr sz="2000" spc="-6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unit</a:t>
            </a:r>
            <a:r>
              <a:rPr sz="20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is the focus.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80000"/>
              </a:lnSpc>
              <a:spcBef>
                <a:spcPts val="500"/>
              </a:spcBef>
            </a:pP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Singling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out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individuals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for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recognition via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special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training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or 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certification risks</a:t>
            </a:r>
            <a:r>
              <a:rPr sz="2000" spc="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creating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an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elite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group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who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will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be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resented</a:t>
            </a:r>
            <a:r>
              <a:rPr sz="20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by </a:t>
            </a:r>
            <a:r>
              <a:rPr sz="2000" spc="-6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their</a:t>
            </a:r>
            <a:r>
              <a:rPr sz="20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peers.</a:t>
            </a:r>
            <a:endParaRPr sz="2000">
              <a:latin typeface="Tahoma"/>
              <a:cs typeface="Tahoma"/>
            </a:endParaRPr>
          </a:p>
          <a:p>
            <a:pPr marL="12700" marR="55880">
              <a:lnSpc>
                <a:spcPct val="180000"/>
              </a:lnSpc>
              <a:spcBef>
                <a:spcPts val="500"/>
              </a:spcBef>
            </a:pP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The power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Six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Sigma</a:t>
            </a:r>
            <a:r>
              <a:rPr sz="2000" spc="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is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in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improving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everyone's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effectiveness </a:t>
            </a:r>
            <a:r>
              <a:rPr sz="2000" spc="-6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by</a:t>
            </a:r>
            <a:r>
              <a:rPr sz="20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creating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culture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process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discipline.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169" y="2578100"/>
            <a:ext cx="182880" cy="1828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169" y="3738879"/>
            <a:ext cx="182880" cy="1828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169" y="5448300"/>
            <a:ext cx="182880" cy="182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266690" y="354329"/>
                  </a:moveTo>
                  <a:lnTo>
                    <a:pt x="516890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904239" y="354329"/>
                  </a:moveTo>
                  <a:lnTo>
                    <a:pt x="999489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7860" y="274320"/>
            <a:ext cx="329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Souther</a:t>
            </a:r>
            <a:r>
              <a:rPr sz="3600" strike="sngStrike" spc="-5" dirty="0"/>
              <a:t>n</a:t>
            </a:r>
            <a:r>
              <a:rPr sz="3600" strike="noStrike" spc="-65" dirty="0"/>
              <a:t> </a:t>
            </a:r>
            <a:r>
              <a:rPr sz="3600" strike="noStrike" spc="-5" dirty="0"/>
              <a:t>Europe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3210560" y="782319"/>
            <a:ext cx="3266440" cy="0"/>
          </a:xfrm>
          <a:custGeom>
            <a:avLst/>
            <a:gdLst/>
            <a:ahLst/>
            <a:cxnLst/>
            <a:rect l="l" t="t" r="r" b="b"/>
            <a:pathLst>
              <a:path w="3266440">
                <a:moveTo>
                  <a:pt x="0" y="0"/>
                </a:moveTo>
                <a:lnTo>
                  <a:pt x="3266440" y="0"/>
                </a:lnTo>
              </a:path>
            </a:pathLst>
          </a:custGeom>
          <a:ln w="254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1329689"/>
            <a:ext cx="219710" cy="2197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169" y="1244600"/>
            <a:ext cx="7357745" cy="463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Business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organizations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are</a:t>
            </a:r>
            <a:r>
              <a:rPr sz="2400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like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families.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60000"/>
              </a:lnSpc>
              <a:spcBef>
                <a:spcPts val="590"/>
              </a:spcBef>
            </a:pP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Power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for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good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group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is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ascribed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by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virtue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knowledge.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Senior managers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have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to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internalize, then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personalize,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change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for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themselves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those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for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whom</a:t>
            </a:r>
            <a:r>
              <a:rPr sz="2400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they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feel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responsible.</a:t>
            </a:r>
            <a:endParaRPr sz="2400">
              <a:latin typeface="Tahoma"/>
              <a:cs typeface="Tahoma"/>
            </a:endParaRPr>
          </a:p>
          <a:p>
            <a:pPr marL="12700" marR="202565">
              <a:lnSpc>
                <a:spcPct val="160100"/>
              </a:lnSpc>
              <a:spcBef>
                <a:spcPts val="590"/>
              </a:spcBef>
            </a:pP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In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France,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it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means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spending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plenty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time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educating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Senior Managers about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leadership aspects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Six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Sigma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before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ever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picking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process-based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projects.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1990089"/>
            <a:ext cx="219710" cy="2197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4406900"/>
            <a:ext cx="219710" cy="2197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800350" y="354329"/>
                  </a:moveTo>
                  <a:lnTo>
                    <a:pt x="2910840" y="354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266690" y="354329"/>
                  </a:moveTo>
                  <a:lnTo>
                    <a:pt x="516890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904239" y="354329"/>
                  </a:moveTo>
                  <a:lnTo>
                    <a:pt x="999489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9570" y="191770"/>
            <a:ext cx="1633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</a:t>
            </a:r>
            <a:r>
              <a:rPr sz="4000" spc="-10" dirty="0"/>
              <a:t>w</a:t>
            </a:r>
            <a:r>
              <a:rPr sz="4000" dirty="0"/>
              <a:t>eden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4192270" y="754380"/>
            <a:ext cx="1607820" cy="0"/>
          </a:xfrm>
          <a:custGeom>
            <a:avLst/>
            <a:gdLst/>
            <a:ahLst/>
            <a:cxnLst/>
            <a:rect l="l" t="t" r="r" b="b"/>
            <a:pathLst>
              <a:path w="1607820">
                <a:moveTo>
                  <a:pt x="0" y="0"/>
                </a:moveTo>
                <a:lnTo>
                  <a:pt x="1607820" y="0"/>
                </a:lnTo>
              </a:path>
            </a:pathLst>
          </a:custGeom>
          <a:ln w="2794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1249680"/>
            <a:ext cx="182880" cy="1828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28700" y="1176020"/>
            <a:ext cx="7531734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An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organization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is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vehicle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through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which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the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individual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expresses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him-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or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herself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0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can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realize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his/her</a:t>
            </a:r>
            <a:r>
              <a:rPr sz="20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full potential.</a:t>
            </a:r>
            <a:endParaRPr sz="2000">
              <a:latin typeface="Tahoma"/>
              <a:cs typeface="Tahoma"/>
            </a:endParaRPr>
          </a:p>
          <a:p>
            <a:pPr marL="12700" marR="337820">
              <a:lnSpc>
                <a:spcPct val="200100"/>
              </a:lnSpc>
              <a:spcBef>
                <a:spcPts val="495"/>
              </a:spcBef>
            </a:pP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To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generate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enthusiasm for Six Sigma, one must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anticipate the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question, </a:t>
            </a:r>
            <a:r>
              <a:rPr sz="2000" spc="-15" dirty="0">
                <a:solidFill>
                  <a:srgbClr val="993300"/>
                </a:solidFill>
                <a:latin typeface="Tahoma"/>
                <a:cs typeface="Tahoma"/>
              </a:rPr>
              <a:t>"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How will Six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Sigma help me be more creative</a:t>
            </a:r>
            <a:r>
              <a:rPr sz="2000" spc="-20" dirty="0">
                <a:solidFill>
                  <a:srgbClr val="993300"/>
                </a:solidFill>
                <a:latin typeface="Tahoma"/>
                <a:cs typeface="Tahoma"/>
              </a:rPr>
              <a:t>?" </a:t>
            </a:r>
            <a:r>
              <a:rPr sz="20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The answer is, </a:t>
            </a:r>
            <a:r>
              <a:rPr sz="2000" spc="-20" dirty="0">
                <a:solidFill>
                  <a:srgbClr val="993300"/>
                </a:solidFill>
                <a:latin typeface="Tahoma"/>
                <a:cs typeface="Tahoma"/>
              </a:rPr>
              <a:t>"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When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half of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today's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problems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are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avoided </a:t>
            </a:r>
            <a:r>
              <a:rPr sz="2000" b="1" spc="-57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through better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processes,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you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will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have more time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to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be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creative</a:t>
            </a:r>
            <a:r>
              <a:rPr sz="2000" spc="-20" dirty="0">
                <a:solidFill>
                  <a:srgbClr val="993300"/>
                </a:solidFill>
                <a:latin typeface="Tahoma"/>
                <a:cs typeface="Tahoma"/>
              </a:rPr>
              <a:t>!"</a:t>
            </a:r>
            <a:endParaRPr sz="2000">
              <a:latin typeface="Tahoma"/>
              <a:cs typeface="Tahoma"/>
            </a:endParaRPr>
          </a:p>
          <a:p>
            <a:pPr marL="12700" marR="290195">
              <a:lnSpc>
                <a:spcPct val="200000"/>
              </a:lnSpc>
              <a:spcBef>
                <a:spcPts val="500"/>
              </a:spcBef>
            </a:pP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Six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Sigma frees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up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the capacity of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individuals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to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grow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and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learn. </a:t>
            </a:r>
            <a:r>
              <a:rPr sz="2000" spc="-6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Its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success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depends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on</a:t>
            </a:r>
            <a:r>
              <a:rPr sz="20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it.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2532379"/>
            <a:ext cx="182880" cy="1828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5645150"/>
            <a:ext cx="182880" cy="18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904239" y="354329"/>
                  </a:moveTo>
                  <a:lnTo>
                    <a:pt x="999489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9069" y="215900"/>
            <a:ext cx="6309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Infosys’</a:t>
            </a:r>
            <a:r>
              <a:rPr sz="2400" spc="5" dirty="0"/>
              <a:t> </a:t>
            </a:r>
            <a:r>
              <a:rPr sz="2400" dirty="0"/>
              <a:t>effective</a:t>
            </a:r>
            <a:r>
              <a:rPr sz="2400" spc="-5" dirty="0"/>
              <a:t> </a:t>
            </a:r>
            <a:r>
              <a:rPr sz="2400" dirty="0"/>
              <a:t>process</a:t>
            </a:r>
            <a:r>
              <a:rPr sz="2400" spc="30" dirty="0"/>
              <a:t> </a:t>
            </a:r>
            <a:r>
              <a:rPr sz="2400" u="sng" spc="-5" dirty="0">
                <a:uFill>
                  <a:solidFill>
                    <a:srgbClr val="E4CF92"/>
                  </a:solidFill>
                </a:uFill>
              </a:rPr>
              <a:t>to</a:t>
            </a:r>
            <a:r>
              <a:rPr sz="2400" spc="-5" dirty="0"/>
              <a:t> cope with</a:t>
            </a:r>
            <a:r>
              <a:rPr sz="2400" spc="-10" dirty="0"/>
              <a:t> </a:t>
            </a:r>
            <a:r>
              <a:rPr sz="2400" spc="20" dirty="0"/>
              <a:t>the</a:t>
            </a:r>
            <a:r>
              <a:rPr sz="2400" spc="-10" dirty="0"/>
              <a:t> </a:t>
            </a:r>
            <a:r>
              <a:rPr sz="2400" spc="-5" dirty="0"/>
              <a:t>cul</a:t>
            </a:r>
            <a:r>
              <a:rPr sz="2400" u="sng" spc="-5" dirty="0">
                <a:uFill>
                  <a:solidFill>
                    <a:srgbClr val="E4CF92"/>
                  </a:solidFill>
                </a:uFill>
              </a:rPr>
              <a:t>t</a:t>
            </a:r>
            <a:r>
              <a:rPr sz="2400" spc="-5" dirty="0"/>
              <a:t>ural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028700" y="581659"/>
            <a:ext cx="7832725" cy="470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993300"/>
                </a:solidFill>
                <a:latin typeface="Times New Roman"/>
                <a:cs typeface="Times New Roman"/>
              </a:rPr>
              <a:t>issues in</a:t>
            </a:r>
            <a:r>
              <a:rPr sz="2400" b="1" i="1" spc="-1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993300"/>
                </a:solidFill>
                <a:latin typeface="Times New Roman"/>
                <a:cs typeface="Times New Roman"/>
              </a:rPr>
              <a:t>a transition</a:t>
            </a:r>
            <a:r>
              <a:rPr sz="2400" b="1" i="1" spc="-5" dirty="0">
                <a:solidFill>
                  <a:srgbClr val="993300"/>
                </a:solidFill>
                <a:latin typeface="Times New Roman"/>
                <a:cs typeface="Times New Roman"/>
              </a:rPr>
              <a:t> to</a:t>
            </a:r>
            <a:r>
              <a:rPr sz="2400" b="1" i="1" spc="-1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993300"/>
                </a:solidFill>
                <a:latin typeface="Times New Roman"/>
                <a:cs typeface="Times New Roman"/>
              </a:rPr>
              <a:t>the Global</a:t>
            </a:r>
            <a:r>
              <a:rPr sz="2400" b="1" i="1" spc="-1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993300"/>
                </a:solidFill>
                <a:latin typeface="Times New Roman"/>
                <a:cs typeface="Times New Roman"/>
              </a:rPr>
              <a:t>Delivery</a:t>
            </a:r>
            <a:r>
              <a:rPr sz="2400" b="1" i="1" spc="-1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993300"/>
                </a:solidFill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Facilitates</a:t>
            </a:r>
            <a:r>
              <a:rPr sz="2000" b="1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smooth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functioning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cross-partner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teams.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91700"/>
              </a:lnSpc>
              <a:spcBef>
                <a:spcPts val="500"/>
              </a:spcBef>
            </a:pP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Promotes better understanding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work culture differences,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awareness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appreciation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different cultural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backgrounds.</a:t>
            </a:r>
            <a:endParaRPr sz="2000">
              <a:latin typeface="Tahoma"/>
              <a:cs typeface="Tahoma"/>
            </a:endParaRPr>
          </a:p>
          <a:p>
            <a:pPr marL="12700" marR="951865">
              <a:lnSpc>
                <a:spcPct val="191500"/>
              </a:lnSpc>
              <a:spcBef>
                <a:spcPts val="505"/>
              </a:spcBef>
            </a:pP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Organizational impact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offshore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and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near shore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development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leaves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993300"/>
                </a:solidFill>
                <a:latin typeface="Tahoma"/>
                <a:cs typeface="Tahoma"/>
              </a:rPr>
              <a:t>a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footprint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on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process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orientation, </a:t>
            </a:r>
            <a:r>
              <a:rPr sz="2000" b="1" spc="-57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collaborative</a:t>
            </a:r>
            <a:r>
              <a:rPr sz="2000" b="1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working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styles</a:t>
            </a:r>
            <a:r>
              <a:rPr sz="2000" b="1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project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management.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Deals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effectively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with</a:t>
            </a:r>
            <a:r>
              <a:rPr sz="200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all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 three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kinds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 change.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1338580"/>
            <a:ext cx="182880" cy="1828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1986279"/>
            <a:ext cx="182880" cy="1828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3216910"/>
            <a:ext cx="182880" cy="1828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5031740"/>
            <a:ext cx="182880" cy="1828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266690" y="354329"/>
                  </a:moveTo>
                  <a:lnTo>
                    <a:pt x="516890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904239" y="354329"/>
                  </a:moveTo>
                  <a:lnTo>
                    <a:pt x="999489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3870" y="276859"/>
            <a:ext cx="6858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Six</a:t>
            </a:r>
            <a:r>
              <a:rPr sz="3200" spc="5" dirty="0"/>
              <a:t> </a:t>
            </a:r>
            <a:r>
              <a:rPr sz="3200" dirty="0"/>
              <a:t>Sigma Startin</a:t>
            </a:r>
            <a:r>
              <a:rPr sz="3200" strike="sngStrike" dirty="0"/>
              <a:t>g</a:t>
            </a:r>
            <a:r>
              <a:rPr sz="3200" strike="noStrike" spc="5" dirty="0"/>
              <a:t> </a:t>
            </a:r>
            <a:r>
              <a:rPr sz="3200" strike="noStrike" dirty="0"/>
              <a:t>Points</a:t>
            </a:r>
            <a:r>
              <a:rPr sz="3200" strike="noStrike" spc="-5" dirty="0"/>
              <a:t> </a:t>
            </a:r>
            <a:r>
              <a:rPr sz="3200" strike="noStrike" dirty="0"/>
              <a:t>and</a:t>
            </a:r>
            <a:r>
              <a:rPr sz="3200" strike="noStrike" spc="15" dirty="0"/>
              <a:t> </a:t>
            </a:r>
            <a:r>
              <a:rPr sz="3200" strike="noStrike" dirty="0"/>
              <a:t>Approach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1859279"/>
            <a:ext cx="219710" cy="2197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6169" y="1774190"/>
            <a:ext cx="6993255" cy="3757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Depending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on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geographic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region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in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Europe,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  <a:p>
            <a:pPr marL="12700" marR="618490">
              <a:lnSpc>
                <a:spcPts val="5190"/>
              </a:lnSpc>
              <a:spcBef>
                <a:spcPts val="545"/>
              </a:spcBef>
            </a:pP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starting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point</a:t>
            </a:r>
            <a:r>
              <a:rPr sz="2400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approach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to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implementing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Six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Sigma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must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be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changed.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79900"/>
              </a:lnSpc>
              <a:spcBef>
                <a:spcPts val="40"/>
              </a:spcBef>
            </a:pP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Generating</a:t>
            </a:r>
            <a:r>
              <a:rPr sz="2400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genuine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enthusiasm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for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Six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Sigma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means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putting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it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in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right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organizational context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communicating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accordingly.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3910329"/>
            <a:ext cx="219710" cy="2197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800350" y="354329"/>
                  </a:moveTo>
                  <a:lnTo>
                    <a:pt x="2910840" y="354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266690" y="354329"/>
                  </a:moveTo>
                  <a:lnTo>
                    <a:pt x="516890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904239" y="354329"/>
                  </a:moveTo>
                  <a:lnTo>
                    <a:pt x="999489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4770" y="0"/>
            <a:ext cx="4853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Cultural</a:t>
            </a:r>
            <a:r>
              <a:rPr spc="-45" dirty="0"/>
              <a:t> </a:t>
            </a:r>
            <a:r>
              <a:rPr spc="-30" dirty="0"/>
              <a:t>differences</a:t>
            </a:r>
            <a:r>
              <a:rPr spc="-40" dirty="0"/>
              <a:t> </a:t>
            </a:r>
            <a:r>
              <a:rPr spc="-25" dirty="0"/>
              <a:t>call</a:t>
            </a:r>
            <a:r>
              <a:rPr spc="-45" dirty="0"/>
              <a:t> </a:t>
            </a:r>
            <a:r>
              <a:rPr spc="-20" dirty="0"/>
              <a:t>for</a:t>
            </a:r>
            <a:r>
              <a:rPr spc="-40" dirty="0"/>
              <a:t> </a:t>
            </a:r>
            <a:r>
              <a:rPr spc="-25" dirty="0"/>
              <a:t>these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77259" y="281940"/>
            <a:ext cx="3107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25" dirty="0">
                <a:solidFill>
                  <a:srgbClr val="993300"/>
                </a:solidFill>
                <a:latin typeface="Times New Roman"/>
                <a:cs typeface="Times New Roman"/>
              </a:rPr>
              <a:t>different</a:t>
            </a:r>
            <a:r>
              <a:rPr sz="2800" b="1" i="1" spc="-10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 i="1" spc="-30" dirty="0">
                <a:solidFill>
                  <a:srgbClr val="993300"/>
                </a:solidFill>
                <a:latin typeface="Times New Roman"/>
                <a:cs typeface="Times New Roman"/>
              </a:rPr>
              <a:t>approaches: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169" y="2128520"/>
            <a:ext cx="219709" cy="2197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2369" y="2043429"/>
            <a:ext cx="7027545" cy="225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In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993300"/>
                </a:solidFill>
                <a:latin typeface="Tahoma"/>
                <a:cs typeface="Tahoma"/>
              </a:rPr>
              <a:t>a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French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company,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build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awareness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among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Senior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Managers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all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employees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before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rolling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out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Black</a:t>
            </a:r>
            <a:endParaRPr sz="2400">
              <a:latin typeface="Tahoma"/>
              <a:cs typeface="Tahoma"/>
            </a:endParaRPr>
          </a:p>
          <a:p>
            <a:pPr marL="12700" marR="389255">
              <a:lnSpc>
                <a:spcPct val="169800"/>
              </a:lnSpc>
              <a:spcBef>
                <a:spcPts val="10"/>
              </a:spcBef>
            </a:pP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Belt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or</a:t>
            </a:r>
            <a:r>
              <a:rPr sz="2400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Green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Belt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training.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Develop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measures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actions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to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improve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employee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satisfaction.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800350" y="354329"/>
                  </a:moveTo>
                  <a:lnTo>
                    <a:pt x="2910840" y="354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266690" y="354329"/>
                  </a:moveTo>
                  <a:lnTo>
                    <a:pt x="516890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904239" y="354329"/>
                  </a:moveTo>
                  <a:lnTo>
                    <a:pt x="999489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984250"/>
            <a:ext cx="219710" cy="2197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169" y="899159"/>
            <a:ext cx="7247890" cy="544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In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993300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German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company,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clearly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define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who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is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responsible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for</a:t>
            </a:r>
            <a:r>
              <a:rPr sz="2400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Six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Sigma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how</a:t>
            </a:r>
            <a:r>
              <a:rPr sz="2400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it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fits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with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other</a:t>
            </a:r>
            <a:endParaRPr sz="2400">
              <a:latin typeface="Tahoma"/>
              <a:cs typeface="Tahoma"/>
            </a:endParaRPr>
          </a:p>
          <a:p>
            <a:pPr marL="12700" marR="299720">
              <a:lnSpc>
                <a:spcPct val="170000"/>
              </a:lnSpc>
              <a:spcBef>
                <a:spcPts val="5"/>
              </a:spcBef>
            </a:pP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initiatives. Use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Six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Sigma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as </a:t>
            </a:r>
            <a:r>
              <a:rPr sz="2400" dirty="0">
                <a:solidFill>
                  <a:srgbClr val="993300"/>
                </a:solidFill>
                <a:latin typeface="Tahoma"/>
                <a:cs typeface="Tahoma"/>
              </a:rPr>
              <a:t>a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means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to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elevate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collective</a:t>
            </a:r>
            <a:r>
              <a:rPr sz="2400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performance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through</a:t>
            </a:r>
            <a:r>
              <a:rPr sz="2400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wider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application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advanced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process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methods.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70000"/>
              </a:lnSpc>
              <a:spcBef>
                <a:spcPts val="590"/>
              </a:spcBef>
            </a:pP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In </a:t>
            </a:r>
            <a:r>
              <a:rPr sz="2400" dirty="0">
                <a:solidFill>
                  <a:srgbClr val="993300"/>
                </a:solidFill>
                <a:latin typeface="Tahoma"/>
                <a:cs typeface="Tahoma"/>
              </a:rPr>
              <a:t>a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British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company,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link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Black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Belt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 Green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Belt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appointments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to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career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development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for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high-potential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managers.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Use Six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Sigma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to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communicate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good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ideas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upward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provide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recognition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4168140"/>
            <a:ext cx="219710" cy="2197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Summar</a:t>
            </a:r>
            <a:r>
              <a:rPr u="sng" spc="75" dirty="0">
                <a:uFill>
                  <a:solidFill>
                    <a:srgbClr val="E4CF92"/>
                  </a:solidFill>
                </a:uFill>
              </a:rPr>
              <a:t> </a:t>
            </a:r>
            <a:r>
              <a:rPr spc="-20" dirty="0"/>
              <a:t>y:</a:t>
            </a:r>
            <a:r>
              <a:rPr spc="-40" dirty="0"/>
              <a:t> </a:t>
            </a:r>
            <a:r>
              <a:rPr spc="-30" dirty="0"/>
              <a:t>Universal</a:t>
            </a:r>
            <a:r>
              <a:rPr spc="-45" dirty="0"/>
              <a:t> </a:t>
            </a:r>
            <a:r>
              <a:rPr u="sng" spc="-30" dirty="0">
                <a:uFill>
                  <a:solidFill>
                    <a:srgbClr val="E4CF92"/>
                  </a:solidFill>
                </a:uFill>
              </a:rPr>
              <a:t>A</a:t>
            </a:r>
            <a:r>
              <a:rPr spc="-30" dirty="0"/>
              <a:t>pplicability, In</a:t>
            </a:r>
            <a:r>
              <a:rPr u="sng" spc="-30" dirty="0">
                <a:uFill>
                  <a:solidFill>
                    <a:srgbClr val="E4CF92"/>
                  </a:solidFill>
                </a:uFill>
              </a:rPr>
              <a:t>d</a:t>
            </a:r>
            <a:r>
              <a:rPr spc="-30" dirty="0"/>
              <a:t>ividual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5169" y="581659"/>
            <a:ext cx="7806690" cy="539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algn="ctr">
              <a:lnSpc>
                <a:spcPct val="100000"/>
              </a:lnSpc>
              <a:spcBef>
                <a:spcPts val="100"/>
              </a:spcBef>
            </a:pPr>
            <a:r>
              <a:rPr sz="2800" b="1" i="1" spc="-30" dirty="0">
                <a:solidFill>
                  <a:srgbClr val="993300"/>
                </a:solidFill>
                <a:latin typeface="Times New Roman"/>
                <a:cs typeface="Times New Roman"/>
              </a:rPr>
              <a:t>Implementation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 marR="306070" algn="just">
              <a:lnSpc>
                <a:spcPct val="150000"/>
              </a:lnSpc>
              <a:spcBef>
                <a:spcPts val="1964"/>
              </a:spcBef>
            </a:pP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Six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Sigma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is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universally applicable, though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how one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communicates </a:t>
            </a:r>
            <a:r>
              <a:rPr sz="2000" spc="-6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purpose 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it and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implements it should differ depending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on the </a:t>
            </a:r>
            <a:r>
              <a:rPr sz="2000" spc="-6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predominant</a:t>
            </a:r>
            <a:r>
              <a:rPr sz="20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national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culture.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  <a:spcBef>
                <a:spcPts val="500"/>
              </a:spcBef>
            </a:pP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Companies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operating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in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Europe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should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beware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implementation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approaches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that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are based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on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a U.S.-style emphasis on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capability </a:t>
            </a:r>
            <a:r>
              <a:rPr sz="2000" spc="-6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talented,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well-trained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individuals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to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get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results</a:t>
            </a:r>
            <a:r>
              <a:rPr sz="2000" spc="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"no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matter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what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it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takes."</a:t>
            </a:r>
            <a:endParaRPr sz="2000">
              <a:latin typeface="Tahoma"/>
              <a:cs typeface="Tahoma"/>
            </a:endParaRPr>
          </a:p>
          <a:p>
            <a:pPr marL="12700" marR="168275">
              <a:lnSpc>
                <a:spcPct val="150000"/>
              </a:lnSpc>
              <a:spcBef>
                <a:spcPts val="500"/>
              </a:spcBef>
            </a:pP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CEOs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should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develop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an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explicit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leadership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strategy to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introduce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Six </a:t>
            </a:r>
            <a:r>
              <a:rPr sz="2000" spc="-6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Sigma </a:t>
            </a:r>
            <a:r>
              <a:rPr sz="2000" spc="5" dirty="0">
                <a:solidFill>
                  <a:srgbClr val="993300"/>
                </a:solidFill>
                <a:latin typeface="Tahoma"/>
                <a:cs typeface="Tahoma"/>
              </a:rPr>
              <a:t>as</a:t>
            </a:r>
            <a:r>
              <a:rPr sz="2000" spc="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 vehicle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 for</a:t>
            </a:r>
            <a:r>
              <a:rPr sz="20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strategic</a:t>
            </a:r>
            <a:r>
              <a:rPr sz="20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993300"/>
                </a:solidFill>
                <a:latin typeface="Tahoma"/>
                <a:cs typeface="Tahoma"/>
              </a:rPr>
              <a:t>organizational </a:t>
            </a:r>
            <a:r>
              <a:rPr sz="2000" dirty="0">
                <a:solidFill>
                  <a:srgbClr val="993300"/>
                </a:solidFill>
                <a:latin typeface="Tahoma"/>
                <a:cs typeface="Tahoma"/>
              </a:rPr>
              <a:t>change.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970" y="1935479"/>
            <a:ext cx="182879" cy="1828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970" y="3370579"/>
            <a:ext cx="182879" cy="1828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970" y="5262879"/>
            <a:ext cx="182879" cy="1828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904239" y="354329"/>
                  </a:moveTo>
                  <a:lnTo>
                    <a:pt x="999489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40939" y="204470"/>
            <a:ext cx="4804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Bear</a:t>
            </a:r>
            <a:r>
              <a:rPr sz="3200" spc="-25" dirty="0"/>
              <a:t> </a:t>
            </a:r>
            <a:r>
              <a:rPr sz="3200" spc="-5" dirty="0"/>
              <a:t>in</a:t>
            </a:r>
            <a:r>
              <a:rPr sz="3200" dirty="0"/>
              <a:t> mind</a:t>
            </a:r>
            <a:r>
              <a:rPr sz="3200" spc="-5" dirty="0"/>
              <a:t> </a:t>
            </a:r>
            <a:r>
              <a:rPr sz="3200" strike="sngStrike" dirty="0"/>
              <a:t>t</a:t>
            </a:r>
            <a:r>
              <a:rPr sz="3200" strike="noStrike" dirty="0"/>
              <a:t>hese</a:t>
            </a:r>
            <a:r>
              <a:rPr sz="3200" strike="noStrike" spc="-5" dirty="0"/>
              <a:t> </a:t>
            </a:r>
            <a:r>
              <a:rPr sz="3200" strike="noStrike" dirty="0"/>
              <a:t>pointers</a:t>
            </a:r>
            <a:r>
              <a:rPr sz="3200" strike="sngStrike" dirty="0"/>
              <a:t>: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769" y="1403350"/>
            <a:ext cx="182879" cy="1828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100"/>
              </a:spcBef>
            </a:pPr>
            <a:r>
              <a:rPr dirty="0"/>
              <a:t>Take</a:t>
            </a:r>
            <a:r>
              <a:rPr spc="-5" dirty="0"/>
              <a:t> </a:t>
            </a:r>
            <a:r>
              <a:rPr dirty="0"/>
              <a:t>stock</a:t>
            </a:r>
            <a:r>
              <a:rPr spc="5" dirty="0"/>
              <a:t> </a:t>
            </a:r>
            <a:r>
              <a:rPr spc="-5" dirty="0"/>
              <a:t>early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5" dirty="0"/>
              <a:t>of</a:t>
            </a:r>
            <a:r>
              <a:rPr spc="-10" dirty="0"/>
              <a:t> </a:t>
            </a:r>
            <a:r>
              <a:rPr spc="-5" dirty="0"/>
              <a:t>who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5" dirty="0"/>
              <a:t>involved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how </a:t>
            </a:r>
            <a:r>
              <a:rPr spc="5" dirty="0"/>
              <a:t>to</a:t>
            </a:r>
            <a:r>
              <a:rPr spc="-5" dirty="0"/>
              <a:t> </a:t>
            </a:r>
            <a:r>
              <a:rPr dirty="0"/>
              <a:t>motivate </a:t>
            </a:r>
            <a:r>
              <a:rPr spc="-5" dirty="0"/>
              <a:t>them </a:t>
            </a:r>
            <a:r>
              <a:rPr spc="5" dirty="0"/>
              <a:t>to</a:t>
            </a:r>
          </a:p>
          <a:p>
            <a:pPr marL="589915">
              <a:lnSpc>
                <a:spcPct val="100000"/>
              </a:lnSpc>
              <a:spcBef>
                <a:spcPts val="45"/>
              </a:spcBef>
            </a:pPr>
            <a:endParaRPr sz="1950"/>
          </a:p>
          <a:p>
            <a:pPr marL="602615">
              <a:lnSpc>
                <a:spcPct val="100000"/>
              </a:lnSpc>
            </a:pPr>
            <a:r>
              <a:rPr spc="-5" dirty="0"/>
              <a:t>change.</a:t>
            </a:r>
          </a:p>
          <a:p>
            <a:pPr marL="602615" marR="388620">
              <a:lnSpc>
                <a:spcPct val="200400"/>
              </a:lnSpc>
              <a:spcBef>
                <a:spcPts val="490"/>
              </a:spcBef>
            </a:pPr>
            <a:r>
              <a:rPr dirty="0"/>
              <a:t>Be</a:t>
            </a:r>
            <a:r>
              <a:rPr spc="5" dirty="0"/>
              <a:t> </a:t>
            </a:r>
            <a:r>
              <a:rPr spc="-5" dirty="0"/>
              <a:t>sure</a:t>
            </a:r>
            <a:r>
              <a:rPr spc="1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5" dirty="0"/>
              <a:t>incorporate</a:t>
            </a:r>
            <a:r>
              <a:rPr spc="10" dirty="0"/>
              <a:t> </a:t>
            </a:r>
            <a:r>
              <a:rPr spc="-5" dirty="0"/>
              <a:t>“Soft</a:t>
            </a:r>
            <a:r>
              <a:rPr spc="15" dirty="0"/>
              <a:t> </a:t>
            </a:r>
            <a:r>
              <a:rPr spc="-5" dirty="0"/>
              <a:t>Skills</a:t>
            </a:r>
            <a:r>
              <a:rPr spc="15" dirty="0"/>
              <a:t> </a:t>
            </a:r>
            <a:r>
              <a:rPr spc="-5" dirty="0"/>
              <a:t>Training"</a:t>
            </a:r>
            <a:r>
              <a:rPr spc="10" dirty="0"/>
              <a:t> </a:t>
            </a:r>
            <a:r>
              <a:rPr spc="-5" dirty="0"/>
              <a:t>(e.g.,</a:t>
            </a:r>
            <a:r>
              <a:rPr spc="15" dirty="0"/>
              <a:t> </a:t>
            </a:r>
            <a:r>
              <a:rPr spc="-5" dirty="0"/>
              <a:t>facilitation</a:t>
            </a:r>
            <a:r>
              <a:rPr spc="5" dirty="0"/>
              <a:t> </a:t>
            </a:r>
            <a:r>
              <a:rPr dirty="0"/>
              <a:t>and </a:t>
            </a:r>
            <a:r>
              <a:rPr spc="-610" dirty="0"/>
              <a:t> </a:t>
            </a:r>
            <a:r>
              <a:rPr spc="-5" dirty="0"/>
              <a:t>change</a:t>
            </a:r>
            <a:r>
              <a:rPr spc="5" dirty="0"/>
              <a:t> </a:t>
            </a:r>
            <a:r>
              <a:rPr dirty="0"/>
              <a:t>management)</a:t>
            </a:r>
            <a:r>
              <a:rPr spc="-5" dirty="0"/>
              <a:t> in</a:t>
            </a:r>
            <a:r>
              <a:rPr spc="-15" dirty="0"/>
              <a:t> </a:t>
            </a:r>
            <a:r>
              <a:rPr dirty="0"/>
              <a:t>the Six</a:t>
            </a:r>
            <a:r>
              <a:rPr spc="5" dirty="0"/>
              <a:t> </a:t>
            </a:r>
            <a:r>
              <a:rPr spc="-5" dirty="0"/>
              <a:t>Sigma</a:t>
            </a:r>
            <a:r>
              <a:rPr dirty="0"/>
              <a:t> </a:t>
            </a:r>
            <a:r>
              <a:rPr spc="-5" dirty="0"/>
              <a:t>curriculum.</a:t>
            </a:r>
          </a:p>
          <a:p>
            <a:pPr marL="602615" marR="260350">
              <a:lnSpc>
                <a:spcPct val="200000"/>
              </a:lnSpc>
              <a:spcBef>
                <a:spcPts val="500"/>
              </a:spcBef>
            </a:pPr>
            <a:r>
              <a:rPr dirty="0"/>
              <a:t>Train</a:t>
            </a:r>
            <a:r>
              <a:rPr spc="-5" dirty="0"/>
              <a:t> </a:t>
            </a:r>
            <a:r>
              <a:rPr dirty="0"/>
              <a:t>teams</a:t>
            </a:r>
            <a:r>
              <a:rPr spc="10" dirty="0"/>
              <a:t> </a:t>
            </a:r>
            <a:r>
              <a:rPr dirty="0"/>
              <a:t>as</a:t>
            </a:r>
            <a:r>
              <a:rPr spc="10" dirty="0"/>
              <a:t> </a:t>
            </a:r>
            <a:r>
              <a:rPr dirty="0"/>
              <a:t>well</a:t>
            </a:r>
            <a:r>
              <a:rPr spc="-5" dirty="0"/>
              <a:t> </a:t>
            </a:r>
            <a:r>
              <a:rPr dirty="0"/>
              <a:t>as </a:t>
            </a:r>
            <a:r>
              <a:rPr spc="-5" dirty="0"/>
              <a:t>individuals</a:t>
            </a:r>
            <a:r>
              <a:rPr spc="5" dirty="0"/>
              <a:t> </a:t>
            </a:r>
            <a:r>
              <a:rPr dirty="0"/>
              <a:t>to</a:t>
            </a:r>
            <a:r>
              <a:rPr spc="-5" dirty="0"/>
              <a:t> build</a:t>
            </a:r>
            <a:r>
              <a:rPr spc="-15" dirty="0"/>
              <a:t> </a:t>
            </a:r>
            <a:r>
              <a:rPr dirty="0"/>
              <a:t>the </a:t>
            </a:r>
            <a:r>
              <a:rPr spc="-5" dirty="0"/>
              <a:t>capability </a:t>
            </a:r>
            <a:r>
              <a:rPr dirty="0"/>
              <a:t>of</a:t>
            </a:r>
            <a:r>
              <a:rPr spc="-5" dirty="0"/>
              <a:t> groups </a:t>
            </a:r>
            <a:r>
              <a:rPr spc="-610" dirty="0"/>
              <a:t> </a:t>
            </a:r>
            <a:r>
              <a:rPr dirty="0"/>
              <a:t>and</a:t>
            </a:r>
            <a:r>
              <a:rPr spc="-5" dirty="0"/>
              <a:t> their </a:t>
            </a:r>
            <a:r>
              <a:rPr dirty="0"/>
              <a:t>commitment</a:t>
            </a:r>
            <a:r>
              <a:rPr spc="10" dirty="0"/>
              <a:t> </a:t>
            </a:r>
            <a:r>
              <a:rPr dirty="0"/>
              <a:t>to</a:t>
            </a:r>
            <a:r>
              <a:rPr spc="-5" dirty="0"/>
              <a:t> implement</a:t>
            </a:r>
            <a:r>
              <a:rPr dirty="0"/>
              <a:t> and</a:t>
            </a:r>
            <a:r>
              <a:rPr spc="-10" dirty="0"/>
              <a:t> </a:t>
            </a:r>
            <a:r>
              <a:rPr dirty="0"/>
              <a:t>sustain</a:t>
            </a:r>
            <a:r>
              <a:rPr spc="-10" dirty="0"/>
              <a:t> </a:t>
            </a:r>
            <a:r>
              <a:rPr spc="-5" dirty="0"/>
              <a:t>improvements.</a:t>
            </a:r>
          </a:p>
          <a:p>
            <a:pPr marL="602615" marR="807085">
              <a:lnSpc>
                <a:spcPct val="200000"/>
              </a:lnSpc>
              <a:spcBef>
                <a:spcPts val="500"/>
              </a:spcBef>
            </a:pPr>
            <a:r>
              <a:rPr dirty="0"/>
              <a:t>Be aware</a:t>
            </a:r>
            <a:r>
              <a:rPr spc="-10" dirty="0"/>
              <a:t> </a:t>
            </a:r>
            <a:r>
              <a:rPr dirty="0"/>
              <a:t>that</a:t>
            </a:r>
            <a:r>
              <a:rPr spc="5" dirty="0"/>
              <a:t> </a:t>
            </a:r>
            <a:r>
              <a:rPr dirty="0"/>
              <a:t>teams</a:t>
            </a:r>
            <a:r>
              <a:rPr spc="5" dirty="0"/>
              <a:t> </a:t>
            </a:r>
            <a:r>
              <a:rPr spc="-5" dirty="0"/>
              <a:t>from</a:t>
            </a:r>
            <a:r>
              <a:rPr spc="5" dirty="0"/>
              <a:t> </a:t>
            </a:r>
            <a:r>
              <a:rPr spc="-5" dirty="0"/>
              <a:t>different</a:t>
            </a:r>
            <a:r>
              <a:rPr spc="5" dirty="0"/>
              <a:t> </a:t>
            </a:r>
            <a:r>
              <a:rPr spc="-5" dirty="0"/>
              <a:t>countries</a:t>
            </a:r>
            <a:r>
              <a:rPr spc="15" dirty="0"/>
              <a:t> </a:t>
            </a:r>
            <a:r>
              <a:rPr spc="-5" dirty="0"/>
              <a:t>will progress</a:t>
            </a:r>
            <a:r>
              <a:rPr spc="10" dirty="0"/>
              <a:t> </a:t>
            </a:r>
            <a:r>
              <a:rPr dirty="0"/>
              <a:t>at </a:t>
            </a:r>
            <a:r>
              <a:rPr spc="-610" dirty="0"/>
              <a:t> </a:t>
            </a:r>
            <a:r>
              <a:rPr spc="-5" dirty="0"/>
              <a:t>different</a:t>
            </a:r>
            <a:r>
              <a:rPr dirty="0"/>
              <a:t> rates.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769" y="2686050"/>
            <a:ext cx="182879" cy="1828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769" y="3968750"/>
            <a:ext cx="182879" cy="1828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769" y="5251450"/>
            <a:ext cx="182879" cy="18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125729"/>
            <a:ext cx="6780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Infosys</a:t>
            </a:r>
            <a:r>
              <a:rPr sz="2400" dirty="0"/>
              <a:t> </a:t>
            </a:r>
            <a:r>
              <a:rPr sz="2400" spc="-5" dirty="0"/>
              <a:t>co</a:t>
            </a:r>
            <a:r>
              <a:rPr sz="2400" u="sng" spc="-5" dirty="0">
                <a:uFill>
                  <a:solidFill>
                    <a:srgbClr val="E4CF92"/>
                  </a:solidFill>
                </a:uFill>
              </a:rPr>
              <a:t>n</a:t>
            </a:r>
            <a:r>
              <a:rPr sz="2400" spc="-5" dirty="0"/>
              <a:t>ducts</a:t>
            </a:r>
            <a:r>
              <a:rPr sz="2400" spc="35" dirty="0"/>
              <a:t> </a:t>
            </a:r>
            <a:r>
              <a:rPr sz="2400" spc="-5" dirty="0"/>
              <a:t>extensiv</a:t>
            </a:r>
            <a:r>
              <a:rPr sz="2400" u="sng" spc="-5" dirty="0">
                <a:uFill>
                  <a:solidFill>
                    <a:srgbClr val="E4CF92"/>
                  </a:solidFill>
                </a:uFill>
              </a:rPr>
              <a:t>e</a:t>
            </a:r>
            <a:r>
              <a:rPr sz="2400" spc="-5" dirty="0"/>
              <a:t> </a:t>
            </a:r>
            <a:r>
              <a:rPr sz="2400" dirty="0"/>
              <a:t>Cross-cultural </a:t>
            </a:r>
            <a:r>
              <a:rPr sz="2400" spc="-5" dirty="0"/>
              <a:t>Tr</a:t>
            </a:r>
            <a:r>
              <a:rPr sz="2400" u="sng" spc="-5" dirty="0">
                <a:uFill>
                  <a:solidFill>
                    <a:srgbClr val="E4CF92"/>
                  </a:solidFill>
                </a:uFill>
              </a:rPr>
              <a:t>a</a:t>
            </a:r>
            <a:r>
              <a:rPr sz="2400" spc="-5" dirty="0"/>
              <a:t>ining </a:t>
            </a:r>
            <a:r>
              <a:rPr sz="2400" dirty="0"/>
              <a:t>of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041140" y="491490"/>
            <a:ext cx="1747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993300"/>
                </a:solidFill>
                <a:latin typeface="Times New Roman"/>
                <a:cs typeface="Times New Roman"/>
              </a:rPr>
              <a:t>staff</a:t>
            </a:r>
            <a:r>
              <a:rPr sz="2400" b="1" i="1" spc="-3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993300"/>
                </a:solidFill>
                <a:latin typeface="Times New Roman"/>
                <a:cs typeface="Times New Roman"/>
              </a:rPr>
              <a:t>covering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1963420"/>
            <a:ext cx="256539" cy="2565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169" y="1865629"/>
            <a:ext cx="7586345" cy="407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Cultural</a:t>
            </a:r>
            <a:r>
              <a:rPr sz="28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acclimatization,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Client</a:t>
            </a:r>
            <a:r>
              <a:rPr sz="28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business</a:t>
            </a:r>
            <a:r>
              <a:rPr sz="28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8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organization</a:t>
            </a:r>
            <a:r>
              <a:rPr sz="28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overview,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89900"/>
              </a:lnSpc>
              <a:spcBef>
                <a:spcPts val="700"/>
              </a:spcBef>
            </a:pP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Technical environment </a:t>
            </a:r>
            <a:r>
              <a:rPr sz="2800" dirty="0">
                <a:solidFill>
                  <a:srgbClr val="993300"/>
                </a:solidFill>
                <a:latin typeface="Tahoma"/>
                <a:cs typeface="Tahoma"/>
              </a:rPr>
              <a:t>and </a:t>
            </a: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processes specific to </a:t>
            </a:r>
            <a:r>
              <a:rPr sz="2800" spc="-8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the client,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Creating</a:t>
            </a:r>
            <a:r>
              <a:rPr sz="28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non-intrusive interactions</a:t>
            </a:r>
            <a:r>
              <a:rPr sz="28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for</a:t>
            </a:r>
            <a:r>
              <a:rPr sz="28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80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Tahoma"/>
                <a:cs typeface="Tahoma"/>
              </a:rPr>
              <a:t>client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2861310"/>
            <a:ext cx="256539" cy="2565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3760470"/>
            <a:ext cx="256539" cy="2565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5567679"/>
            <a:ext cx="256539" cy="256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5410" y="78740"/>
            <a:ext cx="5443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80" dirty="0"/>
              <a:t>In</a:t>
            </a:r>
            <a:r>
              <a:rPr u="sng" spc="555" dirty="0">
                <a:uFill>
                  <a:solidFill>
                    <a:srgbClr val="E4CF92"/>
                  </a:solidFill>
                </a:uFill>
              </a:rPr>
              <a:t> </a:t>
            </a:r>
            <a:r>
              <a:rPr spc="-25" dirty="0"/>
              <a:t>fosys</a:t>
            </a:r>
            <a:r>
              <a:rPr spc="-50" dirty="0"/>
              <a:t> </a:t>
            </a:r>
            <a:r>
              <a:rPr spc="-25" dirty="0"/>
              <a:t>has</a:t>
            </a:r>
            <a:r>
              <a:rPr spc="-45" dirty="0"/>
              <a:t> </a:t>
            </a:r>
            <a:r>
              <a:rPr spc="-30" dirty="0"/>
              <a:t>de</a:t>
            </a:r>
            <a:r>
              <a:rPr u="sng" spc="-30" dirty="0">
                <a:uFill>
                  <a:solidFill>
                    <a:srgbClr val="E4CF92"/>
                  </a:solidFill>
                </a:uFill>
              </a:rPr>
              <a:t>v</a:t>
            </a:r>
            <a:r>
              <a:rPr spc="-30" dirty="0"/>
              <a:t>eloped</a:t>
            </a:r>
            <a:r>
              <a:rPr spc="-5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0" dirty="0"/>
              <a:t>unique</a:t>
            </a:r>
            <a:r>
              <a:rPr u="sng" spc="370" dirty="0">
                <a:uFill>
                  <a:solidFill>
                    <a:srgbClr val="E4CF92"/>
                  </a:solidFill>
                </a:uFill>
              </a:rPr>
              <a:t> </a:t>
            </a:r>
            <a:r>
              <a:rPr spc="-25" dirty="0"/>
              <a:t>4-step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6169" y="505459"/>
            <a:ext cx="6328410" cy="598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0070">
              <a:lnSpc>
                <a:spcPct val="100000"/>
              </a:lnSpc>
              <a:spcBef>
                <a:spcPts val="100"/>
              </a:spcBef>
            </a:pPr>
            <a:r>
              <a:rPr sz="2800" b="1" i="1" spc="-35" dirty="0">
                <a:solidFill>
                  <a:srgbClr val="993300"/>
                </a:solidFill>
                <a:latin typeface="Times New Roman"/>
                <a:cs typeface="Times New Roman"/>
              </a:rPr>
              <a:t>Communication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5080">
              <a:lnSpc>
                <a:spcPct val="180700"/>
              </a:lnSpc>
            </a:pP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Understand</a:t>
            </a:r>
            <a:r>
              <a:rPr sz="3200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3200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offshoring</a:t>
            </a:r>
            <a:r>
              <a:rPr sz="3200" spc="-2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process, </a:t>
            </a:r>
            <a:r>
              <a:rPr sz="3200" spc="-98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Understand</a:t>
            </a:r>
            <a:r>
              <a:rPr sz="3200" spc="-2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their</a:t>
            </a:r>
            <a:r>
              <a:rPr sz="3200" spc="-2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offshore</a:t>
            </a:r>
            <a:r>
              <a:rPr sz="3200" spc="-2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partner</a:t>
            </a:r>
            <a:endParaRPr sz="3200">
              <a:latin typeface="Tahoma"/>
              <a:cs typeface="Tahoma"/>
            </a:endParaRPr>
          </a:p>
          <a:p>
            <a:pPr marL="12700" marR="752475">
              <a:lnSpc>
                <a:spcPct val="159900"/>
              </a:lnSpc>
              <a:spcBef>
                <a:spcPts val="800"/>
              </a:spcBef>
            </a:pPr>
            <a:r>
              <a:rPr sz="3200" spc="-5" dirty="0">
                <a:solidFill>
                  <a:srgbClr val="993300"/>
                </a:solidFill>
                <a:latin typeface="Tahoma"/>
                <a:cs typeface="Tahoma"/>
              </a:rPr>
              <a:t>Collaboratively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improve project </a:t>
            </a:r>
            <a:r>
              <a:rPr sz="3200" spc="-98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management</a:t>
            </a:r>
            <a:r>
              <a:rPr sz="3200" spc="-2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Tahoma"/>
                <a:cs typeface="Tahoma"/>
              </a:rPr>
              <a:t>skills</a:t>
            </a:r>
            <a:endParaRPr sz="3200">
              <a:latin typeface="Tahoma"/>
              <a:cs typeface="Tahoma"/>
            </a:endParaRPr>
          </a:p>
          <a:p>
            <a:pPr marL="12700" marR="172720">
              <a:lnSpc>
                <a:spcPct val="159900"/>
              </a:lnSpc>
              <a:spcBef>
                <a:spcPts val="800"/>
              </a:spcBef>
            </a:pPr>
            <a:r>
              <a:rPr sz="3200" spc="-5" dirty="0">
                <a:solidFill>
                  <a:srgbClr val="993300"/>
                </a:solidFill>
                <a:latin typeface="Tahoma"/>
                <a:cs typeface="Tahoma"/>
              </a:rPr>
              <a:t>Draw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up a </a:t>
            </a:r>
            <a:r>
              <a:rPr sz="3200" spc="-5" dirty="0">
                <a:solidFill>
                  <a:srgbClr val="993300"/>
                </a:solidFill>
                <a:latin typeface="Tahoma"/>
                <a:cs typeface="Tahoma"/>
              </a:rPr>
              <a:t>strategy for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continuous </a:t>
            </a:r>
            <a:r>
              <a:rPr sz="3200" spc="-98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process</a:t>
            </a:r>
            <a:r>
              <a:rPr sz="32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993300"/>
                </a:solidFill>
                <a:latin typeface="Tahoma"/>
                <a:cs typeface="Tahoma"/>
              </a:rPr>
              <a:t>improvement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1884679"/>
            <a:ext cx="292099" cy="292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2766060"/>
            <a:ext cx="292099" cy="292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3647440"/>
            <a:ext cx="292099" cy="292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5308600"/>
            <a:ext cx="292099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904239" y="354329"/>
                  </a:moveTo>
                  <a:lnTo>
                    <a:pt x="999489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33" y="2069275"/>
            <a:ext cx="5613009" cy="43197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9670" y="2021840"/>
            <a:ext cx="2777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4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Continuou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Imp</a:t>
            </a:r>
            <a:r>
              <a:rPr sz="1400" b="1" spc="-5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o</a:t>
            </a:r>
            <a:r>
              <a:rPr sz="1400" b="1" spc="-25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-35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nt  Of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Customer 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Facing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9670" y="3037840"/>
            <a:ext cx="2788920" cy="178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2005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Step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3: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Optimize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skill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Collaborative Project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Management</a:t>
            </a:r>
            <a:r>
              <a:rPr sz="1400" spc="-2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Step </a:t>
            </a:r>
            <a:r>
              <a:rPr sz="1400" b="1" spc="-15" dirty="0">
                <a:latin typeface="Arial"/>
                <a:cs typeface="Arial"/>
              </a:rPr>
              <a:t>2: Preview </a:t>
            </a:r>
            <a:r>
              <a:rPr sz="1400" b="1" spc="-20" dirty="0">
                <a:latin typeface="Arial"/>
                <a:cs typeface="Arial"/>
              </a:rPr>
              <a:t>User </a:t>
            </a:r>
            <a:r>
              <a:rPr sz="1400" b="1" spc="-15" dirty="0">
                <a:latin typeface="Arial"/>
                <a:cs typeface="Arial"/>
              </a:rPr>
              <a:t>Experience,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 </a:t>
            </a:r>
            <a:r>
              <a:rPr sz="1400" b="1" spc="-15" dirty="0">
                <a:latin typeface="Arial"/>
                <a:cs typeface="Arial"/>
              </a:rPr>
              <a:t>Managers </a:t>
            </a:r>
            <a:r>
              <a:rPr sz="1400" b="1" dirty="0">
                <a:latin typeface="Arial"/>
                <a:cs typeface="Arial"/>
              </a:rPr>
              <a:t>&amp; </a:t>
            </a:r>
            <a:r>
              <a:rPr sz="1400" b="1" spc="-15" dirty="0">
                <a:latin typeface="Arial"/>
                <a:cs typeface="Arial"/>
              </a:rPr>
              <a:t>Customers New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Offshore.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9670" y="5391150"/>
            <a:ext cx="2732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Step </a:t>
            </a:r>
            <a:r>
              <a:rPr sz="1400" b="1" spc="-15" dirty="0">
                <a:latin typeface="Arial"/>
                <a:cs typeface="Arial"/>
              </a:rPr>
              <a:t>1: </a:t>
            </a:r>
            <a:r>
              <a:rPr sz="1400" b="1" spc="-10" dirty="0">
                <a:latin typeface="Arial"/>
                <a:cs typeface="Arial"/>
              </a:rPr>
              <a:t>Position </a:t>
            </a:r>
            <a:r>
              <a:rPr sz="1400" b="1" spc="-15" dirty="0">
                <a:latin typeface="Arial"/>
                <a:cs typeface="Arial"/>
              </a:rPr>
              <a:t>Relationship </a:t>
            </a:r>
            <a:r>
              <a:rPr sz="1400" b="1" dirty="0">
                <a:latin typeface="Arial"/>
                <a:cs typeface="Arial"/>
              </a:rPr>
              <a:t>&amp;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Partner, Keep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people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up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Date.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73530" y="262890"/>
            <a:ext cx="5934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25" dirty="0">
                <a:solidFill>
                  <a:srgbClr val="000000"/>
                </a:solidFill>
                <a:latin typeface="Arial"/>
                <a:cs typeface="Arial"/>
              </a:rPr>
              <a:t>Infosys' </a:t>
            </a:r>
            <a:r>
              <a:rPr sz="2400" i="0" spc="-10" dirty="0">
                <a:solidFill>
                  <a:srgbClr val="000000"/>
                </a:solidFill>
                <a:latin typeface="Arial"/>
                <a:cs typeface="Arial"/>
              </a:rPr>
              <a:t>4-step</a:t>
            </a:r>
            <a:r>
              <a:rPr sz="2400" i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i="0" spc="-35" dirty="0">
                <a:solidFill>
                  <a:srgbClr val="000000"/>
                </a:solidFill>
                <a:latin typeface="Arial"/>
                <a:cs typeface="Arial"/>
              </a:rPr>
              <a:t>Comm</a:t>
            </a:r>
            <a:r>
              <a:rPr sz="2400" i="0" strike="sngStrike" spc="-3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2400" i="0" strike="noStrike" spc="-35" dirty="0">
                <a:solidFill>
                  <a:srgbClr val="000000"/>
                </a:solidFill>
                <a:latin typeface="Arial"/>
                <a:cs typeface="Arial"/>
              </a:rPr>
              <a:t>nication</a:t>
            </a:r>
            <a:r>
              <a:rPr sz="2400" i="0" strike="noStrike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i="0" strike="noStrike" spc="-35" dirty="0">
                <a:solidFill>
                  <a:srgbClr val="000000"/>
                </a:solidFill>
                <a:latin typeface="Arial"/>
                <a:cs typeface="Arial"/>
              </a:rPr>
              <a:t>Approa</a:t>
            </a:r>
            <a:r>
              <a:rPr sz="2400" i="0" strike="sngStrike" spc="-3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2400" i="0" strike="noStrike" spc="-3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6230" y="605790"/>
            <a:ext cx="5896610" cy="0"/>
          </a:xfrm>
          <a:custGeom>
            <a:avLst/>
            <a:gdLst/>
            <a:ahLst/>
            <a:cxnLst/>
            <a:rect l="l" t="t" r="r" b="b"/>
            <a:pathLst>
              <a:path w="5896609">
                <a:moveTo>
                  <a:pt x="0" y="0"/>
                </a:moveTo>
                <a:lnTo>
                  <a:pt x="589661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266690" y="354329"/>
                  </a:moveTo>
                  <a:lnTo>
                    <a:pt x="516890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904239" y="354329"/>
                  </a:moveTo>
                  <a:lnTo>
                    <a:pt x="999489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0160" y="116840"/>
            <a:ext cx="7432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" dirty="0">
                <a:solidFill>
                  <a:srgbClr val="993300"/>
                </a:solidFill>
                <a:latin typeface="Arial"/>
                <a:cs typeface="Arial"/>
              </a:rPr>
              <a:t>Cross</a:t>
            </a:r>
            <a:r>
              <a:rPr sz="2400" b="1" i="1" spc="-9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-</a:t>
            </a:r>
            <a:r>
              <a:rPr sz="2400" b="1" i="1" spc="-3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993300"/>
                </a:solidFill>
                <a:latin typeface="Arial"/>
                <a:cs typeface="Arial"/>
              </a:rPr>
              <a:t>Culture</a:t>
            </a:r>
            <a:r>
              <a:rPr sz="2400" b="1" i="1" spc="-7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993300"/>
                </a:solidFill>
                <a:latin typeface="Arial"/>
                <a:cs typeface="Arial"/>
              </a:rPr>
              <a:t>Coaching</a:t>
            </a:r>
            <a:r>
              <a:rPr sz="2400" b="1" i="1" spc="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993300"/>
                </a:solidFill>
                <a:latin typeface="Arial"/>
                <a:cs typeface="Arial"/>
              </a:rPr>
              <a:t>is</a:t>
            </a:r>
            <a:r>
              <a:rPr sz="2400" b="1" i="1" spc="-18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the </a:t>
            </a:r>
            <a:r>
              <a:rPr sz="2400" b="1" i="1" spc="-5" dirty="0">
                <a:solidFill>
                  <a:srgbClr val="993300"/>
                </a:solidFill>
                <a:latin typeface="Arial"/>
                <a:cs typeface="Arial"/>
              </a:rPr>
              <a:t>key</a:t>
            </a:r>
            <a:r>
              <a:rPr sz="2400" b="1" i="1" spc="-18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993300"/>
                </a:solidFill>
                <a:latin typeface="Arial"/>
                <a:cs typeface="Arial"/>
              </a:rPr>
              <a:t>for</a:t>
            </a:r>
            <a:r>
              <a:rPr sz="2400" b="1" i="1" spc="-8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993300"/>
                </a:solidFill>
                <a:latin typeface="Arial"/>
                <a:cs typeface="Arial"/>
              </a:rPr>
              <a:t>International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3079" y="361950"/>
            <a:ext cx="124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993300"/>
                </a:solidFill>
                <a:latin typeface="Arial"/>
                <a:cs typeface="Arial"/>
              </a:rPr>
              <a:t>Su</a:t>
            </a:r>
            <a:r>
              <a:rPr sz="2400" b="1" i="1" strike="sngStrike" spc="-5" dirty="0">
                <a:solidFill>
                  <a:srgbClr val="993300"/>
                </a:solidFill>
                <a:latin typeface="Arial"/>
                <a:cs typeface="Arial"/>
              </a:rPr>
              <a:t>c</a:t>
            </a:r>
            <a:r>
              <a:rPr sz="2400" b="1" i="1" strike="noStrike" spc="-110" dirty="0">
                <a:solidFill>
                  <a:srgbClr val="993300"/>
                </a:solidFill>
                <a:latin typeface="Arial"/>
                <a:cs typeface="Arial"/>
              </a:rPr>
              <a:t>c</a:t>
            </a:r>
            <a:r>
              <a:rPr sz="2400" b="1" i="1" strike="noStrike" spc="-5" dirty="0">
                <a:solidFill>
                  <a:srgbClr val="993300"/>
                </a:solidFill>
                <a:latin typeface="Arial"/>
                <a:cs typeface="Arial"/>
              </a:rPr>
              <a:t>ess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4300" y="1299210"/>
            <a:ext cx="6365240" cy="511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33020"/>
            <a:ext cx="678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/>
              <a:t>E</a:t>
            </a:r>
            <a:r>
              <a:rPr sz="3200" spc="10" dirty="0"/>
              <a:t>x</a:t>
            </a:r>
            <a:r>
              <a:rPr sz="3200" spc="5" dirty="0"/>
              <a:t>e</a:t>
            </a:r>
            <a:r>
              <a:rPr sz="3200" spc="-5" dirty="0"/>
              <a:t>c</a:t>
            </a:r>
            <a:r>
              <a:rPr sz="3200" spc="10" dirty="0"/>
              <a:t>u</a:t>
            </a:r>
            <a:r>
              <a:rPr sz="3200" spc="-5" dirty="0"/>
              <a:t>t</a:t>
            </a:r>
            <a:r>
              <a:rPr sz="3200" spc="-650" dirty="0"/>
              <a:t>i</a:t>
            </a:r>
            <a:r>
              <a:rPr sz="3200" b="0" i="0" u="sng" spc="-160" dirty="0">
                <a:uFill>
                  <a:solidFill>
                    <a:srgbClr val="E4CF9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15" dirty="0"/>
              <a:t>v</a:t>
            </a:r>
            <a:r>
              <a:rPr sz="3200" dirty="0"/>
              <a:t>e</a:t>
            </a:r>
            <a:r>
              <a:rPr sz="3200" spc="5" dirty="0"/>
              <a:t> </a:t>
            </a:r>
            <a:r>
              <a:rPr sz="3200" spc="10" dirty="0"/>
              <a:t>d</a:t>
            </a:r>
            <a:r>
              <a:rPr sz="3200" spc="5" dirty="0"/>
              <a:t>e</a:t>
            </a:r>
            <a:r>
              <a:rPr sz="3200" spc="-5" dirty="0"/>
              <a:t>v</a:t>
            </a:r>
            <a:r>
              <a:rPr sz="3200" spc="10" dirty="0"/>
              <a:t>e</a:t>
            </a:r>
            <a:r>
              <a:rPr sz="3200" spc="-5" dirty="0"/>
              <a:t>l</a:t>
            </a:r>
            <a:r>
              <a:rPr sz="3200" spc="10" dirty="0"/>
              <a:t>o</a:t>
            </a:r>
            <a:r>
              <a:rPr sz="3200" dirty="0"/>
              <a:t>p</a:t>
            </a:r>
            <a:r>
              <a:rPr sz="3200" spc="-1860" dirty="0"/>
              <a:t>m</a:t>
            </a:r>
            <a:r>
              <a:rPr sz="3200" b="0" i="0" u="sng" dirty="0">
                <a:uFill>
                  <a:solidFill>
                    <a:srgbClr val="E4CF9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0" i="0" u="sng" spc="45" dirty="0">
                <a:uFill>
                  <a:solidFill>
                    <a:srgbClr val="E4CF9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5" dirty="0"/>
              <a:t>e</a:t>
            </a:r>
            <a:r>
              <a:rPr sz="3200" spc="10" dirty="0"/>
              <a:t>n</a:t>
            </a:r>
            <a:r>
              <a:rPr sz="3200" dirty="0"/>
              <a:t>t</a:t>
            </a:r>
            <a:r>
              <a:rPr sz="3200" spc="-10" dirty="0"/>
              <a:t> </a:t>
            </a:r>
            <a:r>
              <a:rPr sz="3200" dirty="0"/>
              <a:t>=</a:t>
            </a:r>
            <a:r>
              <a:rPr sz="3200" spc="10" dirty="0"/>
              <a:t> </a:t>
            </a:r>
            <a:r>
              <a:rPr sz="3200" spc="-5" dirty="0"/>
              <a:t>P</a:t>
            </a:r>
            <a:r>
              <a:rPr sz="3200" spc="5" dirty="0"/>
              <a:t>e</a:t>
            </a:r>
            <a:r>
              <a:rPr sz="3200" spc="-5" dirty="0"/>
              <a:t>rs</a:t>
            </a:r>
            <a:r>
              <a:rPr sz="3200" spc="20" dirty="0"/>
              <a:t>o</a:t>
            </a:r>
            <a:r>
              <a:rPr sz="3200" spc="-5" dirty="0"/>
              <a:t>n</a:t>
            </a:r>
            <a:r>
              <a:rPr sz="3200" u="sng" spc="10" dirty="0">
                <a:uFill>
                  <a:solidFill>
                    <a:srgbClr val="E4CF92"/>
                  </a:solidFill>
                </a:uFill>
              </a:rPr>
              <a:t>a</a:t>
            </a:r>
            <a:r>
              <a:rPr sz="3200" dirty="0"/>
              <a:t>l</a:t>
            </a:r>
            <a:r>
              <a:rPr sz="3200" spc="-10" dirty="0"/>
              <a:t> </a:t>
            </a:r>
            <a:r>
              <a:rPr sz="3200" spc="-5" dirty="0"/>
              <a:t>s</a:t>
            </a:r>
            <a:r>
              <a:rPr sz="3200" spc="20" dirty="0"/>
              <a:t>k</a:t>
            </a:r>
            <a:r>
              <a:rPr sz="3200" spc="-5" dirty="0"/>
              <a:t>ill</a:t>
            </a:r>
            <a:r>
              <a:rPr sz="3200" dirty="0"/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3500" y="373379"/>
            <a:ext cx="2133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993300"/>
                </a:solidFill>
                <a:latin typeface="Times New Roman"/>
                <a:cs typeface="Times New Roman"/>
              </a:rPr>
              <a:t>development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6169" y="1854200"/>
            <a:ext cx="7162800" cy="405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400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critical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challenges:</a:t>
            </a:r>
            <a:endParaRPr sz="2400">
              <a:latin typeface="Tahoma"/>
              <a:cs typeface="Tahoma"/>
            </a:endParaRPr>
          </a:p>
          <a:p>
            <a:pPr marL="12700" marR="5080" indent="92710">
              <a:lnSpc>
                <a:spcPct val="160100"/>
              </a:lnSpc>
              <a:spcBef>
                <a:spcPts val="590"/>
              </a:spcBef>
            </a:pP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Increase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revenue growth worldwide through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development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400" dirty="0">
                <a:solidFill>
                  <a:srgbClr val="993300"/>
                </a:solidFill>
                <a:latin typeface="Tahoma"/>
                <a:cs typeface="Tahoma"/>
              </a:rPr>
              <a:t>a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strategy-based program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for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building </a:t>
            </a:r>
            <a:r>
              <a:rPr sz="2400" spc="-7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global</a:t>
            </a:r>
            <a:r>
              <a:rPr sz="2400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leaders.</a:t>
            </a:r>
            <a:endParaRPr sz="2400">
              <a:latin typeface="Tahoma"/>
              <a:cs typeface="Tahoma"/>
            </a:endParaRPr>
          </a:p>
          <a:p>
            <a:pPr marL="12700" marR="192405">
              <a:lnSpc>
                <a:spcPct val="159900"/>
              </a:lnSpc>
              <a:spcBef>
                <a:spcPts val="590"/>
              </a:spcBef>
            </a:pP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Organization's</a:t>
            </a:r>
            <a:r>
              <a:rPr sz="2400" spc="9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leaders,</a:t>
            </a:r>
            <a:r>
              <a:rPr sz="2400" spc="10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managers</a:t>
            </a:r>
            <a:r>
              <a:rPr sz="2400" spc="9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9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key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employees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must</a:t>
            </a:r>
            <a:r>
              <a:rPr sz="2400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learn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to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do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things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differently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in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new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markets.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2599689"/>
            <a:ext cx="219710" cy="2197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4431029"/>
            <a:ext cx="219710" cy="219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5419" y="215900"/>
            <a:ext cx="691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"/>
                <a:cs typeface="Arial"/>
              </a:rPr>
              <a:t>Bottom-l</a:t>
            </a:r>
            <a:r>
              <a:rPr sz="2400" u="sng" spc="-120" dirty="0">
                <a:uFill>
                  <a:solidFill>
                    <a:srgbClr val="E4CF92"/>
                  </a:solidFill>
                </a:uFill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ine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Benefit</a:t>
            </a:r>
            <a:r>
              <a:rPr sz="2400" u="sng" spc="175" dirty="0">
                <a:uFill>
                  <a:solidFill>
                    <a:srgbClr val="E4CF92"/>
                  </a:solidFill>
                </a:uFill>
                <a:latin typeface="Arial"/>
                <a:cs typeface="Arial"/>
              </a:rPr>
              <a:t>s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Gained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from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u="sng" spc="220" dirty="0">
                <a:uFill>
                  <a:solidFill>
                    <a:srgbClr val="E4CF92"/>
                  </a:solidFill>
                </a:uFill>
                <a:latin typeface="Arial"/>
                <a:cs typeface="Arial"/>
              </a:rPr>
              <a:t>t</a:t>
            </a:r>
            <a:r>
              <a:rPr sz="2400" spc="220" dirty="0">
                <a:latin typeface="Arial"/>
                <a:cs typeface="Arial"/>
              </a:rPr>
              <a:t>he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6169" y="544829"/>
            <a:ext cx="7096125" cy="564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795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130" dirty="0">
                <a:solidFill>
                  <a:srgbClr val="993300"/>
                </a:solidFill>
                <a:latin typeface="Arial"/>
                <a:cs typeface="Arial"/>
              </a:rPr>
              <a:t>of</a:t>
            </a:r>
            <a:r>
              <a:rPr sz="2400" b="1" i="1" spc="1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50" dirty="0">
                <a:solidFill>
                  <a:srgbClr val="993300"/>
                </a:solidFill>
                <a:latin typeface="Arial"/>
                <a:cs typeface="Arial"/>
              </a:rPr>
              <a:t>Applied</a:t>
            </a:r>
            <a:r>
              <a:rPr sz="2400" b="1" i="1" spc="10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65" dirty="0">
                <a:solidFill>
                  <a:srgbClr val="993300"/>
                </a:solidFill>
                <a:latin typeface="Arial"/>
                <a:cs typeface="Arial"/>
              </a:rPr>
              <a:t>Behavioral</a:t>
            </a:r>
            <a:r>
              <a:rPr sz="2400" b="1" i="1" spc="12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400" b="1" i="1" spc="170" dirty="0">
                <a:solidFill>
                  <a:srgbClr val="993300"/>
                </a:solidFill>
                <a:latin typeface="Arial"/>
                <a:cs typeface="Arial"/>
              </a:rPr>
              <a:t>Sciences: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Arial"/>
              <a:cs typeface="Arial"/>
            </a:endParaRPr>
          </a:p>
          <a:p>
            <a:pPr marL="12700" marR="22860" algn="just">
              <a:lnSpc>
                <a:spcPct val="180000"/>
              </a:lnSpc>
            </a:pP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Developing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practical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ways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of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studying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culture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change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adaptation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human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social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behavior</a:t>
            </a:r>
            <a:r>
              <a:rPr sz="2400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for</a:t>
            </a:r>
            <a:r>
              <a:rPr sz="2400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groups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both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small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large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in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an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organizational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setting.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78100"/>
              </a:lnSpc>
              <a:spcBef>
                <a:spcPts val="650"/>
              </a:spcBef>
              <a:tabLst>
                <a:tab pos="3349625" algn="l"/>
              </a:tabLst>
            </a:pP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Executive </a:t>
            </a:r>
            <a:r>
              <a:rPr sz="2400" dirty="0">
                <a:solidFill>
                  <a:srgbClr val="993300"/>
                </a:solidFill>
                <a:latin typeface="Tahoma"/>
                <a:cs typeface="Tahoma"/>
              </a:rPr>
              <a:t>/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Cross Cultural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Coaches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pay attention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to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informal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as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well </a:t>
            </a:r>
            <a:r>
              <a:rPr sz="2400" spc="-10" dirty="0">
                <a:solidFill>
                  <a:srgbClr val="993300"/>
                </a:solidFill>
                <a:latin typeface="Tahoma"/>
                <a:cs typeface="Tahoma"/>
              </a:rPr>
              <a:t>as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formal, </a:t>
            </a:r>
            <a:r>
              <a:rPr sz="2400" spc="-5" dirty="0">
                <a:solidFill>
                  <a:srgbClr val="993300"/>
                </a:solidFill>
                <a:latin typeface="Tahoma"/>
                <a:cs typeface="Tahoma"/>
              </a:rPr>
              <a:t>to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cognitive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 and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400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emotional,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data	</a:t>
            </a:r>
            <a:r>
              <a:rPr sz="2400" spc="-30" dirty="0">
                <a:solidFill>
                  <a:srgbClr val="993300"/>
                </a:solidFill>
                <a:latin typeface="Tahoma"/>
                <a:cs typeface="Tahoma"/>
              </a:rPr>
              <a:t>focused</a:t>
            </a:r>
            <a:r>
              <a:rPr sz="2400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on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50" spc="-45" dirty="0">
                <a:solidFill>
                  <a:srgbClr val="993300"/>
                </a:solidFill>
                <a:latin typeface="Tahoma"/>
                <a:cs typeface="Tahoma"/>
              </a:rPr>
              <a:t>here</a:t>
            </a:r>
            <a:r>
              <a:rPr sz="2450" spc="-8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 </a:t>
            </a:r>
            <a:r>
              <a:rPr sz="2400" spc="-7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50" spc="-55" dirty="0">
                <a:solidFill>
                  <a:srgbClr val="993300"/>
                </a:solidFill>
                <a:latin typeface="Tahoma"/>
                <a:cs typeface="Tahoma"/>
              </a:rPr>
              <a:t>now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,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and</a:t>
            </a:r>
            <a:r>
              <a:rPr sz="2400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993300"/>
                </a:solidFill>
                <a:latin typeface="Tahoma"/>
                <a:cs typeface="Tahoma"/>
              </a:rPr>
              <a:t>on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50" spc="-50" dirty="0">
                <a:solidFill>
                  <a:srgbClr val="993300"/>
                </a:solidFill>
                <a:latin typeface="Tahoma"/>
                <a:cs typeface="Tahoma"/>
              </a:rPr>
              <a:t>unique</a:t>
            </a:r>
            <a:r>
              <a:rPr sz="2450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as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3300"/>
                </a:solidFill>
                <a:latin typeface="Tahoma"/>
                <a:cs typeface="Tahoma"/>
              </a:rPr>
              <a:t>well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as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993300"/>
                </a:solidFill>
                <a:latin typeface="Tahoma"/>
                <a:cs typeface="Tahoma"/>
              </a:rPr>
              <a:t>the</a:t>
            </a:r>
            <a:r>
              <a:rPr sz="2400" spc="-5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450" spc="-45" dirty="0">
                <a:solidFill>
                  <a:srgbClr val="993300"/>
                </a:solidFill>
                <a:latin typeface="Tahoma"/>
                <a:cs typeface="Tahoma"/>
              </a:rPr>
              <a:t>patterned</a:t>
            </a:r>
            <a:r>
              <a:rPr sz="2400" spc="-45" dirty="0">
                <a:solidFill>
                  <a:srgbClr val="993300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1859279"/>
            <a:ext cx="219710" cy="2197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3910329"/>
            <a:ext cx="219710" cy="219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20" y="87630"/>
            <a:ext cx="8488680" cy="831850"/>
            <a:chOff x="261620" y="87630"/>
            <a:chExt cx="8488680" cy="831850"/>
          </a:xfrm>
        </p:grpSpPr>
        <p:sp>
          <p:nvSpPr>
            <p:cNvPr id="3" name="object 3"/>
            <p:cNvSpPr/>
            <p:nvPr/>
          </p:nvSpPr>
          <p:spPr>
            <a:xfrm>
              <a:off x="1917699" y="172719"/>
              <a:ext cx="5863590" cy="671830"/>
            </a:xfrm>
            <a:custGeom>
              <a:avLst/>
              <a:gdLst/>
              <a:ahLst/>
              <a:cxnLst/>
              <a:rect l="l" t="t" r="r" b="b"/>
              <a:pathLst>
                <a:path w="5863590" h="671830">
                  <a:moveTo>
                    <a:pt x="2606040" y="1270"/>
                  </a:moveTo>
                  <a:lnTo>
                    <a:pt x="2606040" y="227329"/>
                  </a:lnTo>
                </a:path>
                <a:path w="5863590" h="671830">
                  <a:moveTo>
                    <a:pt x="2800350" y="354329"/>
                  </a:moveTo>
                  <a:lnTo>
                    <a:pt x="2910840" y="354329"/>
                  </a:lnTo>
                </a:path>
                <a:path w="5863590" h="671830">
                  <a:moveTo>
                    <a:pt x="2967990" y="382269"/>
                  </a:moveTo>
                  <a:lnTo>
                    <a:pt x="2967990" y="426719"/>
                  </a:lnTo>
                </a:path>
                <a:path w="5863590" h="671830">
                  <a:moveTo>
                    <a:pt x="3329940" y="541019"/>
                  </a:moveTo>
                  <a:lnTo>
                    <a:pt x="3329940" y="666750"/>
                  </a:lnTo>
                </a:path>
                <a:path w="5863590" h="671830">
                  <a:moveTo>
                    <a:pt x="4417060" y="180339"/>
                  </a:moveTo>
                  <a:lnTo>
                    <a:pt x="4417060" y="464819"/>
                  </a:lnTo>
                </a:path>
                <a:path w="5863590" h="671830">
                  <a:moveTo>
                    <a:pt x="4267200" y="354329"/>
                  </a:moveTo>
                  <a:lnTo>
                    <a:pt x="4819650" y="354329"/>
                  </a:lnTo>
                </a:path>
                <a:path w="5863590" h="671830">
                  <a:moveTo>
                    <a:pt x="4777740" y="201929"/>
                  </a:moveTo>
                  <a:lnTo>
                    <a:pt x="4777740" y="668019"/>
                  </a:lnTo>
                </a:path>
                <a:path w="5863590" h="671830">
                  <a:moveTo>
                    <a:pt x="4781550" y="83820"/>
                  </a:moveTo>
                  <a:lnTo>
                    <a:pt x="4781550" y="5079"/>
                  </a:lnTo>
                </a:path>
                <a:path w="5863590" h="671830">
                  <a:moveTo>
                    <a:pt x="5139690" y="289559"/>
                  </a:moveTo>
                  <a:lnTo>
                    <a:pt x="5139690" y="1270"/>
                  </a:lnTo>
                </a:path>
                <a:path w="5863590" h="671830">
                  <a:moveTo>
                    <a:pt x="5501640" y="354329"/>
                  </a:moveTo>
                  <a:lnTo>
                    <a:pt x="5378450" y="354329"/>
                  </a:lnTo>
                </a:path>
                <a:path w="5863590" h="671830">
                  <a:moveTo>
                    <a:pt x="5266690" y="354329"/>
                  </a:moveTo>
                  <a:lnTo>
                    <a:pt x="5168900" y="354329"/>
                  </a:lnTo>
                </a:path>
                <a:path w="5863590" h="671830">
                  <a:moveTo>
                    <a:pt x="5501640" y="429259"/>
                  </a:moveTo>
                  <a:lnTo>
                    <a:pt x="5501640" y="1270"/>
                  </a:lnTo>
                </a:path>
                <a:path w="5863590" h="671830">
                  <a:moveTo>
                    <a:pt x="5863590" y="572769"/>
                  </a:moveTo>
                  <a:lnTo>
                    <a:pt x="5863590" y="627379"/>
                  </a:lnTo>
                </a:path>
                <a:path w="5863590" h="671830">
                  <a:moveTo>
                    <a:pt x="1520189" y="7620"/>
                  </a:moveTo>
                  <a:lnTo>
                    <a:pt x="1520189" y="106679"/>
                  </a:lnTo>
                </a:path>
                <a:path w="5863590" h="671830">
                  <a:moveTo>
                    <a:pt x="1158239" y="3809"/>
                  </a:moveTo>
                  <a:lnTo>
                    <a:pt x="1158239" y="538479"/>
                  </a:lnTo>
                </a:path>
                <a:path w="5863590" h="671830">
                  <a:moveTo>
                    <a:pt x="1225550" y="354329"/>
                  </a:moveTo>
                  <a:lnTo>
                    <a:pt x="1117600" y="354329"/>
                  </a:lnTo>
                </a:path>
                <a:path w="5863590" h="671830">
                  <a:moveTo>
                    <a:pt x="904239" y="354329"/>
                  </a:moveTo>
                  <a:lnTo>
                    <a:pt x="999489" y="354329"/>
                  </a:lnTo>
                </a:path>
                <a:path w="5863590" h="671830">
                  <a:moveTo>
                    <a:pt x="717550" y="354329"/>
                  </a:moveTo>
                  <a:lnTo>
                    <a:pt x="586739" y="354329"/>
                  </a:lnTo>
                </a:path>
                <a:path w="5863590" h="671830">
                  <a:moveTo>
                    <a:pt x="0" y="354329"/>
                  </a:moveTo>
                  <a:lnTo>
                    <a:pt x="552450" y="354329"/>
                  </a:lnTo>
                </a:path>
                <a:path w="5863590" h="671830">
                  <a:moveTo>
                    <a:pt x="431800" y="199389"/>
                  </a:moveTo>
                  <a:lnTo>
                    <a:pt x="431800" y="671829"/>
                  </a:lnTo>
                </a:path>
                <a:path w="5863590" h="671830">
                  <a:moveTo>
                    <a:pt x="73660" y="227329"/>
                  </a:moveTo>
                  <a:lnTo>
                    <a:pt x="73660" y="474979"/>
                  </a:lnTo>
                </a:path>
                <a:path w="5863590" h="671830">
                  <a:moveTo>
                    <a:pt x="434339" y="43179"/>
                  </a:moveTo>
                  <a:lnTo>
                    <a:pt x="434339" y="0"/>
                  </a:lnTo>
                </a:path>
                <a:path w="5863590" h="671830">
                  <a:moveTo>
                    <a:pt x="796289" y="113029"/>
                  </a:moveTo>
                  <a:lnTo>
                    <a:pt x="796289" y="265429"/>
                  </a:lnTo>
                </a:path>
                <a:path w="5863590" h="671830">
                  <a:moveTo>
                    <a:pt x="796289" y="38100"/>
                  </a:moveTo>
                  <a:lnTo>
                    <a:pt x="796289" y="3809"/>
                  </a:lnTo>
                </a:path>
                <a:path w="5863590" h="671830">
                  <a:moveTo>
                    <a:pt x="4859020" y="353059"/>
                  </a:moveTo>
                  <a:lnTo>
                    <a:pt x="4986020" y="353059"/>
                  </a:lnTo>
                </a:path>
              </a:pathLst>
            </a:custGeom>
            <a:ln w="9344">
              <a:solidFill>
                <a:srgbClr val="E4C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20" y="87630"/>
              <a:ext cx="892810" cy="83185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1097280"/>
            <a:ext cx="182879" cy="1828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6169" y="1024890"/>
            <a:ext cx="4583430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spc="-20" dirty="0">
                <a:latin typeface="Tahoma"/>
                <a:cs typeface="Tahoma"/>
              </a:rPr>
              <a:t>Focus</a:t>
            </a:r>
            <a:r>
              <a:rPr sz="2000" i="0" spc="-50" dirty="0">
                <a:latin typeface="Tahoma"/>
                <a:cs typeface="Tahoma"/>
              </a:rPr>
              <a:t> </a:t>
            </a:r>
            <a:r>
              <a:rPr sz="2000" i="0" spc="-10" dirty="0">
                <a:latin typeface="Tahoma"/>
                <a:cs typeface="Tahoma"/>
              </a:rPr>
              <a:t>on</a:t>
            </a:r>
            <a:r>
              <a:rPr sz="2000" i="0" spc="-45" dirty="0">
                <a:latin typeface="Tahoma"/>
                <a:cs typeface="Tahoma"/>
              </a:rPr>
              <a:t> </a:t>
            </a:r>
            <a:r>
              <a:rPr sz="2000" i="0" spc="-20" dirty="0">
                <a:latin typeface="Tahoma"/>
                <a:cs typeface="Tahoma"/>
              </a:rPr>
              <a:t>specific</a:t>
            </a:r>
            <a:r>
              <a:rPr sz="2000" i="0" spc="-45" dirty="0">
                <a:latin typeface="Tahoma"/>
                <a:cs typeface="Tahoma"/>
              </a:rPr>
              <a:t> </a:t>
            </a:r>
            <a:r>
              <a:rPr sz="2000" i="0" spc="-20" dirty="0">
                <a:latin typeface="Tahoma"/>
                <a:cs typeface="Tahoma"/>
              </a:rPr>
              <a:t>personal</a:t>
            </a:r>
            <a:r>
              <a:rPr sz="2000" i="0" spc="-30" dirty="0">
                <a:latin typeface="Tahoma"/>
                <a:cs typeface="Tahoma"/>
              </a:rPr>
              <a:t> </a:t>
            </a:r>
            <a:r>
              <a:rPr sz="2000" i="0" spc="-20" dirty="0">
                <a:latin typeface="Tahoma"/>
                <a:cs typeface="Tahoma"/>
              </a:rPr>
              <a:t>skills</a:t>
            </a:r>
            <a:r>
              <a:rPr sz="2000" i="0" spc="-45" dirty="0">
                <a:latin typeface="Tahoma"/>
                <a:cs typeface="Tahoma"/>
              </a:rPr>
              <a:t> </a:t>
            </a:r>
            <a:r>
              <a:rPr sz="2000" i="0" spc="-20" dirty="0">
                <a:latin typeface="Tahoma"/>
                <a:cs typeface="Tahoma"/>
              </a:rPr>
              <a:t>sets</a:t>
            </a:r>
            <a:endParaRPr sz="2000">
              <a:latin typeface="Tahoma"/>
              <a:cs typeface="Tahoma"/>
            </a:endParaRPr>
          </a:p>
          <a:p>
            <a:pPr marL="12700" marR="548005">
              <a:lnSpc>
                <a:spcPct val="174600"/>
              </a:lnSpc>
              <a:spcBef>
                <a:spcPts val="10"/>
              </a:spcBef>
              <a:tabLst>
                <a:tab pos="1273175" algn="l"/>
              </a:tabLst>
            </a:pPr>
            <a:r>
              <a:rPr sz="2000" i="0" spc="-15" dirty="0">
                <a:latin typeface="Tahoma"/>
                <a:cs typeface="Tahoma"/>
              </a:rPr>
              <a:t>or </a:t>
            </a:r>
            <a:r>
              <a:rPr sz="2000" i="0" spc="-25" dirty="0">
                <a:latin typeface="Tahoma"/>
                <a:cs typeface="Tahoma"/>
              </a:rPr>
              <a:t>behavioral </a:t>
            </a:r>
            <a:r>
              <a:rPr sz="2000" i="0" spc="-20" dirty="0">
                <a:latin typeface="Tahoma"/>
                <a:cs typeface="Tahoma"/>
              </a:rPr>
              <a:t>aspects directly </a:t>
            </a:r>
            <a:r>
              <a:rPr sz="2000" i="0" spc="-15" dirty="0">
                <a:latin typeface="Tahoma"/>
                <a:cs typeface="Tahoma"/>
              </a:rPr>
              <a:t> </a:t>
            </a:r>
            <a:r>
              <a:rPr sz="2000" i="0" spc="-20" dirty="0">
                <a:latin typeface="Tahoma"/>
                <a:cs typeface="Tahoma"/>
              </a:rPr>
              <a:t>affecting	successful</a:t>
            </a:r>
            <a:r>
              <a:rPr sz="2000" i="0" spc="-110" dirty="0">
                <a:latin typeface="Tahoma"/>
                <a:cs typeface="Tahoma"/>
              </a:rPr>
              <a:t> </a:t>
            </a:r>
            <a:r>
              <a:rPr sz="2000" i="0" spc="-20" dirty="0">
                <a:latin typeface="Tahoma"/>
                <a:cs typeface="Tahoma"/>
              </a:rPr>
              <a:t>integration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6169" y="2623820"/>
            <a:ext cx="4451350" cy="305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of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new</a:t>
            </a:r>
            <a:r>
              <a:rPr sz="2000" b="1" spc="-6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cultural</a:t>
            </a:r>
            <a:r>
              <a:rPr sz="2000" b="1" spc="-4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skills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73400"/>
              </a:lnSpc>
              <a:spcBef>
                <a:spcPts val="535"/>
              </a:spcBef>
            </a:pP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To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achieve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bottom-line beneficial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outcome </a:t>
            </a:r>
            <a:r>
              <a:rPr sz="2000" b="1" dirty="0">
                <a:solidFill>
                  <a:srgbClr val="993300"/>
                </a:solidFill>
                <a:latin typeface="Tahoma"/>
                <a:cs typeface="Tahoma"/>
              </a:rPr>
              <a:t>&amp;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to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produce </a:t>
            </a:r>
            <a:r>
              <a:rPr sz="2000" b="1" dirty="0">
                <a:solidFill>
                  <a:srgbClr val="993300"/>
                </a:solidFill>
                <a:latin typeface="Tahoma"/>
                <a:cs typeface="Tahoma"/>
              </a:rPr>
              <a:t>a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challenges </a:t>
            </a:r>
            <a:r>
              <a:rPr sz="2000" b="1" spc="-57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and </a:t>
            </a:r>
            <a:r>
              <a:rPr sz="2000" b="1" spc="-25" dirty="0">
                <a:solidFill>
                  <a:srgbClr val="993300"/>
                </a:solidFill>
                <a:latin typeface="Tahoma"/>
                <a:cs typeface="Tahoma"/>
              </a:rPr>
              <a:t>constructs </a:t>
            </a:r>
            <a:r>
              <a:rPr sz="2050" b="1" spc="-45" dirty="0">
                <a:solidFill>
                  <a:srgbClr val="993300"/>
                </a:solidFill>
                <a:latin typeface="Tahoma"/>
                <a:cs typeface="Tahoma"/>
              </a:rPr>
              <a:t>practical,</a:t>
            </a:r>
            <a:r>
              <a:rPr sz="2050" b="1" spc="-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50" b="1" spc="-50" dirty="0">
                <a:solidFill>
                  <a:srgbClr val="993300"/>
                </a:solidFill>
                <a:latin typeface="Tahoma"/>
                <a:cs typeface="Tahoma"/>
              </a:rPr>
              <a:t>applicable </a:t>
            </a:r>
            <a:r>
              <a:rPr sz="2050" b="1" spc="-58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solutions</a:t>
            </a:r>
            <a:r>
              <a:rPr sz="2000" b="1" spc="-4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993300"/>
                </a:solidFill>
                <a:latin typeface="Tahoma"/>
                <a:cs typeface="Tahoma"/>
              </a:rPr>
              <a:t>in</a:t>
            </a:r>
            <a:r>
              <a:rPr sz="2000" b="1" spc="-3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productivity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15" dirty="0">
                <a:solidFill>
                  <a:srgbClr val="993300"/>
                </a:solidFill>
                <a:latin typeface="Tahoma"/>
                <a:cs typeface="Tahoma"/>
              </a:rPr>
              <a:t>or</a:t>
            </a:r>
            <a:r>
              <a:rPr sz="2000" b="1" spc="-5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993300"/>
                </a:solidFill>
                <a:latin typeface="Tahoma"/>
                <a:cs typeface="Tahoma"/>
              </a:rPr>
              <a:t>profitability</a:t>
            </a:r>
            <a:r>
              <a:rPr sz="2000" b="1" spc="-6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993300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969" y="3293109"/>
            <a:ext cx="182879" cy="1828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9579" y="1965960"/>
            <a:ext cx="3582670" cy="3661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1345</Words>
  <Application>Microsoft Office PowerPoint</Application>
  <PresentationFormat>On-screen Show (4:3)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MT</vt:lpstr>
      <vt:lpstr>Calibri</vt:lpstr>
      <vt:lpstr>Tahoma</vt:lpstr>
      <vt:lpstr>Times New Roman</vt:lpstr>
      <vt:lpstr>Office Theme</vt:lpstr>
      <vt:lpstr>ral Managemen</vt:lpstr>
      <vt:lpstr>Infosys’ effective process to cope with the cultural</vt:lpstr>
      <vt:lpstr>Infosys conducts extensive Cross-cultural Training of</vt:lpstr>
      <vt:lpstr>In fosys has developed a unique 4-step</vt:lpstr>
      <vt:lpstr>Infosys' 4-step Communication Approach</vt:lpstr>
      <vt:lpstr>PowerPoint Presentation</vt:lpstr>
      <vt:lpstr>Executi ve developm  ent = Personal skills</vt:lpstr>
      <vt:lpstr>Bottom-l ine Benefits Gained from the use</vt:lpstr>
      <vt:lpstr>Focus on specific personal skills sets or behavioral aspects directly  affecting successful integration</vt:lpstr>
      <vt:lpstr>Example; Participant's in Dr Skiffington's</vt:lpstr>
      <vt:lpstr>Building an Integral Behavioral-Based</vt:lpstr>
      <vt:lpstr>Leading Change</vt:lpstr>
      <vt:lpstr>PowerPoint Presentation</vt:lpstr>
      <vt:lpstr>Using Six Sigma in Europe: A Cross-Cultural</vt:lpstr>
      <vt:lpstr>National Cultures and the Route to Change</vt:lpstr>
      <vt:lpstr>Different Techniques for Success</vt:lpstr>
      <vt:lpstr>The Netherlands / Germany</vt:lpstr>
      <vt:lpstr>Southern Europe</vt:lpstr>
      <vt:lpstr>Sweden</vt:lpstr>
      <vt:lpstr>Six Sigma Starting Points and Approach</vt:lpstr>
      <vt:lpstr>Cultural differences call for these</vt:lpstr>
      <vt:lpstr>PowerPoint Presentation</vt:lpstr>
      <vt:lpstr>Summar y: Universal Applicability, Individual</vt:lpstr>
      <vt:lpstr>Bear in mind these pointers: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cultural management</dc:title>
  <dc:creator>SEEMA</dc:creator>
  <cp:lastModifiedBy>Vijay Pratap Singh</cp:lastModifiedBy>
  <cp:revision>1</cp:revision>
  <dcterms:created xsi:type="dcterms:W3CDTF">2021-09-30T09:25:11Z</dcterms:created>
  <dcterms:modified xsi:type="dcterms:W3CDTF">2021-09-30T09:25:42Z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2007-09-05T00:00:00Z</vt:filetime>
  </property>
  <property fmtid="{D5CDD505-2E9C-101B-9397-08002B2CF9AE}" pid="3" name="Creator">
    <vt:lpwstr>Impress</vt:lpwstr>
  </property>
  <property fmtid="{D5CDD505-2E9C-101B-9397-08002B2CF9AE}" pid="4" name="LastSaved">
    <vt:filetime>2007-09-05T00:00:00Z</vt:filetime>
  </property>
</Properties>
</file>