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25" y="21310"/>
                </a:moveTo>
                <a:lnTo>
                  <a:pt x="3636702" y="913064"/>
                </a:lnTo>
                <a:lnTo>
                  <a:pt x="4897406" y="913064"/>
                </a:lnTo>
                <a:lnTo>
                  <a:pt x="85525" y="21310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25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4" y="918983"/>
                </a:lnTo>
                <a:lnTo>
                  <a:pt x="3651888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3398520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015"/>
            <a:ext cx="3372797" cy="10739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356" y="1415542"/>
            <a:ext cx="8003286" cy="1411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462" y="1752600"/>
            <a:ext cx="5201292" cy="3886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25" y="323850"/>
            <a:ext cx="7353300" cy="971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45E77-494F-4977-AAFA-B1D87F253878}"/>
              </a:ext>
            </a:extLst>
          </p:cNvPr>
          <p:cNvSpPr txBox="1"/>
          <p:nvPr/>
        </p:nvSpPr>
        <p:spPr>
          <a:xfrm>
            <a:off x="3962400" y="5895945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Cdr Vijay Pratap Singh, Adjunct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295400"/>
            <a:ext cx="8117332" cy="255646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Retrieval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data,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whenever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required.</a:t>
            </a:r>
            <a:r>
              <a:rPr lang="en-IN" sz="2700" spc="-5" dirty="0">
                <a:latin typeface="Lucida Sans Unicode"/>
                <a:cs typeface="Lucida Sans Unicode"/>
              </a:rPr>
              <a:t> 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118745" marR="794385" indent="-106680"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lang="en-US" sz="2700" spc="-5" dirty="0">
                <a:latin typeface="Lucida Sans Unicode"/>
                <a:cs typeface="Lucida Sans Unicode"/>
              </a:rPr>
              <a:t> Evaluation </a:t>
            </a:r>
            <a:r>
              <a:rPr lang="en-US" sz="2700" spc="-5" dirty="0" err="1">
                <a:latin typeface="Lucida Sans Unicode"/>
                <a:cs typeface="Lucida Sans Unicode"/>
              </a:rPr>
              <a:t>i</a:t>
            </a:r>
            <a:r>
              <a:rPr lang="en-US" sz="2700" spc="-5" dirty="0">
                <a:latin typeface="Lucida Sans Unicode"/>
                <a:cs typeface="Lucida Sans Unicode"/>
              </a:rPr>
              <a:t> .e, judging the </a:t>
            </a:r>
            <a:r>
              <a:rPr lang="en-US" sz="2700" spc="-5" dirty="0" err="1">
                <a:latin typeface="Lucida Sans Unicode"/>
                <a:cs typeface="Lucida Sans Unicode"/>
              </a:rPr>
              <a:t>usefullness</a:t>
            </a:r>
            <a:r>
              <a:rPr lang="en-US" sz="2700" spc="-5" dirty="0">
                <a:latin typeface="Lucida Sans Unicode"/>
                <a:cs typeface="Lucida Sans Unicode"/>
              </a:rPr>
              <a:t> of </a:t>
            </a:r>
            <a:r>
              <a:rPr lang="en-US" sz="2700" spc="-840" dirty="0">
                <a:latin typeface="Lucida Sans Unicode"/>
                <a:cs typeface="Lucida Sans Unicode"/>
              </a:rPr>
              <a:t>  </a:t>
            </a:r>
            <a:r>
              <a:rPr lang="en-US" sz="2700" spc="-5" dirty="0">
                <a:latin typeface="Lucida Sans Unicode"/>
                <a:cs typeface="Lucida Sans Unicode"/>
              </a:rPr>
              <a:t>information</a:t>
            </a:r>
            <a:r>
              <a:rPr lang="en-US" sz="2700" spc="-2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in</a:t>
            </a:r>
            <a:r>
              <a:rPr lang="en-US" sz="2700" spc="-2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terms</a:t>
            </a:r>
            <a:r>
              <a:rPr lang="en-US" sz="2700" spc="-1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of</a:t>
            </a:r>
            <a:r>
              <a:rPr lang="en-US" sz="2700" spc="-3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its</a:t>
            </a:r>
            <a:r>
              <a:rPr lang="en-US" sz="2700" spc="-1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relevance</a:t>
            </a:r>
            <a:r>
              <a:rPr lang="en-US" sz="2700" spc="-1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and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227329"/>
            <a:r>
              <a:rPr lang="en-IN" sz="2700" spc="-10" dirty="0">
                <a:latin typeface="Lucida Sans Unicode"/>
                <a:cs typeface="Lucida Sans Unicode"/>
              </a:rPr>
              <a:t>A</a:t>
            </a:r>
            <a:r>
              <a:rPr sz="2700" spc="-10" dirty="0" err="1">
                <a:latin typeface="Lucida Sans Unicode"/>
                <a:cs typeface="Lucida Sans Unicode"/>
              </a:rPr>
              <a:t>ccuracy</a:t>
            </a:r>
            <a:r>
              <a:rPr sz="2700" spc="-10" dirty="0">
                <a:latin typeface="Lucida Sans Unicode"/>
                <a:cs typeface="Lucida Sans Unicode"/>
              </a:rPr>
              <a:t>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Dissemination i.e,providing the required data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right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form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at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right</a:t>
            </a:r>
            <a:r>
              <a:rPr sz="2700" spc="-10" dirty="0">
                <a:latin typeface="Lucida Sans Unicode"/>
                <a:cs typeface="Lucida Sans Unicode"/>
              </a:rPr>
              <a:t> time.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600200"/>
            <a:ext cx="7604759" cy="326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400"/>
              </a:lnSpc>
              <a:spcBef>
                <a:spcPts val="95"/>
              </a:spcBef>
            </a:pPr>
            <a:r>
              <a:rPr sz="2700" spc="-5" dirty="0">
                <a:latin typeface="Lucida Sans Unicode"/>
                <a:cs typeface="Lucida Sans Unicode"/>
              </a:rPr>
              <a:t>It</a:t>
            </a:r>
            <a:r>
              <a:rPr sz="2700" spc="18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consists</a:t>
            </a:r>
            <a:r>
              <a:rPr sz="2700" spc="204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2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204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following</a:t>
            </a:r>
            <a:r>
              <a:rPr sz="2700" spc="19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steps:-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b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1.Planning</a:t>
            </a:r>
            <a:r>
              <a:rPr sz="2700" b="1" u="heavy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700" b="1" u="heavy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system</a:t>
            </a:r>
            <a:r>
              <a:rPr sz="2700" spc="-45" dirty="0">
                <a:latin typeface="Lucida Sans Unicode"/>
                <a:cs typeface="Lucida Sans Unicode"/>
              </a:rPr>
              <a:t>-It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requires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identification of </a:t>
            </a:r>
            <a:r>
              <a:rPr sz="2700" spc="-10" dirty="0">
                <a:latin typeface="Lucida Sans Unicode"/>
                <a:cs typeface="Lucida Sans Unicode"/>
              </a:rPr>
              <a:t>objectives </a:t>
            </a:r>
            <a:r>
              <a:rPr sz="2700" spc="-5" dirty="0">
                <a:latin typeface="Lucida Sans Unicode"/>
                <a:cs typeface="Lucida Sans Unicode"/>
              </a:rPr>
              <a:t>of the </a:t>
            </a:r>
            <a:r>
              <a:rPr sz="2700" dirty="0">
                <a:latin typeface="Lucida Sans Unicode"/>
                <a:cs typeface="Lucida Sans Unicode"/>
              </a:rPr>
              <a:t>system.This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further </a:t>
            </a:r>
            <a:r>
              <a:rPr sz="2700" spc="-5" dirty="0">
                <a:latin typeface="Lucida Sans Unicode"/>
                <a:cs typeface="Lucida Sans Unicode"/>
              </a:rPr>
              <a:t>requires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clear </a:t>
            </a:r>
            <a:r>
              <a:rPr sz="2700" dirty="0">
                <a:latin typeface="Lucida Sans Unicode"/>
                <a:cs typeface="Lucida Sans Unicode"/>
              </a:rPr>
              <a:t>formulation </a:t>
            </a:r>
            <a:r>
              <a:rPr sz="2700" spc="-5" dirty="0">
                <a:latin typeface="Lucida Sans Unicode"/>
                <a:cs typeface="Lucida Sans Unicode"/>
              </a:rPr>
              <a:t>of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objectives </a:t>
            </a:r>
            <a:r>
              <a:rPr sz="2700" spc="-5" dirty="0">
                <a:latin typeface="Lucida Sans Unicode"/>
                <a:cs typeface="Lucida Sans Unicode"/>
              </a:rPr>
              <a:t>of the organisation,spelling out of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</a:t>
            </a:r>
            <a:r>
              <a:rPr sz="2700" spc="-10" dirty="0">
                <a:latin typeface="Lucida Sans Unicode"/>
                <a:cs typeface="Lucida Sans Unicode"/>
              </a:rPr>
              <a:t>activities </a:t>
            </a:r>
            <a:r>
              <a:rPr sz="2700" spc="-5" dirty="0">
                <a:latin typeface="Lucida Sans Unicode"/>
                <a:cs typeface="Lucida Sans Unicode"/>
              </a:rPr>
              <a:t>required to be carried out,work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relationships,work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patterns.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581025"/>
            <a:ext cx="49149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542"/>
            <a:ext cx="7842250" cy="39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835" algn="just">
              <a:lnSpc>
                <a:spcPct val="112200"/>
              </a:lnSpc>
              <a:spcBef>
                <a:spcPts val="100"/>
              </a:spcBef>
            </a:pPr>
            <a:r>
              <a:rPr sz="2700" b="1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2.Organising</a:t>
            </a:r>
            <a:r>
              <a:rPr sz="27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Flow</a:t>
            </a:r>
            <a:r>
              <a:rPr sz="2700" b="1" u="heavy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700" b="1" u="heavy" spc="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Information</a:t>
            </a:r>
            <a:r>
              <a:rPr sz="2700" spc="-70" dirty="0">
                <a:latin typeface="Lucida Sans Unicode"/>
                <a:cs typeface="Lucida Sans Unicode"/>
              </a:rPr>
              <a:t>-The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system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designer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should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study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what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is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0" dirty="0">
                <a:latin typeface="Lucida Sans Unicode"/>
                <a:cs typeface="Lucida Sans Unicode"/>
              </a:rPr>
              <a:t> prevailing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42545" algn="just">
              <a:lnSpc>
                <a:spcPct val="100000"/>
              </a:lnSpc>
            </a:pPr>
            <a:r>
              <a:rPr sz="2700" dirty="0">
                <a:latin typeface="Lucida Sans Unicode"/>
                <a:cs typeface="Lucida Sans Unicode"/>
              </a:rPr>
              <a:t>flow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compare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it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with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what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should </a:t>
            </a:r>
            <a:r>
              <a:rPr sz="2700" spc="-5" dirty="0">
                <a:latin typeface="Lucida Sans Unicode"/>
                <a:cs typeface="Lucida Sans Unicode"/>
              </a:rPr>
              <a:t>be </a:t>
            </a:r>
            <a:r>
              <a:rPr sz="2700" dirty="0">
                <a:latin typeface="Lucida Sans Unicode"/>
                <a:cs typeface="Lucida Sans Unicode"/>
              </a:rPr>
              <a:t>flow </a:t>
            </a:r>
            <a:r>
              <a:rPr sz="2700" spc="-5" dirty="0">
                <a:latin typeface="Lucida Sans Unicode"/>
                <a:cs typeface="Lucida Sans Unicode"/>
              </a:rPr>
              <a:t>of information.It based on </a:t>
            </a:r>
            <a:r>
              <a:rPr sz="2700" dirty="0">
                <a:latin typeface="Lucida Sans Unicode"/>
                <a:cs typeface="Lucida Sans Unicode"/>
              </a:rPr>
              <a:t> following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premises:-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The managers need the information </a:t>
            </a:r>
            <a:r>
              <a:rPr sz="2700" dirty="0">
                <a:latin typeface="Lucida Sans Unicode"/>
                <a:cs typeface="Lucida Sans Unicode"/>
              </a:rPr>
              <a:t>he </a:t>
            </a:r>
            <a:r>
              <a:rPr sz="2700" spc="-5" dirty="0">
                <a:latin typeface="Lucida Sans Unicode"/>
                <a:cs typeface="Lucida Sans Unicode"/>
              </a:rPr>
              <a:t>wants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decision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making.</a:t>
            </a:r>
          </a:p>
          <a:p>
            <a:pPr marL="268605" marR="18542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Better communication </a:t>
            </a:r>
            <a:r>
              <a:rPr sz="2700" spc="-10" dirty="0">
                <a:latin typeface="Lucida Sans Unicode"/>
                <a:cs typeface="Lucida Sans Unicode"/>
              </a:rPr>
              <a:t>between </a:t>
            </a:r>
            <a:r>
              <a:rPr sz="2700" spc="-5" dirty="0">
                <a:latin typeface="Lucida Sans Unicode"/>
                <a:cs typeface="Lucida Sans Unicode"/>
              </a:rPr>
              <a:t>manager </a:t>
            </a:r>
            <a:r>
              <a:rPr sz="2700" spc="-10" dirty="0">
                <a:latin typeface="Lucida Sans Unicode"/>
                <a:cs typeface="Lucida Sans Unicode"/>
              </a:rPr>
              <a:t>will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improve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organisational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performance.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863840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2700" spc="-70" dirty="0">
                <a:latin typeface="Lucida Sans Unicode"/>
                <a:cs typeface="Lucida Sans Unicode"/>
              </a:rPr>
              <a:t>3.</a:t>
            </a:r>
            <a:r>
              <a:rPr sz="2700" b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Implementation</a:t>
            </a:r>
            <a:r>
              <a:rPr sz="2700" spc="-70" dirty="0">
                <a:latin typeface="Lucida Sans Unicode"/>
                <a:cs typeface="Lucida Sans Unicode"/>
              </a:rPr>
              <a:t>-This </a:t>
            </a:r>
            <a:r>
              <a:rPr sz="2700" spc="-5" dirty="0">
                <a:latin typeface="Lucida Sans Unicode"/>
                <a:cs typeface="Lucida Sans Unicode"/>
              </a:rPr>
              <a:t>phase deals </a:t>
            </a:r>
            <a:r>
              <a:rPr sz="2700" dirty="0">
                <a:latin typeface="Lucida Sans Unicode"/>
                <a:cs typeface="Lucida Sans Unicode"/>
              </a:rPr>
              <a:t>with </a:t>
            </a:r>
            <a:r>
              <a:rPr sz="2700" spc="-5" dirty="0">
                <a:latin typeface="Lucida Sans Unicode"/>
                <a:cs typeface="Lucida Sans Unicode"/>
              </a:rPr>
              <a:t>the </a:t>
            </a:r>
            <a:r>
              <a:rPr sz="2700" dirty="0">
                <a:latin typeface="Lucida Sans Unicode"/>
                <a:cs typeface="Lucida Sans Unicode"/>
              </a:rPr>
              <a:t> fitting </a:t>
            </a:r>
            <a:r>
              <a:rPr sz="2700" spc="-5" dirty="0">
                <a:latin typeface="Lucida Sans Unicode"/>
                <a:cs typeface="Lucida Sans Unicode"/>
              </a:rPr>
              <a:t>in </a:t>
            </a:r>
            <a:r>
              <a:rPr sz="2700" dirty="0">
                <a:latin typeface="Lucida Sans Unicode"/>
                <a:cs typeface="Lucida Sans Unicode"/>
              </a:rPr>
              <a:t>HRIS </a:t>
            </a:r>
            <a:r>
              <a:rPr sz="2700" spc="-5" dirty="0">
                <a:latin typeface="Lucida Sans Unicode"/>
                <a:cs typeface="Lucida Sans Unicode"/>
              </a:rPr>
              <a:t>into the organisation </a:t>
            </a:r>
            <a:r>
              <a:rPr sz="2700" dirty="0">
                <a:latin typeface="Lucida Sans Unicode"/>
                <a:cs typeface="Lucida Sans Unicode"/>
              </a:rPr>
              <a:t> structure.The </a:t>
            </a:r>
            <a:r>
              <a:rPr sz="2700" spc="-5" dirty="0">
                <a:latin typeface="Lucida Sans Unicode"/>
                <a:cs typeface="Lucida Sans Unicode"/>
              </a:rPr>
              <a:t>varipous </a:t>
            </a:r>
            <a:r>
              <a:rPr sz="2700" spc="-10" dirty="0">
                <a:latin typeface="Lucida Sans Unicode"/>
                <a:cs typeface="Lucida Sans Unicode"/>
              </a:rPr>
              <a:t>alternative </a:t>
            </a:r>
            <a:r>
              <a:rPr sz="2700" spc="-5" dirty="0">
                <a:latin typeface="Lucida Sans Unicode"/>
                <a:cs typeface="Lucida Sans Unicode"/>
              </a:rPr>
              <a:t>available in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this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connection </a:t>
            </a:r>
            <a:r>
              <a:rPr sz="2700" dirty="0">
                <a:latin typeface="Lucida Sans Unicode"/>
                <a:cs typeface="Lucida Sans Unicode"/>
              </a:rPr>
              <a:t>are:-</a:t>
            </a:r>
          </a:p>
          <a:p>
            <a:pPr marL="268605" marR="147955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The old information </a:t>
            </a:r>
            <a:r>
              <a:rPr sz="2700" dirty="0">
                <a:latin typeface="Lucida Sans Unicode"/>
                <a:cs typeface="Lucida Sans Unicode"/>
              </a:rPr>
              <a:t>flow may </a:t>
            </a:r>
            <a:r>
              <a:rPr sz="2700" spc="-5" dirty="0">
                <a:latin typeface="Lucida Sans Unicode"/>
                <a:cs typeface="Lucida Sans Unicode"/>
              </a:rPr>
              <a:t>be </a:t>
            </a:r>
            <a:r>
              <a:rPr sz="2700" spc="-10" dirty="0">
                <a:latin typeface="Lucida Sans Unicode"/>
                <a:cs typeface="Lucida Sans Unicode"/>
              </a:rPr>
              <a:t>allowed </a:t>
            </a:r>
            <a:r>
              <a:rPr sz="2700" spc="-5" dirty="0">
                <a:latin typeface="Lucida Sans Unicode"/>
                <a:cs typeface="Lucida Sans Unicode"/>
              </a:rPr>
              <a:t>to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continue as it ia ang </a:t>
            </a:r>
            <a:r>
              <a:rPr sz="2700" dirty="0">
                <a:latin typeface="Lucida Sans Unicode"/>
                <a:cs typeface="Lucida Sans Unicode"/>
              </a:rPr>
              <a:t>new system may </a:t>
            </a:r>
            <a:r>
              <a:rPr sz="2700" spc="-5" dirty="0">
                <a:latin typeface="Lucida Sans Unicode"/>
                <a:cs typeface="Lucida Sans Unicode"/>
              </a:rPr>
              <a:t>be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installed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meet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requirement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new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operation.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936865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99695" indent="-25654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The manager needs the information </a:t>
            </a:r>
            <a:r>
              <a:rPr sz="2700" dirty="0">
                <a:latin typeface="Lucida Sans Unicode"/>
                <a:cs typeface="Lucida Sans Unicode"/>
              </a:rPr>
              <a:t>he wants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decision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making.</a:t>
            </a:r>
          </a:p>
          <a:p>
            <a:pPr marL="268605" marR="770890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  <a:tab pos="389001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If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manager</a:t>
            </a:r>
            <a:r>
              <a:rPr sz="2700" dirty="0">
                <a:latin typeface="Lucida Sans Unicode"/>
                <a:cs typeface="Lucida Sans Unicode"/>
              </a:rPr>
              <a:t> has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	information </a:t>
            </a:r>
            <a:r>
              <a:rPr sz="2700" dirty="0">
                <a:latin typeface="Lucida Sans Unicode"/>
                <a:cs typeface="Lucida Sans Unicode"/>
              </a:rPr>
              <a:t>he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needs,,the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decision-making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will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improve.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104775" indent="-256540" algn="just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Better communication </a:t>
            </a:r>
            <a:r>
              <a:rPr sz="2700" spc="-10" dirty="0">
                <a:latin typeface="Lucida Sans Unicode"/>
                <a:cs typeface="Lucida Sans Unicode"/>
              </a:rPr>
              <a:t>between </a:t>
            </a:r>
            <a:r>
              <a:rPr sz="2700" spc="-5" dirty="0">
                <a:latin typeface="Lucida Sans Unicode"/>
                <a:cs typeface="Lucida Sans Unicode"/>
              </a:rPr>
              <a:t>managers </a:t>
            </a:r>
            <a:r>
              <a:rPr sz="2700" spc="-10" dirty="0">
                <a:latin typeface="Lucida Sans Unicode"/>
                <a:cs typeface="Lucida Sans Unicode"/>
              </a:rPr>
              <a:t>will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improve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organisational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performance.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manager does </a:t>
            </a:r>
            <a:r>
              <a:rPr sz="2700" dirty="0">
                <a:latin typeface="Lucida Sans Unicode"/>
                <a:cs typeface="Lucida Sans Unicode"/>
              </a:rPr>
              <a:t>not </a:t>
            </a:r>
            <a:r>
              <a:rPr sz="2700" spc="-5" dirty="0">
                <a:latin typeface="Lucida Sans Unicode"/>
                <a:cs typeface="Lucida Sans Unicode"/>
              </a:rPr>
              <a:t>have to understood </a:t>
            </a:r>
            <a:r>
              <a:rPr sz="2700" dirty="0">
                <a:latin typeface="Lucida Sans Unicode"/>
                <a:cs typeface="Lucida Sans Unicode"/>
              </a:rPr>
              <a:t>how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his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system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works,only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how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it.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8881"/>
            <a:ext cx="7958455" cy="431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76530" indent="-256540" algn="just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-2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old</a:t>
            </a:r>
            <a:r>
              <a:rPr sz="2500" spc="-5" dirty="0">
                <a:latin typeface="Lucida Sans Unicode"/>
                <a:cs typeface="Lucida Sans Unicode"/>
              </a:rPr>
              <a:t> system may be scrapped completely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supplanted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by 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new </a:t>
            </a:r>
            <a:r>
              <a:rPr sz="2500" spc="-10" dirty="0">
                <a:latin typeface="Lucida Sans Unicode"/>
                <a:cs typeface="Lucida Sans Unicode"/>
              </a:rPr>
              <a:t>one.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1435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Phasing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installation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new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system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scrapping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-5" dirty="0">
                <a:latin typeface="Lucida Sans Unicode"/>
                <a:cs typeface="Lucida Sans Unicode"/>
              </a:rPr>
              <a:t> old </a:t>
            </a:r>
            <a:r>
              <a:rPr sz="2500" spc="-10" dirty="0">
                <a:latin typeface="Lucida Sans Unicode"/>
                <a:cs typeface="Lucida Sans Unicode"/>
              </a:rPr>
              <a:t>one.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</a:pPr>
            <a:r>
              <a:rPr sz="2500" spc="-40" dirty="0">
                <a:latin typeface="Lucida Sans Unicode"/>
                <a:cs typeface="Lucida Sans Unicode"/>
              </a:rPr>
              <a:t>4.</a:t>
            </a:r>
            <a:r>
              <a:rPr sz="2500" b="1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Feedback</a:t>
            </a:r>
            <a:r>
              <a:rPr sz="2500" spc="-40" dirty="0">
                <a:latin typeface="Lucida Sans Unicode"/>
                <a:cs typeface="Lucida Sans Unicode"/>
              </a:rPr>
              <a:t>-The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regular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feedback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regarding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actual</a:t>
            </a:r>
            <a:r>
              <a:rPr sz="2500" spc="-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functioning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-5" dirty="0">
                <a:latin typeface="Lucida Sans Unicode"/>
                <a:cs typeface="Lucida Sans Unicode"/>
              </a:rPr>
              <a:t> HRIS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is a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must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for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designers</a:t>
            </a:r>
            <a:r>
              <a:rPr sz="2500" spc="-5" dirty="0">
                <a:latin typeface="Lucida Sans Unicode"/>
                <a:cs typeface="Lucida Sans Unicode"/>
              </a:rPr>
              <a:t> to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fill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up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gap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between </a:t>
            </a:r>
            <a:r>
              <a:rPr sz="2500" spc="-5" dirty="0">
                <a:latin typeface="Lucida Sans Unicode"/>
                <a:cs typeface="Lucida Sans Unicode"/>
              </a:rPr>
              <a:t>its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planning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implementation.Hence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system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should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be </a:t>
            </a:r>
            <a:r>
              <a:rPr sz="2500" spc="-5" dirty="0">
                <a:latin typeface="Lucida Sans Unicode"/>
                <a:cs typeface="Lucida Sans Unicode"/>
              </a:rPr>
              <a:t> continously</a:t>
            </a:r>
            <a:r>
              <a:rPr sz="2500" spc="3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reviewed</a:t>
            </a:r>
            <a:r>
              <a:rPr sz="2500" spc="6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in</a:t>
            </a:r>
            <a:r>
              <a:rPr sz="2500" spc="4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4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light</a:t>
            </a:r>
            <a:r>
              <a:rPr sz="2500" spc="6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</a:t>
            </a:r>
            <a:r>
              <a:rPr sz="2500" spc="6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changes</a:t>
            </a:r>
            <a:r>
              <a:rPr sz="2500" spc="3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environment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both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within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organisation</a:t>
            </a:r>
            <a:r>
              <a:rPr sz="2500" spc="4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outside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organisation.</a:t>
            </a:r>
            <a:endParaRPr sz="2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920" y="1798002"/>
            <a:ext cx="7884159" cy="326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400"/>
              </a:lnSpc>
              <a:spcBef>
                <a:spcPts val="95"/>
              </a:spcBef>
            </a:pPr>
            <a:r>
              <a:rPr sz="2700" spc="-105" dirty="0">
                <a:latin typeface="Lucida Sans Unicode"/>
                <a:cs typeface="Lucida Sans Unicode"/>
              </a:rPr>
              <a:t>1.</a:t>
            </a:r>
            <a:r>
              <a:rPr sz="2700" b="1" u="heavy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Job</a:t>
            </a:r>
            <a:r>
              <a:rPr sz="2700" b="1" u="heavy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Description</a:t>
            </a:r>
            <a:r>
              <a:rPr sz="2700" spc="-25" dirty="0">
                <a:latin typeface="Lucida Sans Unicode"/>
                <a:cs typeface="Lucida Sans Unicode"/>
              </a:rPr>
              <a:t>-Produce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printouts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that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describes jobs according to </a:t>
            </a:r>
            <a:r>
              <a:rPr sz="2700" dirty="0">
                <a:latin typeface="Lucida Sans Unicode"/>
                <a:cs typeface="Lucida Sans Unicode"/>
              </a:rPr>
              <a:t>user </a:t>
            </a:r>
            <a:r>
              <a:rPr sz="2700" spc="-5" dirty="0">
                <a:latin typeface="Lucida Sans Unicode"/>
                <a:cs typeface="Lucida Sans Unicode"/>
              </a:rPr>
              <a:t>specifications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 information input into the </a:t>
            </a:r>
            <a:r>
              <a:rPr sz="2700" dirty="0">
                <a:latin typeface="Lucida Sans Unicode"/>
                <a:cs typeface="Lucida Sans Unicode"/>
              </a:rPr>
              <a:t>system. </a:t>
            </a:r>
            <a:r>
              <a:rPr sz="2700" spc="-10" dirty="0">
                <a:latin typeface="Lucida Sans Unicode"/>
                <a:cs typeface="Lucida Sans Unicode"/>
              </a:rPr>
              <a:t>As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minimum </a:t>
            </a:r>
            <a:r>
              <a:rPr sz="2700" spc="-5" dirty="0">
                <a:latin typeface="Lucida Sans Unicode"/>
                <a:cs typeface="Lucida Sans Unicode"/>
              </a:rPr>
              <a:t>job description includes job title,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purpose, duties and responsibilities, the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computer program </a:t>
            </a:r>
            <a:r>
              <a:rPr sz="2700" dirty="0">
                <a:latin typeface="Lucida Sans Unicode"/>
                <a:cs typeface="Lucida Sans Unicode"/>
              </a:rPr>
              <a:t>should </a:t>
            </a:r>
            <a:r>
              <a:rPr sz="2700" spc="-5" dirty="0">
                <a:latin typeface="Lucida Sans Unicode"/>
                <a:cs typeface="Lucida Sans Unicode"/>
              </a:rPr>
              <a:t>allow the authorised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users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update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reformat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job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descriptions.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114300"/>
            <a:ext cx="85248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929245" cy="39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SzPct val="96296"/>
              <a:buFont typeface="Lucida Sans Unicode"/>
              <a:buAutoNum type="arabicPeriod" startAt="2"/>
              <a:tabLst>
                <a:tab pos="338455" algn="l"/>
              </a:tabLst>
            </a:pPr>
            <a:r>
              <a:rPr sz="27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HR</a:t>
            </a:r>
            <a:r>
              <a:rPr sz="2700" b="1" u="heavy" spc="-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Planning</a:t>
            </a:r>
            <a:r>
              <a:rPr sz="2700" spc="-40" dirty="0">
                <a:latin typeface="Lucida Sans Unicode"/>
                <a:cs typeface="Lucida Sans Unicode"/>
              </a:rPr>
              <a:t>-Forecast </a:t>
            </a:r>
            <a:r>
              <a:rPr sz="2700" spc="-5" dirty="0">
                <a:latin typeface="Lucida Sans Unicode"/>
                <a:cs typeface="Lucida Sans Unicode"/>
              </a:rPr>
              <a:t>demands </a:t>
            </a:r>
            <a:r>
              <a:rPr sz="2700" dirty="0">
                <a:latin typeface="Lucida Sans Unicode"/>
                <a:cs typeface="Lucida Sans Unicode"/>
              </a:rPr>
              <a:t>for </a:t>
            </a:r>
            <a:r>
              <a:rPr sz="2700" spc="-5" dirty="0">
                <a:latin typeface="Lucida Sans Unicode"/>
                <a:cs typeface="Lucida Sans Unicode"/>
              </a:rPr>
              <a:t>key jobs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as well as employees turnover and </a:t>
            </a:r>
            <a:r>
              <a:rPr sz="2700" spc="-10" dirty="0">
                <a:latin typeface="Lucida Sans Unicode"/>
                <a:cs typeface="Lucida Sans Unicode"/>
              </a:rPr>
              <a:t>patterns </a:t>
            </a:r>
            <a:r>
              <a:rPr sz="2700" spc="-5" dirty="0">
                <a:latin typeface="Lucida Sans Unicode"/>
                <a:cs typeface="Lucida Sans Unicode"/>
              </a:rPr>
              <a:t>of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inter-organisational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mobility.</a:t>
            </a:r>
          </a:p>
          <a:p>
            <a:pPr marL="268605" marR="393700" indent="-256540" algn="just">
              <a:lnSpc>
                <a:spcPct val="100000"/>
              </a:lnSpc>
              <a:spcBef>
                <a:spcPts val="395"/>
              </a:spcBef>
              <a:buSzPct val="96296"/>
              <a:buFont typeface="Lucida Sans Unicode"/>
              <a:buAutoNum type="arabicPeriod" startAt="2"/>
              <a:tabLst>
                <a:tab pos="338455" algn="l"/>
              </a:tabLst>
            </a:pPr>
            <a:r>
              <a:rPr sz="2700" b="1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Staffing</a:t>
            </a:r>
            <a:r>
              <a:rPr sz="2700" spc="-45" dirty="0">
                <a:latin typeface="Lucida Sans Unicode"/>
                <a:cs typeface="Lucida Sans Unicode"/>
              </a:rPr>
              <a:t>-Address </a:t>
            </a:r>
            <a:r>
              <a:rPr sz="2700" spc="-5" dirty="0">
                <a:latin typeface="Lucida Sans Unicode"/>
                <a:cs typeface="Lucida Sans Unicode"/>
              </a:rPr>
              <a:t>recruitment,selection and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placement functions and can include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thefollowing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modules:-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 algn="just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Applicant</a:t>
            </a:r>
            <a:r>
              <a:rPr sz="2700" spc="-7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tracking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Job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posting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Job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requirements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analysis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542"/>
            <a:ext cx="7898765" cy="38804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Job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person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matching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  <a:buSzPct val="96296"/>
              <a:buFont typeface="Lucida Sans Unicode"/>
              <a:buAutoNum type="arabicPeriod" startAt="4"/>
              <a:tabLst>
                <a:tab pos="338455" algn="l"/>
                <a:tab pos="2633345" algn="l"/>
              </a:tabLst>
            </a:pPr>
            <a:r>
              <a:rPr sz="2700" b="1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Succession </a:t>
            </a:r>
            <a:r>
              <a:rPr sz="270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Planning-</a:t>
            </a:r>
            <a:r>
              <a:rPr sz="2700" spc="-15" dirty="0">
                <a:latin typeface="Lucida Sans Unicode"/>
                <a:cs typeface="Lucida Sans Unicode"/>
              </a:rPr>
              <a:t>Report </a:t>
            </a:r>
            <a:r>
              <a:rPr sz="2700" spc="-5" dirty="0">
                <a:latin typeface="Lucida Sans Unicode"/>
                <a:cs typeface="Lucida Sans Unicode"/>
              </a:rPr>
              <a:t>information on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avalaibility if competent candidates </a:t>
            </a:r>
            <a:r>
              <a:rPr sz="2700" dirty="0">
                <a:latin typeface="Lucida Sans Unicode"/>
                <a:cs typeface="Lucida Sans Unicode"/>
              </a:rPr>
              <a:t>for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key positions.It can </a:t>
            </a:r>
            <a:r>
              <a:rPr sz="2700" dirty="0">
                <a:latin typeface="Lucida Sans Unicode"/>
                <a:cs typeface="Lucida Sans Unicode"/>
              </a:rPr>
              <a:t>help </a:t>
            </a:r>
            <a:r>
              <a:rPr sz="2700" spc="-5" dirty="0">
                <a:latin typeface="Lucida Sans Unicode"/>
                <a:cs typeface="Lucida Sans Unicode"/>
              </a:rPr>
              <a:t>in identifying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candidates </a:t>
            </a:r>
            <a:r>
              <a:rPr sz="2700" dirty="0">
                <a:latin typeface="Lucida Sans Unicode"/>
                <a:cs typeface="Lucida Sans Unicode"/>
              </a:rPr>
              <a:t>for </a:t>
            </a:r>
            <a:r>
              <a:rPr sz="2700" spc="-5" dirty="0">
                <a:latin typeface="Lucida Sans Unicode"/>
                <a:cs typeface="Lucida Sans Unicode"/>
              </a:rPr>
              <a:t>each key positions and the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development	needs </a:t>
            </a:r>
            <a:r>
              <a:rPr sz="2700" spc="-10" dirty="0">
                <a:latin typeface="Lucida Sans Unicode"/>
                <a:cs typeface="Lucida Sans Unicode"/>
              </a:rPr>
              <a:t>of </a:t>
            </a:r>
            <a:r>
              <a:rPr sz="2700" spc="-5" dirty="0">
                <a:latin typeface="Lucida Sans Unicode"/>
                <a:cs typeface="Lucida Sans Unicode"/>
              </a:rPr>
              <a:t>candidates where they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fall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short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requirements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target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job.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86740" indent="-256540" algn="just">
              <a:lnSpc>
                <a:spcPct val="100000"/>
              </a:lnSpc>
              <a:spcBef>
                <a:spcPts val="400"/>
              </a:spcBef>
              <a:buSzPct val="96296"/>
              <a:buFont typeface="Lucida Sans Unicode"/>
              <a:buAutoNum type="arabicPeriod" startAt="4"/>
              <a:tabLst>
                <a:tab pos="338455" algn="l"/>
              </a:tabLst>
            </a:pPr>
            <a:r>
              <a:rPr sz="2700" b="1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Training</a:t>
            </a:r>
            <a:r>
              <a:rPr sz="2700" b="1" u="heavy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sz="2700" b="1" u="heavy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Development</a:t>
            </a:r>
            <a:r>
              <a:rPr sz="2700" spc="-55" dirty="0">
                <a:latin typeface="Lucida Sans Unicode"/>
                <a:cs typeface="Lucida Sans Unicode"/>
              </a:rPr>
              <a:t>-It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includes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following:-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542"/>
            <a:ext cx="7856220" cy="35712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Carrer</a:t>
            </a:r>
            <a:r>
              <a:rPr sz="2700" spc="-9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planning.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Development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needs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analysis.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 algn="just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Development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advisor.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5"/>
              </a:spcBef>
            </a:pPr>
            <a:r>
              <a:rPr sz="2700" spc="-75" dirty="0">
                <a:latin typeface="Lucida Sans Unicode"/>
                <a:cs typeface="Lucida Sans Unicode"/>
              </a:rPr>
              <a:t>6.</a:t>
            </a:r>
            <a:r>
              <a:rPr sz="2700" b="1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Performance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Appraisal-</a:t>
            </a:r>
            <a:r>
              <a:rPr sz="2700" dirty="0">
                <a:latin typeface="Lucida Sans Unicode"/>
                <a:cs typeface="Lucida Sans Unicode"/>
              </a:rPr>
              <a:t>Help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managers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direct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employees to achieve organisational goals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 </a:t>
            </a:r>
            <a:r>
              <a:rPr sz="2700" spc="-10" dirty="0">
                <a:latin typeface="Lucida Sans Unicode"/>
                <a:cs typeface="Lucida Sans Unicode"/>
              </a:rPr>
              <a:t>develop </a:t>
            </a:r>
            <a:r>
              <a:rPr sz="2700" spc="-5" dirty="0">
                <a:latin typeface="Lucida Sans Unicode"/>
                <a:cs typeface="Lucida Sans Unicode"/>
              </a:rPr>
              <a:t>their competencies.It includes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following:-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 algn="just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Performance</a:t>
            </a:r>
            <a:r>
              <a:rPr sz="2700" spc="-7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assessments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5834"/>
            <a:ext cx="747839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" algn="just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Lucida Sans Unicode"/>
                <a:cs typeface="Lucida Sans Unicode"/>
              </a:rPr>
              <a:t>The </a:t>
            </a:r>
            <a:r>
              <a:rPr sz="2700" dirty="0">
                <a:latin typeface="Lucida Sans Unicode"/>
                <a:cs typeface="Lucida Sans Unicode"/>
              </a:rPr>
              <a:t>Human </a:t>
            </a:r>
            <a:r>
              <a:rPr sz="2700" spc="-5" dirty="0">
                <a:latin typeface="Lucida Sans Unicode"/>
                <a:cs typeface="Lucida Sans Unicode"/>
              </a:rPr>
              <a:t>Resource Information </a:t>
            </a:r>
            <a:r>
              <a:rPr sz="2700" dirty="0">
                <a:latin typeface="Lucida Sans Unicode"/>
                <a:cs typeface="Lucida Sans Unicode"/>
              </a:rPr>
              <a:t>System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(HRIS)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software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or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online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solution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-5" dirty="0">
                <a:latin typeface="Lucida Sans Unicode"/>
                <a:cs typeface="Lucida Sans Unicode"/>
              </a:rPr>
              <a:t> the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data entry, data tracking, and data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 </a:t>
            </a:r>
            <a:r>
              <a:rPr sz="2700" dirty="0">
                <a:latin typeface="Lucida Sans Unicode"/>
                <a:cs typeface="Lucida Sans Unicode"/>
              </a:rPr>
              <a:t>needs </a:t>
            </a:r>
            <a:r>
              <a:rPr sz="2700" spc="-5" dirty="0">
                <a:latin typeface="Lucida Sans Unicode"/>
                <a:cs typeface="Lucida Sans Unicode"/>
              </a:rPr>
              <a:t>of the Human Resources,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payroll management, and accounting </a:t>
            </a:r>
            <a:r>
              <a:rPr sz="2700" dirty="0">
                <a:latin typeface="Lucida Sans Unicode"/>
                <a:cs typeface="Lucida Sans Unicode"/>
              </a:rPr>
              <a:t> functions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within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business.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457200"/>
            <a:ext cx="229552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542"/>
            <a:ext cx="7799070" cy="43440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Goals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accomplishments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Reward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management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0"/>
              </a:spcBef>
              <a:buSzPct val="96296"/>
              <a:buFont typeface="Lucida Sans Unicode"/>
              <a:buAutoNum type="arabicPeriod" startAt="7"/>
              <a:tabLst>
                <a:tab pos="338455" algn="l"/>
              </a:tabLst>
            </a:pPr>
            <a:r>
              <a:rPr sz="2700" b="1" u="heavy" spc="-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Job</a:t>
            </a:r>
            <a:r>
              <a:rPr sz="27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Evaluation</a:t>
            </a:r>
            <a:r>
              <a:rPr sz="2700" spc="-50" dirty="0">
                <a:latin typeface="Lucida Sans Unicode"/>
                <a:cs typeface="Lucida Sans Unicode"/>
              </a:rPr>
              <a:t>-Computer </a:t>
            </a:r>
            <a:r>
              <a:rPr sz="2700" spc="-5" dirty="0">
                <a:latin typeface="Lucida Sans Unicode"/>
                <a:cs typeface="Lucida Sans Unicode"/>
              </a:rPr>
              <a:t>assisted job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evaluation </a:t>
            </a:r>
            <a:r>
              <a:rPr sz="2700" dirty="0">
                <a:latin typeface="Lucida Sans Unicode"/>
                <a:cs typeface="Lucida Sans Unicode"/>
              </a:rPr>
              <a:t>system helps </a:t>
            </a:r>
            <a:r>
              <a:rPr sz="2700" spc="-5" dirty="0">
                <a:latin typeface="Lucida Sans Unicode"/>
                <a:cs typeface="Lucida Sans Unicode"/>
              </a:rPr>
              <a:t>managers </a:t>
            </a:r>
            <a:r>
              <a:rPr sz="2700" spc="-10" dirty="0">
                <a:latin typeface="Lucida Sans Unicode"/>
                <a:cs typeface="Lucida Sans Unicode"/>
              </a:rPr>
              <a:t>determine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job </a:t>
            </a:r>
            <a:r>
              <a:rPr sz="2700" spc="-10" dirty="0">
                <a:latin typeface="Lucida Sans Unicode"/>
                <a:cs typeface="Lucida Sans Unicode"/>
              </a:rPr>
              <a:t>evaluation </a:t>
            </a:r>
            <a:r>
              <a:rPr sz="2700" spc="-5" dirty="0">
                <a:latin typeface="Lucida Sans Unicode"/>
                <a:cs typeface="Lucida Sans Unicode"/>
              </a:rPr>
              <a:t>points or classification </a:t>
            </a:r>
            <a:r>
              <a:rPr sz="2700" spc="-10" dirty="0">
                <a:latin typeface="Lucida Sans Unicode"/>
                <a:cs typeface="Lucida Sans Unicode"/>
              </a:rPr>
              <a:t>levels </a:t>
            </a:r>
            <a:r>
              <a:rPr sz="2700" spc="-5" dirty="0">
                <a:latin typeface="Lucida Sans Unicode"/>
                <a:cs typeface="Lucida Sans Unicode"/>
              </a:rPr>
              <a:t> and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job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hierarchies.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621030" indent="-256540" algn="just">
              <a:lnSpc>
                <a:spcPct val="100000"/>
              </a:lnSpc>
              <a:spcBef>
                <a:spcPts val="409"/>
              </a:spcBef>
              <a:buSzPct val="96296"/>
              <a:buFont typeface="Lucida Sans Unicode"/>
              <a:buAutoNum type="arabicPeriod" startAt="7"/>
              <a:tabLst>
                <a:tab pos="338455" algn="l"/>
              </a:tabLst>
            </a:pP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Compensation-</a:t>
            </a:r>
            <a:r>
              <a:rPr sz="2700" spc="-10" dirty="0">
                <a:latin typeface="Lucida Sans Unicode"/>
                <a:cs typeface="Lucida Sans Unicode"/>
              </a:rPr>
              <a:t>Track, </a:t>
            </a:r>
            <a:r>
              <a:rPr sz="2700" spc="-5" dirty="0">
                <a:latin typeface="Lucida Sans Unicode"/>
                <a:cs typeface="Lucida Sans Unicode"/>
              </a:rPr>
              <a:t>analyse and </a:t>
            </a:r>
            <a:r>
              <a:rPr sz="2700" spc="-10" dirty="0">
                <a:latin typeface="Lucida Sans Unicode"/>
                <a:cs typeface="Lucida Sans Unicode"/>
              </a:rPr>
              <a:t>report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compensation information on pay </a:t>
            </a:r>
            <a:r>
              <a:rPr sz="2700" dirty="0">
                <a:latin typeface="Lucida Sans Unicode"/>
                <a:cs typeface="Lucida Sans Unicode"/>
              </a:rPr>
              <a:t>grade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structures,merit </a:t>
            </a:r>
            <a:r>
              <a:rPr sz="2700" spc="-5" dirty="0">
                <a:latin typeface="Lucida Sans Unicode"/>
                <a:cs typeface="Lucida Sans Unicode"/>
              </a:rPr>
              <a:t>guidelines,support </a:t>
            </a:r>
            <a:r>
              <a:rPr sz="2700" dirty="0">
                <a:latin typeface="Lucida Sans Unicode"/>
                <a:cs typeface="Lucida Sans Unicode"/>
              </a:rPr>
              <a:t> salarybudgeting.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511" y="1481200"/>
            <a:ext cx="6808977" cy="4525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295" y="1143000"/>
            <a:ext cx="7934959" cy="4696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ts val="364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779905" algn="l"/>
                <a:tab pos="5065395" algn="l"/>
              </a:tabLst>
            </a:pPr>
            <a:r>
              <a:rPr lang="en-US" sz="2700" dirty="0">
                <a:latin typeface="Lucida Sans Unicode"/>
                <a:cs typeface="Lucida Sans Unicode"/>
              </a:rPr>
              <a:t>Human</a:t>
            </a:r>
            <a:r>
              <a:rPr lang="en-US" sz="2700" spc="-4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Resource</a:t>
            </a:r>
            <a:r>
              <a:rPr lang="en-US" sz="2700" spc="-2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Information</a:t>
            </a:r>
            <a:r>
              <a:rPr lang="en-US" sz="2700" spc="-3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System</a:t>
            </a:r>
            <a:r>
              <a:rPr lang="en-US" sz="2700" spc="-3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is</a:t>
            </a:r>
            <a:r>
              <a:rPr lang="en-US" sz="2700" spc="-3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a </a:t>
            </a:r>
            <a:r>
              <a:rPr lang="en-US" sz="2700" spc="-84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system </a:t>
            </a:r>
            <a:r>
              <a:rPr lang="en-US" sz="2700" spc="-5" dirty="0">
                <a:latin typeface="Lucida Sans Unicode"/>
                <a:cs typeface="Lucida Sans Unicode"/>
              </a:rPr>
              <a:t>designed to </a:t>
            </a:r>
            <a:r>
              <a:rPr lang="en-US" sz="2700" dirty="0">
                <a:latin typeface="Lucida Sans Unicode"/>
                <a:cs typeface="Lucida Sans Unicode"/>
              </a:rPr>
              <a:t>supply </a:t>
            </a:r>
            <a:r>
              <a:rPr lang="en-US" sz="2700" spc="-5" dirty="0">
                <a:latin typeface="Lucida Sans Unicode"/>
                <a:cs typeface="Lucida Sans Unicode"/>
              </a:rPr>
              <a:t>information </a:t>
            </a:r>
            <a:r>
              <a:rPr lang="en-US" sz="270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required </a:t>
            </a:r>
            <a:r>
              <a:rPr lang="en-US" sz="2700" dirty="0">
                <a:latin typeface="Lucida Sans Unicode"/>
                <a:cs typeface="Lucida Sans Unicode"/>
              </a:rPr>
              <a:t>for </a:t>
            </a:r>
            <a:r>
              <a:rPr lang="en-US" sz="2700" spc="-10" dirty="0">
                <a:latin typeface="Lucida Sans Unicode"/>
                <a:cs typeface="Lucida Sans Unicode"/>
              </a:rPr>
              <a:t>effective </a:t>
            </a:r>
            <a:r>
              <a:rPr lang="en-US" sz="2700" spc="-5" dirty="0">
                <a:latin typeface="Lucida Sans Unicode"/>
                <a:cs typeface="Lucida Sans Unicode"/>
              </a:rPr>
              <a:t>management of an </a:t>
            </a:r>
            <a:r>
              <a:rPr lang="en-US" sz="2700" spc="-840" dirty="0">
                <a:latin typeface="Lucida Sans Unicode"/>
                <a:cs typeface="Lucida Sans Unicode"/>
              </a:rPr>
              <a:t> </a:t>
            </a:r>
            <a:r>
              <a:rPr lang="en-US" sz="2700" spc="-5" dirty="0" err="1">
                <a:latin typeface="Lucida Sans Unicode"/>
                <a:cs typeface="Lucida Sans Unicode"/>
              </a:rPr>
              <a:t>organisation</a:t>
            </a:r>
            <a:r>
              <a:rPr lang="en-US" sz="2700" spc="-5" dirty="0">
                <a:latin typeface="Lucida Sans Unicode"/>
                <a:cs typeface="Lucida Sans Unicode"/>
              </a:rPr>
              <a:t>.</a:t>
            </a:r>
            <a:r>
              <a:rPr lang="en-US" sz="2700" dirty="0">
                <a:latin typeface="Lucida Sans Unicode"/>
                <a:cs typeface="Lucida Sans Unicode"/>
              </a:rPr>
              <a:t> </a:t>
            </a:r>
          </a:p>
          <a:p>
            <a:pPr marL="469900" marR="5080" indent="-457200" algn="just">
              <a:lnSpc>
                <a:spcPts val="364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779905" algn="l"/>
                <a:tab pos="5065395" algn="l"/>
              </a:tabLst>
            </a:pPr>
            <a:endParaRPr lang="en-US" sz="2700" dirty="0">
              <a:latin typeface="Lucida Sans Unicode"/>
              <a:cs typeface="Lucida Sans Unicode"/>
            </a:endParaRPr>
          </a:p>
          <a:p>
            <a:pPr marL="469900" marR="5080" indent="-457200" algn="just">
              <a:lnSpc>
                <a:spcPts val="364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779905" algn="l"/>
                <a:tab pos="5065395" algn="l"/>
              </a:tabLst>
            </a:pPr>
            <a:r>
              <a:rPr lang="en-US" sz="2700" dirty="0">
                <a:latin typeface="Lucida Sans Unicode"/>
                <a:cs typeface="Lucida Sans Unicode"/>
              </a:rPr>
              <a:t>Any</a:t>
            </a:r>
            <a:r>
              <a:rPr lang="en-US" sz="2700" spc="-10" dirty="0">
                <a:latin typeface="Lucida Sans Unicode"/>
                <a:cs typeface="Lucida Sans Unicode"/>
              </a:rPr>
              <a:t> </a:t>
            </a:r>
            <a:r>
              <a:rPr lang="en-US" sz="2700" spc="-5" dirty="0" err="1">
                <a:latin typeface="Lucida Sans Unicode"/>
                <a:cs typeface="Lucida Sans Unicode"/>
              </a:rPr>
              <a:t>organisation</a:t>
            </a:r>
            <a:r>
              <a:rPr lang="en-US" sz="2700" spc="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is</a:t>
            </a:r>
            <a:r>
              <a:rPr lang="en-US" sz="270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managed	by taking</a:t>
            </a:r>
            <a:r>
              <a:rPr lang="en-US" sz="2700" spc="-6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various </a:t>
            </a:r>
            <a:r>
              <a:rPr lang="en-US" sz="2700" spc="-83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decisions at</a:t>
            </a:r>
            <a:r>
              <a:rPr lang="en-US" sz="2700" spc="-1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its</a:t>
            </a:r>
            <a:r>
              <a:rPr lang="en-US" sz="2700" spc="-2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various</a:t>
            </a:r>
            <a:r>
              <a:rPr lang="en-US" sz="2700" spc="-2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decisions</a:t>
            </a:r>
            <a:r>
              <a:rPr lang="en-US" sz="2700" spc="-1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at</a:t>
            </a:r>
            <a:r>
              <a:rPr lang="en-US" sz="2700" spc="-1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the </a:t>
            </a:r>
            <a:r>
              <a:rPr lang="en-US" sz="2700" dirty="0">
                <a:latin typeface="Lucida Sans Unicode"/>
                <a:cs typeface="Lucida Sans Unicode"/>
              </a:rPr>
              <a:t>Various</a:t>
            </a:r>
            <a:r>
              <a:rPr lang="en-US" sz="2700" spc="-20" dirty="0">
                <a:latin typeface="Lucida Sans Unicode"/>
                <a:cs typeface="Lucida Sans Unicode"/>
              </a:rPr>
              <a:t> </a:t>
            </a:r>
            <a:r>
              <a:rPr lang="en-US" sz="2700" spc="-10" dirty="0">
                <a:latin typeface="Lucida Sans Unicode"/>
                <a:cs typeface="Lucida Sans Unicode"/>
              </a:rPr>
              <a:t>level</a:t>
            </a:r>
            <a:r>
              <a:rPr lang="en-US" sz="2700" spc="-1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of</a:t>
            </a:r>
            <a:r>
              <a:rPr lang="en-US" sz="2700" spc="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its</a:t>
            </a:r>
            <a:r>
              <a:rPr lang="en-US" sz="2700" spc="-1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management </a:t>
            </a:r>
            <a:r>
              <a:rPr lang="en-US" sz="2700" dirty="0">
                <a:latin typeface="Lucida Sans Unicode"/>
                <a:cs typeface="Lucida Sans Unicode"/>
              </a:rPr>
              <a:t>hierarchy</a:t>
            </a:r>
            <a:r>
              <a:rPr lang="en-US" sz="2700" spc="-114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is </a:t>
            </a:r>
            <a:r>
              <a:rPr lang="en-US" sz="2700" spc="-84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needed</a:t>
            </a:r>
            <a:r>
              <a:rPr lang="en-US" sz="2700" spc="-3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to</a:t>
            </a:r>
            <a:r>
              <a:rPr lang="en-US" sz="2700" spc="-1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take</a:t>
            </a:r>
            <a:r>
              <a:rPr lang="en-US" sz="2700" spc="-20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these</a:t>
            </a:r>
            <a:r>
              <a:rPr lang="en-US" sz="2700" spc="-25" dirty="0"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latin typeface="Lucida Sans Unicode"/>
                <a:cs typeface="Lucida Sans Unicode"/>
              </a:rPr>
              <a:t>decisions.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469900" marR="1088390" indent="-457200" algn="just">
              <a:lnSpc>
                <a:spcPct val="1124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endParaRPr lang="en-US"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323850"/>
            <a:ext cx="413385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57400"/>
            <a:ext cx="8803132" cy="2115323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R="532765" algn="just"/>
            <a:r>
              <a:rPr sz="2700" spc="-10" dirty="0">
                <a:latin typeface="Lucida Sans Unicode"/>
                <a:cs typeface="Lucida Sans Unicode"/>
              </a:rPr>
              <a:t>Therefore,</a:t>
            </a:r>
            <a:r>
              <a:rPr lang="en-IN" sz="2700" spc="-10" dirty="0">
                <a:latin typeface="Lucida Sans Unicode"/>
                <a:cs typeface="Lucida Sans Unicode"/>
              </a:rPr>
              <a:t> </a:t>
            </a:r>
            <a:r>
              <a:rPr sz="2700" spc="-10" dirty="0" err="1">
                <a:latin typeface="Lucida Sans Unicode"/>
                <a:cs typeface="Lucida Sans Unicode"/>
              </a:rPr>
              <a:t>desigining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	</a:t>
            </a:r>
            <a:r>
              <a:rPr sz="2700" spc="-10" dirty="0">
                <a:latin typeface="Lucida Sans Unicode"/>
                <a:cs typeface="Lucida Sans Unicode"/>
              </a:rPr>
              <a:t>effective</a:t>
            </a:r>
            <a:r>
              <a:rPr lang="en-IN"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 </a:t>
            </a:r>
            <a:r>
              <a:rPr sz="2700" dirty="0">
                <a:latin typeface="Lucida Sans Unicode"/>
                <a:cs typeface="Lucida Sans Unicode"/>
              </a:rPr>
              <a:t>System </a:t>
            </a:r>
            <a:r>
              <a:rPr sz="2700" spc="-5" dirty="0">
                <a:latin typeface="Lucida Sans Unicode"/>
                <a:cs typeface="Lucida Sans Unicode"/>
              </a:rPr>
              <a:t>is vital </a:t>
            </a:r>
            <a:r>
              <a:rPr sz="2700" dirty="0">
                <a:latin typeface="Lucida Sans Unicode"/>
                <a:cs typeface="Lucida Sans Unicode"/>
              </a:rPr>
              <a:t>for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lang="en-IN" sz="2700" spc="-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efficient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working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lang="en-IN" sz="2700" spc="-5" dirty="0">
                <a:latin typeface="Lucida Sans Unicode"/>
                <a:cs typeface="Lucida Sans Unicode"/>
              </a:rPr>
              <a:t> </a:t>
            </a:r>
            <a:r>
              <a:rPr sz="2700" spc="-5" dirty="0" err="1">
                <a:latin typeface="Lucida Sans Unicode"/>
                <a:cs typeface="Lucida Sans Unicode"/>
              </a:rPr>
              <a:t>Organisation</a:t>
            </a:r>
            <a:r>
              <a:rPr sz="2700" spc="-5" dirty="0">
                <a:latin typeface="Lucida Sans Unicode"/>
                <a:cs typeface="Lucida Sans Unicode"/>
              </a:rPr>
              <a:t>.</a:t>
            </a:r>
            <a:r>
              <a:rPr lang="en-IN" sz="2700" spc="-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HRIS </a:t>
            </a:r>
            <a:r>
              <a:rPr sz="2700" spc="-5" dirty="0">
                <a:latin typeface="Lucida Sans Unicode"/>
                <a:cs typeface="Lucida Sans Unicode"/>
              </a:rPr>
              <a:t>is designed to </a:t>
            </a:r>
            <a:r>
              <a:rPr sz="2700" dirty="0">
                <a:latin typeface="Lucida Sans Unicode"/>
                <a:cs typeface="Lucida Sans Unicode"/>
              </a:rPr>
              <a:t>supply </a:t>
            </a:r>
            <a:r>
              <a:rPr sz="2700" spc="-5" dirty="0">
                <a:latin typeface="Lucida Sans Unicode"/>
                <a:cs typeface="Lucida Sans Unicode"/>
              </a:rPr>
              <a:t>information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required </a:t>
            </a:r>
            <a:r>
              <a:rPr sz="2700" dirty="0">
                <a:latin typeface="Lucida Sans Unicode"/>
                <a:cs typeface="Lucida Sans Unicode"/>
              </a:rPr>
              <a:t>for </a:t>
            </a:r>
            <a:r>
              <a:rPr sz="2700" spc="-10" dirty="0">
                <a:latin typeface="Lucida Sans Unicode"/>
                <a:cs typeface="Lucida Sans Unicode"/>
              </a:rPr>
              <a:t>effective </a:t>
            </a:r>
            <a:r>
              <a:rPr sz="2700" spc="-5" dirty="0">
                <a:latin typeface="Lucida Sans Unicode"/>
                <a:cs typeface="Lucida Sans Unicode"/>
              </a:rPr>
              <a:t>management of </a:t>
            </a:r>
            <a:r>
              <a:rPr sz="2700" dirty="0">
                <a:latin typeface="Lucida Sans Unicode"/>
                <a:cs typeface="Lucida Sans Unicode"/>
              </a:rPr>
              <a:t>human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resources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organisation.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447800"/>
            <a:ext cx="8610600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tabLst>
                <a:tab pos="3193415" algn="l"/>
                <a:tab pos="6490335" algn="l"/>
              </a:tabLst>
            </a:pPr>
            <a:r>
              <a:rPr sz="2600" dirty="0">
                <a:latin typeface="Lucida Sans Unicode"/>
                <a:cs typeface="Lucida Sans Unicode"/>
              </a:rPr>
              <a:t>A</a:t>
            </a:r>
            <a:r>
              <a:rPr sz="2600" spc="20" dirty="0">
                <a:latin typeface="Lucida Sans Unicode"/>
                <a:cs typeface="Lucida Sans Unicode"/>
              </a:rPr>
              <a:t> </a:t>
            </a:r>
            <a:r>
              <a:rPr sz="2600" spc="-5" dirty="0" err="1">
                <a:latin typeface="Lucida Sans Unicode"/>
                <a:cs typeface="Lucida Sans Unicode"/>
              </a:rPr>
              <a:t>computerised</a:t>
            </a:r>
            <a:r>
              <a:rPr lang="en-IN" sz="2600" spc="-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HRIS</a:t>
            </a:r>
            <a:r>
              <a:rPr sz="2600" spc="-5" dirty="0">
                <a:latin typeface="Lucida Sans Unicode"/>
                <a:cs typeface="Lucida Sans Unicode"/>
              </a:rPr>
              <a:t> is</a:t>
            </a:r>
            <a:r>
              <a:rPr sz="2600" spc="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designed</a:t>
            </a:r>
            <a:r>
              <a:rPr sz="2600" spc="-15" dirty="0">
                <a:latin typeface="Lucida Sans Unicode"/>
                <a:cs typeface="Lucida Sans Unicode"/>
              </a:rPr>
              <a:t> </a:t>
            </a:r>
            <a:r>
              <a:rPr sz="2600" spc="-5" dirty="0">
                <a:latin typeface="Lucida Sans Unicode"/>
                <a:cs typeface="Lucida Sans Unicode"/>
              </a:rPr>
              <a:t>to</a:t>
            </a:r>
            <a:r>
              <a:rPr lang="en-IN" sz="2600" spc="-5" dirty="0">
                <a:latin typeface="Lucida Sans Unicode"/>
                <a:cs typeface="Lucida Sans Unicode"/>
              </a:rPr>
              <a:t> </a:t>
            </a:r>
            <a:r>
              <a:rPr sz="2600" spc="-5" dirty="0">
                <a:latin typeface="Lucida Sans Unicode"/>
                <a:cs typeface="Lucida Sans Unicode"/>
              </a:rPr>
              <a:t>monitor,</a:t>
            </a:r>
            <a:r>
              <a:rPr lang="en-IN" sz="2600" spc="-5" dirty="0">
                <a:latin typeface="Lucida Sans Unicode"/>
                <a:cs typeface="Lucida Sans Unicode"/>
              </a:rPr>
              <a:t> </a:t>
            </a:r>
            <a:r>
              <a:rPr sz="2600" spc="-5" dirty="0">
                <a:latin typeface="Lucida Sans Unicode"/>
                <a:cs typeface="Lucida Sans Unicode"/>
              </a:rPr>
              <a:t>control and influence the </a:t>
            </a:r>
            <a:r>
              <a:rPr sz="2600" dirty="0">
                <a:latin typeface="Lucida Sans Unicode"/>
                <a:cs typeface="Lucida Sans Unicode"/>
              </a:rPr>
              <a:t>movement </a:t>
            </a:r>
            <a:r>
              <a:rPr sz="2600" spc="-5" dirty="0">
                <a:latin typeface="Lucida Sans Unicode"/>
                <a:cs typeface="Lucida Sans Unicode"/>
              </a:rPr>
              <a:t>of people </a:t>
            </a:r>
            <a:r>
              <a:rPr sz="2600" spc="-810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from the </a:t>
            </a:r>
            <a:r>
              <a:rPr sz="2600" spc="-5" dirty="0">
                <a:latin typeface="Lucida Sans Unicode"/>
                <a:cs typeface="Lucida Sans Unicode"/>
              </a:rPr>
              <a:t>time </a:t>
            </a:r>
            <a:r>
              <a:rPr sz="2600" dirty="0">
                <a:latin typeface="Lucida Sans Unicode"/>
                <a:cs typeface="Lucida Sans Unicode"/>
              </a:rPr>
              <a:t>they </a:t>
            </a:r>
            <a:r>
              <a:rPr sz="2600" spc="-5" dirty="0">
                <a:latin typeface="Lucida Sans Unicode"/>
                <a:cs typeface="Lucida Sans Unicode"/>
              </a:rPr>
              <a:t>join </a:t>
            </a:r>
            <a:r>
              <a:rPr sz="2600" dirty="0">
                <a:latin typeface="Lucida Sans Unicode"/>
                <a:cs typeface="Lucida Sans Unicode"/>
              </a:rPr>
              <a:t>the </a:t>
            </a:r>
            <a:r>
              <a:rPr sz="2600" spc="-5" dirty="0">
                <a:latin typeface="Lucida Sans Unicode"/>
                <a:cs typeface="Lucida Sans Unicode"/>
              </a:rPr>
              <a:t>organisation till the </a:t>
            </a:r>
            <a:r>
              <a:rPr sz="2600" spc="-810" dirty="0">
                <a:latin typeface="Lucida Sans Unicode"/>
                <a:cs typeface="Lucida Sans Unicode"/>
              </a:rPr>
              <a:t> </a:t>
            </a:r>
            <a:r>
              <a:rPr sz="2600" spc="-5" dirty="0">
                <a:latin typeface="Lucida Sans Unicode"/>
                <a:cs typeface="Lucida Sans Unicode"/>
              </a:rPr>
              <a:t>time they </a:t>
            </a:r>
            <a:r>
              <a:rPr sz="2600" dirty="0">
                <a:latin typeface="Lucida Sans Unicode"/>
                <a:cs typeface="Lucida Sans Unicode"/>
              </a:rPr>
              <a:t>separte from </a:t>
            </a:r>
            <a:r>
              <a:rPr sz="2600" spc="-5" dirty="0">
                <a:latin typeface="Lucida Sans Unicode"/>
                <a:cs typeface="Lucida Sans Unicode"/>
              </a:rPr>
              <a:t>the organisation.HRIS </a:t>
            </a:r>
            <a:r>
              <a:rPr sz="2600" dirty="0">
                <a:latin typeface="Lucida Sans Unicode"/>
                <a:cs typeface="Lucida Sans Unicode"/>
              </a:rPr>
              <a:t>is </a:t>
            </a:r>
            <a:r>
              <a:rPr sz="2600" spc="-810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very vast and </a:t>
            </a:r>
            <a:r>
              <a:rPr sz="2600" spc="-5" dirty="0">
                <a:latin typeface="Lucida Sans Unicode"/>
                <a:cs typeface="Lucida Sans Unicode"/>
              </a:rPr>
              <a:t>it </a:t>
            </a:r>
            <a:r>
              <a:rPr sz="2600" dirty="0">
                <a:latin typeface="Lucida Sans Unicode"/>
                <a:cs typeface="Lucida Sans Unicode"/>
              </a:rPr>
              <a:t>include </a:t>
            </a:r>
            <a:r>
              <a:rPr sz="2600" spc="-5" dirty="0">
                <a:latin typeface="Lucida Sans Unicode"/>
                <a:cs typeface="Lucida Sans Unicode"/>
              </a:rPr>
              <a:t>the </a:t>
            </a:r>
            <a:r>
              <a:rPr sz="2600" dirty="0">
                <a:latin typeface="Lucida Sans Unicode"/>
                <a:cs typeface="Lucida Sans Unicode"/>
              </a:rPr>
              <a:t>following sub-systems:-</a:t>
            </a:r>
          </a:p>
          <a:p>
            <a:pPr marL="457200" marR="486409" indent="-457200" algn="just">
              <a:buFont typeface="Wingdings" panose="05000000000000000000" pitchFamily="2" charset="2"/>
              <a:buChar char="v"/>
            </a:pPr>
            <a:r>
              <a:rPr sz="2600" spc="-5" dirty="0">
                <a:latin typeface="Lucida Sans Unicode"/>
                <a:cs typeface="Lucida Sans Unicode"/>
              </a:rPr>
              <a:t>Recruitment </a:t>
            </a:r>
            <a:r>
              <a:rPr sz="2600" spc="5" dirty="0">
                <a:latin typeface="Lucida Sans Unicode"/>
                <a:cs typeface="Lucida Sans Unicode"/>
              </a:rPr>
              <a:t>sub-system </a:t>
            </a:r>
            <a:r>
              <a:rPr sz="2600" spc="-5" dirty="0">
                <a:latin typeface="Lucida Sans Unicode"/>
                <a:cs typeface="Lucida Sans Unicode"/>
              </a:rPr>
              <a:t>information </a:t>
            </a:r>
            <a:r>
              <a:rPr sz="2600" dirty="0">
                <a:latin typeface="Lucida Sans Unicode"/>
                <a:cs typeface="Lucida Sans Unicode"/>
              </a:rPr>
              <a:t> </a:t>
            </a:r>
            <a:endParaRPr lang="en-IN" sz="2600" dirty="0">
              <a:latin typeface="Lucida Sans Unicode"/>
              <a:cs typeface="Lucida Sans Unicode"/>
            </a:endParaRPr>
          </a:p>
          <a:p>
            <a:pPr marL="457200" marR="486409" indent="-457200" algn="just">
              <a:buFont typeface="Wingdings" panose="05000000000000000000" pitchFamily="2" charset="2"/>
              <a:buChar char="v"/>
            </a:pPr>
            <a:r>
              <a:rPr sz="2600" spc="-5" dirty="0">
                <a:latin typeface="Lucida Sans Unicode"/>
                <a:cs typeface="Lucida Sans Unicode"/>
              </a:rPr>
              <a:t>Manpower</a:t>
            </a:r>
            <a:r>
              <a:rPr sz="2600" spc="-4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planning</a:t>
            </a:r>
            <a:r>
              <a:rPr sz="2600" spc="-30" dirty="0">
                <a:latin typeface="Lucida Sans Unicode"/>
                <a:cs typeface="Lucida Sans Unicode"/>
              </a:rPr>
              <a:t> </a:t>
            </a:r>
            <a:r>
              <a:rPr sz="2600" spc="5" dirty="0">
                <a:latin typeface="Lucida Sans Unicode"/>
                <a:cs typeface="Lucida Sans Unicode"/>
              </a:rPr>
              <a:t>Sub-system</a:t>
            </a:r>
            <a:r>
              <a:rPr sz="2600" spc="-45" dirty="0">
                <a:latin typeface="Lucida Sans Unicode"/>
                <a:cs typeface="Lucida Sans Unicode"/>
              </a:rPr>
              <a:t> </a:t>
            </a:r>
            <a:r>
              <a:rPr sz="2600" spc="-5" dirty="0">
                <a:latin typeface="Lucida Sans Unicode"/>
                <a:cs typeface="Lucida Sans Unicode"/>
              </a:rPr>
              <a:t>Information</a:t>
            </a:r>
            <a:endParaRPr sz="2600" dirty="0">
              <a:latin typeface="Lucida Sans Unicode"/>
              <a:cs typeface="Lucida Sans Unicode"/>
            </a:endParaRPr>
          </a:p>
          <a:p>
            <a:pPr marL="457200" marR="1587500" indent="-457200" algn="just">
              <a:buSzPct val="96153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sz="2600" dirty="0">
                <a:latin typeface="Lucida Sans Unicode"/>
                <a:cs typeface="Lucida Sans Unicode"/>
              </a:rPr>
              <a:t>Personnel</a:t>
            </a:r>
            <a:r>
              <a:rPr sz="2600" spc="-7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Administration</a:t>
            </a:r>
            <a:r>
              <a:rPr sz="2600" spc="-90" dirty="0">
                <a:latin typeface="Lucida Sans Unicode"/>
                <a:cs typeface="Lucida Sans Unicode"/>
              </a:rPr>
              <a:t> </a:t>
            </a:r>
            <a:r>
              <a:rPr sz="2600" spc="5" dirty="0">
                <a:latin typeface="Lucida Sans Unicode"/>
                <a:cs typeface="Lucida Sans Unicode"/>
              </a:rPr>
              <a:t>Sub-system </a:t>
            </a:r>
            <a:r>
              <a:rPr sz="2600" spc="-80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Information</a:t>
            </a:r>
          </a:p>
          <a:p>
            <a:pPr marL="457200" marR="1628139" indent="-457200" algn="just">
              <a:buSzPct val="96153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sz="2600" dirty="0">
                <a:latin typeface="Lucida Sans Unicode"/>
                <a:cs typeface="Lucida Sans Unicode"/>
              </a:rPr>
              <a:t>Training Information Sub-system </a:t>
            </a:r>
            <a:r>
              <a:rPr sz="2600" spc="5" dirty="0">
                <a:latin typeface="Lucida Sans Unicode"/>
                <a:cs typeface="Lucida Sans Unicode"/>
              </a:rPr>
              <a:t> </a:t>
            </a:r>
            <a:r>
              <a:rPr sz="2600" spc="-5" dirty="0">
                <a:latin typeface="Lucida Sans Unicode"/>
                <a:cs typeface="Lucida Sans Unicode"/>
              </a:rPr>
              <a:t>Maintenance</a:t>
            </a:r>
            <a:r>
              <a:rPr sz="2600" spc="-50" dirty="0">
                <a:latin typeface="Lucida Sans Unicode"/>
                <a:cs typeface="Lucida Sans Unicode"/>
              </a:rPr>
              <a:t> </a:t>
            </a:r>
            <a:r>
              <a:rPr sz="2600" spc="5" dirty="0">
                <a:latin typeface="Lucida Sans Unicode"/>
                <a:cs typeface="Lucida Sans Unicode"/>
              </a:rPr>
              <a:t>Sub-system</a:t>
            </a:r>
            <a:r>
              <a:rPr sz="2600" spc="-40" dirty="0">
                <a:latin typeface="Lucida Sans Unicode"/>
                <a:cs typeface="Lucida Sans Unicode"/>
              </a:rPr>
              <a:t> </a:t>
            </a:r>
            <a:r>
              <a:rPr sz="2600" spc="-5" dirty="0">
                <a:latin typeface="Lucida Sans Unicode"/>
                <a:cs typeface="Lucida Sans Unicode"/>
              </a:rPr>
              <a:t>Information</a:t>
            </a:r>
            <a:endParaRPr sz="2600" dirty="0">
              <a:latin typeface="Lucida Sans Unicode"/>
              <a:cs typeface="Lucida Sans Unicode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sz="2600" dirty="0">
                <a:latin typeface="Lucida Sans Unicode"/>
                <a:cs typeface="Lucida Sans Unicode"/>
              </a:rPr>
              <a:t>Appraisal</a:t>
            </a:r>
            <a:r>
              <a:rPr sz="2600" spc="-40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Sub-system</a:t>
            </a:r>
            <a:r>
              <a:rPr sz="2600" spc="-4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1C9F6-C46A-0CD1-6735-8858AA33FEA1}"/>
              </a:ext>
            </a:extLst>
          </p:cNvPr>
          <p:cNvSpPr txBox="1"/>
          <p:nvPr/>
        </p:nvSpPr>
        <p:spPr>
          <a:xfrm>
            <a:off x="229870" y="68661"/>
            <a:ext cx="8304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Computerised Human Resource </a:t>
            </a:r>
          </a:p>
          <a:p>
            <a:pPr algn="ctr"/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76400"/>
            <a:ext cx="8422132" cy="185371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495"/>
              </a:spcBef>
              <a:buSzPct val="96296"/>
              <a:buFont typeface="Wingdings" panose="05000000000000000000" pitchFamily="2" charset="2"/>
              <a:buChar char="v"/>
              <a:tabLst>
                <a:tab pos="3390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Payroll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Sub-system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</a:t>
            </a:r>
            <a:endParaRPr lang="en-IN" sz="2700" dirty="0">
              <a:latin typeface="Lucida Sans Unicode"/>
              <a:cs typeface="Lucida Sans Unicode"/>
            </a:endParaRPr>
          </a:p>
          <a:p>
            <a:pPr marL="469265" indent="-457200">
              <a:lnSpc>
                <a:spcPct val="100000"/>
              </a:lnSpc>
              <a:spcBef>
                <a:spcPts val="495"/>
              </a:spcBef>
              <a:buSzPct val="96296"/>
              <a:buFont typeface="Wingdings" panose="05000000000000000000" pitchFamily="2" charset="2"/>
              <a:buChar char="v"/>
              <a:tabLst>
                <a:tab pos="3390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Personnel </a:t>
            </a:r>
            <a:r>
              <a:rPr sz="2700" spc="-10" dirty="0">
                <a:latin typeface="Lucida Sans Unicode"/>
                <a:cs typeface="Lucida Sans Unicode"/>
              </a:rPr>
              <a:t>Research </a:t>
            </a:r>
            <a:r>
              <a:rPr sz="2700" dirty="0">
                <a:latin typeface="Lucida Sans Unicode"/>
                <a:cs typeface="Lucida Sans Unicode"/>
              </a:rPr>
              <a:t>Sub-system </a:t>
            </a:r>
            <a:r>
              <a:rPr sz="2700" spc="-5" dirty="0">
                <a:latin typeface="Lucida Sans Unicode"/>
                <a:cs typeface="Lucida Sans Unicode"/>
              </a:rPr>
              <a:t>Information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endParaRPr lang="en-IN" sz="2700" spc="-840" dirty="0">
              <a:latin typeface="Lucida Sans Unicode"/>
              <a:cs typeface="Lucida Sans Unicode"/>
            </a:endParaRPr>
          </a:p>
          <a:p>
            <a:pPr marL="469265" indent="-457200">
              <a:lnSpc>
                <a:spcPct val="100000"/>
              </a:lnSpc>
              <a:spcBef>
                <a:spcPts val="495"/>
              </a:spcBef>
              <a:buSzPct val="96296"/>
              <a:buFont typeface="Wingdings" panose="05000000000000000000" pitchFamily="2" charset="2"/>
              <a:buChar char="v"/>
              <a:tabLst>
                <a:tab pos="3390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Job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Analysis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Design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Sub-system</a:t>
            </a:r>
            <a:r>
              <a:rPr lang="en-IN"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Information.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35E0F-90AC-A2AD-348D-4AD794771520}"/>
              </a:ext>
            </a:extLst>
          </p:cNvPr>
          <p:cNvSpPr txBox="1"/>
          <p:nvPr/>
        </p:nvSpPr>
        <p:spPr>
          <a:xfrm>
            <a:off x="229870" y="68661"/>
            <a:ext cx="8304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Computerised Human Resource </a:t>
            </a:r>
          </a:p>
          <a:p>
            <a:pPr algn="ctr"/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447800"/>
            <a:ext cx="8288125" cy="47173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12300"/>
              </a:lnSpc>
              <a:spcBef>
                <a:spcPts val="95"/>
              </a:spcBef>
              <a:buSzPct val="96296"/>
              <a:buFont typeface="Wingdings" panose="05000000000000000000" pitchFamily="2" charset="2"/>
              <a:buChar char="v"/>
              <a:tabLst>
                <a:tab pos="338455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make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desired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available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right </a:t>
            </a:r>
            <a:r>
              <a:rPr sz="2700" dirty="0">
                <a:latin typeface="Lucida Sans Unicode"/>
                <a:cs typeface="Lucida Sans Unicode"/>
              </a:rPr>
              <a:t>form </a:t>
            </a:r>
            <a:r>
              <a:rPr sz="2700" spc="-5" dirty="0">
                <a:latin typeface="Lucida Sans Unicode"/>
                <a:cs typeface="Lucida Sans Unicode"/>
              </a:rPr>
              <a:t>to the right person and at </a:t>
            </a:r>
            <a:r>
              <a:rPr sz="2700" dirty="0">
                <a:latin typeface="Lucida Sans Unicode"/>
                <a:cs typeface="Lucida Sans Unicode"/>
              </a:rPr>
              <a:t>the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right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time.</a:t>
            </a:r>
            <a:endParaRPr lang="en-IN" sz="2700" dirty="0">
              <a:latin typeface="Lucida Sans Unicode"/>
              <a:cs typeface="Lucida Sans Unicode"/>
            </a:endParaRPr>
          </a:p>
          <a:p>
            <a:pPr marL="469900" marR="5080" indent="-457200" algn="just">
              <a:lnSpc>
                <a:spcPct val="112300"/>
              </a:lnSpc>
              <a:spcBef>
                <a:spcPts val="95"/>
              </a:spcBef>
              <a:buSzPct val="96296"/>
              <a:buFont typeface="Wingdings" panose="05000000000000000000" pitchFamily="2" charset="2"/>
              <a:buChar char="v"/>
              <a:tabLst>
                <a:tab pos="338455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supply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desired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at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lang="en-IN"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reasonable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cost.</a:t>
            </a:r>
            <a:endParaRPr lang="en-IN" sz="2700" spc="-5" dirty="0">
              <a:latin typeface="Lucida Sans Unicode"/>
              <a:cs typeface="Lucida Sans Unicode"/>
            </a:endParaRPr>
          </a:p>
          <a:p>
            <a:pPr marL="469900" marR="5080" indent="-457200" algn="just">
              <a:lnSpc>
                <a:spcPct val="112300"/>
              </a:lnSpc>
              <a:spcBef>
                <a:spcPts val="95"/>
              </a:spcBef>
              <a:buSzPct val="96296"/>
              <a:buFont typeface="Wingdings" panose="05000000000000000000" pitchFamily="2" charset="2"/>
              <a:buChar char="v"/>
              <a:tabLst>
                <a:tab pos="338455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To </a:t>
            </a:r>
            <a:r>
              <a:rPr sz="2700" dirty="0">
                <a:latin typeface="Lucida Sans Unicode"/>
                <a:cs typeface="Lucida Sans Unicode"/>
              </a:rPr>
              <a:t>use </a:t>
            </a:r>
            <a:r>
              <a:rPr sz="2700" spc="-5" dirty="0">
                <a:latin typeface="Lucida Sans Unicode"/>
                <a:cs typeface="Lucida Sans Unicode"/>
              </a:rPr>
              <a:t>the </a:t>
            </a:r>
            <a:r>
              <a:rPr sz="2700" dirty="0">
                <a:latin typeface="Lucida Sans Unicode"/>
                <a:cs typeface="Lucida Sans Unicode"/>
              </a:rPr>
              <a:t>most </a:t>
            </a:r>
            <a:r>
              <a:rPr sz="2700" spc="-5" dirty="0">
                <a:latin typeface="Lucida Sans Unicode"/>
                <a:cs typeface="Lucida Sans Unicode"/>
              </a:rPr>
              <a:t>efficient method of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processing</a:t>
            </a:r>
            <a:r>
              <a:rPr lang="en-IN"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data.</a:t>
            </a:r>
            <a:endParaRPr lang="en-IN" sz="2700" spc="-5" dirty="0">
              <a:latin typeface="Lucida Sans Unicode"/>
              <a:cs typeface="Lucida Sans Unicode"/>
            </a:endParaRPr>
          </a:p>
          <a:p>
            <a:pPr marL="536575" marR="5080" indent="-523875" algn="just">
              <a:lnSpc>
                <a:spcPct val="112300"/>
              </a:lnSpc>
              <a:spcBef>
                <a:spcPts val="95"/>
              </a:spcBef>
              <a:buSzPct val="96296"/>
              <a:buFont typeface="Wingdings" panose="05000000000000000000" pitchFamily="2" charset="2"/>
              <a:buChar char="v"/>
            </a:pP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</a:t>
            </a:r>
            <a:r>
              <a:rPr lang="en-US" sz="2700" spc="-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provide</a:t>
            </a:r>
            <a:r>
              <a:rPr lang="en-US" sz="2700" spc="-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necessary</a:t>
            </a:r>
            <a:r>
              <a:rPr lang="en-US" sz="2700" spc="-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r>
              <a:rPr lang="en-US" sz="2700" spc="-2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and</a:t>
            </a:r>
            <a:r>
              <a:rPr lang="en-US" sz="2700" spc="-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secrecy</a:t>
            </a:r>
            <a:r>
              <a:rPr lang="en-US" sz="2700" spc="-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for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important</a:t>
            </a:r>
            <a:r>
              <a:rPr lang="en-US" sz="2700" spc="-2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and/or</a:t>
            </a:r>
            <a:r>
              <a:rPr lang="en-US" sz="2700" spc="-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confidential information.</a:t>
            </a:r>
          </a:p>
          <a:p>
            <a:pPr marL="536575" marR="5080" indent="-523875" algn="just">
              <a:lnSpc>
                <a:spcPct val="112300"/>
              </a:lnSpc>
              <a:spcBef>
                <a:spcPts val="95"/>
              </a:spcBef>
              <a:buSzPct val="96296"/>
              <a:buFont typeface="Wingdings" panose="05000000000000000000" pitchFamily="2" charset="2"/>
              <a:buChar char="v"/>
            </a:pP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</a:t>
            </a:r>
            <a:r>
              <a:rPr lang="en-US" sz="2700" spc="-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keep</a:t>
            </a:r>
            <a:r>
              <a:rPr lang="en-US" sz="2700" spc="-4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en-US" sz="2700" spc="-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information</a:t>
            </a:r>
            <a:r>
              <a:rPr lang="en-US" sz="2700" spc="-2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spc="-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up-to-date.</a:t>
            </a:r>
            <a:endParaRPr sz="27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71A77-3A39-B070-3AB6-055B8BF02731}"/>
              </a:ext>
            </a:extLst>
          </p:cNvPr>
          <p:cNvSpPr txBox="1"/>
          <p:nvPr/>
        </p:nvSpPr>
        <p:spPr>
          <a:xfrm>
            <a:off x="1752600" y="304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HRIS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752600"/>
            <a:ext cx="7654925" cy="3860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/>
            <a:r>
              <a:rPr sz="2500" spc="-5" dirty="0">
                <a:latin typeface="Lucida Sans Unicode"/>
                <a:cs typeface="Lucida Sans Unicode"/>
              </a:rPr>
              <a:t>It </a:t>
            </a:r>
            <a:r>
              <a:rPr sz="2500" spc="-10" dirty="0">
                <a:latin typeface="Lucida Sans Unicode"/>
                <a:cs typeface="Lucida Sans Unicode"/>
              </a:rPr>
              <a:t>can </a:t>
            </a:r>
            <a:r>
              <a:rPr sz="2500" spc="-5" dirty="0">
                <a:latin typeface="Lucida Sans Unicode"/>
                <a:cs typeface="Lucida Sans Unicode"/>
              </a:rPr>
              <a:t>be brodaly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classified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into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two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processes:-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endParaRPr lang="en-IN" sz="2500" dirty="0">
              <a:latin typeface="Lucida Sans Unicode"/>
              <a:cs typeface="Lucida Sans Unicode"/>
            </a:endParaRPr>
          </a:p>
          <a:p>
            <a:pPr marL="12700" marR="5080" algn="just"/>
            <a:endParaRPr lang="en-IN" sz="2500" b="1" u="heavy" spc="-60" dirty="0">
              <a:uFill>
                <a:solidFill>
                  <a:srgbClr val="000000"/>
                </a:solidFill>
              </a:uFill>
              <a:latin typeface="Lucida Sans Unicode"/>
              <a:cs typeface="Lucida Sans Unicode"/>
            </a:endParaRPr>
          </a:p>
          <a:p>
            <a:pPr marL="12700" marR="5080" algn="just"/>
            <a:r>
              <a:rPr sz="25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1.</a:t>
            </a:r>
            <a:r>
              <a:rPr lang="en-IN" sz="25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Data</a:t>
            </a:r>
            <a:r>
              <a:rPr sz="2500" b="1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b="1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Collection</a:t>
            </a:r>
            <a:r>
              <a:rPr sz="2500" spc="-25" dirty="0">
                <a:latin typeface="Lucida Sans Unicode"/>
                <a:cs typeface="Lucida Sans Unicode"/>
              </a:rPr>
              <a:t>-who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should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collect what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</a:t>
            </a:r>
            <a:r>
              <a:rPr sz="2500" spc="-5" dirty="0">
                <a:latin typeface="Lucida Sans Unicode"/>
                <a:cs typeface="Lucida Sans Unicode"/>
              </a:rPr>
              <a:t> what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form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how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often?the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nature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5" dirty="0">
                <a:latin typeface="Lucida Sans Unicode"/>
                <a:cs typeface="Lucida Sans Unicode"/>
              </a:rPr>
              <a:t> form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data</a:t>
            </a:r>
            <a:r>
              <a:rPr sz="2500" spc="-5" dirty="0">
                <a:latin typeface="Lucida Sans Unicode"/>
                <a:cs typeface="Lucida Sans Unicode"/>
              </a:rPr>
              <a:t> will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vary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from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organisation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to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organisation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depending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upon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its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objectives.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After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collection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data,the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irrelevant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 should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be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filtered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out</a:t>
            </a:r>
            <a:r>
              <a:rPr sz="2500" spc="-5" dirty="0">
                <a:latin typeface="Lucida Sans Unicode"/>
                <a:cs typeface="Lucida Sans Unicode"/>
              </a:rPr>
              <a:t> and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relevant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 should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be 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properly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classified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tabulated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so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that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can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be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used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easily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when</a:t>
            </a:r>
            <a:r>
              <a:rPr sz="2500" spc="-5" dirty="0">
                <a:latin typeface="Lucida Sans Unicode"/>
                <a:cs typeface="Lucida Sans Unicode"/>
              </a:rPr>
              <a:t> needed.</a:t>
            </a:r>
            <a:endParaRPr sz="25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581025"/>
            <a:ext cx="57150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14400"/>
            <a:ext cx="7876540" cy="39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58775" indent="-256540" algn="just">
              <a:lnSpc>
                <a:spcPct val="100000"/>
              </a:lnSpc>
              <a:spcBef>
                <a:spcPts val="100"/>
              </a:spcBef>
            </a:pPr>
            <a:r>
              <a:rPr sz="27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2.Data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7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Management</a:t>
            </a:r>
            <a:r>
              <a:rPr sz="2700" spc="-65" dirty="0">
                <a:latin typeface="Lucida Sans Unicode"/>
                <a:cs typeface="Lucida Sans Unicode"/>
              </a:rPr>
              <a:t>-It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involves</a:t>
            </a:r>
            <a:r>
              <a:rPr sz="2700" spc="-5" dirty="0">
                <a:latin typeface="Lucida Sans Unicode"/>
                <a:cs typeface="Lucida Sans Unicode"/>
              </a:rPr>
              <a:t> the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following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sub-system:-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799465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Data Management-A goodd data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management </a:t>
            </a:r>
            <a:r>
              <a:rPr sz="2700" dirty="0">
                <a:latin typeface="Lucida Sans Unicode"/>
                <a:cs typeface="Lucida Sans Unicode"/>
              </a:rPr>
              <a:t>system </a:t>
            </a:r>
            <a:r>
              <a:rPr sz="2700" spc="-10" dirty="0">
                <a:latin typeface="Lucida Sans Unicode"/>
                <a:cs typeface="Lucida Sans Unicode"/>
              </a:rPr>
              <a:t>involves </a:t>
            </a:r>
            <a:r>
              <a:rPr sz="2700" spc="-5" dirty="0">
                <a:latin typeface="Lucida Sans Unicode"/>
                <a:cs typeface="Lucida Sans Unicode"/>
              </a:rPr>
              <a:t>editing the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data.</a:t>
            </a:r>
            <a:endParaRPr sz="2700" dirty="0">
              <a:latin typeface="Lucida Sans Unicode"/>
              <a:cs typeface="Lucida Sans Unicode"/>
            </a:endParaRPr>
          </a:p>
          <a:p>
            <a:pPr marL="268605" indent="-256540" algn="just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Processing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Operations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viz,classifying,</a:t>
            </a:r>
            <a:endParaRPr sz="2700" dirty="0">
              <a:latin typeface="Lucida Sans Unicode"/>
              <a:cs typeface="Lucida Sans Unicode"/>
            </a:endParaRPr>
          </a:p>
          <a:p>
            <a:pPr marL="118745" algn="just">
              <a:lnSpc>
                <a:spcPct val="100000"/>
              </a:lnSpc>
              <a:spcBef>
                <a:spcPts val="409"/>
              </a:spcBef>
            </a:pPr>
            <a:r>
              <a:rPr sz="2700" spc="-5" dirty="0">
                <a:latin typeface="Lucida Sans Unicode"/>
                <a:cs typeface="Lucida Sans Unicode"/>
              </a:rPr>
              <a:t>,analysing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,summarising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 </a:t>
            </a:r>
            <a:r>
              <a:rPr sz="2700" spc="-10" dirty="0">
                <a:latin typeface="Lucida Sans Unicode"/>
                <a:cs typeface="Lucida Sans Unicode"/>
              </a:rPr>
              <a:t>editing </a:t>
            </a:r>
            <a:r>
              <a:rPr sz="2700" spc="-5" dirty="0">
                <a:latin typeface="Lucida Sans Unicode"/>
                <a:cs typeface="Lucida Sans Unicode"/>
              </a:rPr>
              <a:t>the data.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Storage of data viz,indexing,coding and </a:t>
            </a:r>
            <a:r>
              <a:rPr sz="2700" dirty="0">
                <a:latin typeface="Lucida Sans Unicode"/>
                <a:cs typeface="Lucida Sans Unicode"/>
              </a:rPr>
              <a:t>filing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information.</a:t>
            </a:r>
            <a:endParaRPr sz="2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948</Words>
  <Application>Microsoft Office PowerPoint</Application>
  <PresentationFormat>On-screen Show (4:3)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Lucida Sans Unicode</vt:lpstr>
      <vt:lpstr>Microsoft Sans Serif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3</cp:revision>
  <dcterms:created xsi:type="dcterms:W3CDTF">2021-10-07T17:10:10Z</dcterms:created>
  <dcterms:modified xsi:type="dcterms:W3CDTF">2023-09-11T11:14:09Z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2021-10-07T00:00:00Z</vt:filetime>
  </property>
</Properties>
</file>