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8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11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0684" y="1830431"/>
            <a:ext cx="2489835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webinar@greytip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www.stacowiki.in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12"/>
            <a:ext cx="9121140" cy="51334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7297" y="2637281"/>
            <a:ext cx="356552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SHOP</a:t>
            </a:r>
            <a:r>
              <a:rPr sz="18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spc="-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&amp;</a:t>
            </a: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ESTABLISHMEN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T</a:t>
            </a: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ACT</a:t>
            </a:r>
            <a:endParaRPr sz="1800">
              <a:latin typeface="Tahoma"/>
              <a:cs typeface="Tahoma"/>
            </a:endParaRPr>
          </a:p>
          <a:p>
            <a:pPr marL="320675" marR="311785" algn="ctr">
              <a:lnSpc>
                <a:spcPts val="1430"/>
              </a:lnSpc>
              <a:spcBef>
                <a:spcPts val="1295"/>
              </a:spcBef>
            </a:pPr>
            <a:r>
              <a:rPr sz="1200" b="1" spc="-45" dirty="0">
                <a:solidFill>
                  <a:srgbClr val="FFFFFF"/>
                </a:solidFill>
                <a:latin typeface="Tahoma"/>
                <a:cs typeface="Tahoma"/>
              </a:rPr>
              <a:t>Highlight</a:t>
            </a: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b="1" spc="-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Shop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2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</a:rPr>
              <a:t>Establishmen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Act  </a:t>
            </a:r>
            <a:r>
              <a:rPr sz="1200" b="1" spc="-6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</a:rPr>
              <a:t>Various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Tahoma"/>
                <a:cs typeface="Tahoma"/>
              </a:rPr>
              <a:t>States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0977" y="1097463"/>
            <a:ext cx="1441833" cy="592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7786" y="500012"/>
          <a:ext cx="8470900" cy="416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Interva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419734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Spread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over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working </a:t>
                      </a:r>
                      <a:r>
                        <a:rPr sz="1200" b="1" spc="-3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9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Gujarat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46990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continuous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exceed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five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before 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has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had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least: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90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spread-over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exceed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eleven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day: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762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Ever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shop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commercial 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remain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week.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02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Haryana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7493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Subject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provisions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Section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6,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employee,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except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chaukidar,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watchman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guard,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before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has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had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least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half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hour.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0795" indent="4191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shall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that,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inclusive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his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rest,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355"/>
                        </a:lnSpc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spread-over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435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twelve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5143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Ever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establishmen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shall  remain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Sunday:</a:t>
                      </a:r>
                      <a:r>
                        <a:rPr sz="1200" spc="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Provided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case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attached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factory,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employer may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substitute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correspond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substituted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3025" y="65913"/>
            <a:ext cx="4161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Interval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Rest,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Spread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Weekly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Off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6346" y="695451"/>
          <a:ext cx="8218170" cy="369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2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Interva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48920">
                        <a:lnSpc>
                          <a:spcPts val="1430"/>
                        </a:lnSpc>
                        <a:spcBef>
                          <a:spcPts val="155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Spread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over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working </a:t>
                      </a:r>
                      <a:r>
                        <a:rPr sz="1200" b="1" spc="-3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47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2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Delhi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6350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adult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continuous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exceed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before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has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had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meals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least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half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hour.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7620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periods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adult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person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arranged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inclusive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meals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under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Section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10, they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spread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over 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ten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half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twelve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shop.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9461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Every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remain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57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Tamil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Nadu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96520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periods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person employed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200" spc="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arranged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along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intervals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rest,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spread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over 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twelve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4604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Every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person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employed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week a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holiday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whole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day: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3025" y="65913"/>
            <a:ext cx="4161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Interval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Rest,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Spread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Weekly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Off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99561" y="668940"/>
          <a:ext cx="7675245" cy="3757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97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Interva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14922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Spread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over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working </a:t>
                      </a:r>
                      <a:r>
                        <a:rPr sz="1200" b="1" spc="-3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54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Uttar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9398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interval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less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half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after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 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five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continuous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work.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25527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spread-over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twelve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day: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90"/>
                        </a:lnSpc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week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32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West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Bengal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required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permitted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five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half 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unless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has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been allowed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least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during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651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intervals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person employed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arranged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person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together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they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do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extend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over 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ten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half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and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half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during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which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entirely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wee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3025" y="65913"/>
            <a:ext cx="4161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Interval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Rest,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Spread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Weekly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Off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070" y="65913"/>
            <a:ext cx="3730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Leave,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Othe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holiday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leave/Holidays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9114" y="1026756"/>
          <a:ext cx="8446135" cy="334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789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80010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Casual 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06045" algn="just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Sick  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 </a:t>
                      </a:r>
                      <a:r>
                        <a:rPr sz="1200" b="1" spc="-3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16839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Privilege 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7175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Accum 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ulation </a:t>
                      </a:r>
                      <a:r>
                        <a:rPr sz="1200" b="1" spc="-3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Othe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Holidays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Pay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leave/Holidays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324">
                <a:tc>
                  <a:txBody>
                    <a:bodyPr/>
                    <a:lstStyle/>
                    <a:p>
                      <a:pPr marL="56515" marR="54927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Andhra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sz="1200" b="1" spc="-105" dirty="0">
                          <a:latin typeface="Tahoma"/>
                          <a:cs typeface="Tahoma"/>
                        </a:rPr>
                        <a:t>15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3175" indent="-2540" algn="ctr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in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subsequent 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year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completion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240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spc="-95" dirty="0">
                          <a:latin typeface="Tahoma"/>
                          <a:cs typeface="Tahoma"/>
                        </a:rPr>
                        <a:t>,)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60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9525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Ever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employe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any 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also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entitled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b="1" spc="-55" dirty="0">
                          <a:latin typeface="Tahoma"/>
                          <a:cs typeface="Tahoma"/>
                        </a:rPr>
                        <a:t>nine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holidays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year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wages.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26th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Januar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(Republi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1st 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May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(May 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Day),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15th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August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(Independence 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Day),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2nd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October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(Gandhi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Jayanthi </a:t>
                      </a:r>
                      <a:r>
                        <a:rPr sz="1200" spc="-150" dirty="0">
                          <a:latin typeface="Tahoma"/>
                          <a:cs typeface="Tahoma"/>
                        </a:rPr>
                        <a:t>) 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1st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November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(Andhra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Pradesh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Formation 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Day)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every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holiday,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establishments,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either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without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employees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remain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closed.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30480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holiday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declared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under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sub-section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sub-section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(2), 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subject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condition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lieu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360"/>
                        </a:lnSpc>
                      </a:pPr>
                      <a:r>
                        <a:rPr sz="1200" spc="-15" dirty="0">
                          <a:latin typeface="Tahoma"/>
                          <a:cs typeface="Tahoma"/>
                        </a:rPr>
                        <a:t>thereof,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compensatory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holiday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4445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spc="20" dirty="0">
                          <a:latin typeface="Tahoma"/>
                          <a:cs typeface="Tahoma"/>
                        </a:rPr>
                        <a:t>wages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person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thirty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holiday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;Provided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further that,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compensatory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holiday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paid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additional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 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ordinary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rate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lieu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holiday.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9114" y="675924"/>
          <a:ext cx="8295640" cy="370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24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08585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Casual 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316230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Sick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463550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Privilege 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13030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Accumulati  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706755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Othe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Paid 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Holidays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Pay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leave/Holidays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1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Gujarat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63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1390"/>
                        </a:lnSpc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Paid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holidays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6794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paid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leave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rate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equivalent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daily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average 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which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actually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worked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during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preceding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three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months,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exclusive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earnings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respect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overtime.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Karnataka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spc="215" dirty="0">
                          <a:latin typeface="Tahoma"/>
                          <a:cs typeface="Tahoma"/>
                        </a:rPr>
                        <a:t>……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6985" indent="8382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b="1" spc="-1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twenty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work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performed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him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case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adult;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30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1070" y="65913"/>
            <a:ext cx="3730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Leave,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Othe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holiday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leave/Holidays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09528" y="628768"/>
          <a:ext cx="7210425" cy="381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9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784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511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Casual  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016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Sick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leave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Privileg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685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Accumulation  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Othe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Pai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Holidays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Pay 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leave/Holidays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99">
                <a:tc>
                  <a:txBody>
                    <a:bodyPr/>
                    <a:lstStyle/>
                    <a:p>
                      <a:pPr marL="57150" marR="49275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Madhya </a:t>
                      </a:r>
                      <a:r>
                        <a:rPr sz="1000" spc="-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Pradesh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16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14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…….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30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16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90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2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Maharashtra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16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ts val="1160"/>
                        </a:lnSpc>
                      </a:pPr>
                      <a:r>
                        <a:rPr sz="1000" spc="75" dirty="0">
                          <a:latin typeface="Tahoma"/>
                          <a:cs typeface="Tahoma"/>
                        </a:rPr>
                        <a:t>….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21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128270" indent="34925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1 day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for every </a:t>
                      </a:r>
                      <a:r>
                        <a:rPr sz="1000" spc="-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0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worked </a:t>
                      </a:r>
                      <a:r>
                        <a:rPr sz="1000" spc="-2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240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year.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16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45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00965">
                        <a:lnSpc>
                          <a:spcPts val="12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Employee shall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paid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double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amount of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daily average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 also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leave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other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000" spc="-2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lieu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compulsory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holiday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9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Punjab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16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16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20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38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less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twenty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year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entitled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one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day's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earned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leave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for every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twent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days: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16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40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36830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holida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wit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wages 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Independence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Day,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republic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Day and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Mahatma 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Gandhi's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birthday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;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(b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three 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other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holidays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year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connection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festivals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government </a:t>
                      </a:r>
                      <a:r>
                        <a:rPr sz="1000" spc="-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may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declare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 time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notification;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1070" y="65913"/>
            <a:ext cx="3730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Leave,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Othe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holiday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leave/Holidays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1126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4159" y="580695"/>
          <a:ext cx="8129905" cy="3888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5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5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377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8318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Casua 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8732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Sick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Privileg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233679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Accumulati  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Othe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Holidays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Pay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leave/Holidays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7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Tamil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Nadu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436880" marR="76200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24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Uttar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85"/>
                        </a:lnSpc>
                        <a:tabLst>
                          <a:tab pos="558165" algn="l"/>
                        </a:tabLst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45	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1)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r">
                        <a:lnSpc>
                          <a:spcPts val="1395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2)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E7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7965" marR="38227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25" dirty="0">
                          <a:latin typeface="Tahoma"/>
                          <a:cs typeface="Tahoma"/>
                        </a:rPr>
                        <a:t>Republic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Holi Parewa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Birthday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Ambedkar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70510">
                        <a:lnSpc>
                          <a:spcPts val="1355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Independence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Day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27965" marR="196215" indent="41910">
                        <a:lnSpc>
                          <a:spcPts val="143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Birthday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Mahatm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Gandhi 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Diwali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Parewa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Kartiki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Poornima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Idul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Fitr.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65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3)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Bef>
                          <a:spcPts val="635"/>
                        </a:spcBef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4)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65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5)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spcBef>
                          <a:spcPts val="635"/>
                        </a:spcBef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6)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5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7)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55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8)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24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West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Bengal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5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14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(Accumul  ation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up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56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days)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436880" marR="76200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28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1070" y="65913"/>
            <a:ext cx="3730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Leave,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Othe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holiday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leave/Holidays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498" y="87000"/>
            <a:ext cx="432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Limit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wages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Penalties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7184" y="804818"/>
          <a:ext cx="8481695" cy="3538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Overtim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Limit/Overtim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wages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Penalties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Andhra</a:t>
                      </a:r>
                      <a:r>
                        <a:rPr sz="9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Pradesh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indent="31115">
                        <a:lnSpc>
                          <a:spcPts val="10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rate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wages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respect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excess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eight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9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day and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forty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eight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week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twice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ordinary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rate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wages,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addition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wages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normal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work.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91440" indent="31115">
                        <a:lnSpc>
                          <a:spcPts val="1050"/>
                        </a:lnSpc>
                      </a:pPr>
                      <a:r>
                        <a:rPr sz="900" spc="1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employer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who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makes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false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incorrect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statement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9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contravene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provision shall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punishable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with fine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which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extend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900" spc="2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hundred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rupees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10000.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8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-5" dirty="0">
                          <a:latin typeface="Tahoma"/>
                          <a:cs typeface="Tahoma"/>
                        </a:rPr>
                        <a:t>Goa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Diu-Daman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68580" indent="31115">
                        <a:lnSpc>
                          <a:spcPts val="1050"/>
                        </a:lnSpc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allowed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shop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period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excess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limit </a:t>
                      </a:r>
                      <a:r>
                        <a:rPr sz="9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under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sub-section </a:t>
                      </a:r>
                      <a:r>
                        <a:rPr sz="900" spc="-65" dirty="0">
                          <a:latin typeface="Tahoma"/>
                          <a:cs typeface="Tahoma"/>
                        </a:rPr>
                        <a:t>(1),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payment of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wages,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subject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however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maximum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period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excess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week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six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hours.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318770">
                        <a:lnSpc>
                          <a:spcPts val="1050"/>
                        </a:lnSpc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First offence Rs.250/-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Second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offence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500/-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third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subsequent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offenc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150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0 </a:t>
                      </a:r>
                      <a:r>
                        <a:rPr sz="9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2000/-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I  </a:t>
                      </a:r>
                      <a:r>
                        <a:rPr sz="9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(2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cas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non 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possession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registration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fine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100/-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per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continuing</a:t>
                      </a:r>
                      <a:r>
                        <a:rPr sz="900" spc="2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offence.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1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-5" dirty="0">
                          <a:latin typeface="Tahoma"/>
                          <a:cs typeface="Tahoma"/>
                        </a:rPr>
                        <a:t>Gujarat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ts val="10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[Where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other than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residential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hotel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restaurant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eating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house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required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excess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limit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work,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entitled, in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respect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overtime work,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at the rate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twice his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ordinary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rate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wages.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23189">
                        <a:lnSpc>
                          <a:spcPts val="1050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perso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contravene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provision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section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12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he 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shall,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conviction,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[be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punished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offence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fine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whic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les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]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[1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rupees]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whic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may 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extend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extend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50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rupees.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5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Karnataka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7780">
                        <a:lnSpc>
                          <a:spcPts val="1050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latin typeface="Tahoma"/>
                          <a:cs typeface="Tahoma"/>
                        </a:rPr>
                        <a:t>total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work including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exceed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ten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total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worked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does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exceed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fifty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9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three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continuous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months.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R="46355" indent="31115">
                        <a:lnSpc>
                          <a:spcPts val="1050"/>
                        </a:lnSpc>
                      </a:pPr>
                      <a:r>
                        <a:rPr sz="900" spc="-5" dirty="0">
                          <a:latin typeface="Tahoma"/>
                          <a:cs typeface="Tahoma"/>
                        </a:rPr>
                        <a:t>Where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works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more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nine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forty-eight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week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respect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entitled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wages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twice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rate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normal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wages.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540">
                        <a:lnSpc>
                          <a:spcPts val="10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jurisdictiona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Labou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Office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lie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prosecutio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may 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compound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offenses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punishable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under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Act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rules </a:t>
                      </a:r>
                      <a:r>
                        <a:rPr sz="9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made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thereunder,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except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offenses punishable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under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Sections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24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25,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at the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option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offending employer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before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after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institution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prosecution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levying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sum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exceeding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two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thousand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but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less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rupees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one thousand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 the first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offense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and and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 the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second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subsequent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offense,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sum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exceeding rupees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five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thousand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but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less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rupees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two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thousand.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6057" y="151846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12104" y="628768"/>
          <a:ext cx="8481695" cy="371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1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Overtim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Limit/Overtim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wages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Penalties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32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25" dirty="0">
                          <a:latin typeface="Tahoma"/>
                          <a:cs typeface="Tahoma"/>
                        </a:rPr>
                        <a:t>Madhya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ts val="143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employe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required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allowe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to 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period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excess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limit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unde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subsection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perio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doe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not 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exceed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six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week. Where 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work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excess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limit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work,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entitled, in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respect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work,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,to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 the rate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twice his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ordinary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rate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wages.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[Explanation.-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purposes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this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section,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"limit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work"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mean--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3556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manager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shall,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conviction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each be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punished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 fine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which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less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fifty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rupees and which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 extend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hundred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rupees,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if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continuing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further it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will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fine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50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rupees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4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Maharashtra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83820" indent="41910">
                        <a:lnSpc>
                          <a:spcPts val="1430"/>
                        </a:lnSpc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excess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limit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under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sub-section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(1),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does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excee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[six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]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week.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penalty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contravention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2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certain</a:t>
                      </a:r>
                      <a:r>
                        <a:rPr sz="1200" spc="2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provision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offences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 extend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100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rupees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thousand.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8498" y="87000"/>
            <a:ext cx="432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Limit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wages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Penalties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8597" y="617297"/>
          <a:ext cx="8233409" cy="3881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0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Overtim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Limit/Overtim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wages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Penalties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37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Tamil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Nadu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47625">
                        <a:lnSpc>
                          <a:spcPts val="142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excess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limit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under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this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sub-section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subject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payment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wages,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if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work,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including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work,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does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exceed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ten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aggregate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116839">
                        <a:lnSpc>
                          <a:spcPts val="1430"/>
                        </a:lnSpc>
                      </a:pPr>
                      <a:r>
                        <a:rPr sz="1200" spc="-15" dirty="0">
                          <a:latin typeface="Tahoma"/>
                          <a:cs typeface="Tahoma"/>
                        </a:rPr>
                        <a:t>fifty-four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week. Where 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person employed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overtime,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entitled,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respect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work,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wages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twice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ordinary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rate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wages.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20014" indent="4191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employer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who contravenes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provisions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sections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7,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11,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13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23,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25,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26,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29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41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47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punishable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192405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first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offence,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fine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which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extend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twenty-five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rupees,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second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subsequent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offence 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 fine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which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extended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two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hundred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fifty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rupee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2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Uttar</a:t>
                      </a:r>
                      <a:r>
                        <a:rPr sz="12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71120">
                        <a:lnSpc>
                          <a:spcPts val="1420"/>
                        </a:lnSpc>
                        <a:spcBef>
                          <a:spcPts val="1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longer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aforesaid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work,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however,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total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including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does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exceed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ten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total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exceed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fifty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quarter.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63500">
                        <a:lnSpc>
                          <a:spcPts val="1420"/>
                        </a:lnSpc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paid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his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employer,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wages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twice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ordinary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rate,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every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3335">
                        <a:lnSpc>
                          <a:spcPts val="1420"/>
                        </a:lnSpc>
                        <a:spcBef>
                          <a:spcPts val="15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Any person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guilty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offence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under this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Act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liable 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fine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which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may,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first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offence,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extend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hundred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rupees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and,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subsequent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offence, 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hundred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rupees.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8498" y="87000"/>
            <a:ext cx="432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Limit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wages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Penalties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25" y="158746"/>
            <a:ext cx="2265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Agend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11" y="985946"/>
            <a:ext cx="358584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15" dirty="0">
                <a:latin typeface="Tahoma"/>
                <a:cs typeface="Tahoma"/>
              </a:rPr>
              <a:t>Applicability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95959"/>
              </a:buClr>
              <a:buFont typeface="Arial MT"/>
              <a:buChar char="•"/>
            </a:pPr>
            <a:endParaRPr sz="1500">
              <a:latin typeface="Tahoma"/>
              <a:cs typeface="Tahoma"/>
            </a:endParaRPr>
          </a:p>
          <a:p>
            <a:pPr marL="75565" indent="-63500"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dirty="0">
                <a:latin typeface="Tahoma"/>
                <a:cs typeface="Tahoma"/>
              </a:rPr>
              <a:t>Registration,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Renewal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and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Closure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•"/>
            </a:pPr>
            <a:endParaRPr sz="1500">
              <a:latin typeface="Tahoma"/>
              <a:cs typeface="Tahoma"/>
            </a:endParaRPr>
          </a:p>
          <a:p>
            <a:pPr marL="75565" indent="-63500">
              <a:lnSpc>
                <a:spcPct val="100000"/>
              </a:lnSpc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15" dirty="0">
                <a:latin typeface="Tahoma"/>
                <a:cs typeface="Tahoma"/>
              </a:rPr>
              <a:t>Opening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and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closing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hours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establishment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 MT"/>
              <a:buChar char="•"/>
            </a:pPr>
            <a:endParaRPr sz="1500">
              <a:latin typeface="Tahoma"/>
              <a:cs typeface="Tahoma"/>
            </a:endParaRPr>
          </a:p>
          <a:p>
            <a:pPr marL="75565" indent="-63500">
              <a:lnSpc>
                <a:spcPct val="100000"/>
              </a:lnSpc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dirty="0">
                <a:latin typeface="Tahoma"/>
                <a:cs typeface="Tahoma"/>
              </a:rPr>
              <a:t>Daily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and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weekly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hours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work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 MT"/>
              <a:buChar char="•"/>
            </a:pPr>
            <a:endParaRPr sz="1500">
              <a:latin typeface="Tahoma"/>
              <a:cs typeface="Tahoma"/>
            </a:endParaRPr>
          </a:p>
          <a:p>
            <a:pPr marL="75565" indent="-63500">
              <a:lnSpc>
                <a:spcPct val="100000"/>
              </a:lnSpc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-30" dirty="0">
                <a:latin typeface="Tahoma"/>
                <a:cs typeface="Tahoma"/>
              </a:rPr>
              <a:t>Interval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rest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and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Spread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hours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work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 MT"/>
              <a:buChar char="•"/>
            </a:pPr>
            <a:endParaRPr sz="1500">
              <a:latin typeface="Tahoma"/>
              <a:cs typeface="Tahoma"/>
            </a:endParaRPr>
          </a:p>
          <a:p>
            <a:pPr marL="75565" indent="-63500">
              <a:lnSpc>
                <a:spcPct val="100000"/>
              </a:lnSpc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10" dirty="0">
                <a:latin typeface="Tahoma"/>
                <a:cs typeface="Tahoma"/>
              </a:rPr>
              <a:t>Weekly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holiday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0135" y="960551"/>
            <a:ext cx="34721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0" dirty="0">
                <a:latin typeface="Tahoma"/>
                <a:cs typeface="Tahoma"/>
              </a:rPr>
              <a:t>Leav</a:t>
            </a:r>
            <a:r>
              <a:rPr sz="1400" spc="25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–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CL-SL-P</a:t>
            </a:r>
            <a:r>
              <a:rPr sz="1400" spc="95" dirty="0">
                <a:latin typeface="Tahoma"/>
                <a:cs typeface="Tahoma"/>
              </a:rPr>
              <a:t>L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an</a:t>
            </a:r>
            <a:r>
              <a:rPr sz="1400" spc="20" dirty="0">
                <a:latin typeface="Tahoma"/>
                <a:cs typeface="Tahoma"/>
              </a:rPr>
              <a:t>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leav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accumulation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135" y="1411402"/>
            <a:ext cx="1090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45" dirty="0">
                <a:latin typeface="Tahoma"/>
                <a:cs typeface="Tahoma"/>
              </a:rPr>
              <a:t>Paid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Holiday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0135" y="1859077"/>
            <a:ext cx="3714750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45" dirty="0">
                <a:latin typeface="Tahoma"/>
                <a:cs typeface="Tahoma"/>
              </a:rPr>
              <a:t>Pay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for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leave/Holiday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•"/>
            </a:pPr>
            <a:endParaRPr sz="1500">
              <a:latin typeface="Tahoma"/>
              <a:cs typeface="Tahoma"/>
            </a:endParaRPr>
          </a:p>
          <a:p>
            <a:pPr marL="75565" indent="-63500"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dirty="0">
                <a:latin typeface="Tahoma"/>
                <a:cs typeface="Tahoma"/>
              </a:rPr>
              <a:t>Overtime</a:t>
            </a:r>
            <a:r>
              <a:rPr sz="1400" spc="3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hours,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overtime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limit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and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OT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wages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0135" y="2754427"/>
            <a:ext cx="810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63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15" dirty="0">
                <a:latin typeface="Tahoma"/>
                <a:cs typeface="Tahoma"/>
              </a:rPr>
              <a:t>Penalties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6845" y="166098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498" y="87000"/>
            <a:ext cx="4321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Limit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Overtime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wages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Penalties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429" y="1394148"/>
          <a:ext cx="8649970" cy="180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6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Bengal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R="59690">
                        <a:lnSpc>
                          <a:spcPts val="1050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latin typeface="Tahoma"/>
                          <a:cs typeface="Tahoma"/>
                        </a:rPr>
                        <a:t>The total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number of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work including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 shall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exceed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ten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day,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number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worked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overtime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him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exceed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one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hundred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twenty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one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year.The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payable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9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person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respect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over-time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calculated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twice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ordinary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rate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wages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payable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him,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ordinary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rate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wages.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R="124460">
                        <a:lnSpc>
                          <a:spcPts val="105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Whoever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contravenes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any of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provisions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this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Act,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shall,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conviction,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punishable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with fine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which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may extend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five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hundred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rupees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 the first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offence. Whoever contravenes,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after </a:t>
                      </a:r>
                      <a:r>
                        <a:rPr sz="900" spc="-2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first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offence, any of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provision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this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Act,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punishable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with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imprisonment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term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which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may extend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three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months,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with fine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which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may extend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one thousand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rupees,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both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70" dirty="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For</a:t>
            </a:r>
            <a:r>
              <a:rPr spc="-65" dirty="0"/>
              <a:t> </a:t>
            </a:r>
            <a:r>
              <a:rPr spc="5" dirty="0"/>
              <a:t>more</a:t>
            </a:r>
            <a:r>
              <a:rPr spc="-55" dirty="0"/>
              <a:t> </a:t>
            </a:r>
            <a:r>
              <a:rPr spc="5" dirty="0"/>
              <a:t>details,</a:t>
            </a:r>
            <a:r>
              <a:rPr spc="-65" dirty="0"/>
              <a:t> </a:t>
            </a:r>
            <a:r>
              <a:rPr spc="-15" dirty="0"/>
              <a:t>write</a:t>
            </a:r>
            <a:r>
              <a:rPr spc="-60" dirty="0"/>
              <a:t> </a:t>
            </a:r>
            <a:r>
              <a:rPr spc="5" dirty="0"/>
              <a:t>to</a:t>
            </a:r>
            <a:r>
              <a:rPr spc="-65" dirty="0"/>
              <a:t> </a:t>
            </a:r>
            <a:r>
              <a:rPr spc="30" dirty="0"/>
              <a:t>us</a:t>
            </a:r>
            <a:r>
              <a:rPr spc="-60" dirty="0"/>
              <a:t> </a:t>
            </a:r>
            <a:r>
              <a:rPr spc="-45" dirty="0"/>
              <a:t>at: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0684" y="2043791"/>
            <a:ext cx="2727325" cy="6731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3"/>
              </a:rPr>
              <a:t>webinar@greytip.com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spc="-15" dirty="0">
                <a:latin typeface="Tahoma"/>
                <a:cs typeface="Tahoma"/>
              </a:rPr>
              <a:t>Visit: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4"/>
              </a:rPr>
              <a:t>https://www.stacowiki.in/en/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3384" y="2274520"/>
            <a:ext cx="228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999999"/>
                </a:solidFill>
                <a:latin typeface="Tahoma"/>
                <a:cs typeface="Tahoma"/>
              </a:rPr>
              <a:t>Thank</a:t>
            </a:r>
            <a:r>
              <a:rPr sz="3600" b="1" spc="-130" dirty="0">
                <a:solidFill>
                  <a:srgbClr val="999999"/>
                </a:solidFill>
                <a:latin typeface="Tahoma"/>
                <a:cs typeface="Tahoma"/>
              </a:rPr>
              <a:t> </a:t>
            </a:r>
            <a:r>
              <a:rPr sz="3600" b="1" spc="-140" dirty="0">
                <a:solidFill>
                  <a:srgbClr val="999999"/>
                </a:solidFill>
                <a:latin typeface="Tahoma"/>
                <a:cs typeface="Tahoma"/>
              </a:rPr>
              <a:t>you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5108" y="895228"/>
            <a:ext cx="1401917" cy="6412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7594" y="620386"/>
          <a:ext cx="7515225" cy="3855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7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Registration/Renewal/Closure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025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45" dirty="0">
                          <a:latin typeface="Tahoma"/>
                          <a:cs typeface="Tahoma"/>
                        </a:rPr>
                        <a:t>Andhra </a:t>
                      </a:r>
                      <a:r>
                        <a:rPr sz="1200" b="1" spc="-30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307657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30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commencement,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change/amendment,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Before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expiry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37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closure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74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Goa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Diu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Daman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90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90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commencement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449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55" dirty="0">
                          <a:latin typeface="Tahoma"/>
                          <a:cs typeface="Tahoma"/>
                        </a:rPr>
                        <a:t>Gujarat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5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commencement,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1384935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20" dirty="0">
                          <a:latin typeface="Tahoma"/>
                          <a:cs typeface="Tahoma"/>
                        </a:rPr>
                        <a:t>Renewed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prescribed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200" spc="2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change/amendment,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2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closure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849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50" dirty="0">
                          <a:latin typeface="Tahoma"/>
                          <a:cs typeface="Tahoma"/>
                        </a:rPr>
                        <a:t>Haryana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36449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commencement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where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act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applicable.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Closure: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2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closure</a:t>
                      </a:r>
                      <a:r>
                        <a:rPr sz="1200" spc="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449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40" dirty="0">
                          <a:latin typeface="Tahoma"/>
                          <a:cs typeface="Tahoma"/>
                        </a:rPr>
                        <a:t>Karnataka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5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commencement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where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act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applicable.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482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shall,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fifteen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his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notify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writing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closure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return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registration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certificate.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024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40" dirty="0">
                          <a:latin typeface="Tahoma"/>
                          <a:cs typeface="Tahoma"/>
                        </a:rPr>
                        <a:t>Madhya</a:t>
                      </a:r>
                      <a:r>
                        <a:rPr sz="12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0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5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commencement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where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act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applicable.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R="482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shall,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fifteen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his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notify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registration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writing the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date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closure and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return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registration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certificate.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3025" y="65913"/>
            <a:ext cx="2491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Registratio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Renewal/Closure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4267" y="102630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6360" y="543051"/>
          <a:ext cx="6431280" cy="411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97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Registration/Renewal/Closure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224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sz="1000" b="1" spc="-35" dirty="0">
                          <a:latin typeface="Tahoma"/>
                          <a:cs typeface="Tahoma"/>
                        </a:rPr>
                        <a:t>Maharashtra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419100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commencement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where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act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applicable. </a:t>
                      </a:r>
                      <a:r>
                        <a:rPr sz="1000" spc="-2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Renew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before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expiry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validity.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19367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employer shall,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within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10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closing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establishment,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notify in </a:t>
                      </a:r>
                      <a:r>
                        <a:rPr sz="1000" spc="-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writing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closure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return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registration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certificate.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349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sz="1000" b="1" spc="-40" dirty="0">
                          <a:latin typeface="Tahoma"/>
                          <a:cs typeface="Tahoma"/>
                        </a:rPr>
                        <a:t>Delhi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724660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Within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90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 the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date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commencement. </a:t>
                      </a:r>
                      <a:r>
                        <a:rPr sz="1000" spc="-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change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communicated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days.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267335">
                        <a:lnSpc>
                          <a:spcPts val="1200"/>
                        </a:lnSpc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Closure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need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communicated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 </a:t>
                      </a:r>
                      <a:r>
                        <a:rPr sz="1000" spc="-2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closure.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349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sz="1000" b="1" spc="-45" dirty="0">
                          <a:latin typeface="Tahoma"/>
                          <a:cs typeface="Tahoma"/>
                        </a:rPr>
                        <a:t>Punjab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755775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commencement. </a:t>
                      </a:r>
                      <a:r>
                        <a:rPr sz="1000" spc="-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change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communicated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days.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267335">
                        <a:lnSpc>
                          <a:spcPts val="1200"/>
                        </a:lnSpc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Closure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need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communicated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 </a:t>
                      </a:r>
                      <a:r>
                        <a:rPr sz="1000" spc="-2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closure.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74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Tahoma"/>
                          <a:cs typeface="Tahoma"/>
                        </a:rPr>
                        <a:t>Utta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latin typeface="Tahoma"/>
                          <a:cs typeface="Tahoma"/>
                        </a:rPr>
                        <a:t>Pradesh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670050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months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commencement. </a:t>
                      </a:r>
                      <a:r>
                        <a:rPr sz="1000" spc="-2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renewed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expiry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validity.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7699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Tahoma"/>
                          <a:cs typeface="Tahoma"/>
                        </a:rPr>
                        <a:t>Wes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latin typeface="Tahoma"/>
                          <a:cs typeface="Tahoma"/>
                        </a:rPr>
                        <a:t>Bengal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Within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30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commencement.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change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communicated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appropriate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time/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days.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171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case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where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closed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 continuous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000" spc="-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six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months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more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treated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purposes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Rule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case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000" spc="-2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winding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up.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3025" y="65913"/>
            <a:ext cx="2491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Registratio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Renewal/Closure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100" y="148783"/>
            <a:ext cx="6224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Opening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Closing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Establishment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and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Daily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Weekly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Work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40558" y="616589"/>
          <a:ext cx="6778625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3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501650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Openin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&amp;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closin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establishment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weekly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374">
                <a:tc>
                  <a:txBody>
                    <a:bodyPr/>
                    <a:lstStyle/>
                    <a:p>
                      <a:pPr marL="75565" marR="563880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Andhra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9398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Government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may,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purposes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section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fix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different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different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classes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establishments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different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areas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different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times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year.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64769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2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eight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and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forty-eight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week.(2)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work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excess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limit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under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sub-section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(1)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paymen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overtim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wages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subject  to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maximum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six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week.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374">
                <a:tc>
                  <a:txBody>
                    <a:bodyPr/>
                    <a:lstStyle/>
                    <a:p>
                      <a:pPr marL="75565">
                        <a:lnSpc>
                          <a:spcPts val="1430"/>
                        </a:lnSpc>
                        <a:spcBef>
                          <a:spcPts val="250"/>
                        </a:spcBef>
                      </a:pPr>
                      <a:r>
                        <a:rPr sz="1200" spc="25" dirty="0">
                          <a:latin typeface="Tahoma"/>
                          <a:cs typeface="Tahoma"/>
                        </a:rPr>
                        <a:t>Goa,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435"/>
                        </a:lnSpc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Diu-Daman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opened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earlier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later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Government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may,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after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previous publication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Official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Gazette,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general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special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order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specify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behalf.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Subject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other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provisions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this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Act,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therein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eight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and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forty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eight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week.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55696" y="549020"/>
          <a:ext cx="6838950" cy="4084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12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846455">
                        <a:lnSpc>
                          <a:spcPts val="143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Openin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&amp;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closin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establishment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weekly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47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Gujarat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952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opened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earlier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8.30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am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later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8.30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pm.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143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Subjec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(other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provision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this 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Act,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nine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360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forty-eight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week.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47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Haryana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0795">
                        <a:lnSpc>
                          <a:spcPts val="1420"/>
                        </a:lnSpc>
                        <a:spcBef>
                          <a:spcPts val="15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Government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notification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fix 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opening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classes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establishments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different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opening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and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may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different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classes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establishments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different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area.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48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week.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100" y="148783"/>
            <a:ext cx="6224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Opening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Closing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Establishment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and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Daily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Weekly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Work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80781" y="658667"/>
          <a:ext cx="6132195" cy="383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7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Opening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Closing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9588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Dail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6224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50" dirty="0">
                          <a:latin typeface="Tahoma"/>
                          <a:cs typeface="Tahoma"/>
                        </a:rPr>
                        <a:t>Delhi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73660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day,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opened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earlier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later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hour,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Government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general 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special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order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made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behalf.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349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200" b="1" spc="-50" dirty="0">
                          <a:latin typeface="Tahoma"/>
                          <a:cs typeface="Tahoma"/>
                        </a:rPr>
                        <a:t>Punjab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6032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Government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notification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fix 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opening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classes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establishments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different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opening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and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may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different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classes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establishments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different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area.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35750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48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week.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4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Tami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Nadu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69850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opened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earlier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closed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later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fixed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State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Government,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general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special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order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behalf.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100" y="148783"/>
            <a:ext cx="6224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Opening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Closing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Establishment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and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Daily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Weekly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Work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9043" y="715817"/>
          <a:ext cx="6945630" cy="375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32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1120775">
                        <a:lnSpc>
                          <a:spcPts val="1430"/>
                        </a:lnSpc>
                        <a:spcBef>
                          <a:spcPts val="229"/>
                        </a:spcBef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Opening and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closing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1200" b="1" spc="-3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establishment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b="1" spc="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weekly</a:t>
                      </a:r>
                      <a:r>
                        <a:rPr sz="1200" b="1" spc="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174">
                <a:tc>
                  <a:txBody>
                    <a:bodyPr/>
                    <a:lstStyle/>
                    <a:p>
                      <a:pPr marR="25400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b="1" spc="-55" dirty="0">
                          <a:latin typeface="Tahoma"/>
                          <a:cs typeface="Tahoma"/>
                        </a:rPr>
                        <a:t>Uttar 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5905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open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before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9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am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keep open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after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7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pm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mentione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Schedul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of 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Act.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270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establishment,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being a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commercial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mentioned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Schedule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II,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shall,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day,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open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earlier,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close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late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prescribed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behalf.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499">
                <a:tc>
                  <a:txBody>
                    <a:bodyPr/>
                    <a:lstStyle/>
                    <a:p>
                      <a:pPr marR="34925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b="1" spc="-50" dirty="0">
                          <a:latin typeface="Tahoma"/>
                          <a:cs typeface="Tahoma"/>
                        </a:rPr>
                        <a:t>West </a:t>
                      </a:r>
                      <a:r>
                        <a:rPr sz="12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Bengal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6319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shop-keeper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employer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choose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showing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daily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actual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against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name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also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opening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 shop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establishment.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190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person employed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permitted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eight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half in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forty-eight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 week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after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closing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establishment.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100" y="148783"/>
            <a:ext cx="6224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Opening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Closing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Establishment</a:t>
            </a:r>
            <a:r>
              <a:rPr spc="35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and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Daily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&amp;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Weekly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Hours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Work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65913"/>
            <a:ext cx="4161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Interval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Rest,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Spread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Hours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Weekly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Off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1475" y="539963"/>
          <a:ext cx="7987665" cy="422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57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Interva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Spread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hours or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29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5" dirty="0">
                          <a:latin typeface="Tahoma"/>
                          <a:cs typeface="Tahoma"/>
                        </a:rPr>
                        <a:t>Andhra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Pradesh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889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such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establishment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five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unless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has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had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least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hour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:hours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less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eight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hours,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reduce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half-an-hour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application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made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employer,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consent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1270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periods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sz="1200" spc="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arranged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that,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along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rest,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spread-over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twelve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95" dirty="0">
                          <a:latin typeface="Tahoma"/>
                          <a:cs typeface="Tahoma"/>
                        </a:rPr>
                        <a:t>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252729">
                        <a:lnSpc>
                          <a:spcPts val="143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week a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holiday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whole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25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25" dirty="0">
                          <a:latin typeface="Tahoma"/>
                          <a:cs typeface="Tahoma"/>
                        </a:rPr>
                        <a:t>Goa,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Diu-Daman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required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therein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more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five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unless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has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had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interval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rest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least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hour: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4381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periods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work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shop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arranged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that,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along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with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his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intervals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rest,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they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spread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over more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twelve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hours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any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day: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7302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Every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establishment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allowed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week a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holiday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one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whole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day.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Provided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nothing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this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sub—section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shall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apply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whose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total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period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employment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week including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days </a:t>
                      </a:r>
                      <a:r>
                        <a:rPr sz="12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spent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authorised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leave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1200" spc="-3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less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six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days.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842" y="92201"/>
            <a:ext cx="878617" cy="401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3690</Words>
  <Application>Microsoft Office PowerPoint</Application>
  <PresentationFormat>On-screen Show (16:9)</PresentationFormat>
  <Paragraphs>304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MT</vt:lpstr>
      <vt:lpstr>Calibri</vt:lpstr>
      <vt:lpstr>Tahoma</vt:lpstr>
      <vt:lpstr>Times New Roman</vt:lpstr>
      <vt:lpstr>Office Theme</vt:lpstr>
      <vt:lpstr>PowerPoint Presentation</vt:lpstr>
      <vt:lpstr>Agenda of the program</vt:lpstr>
      <vt:lpstr>PowerPoint Presentation</vt:lpstr>
      <vt:lpstr>PowerPoint Presentation</vt:lpstr>
      <vt:lpstr>Opening &amp; Closing Hours of Establishment and Daily &amp; Weekly Hours of Work</vt:lpstr>
      <vt:lpstr>Opening &amp; Closing Hours of Establishment and Daily &amp; Weekly Hours of Work</vt:lpstr>
      <vt:lpstr>Opening &amp; Closing Hours of Establishment and Daily &amp; Weekly Hours of Work</vt:lpstr>
      <vt:lpstr>Opening &amp; Closing Hours of Establishment and Daily &amp; Weekly Hours of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details, write to us at: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1</cp:revision>
  <dcterms:created xsi:type="dcterms:W3CDTF">2021-04-08T10:48:26Z</dcterms:created>
  <dcterms:modified xsi:type="dcterms:W3CDTF">2021-04-08T10:49:02Z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