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79" r:id="rId12"/>
    <p:sldId id="264" r:id="rId13"/>
    <p:sldId id="280" r:id="rId14"/>
    <p:sldId id="265" r:id="rId15"/>
    <p:sldId id="281" r:id="rId16"/>
    <p:sldId id="266" r:id="rId17"/>
    <p:sldId id="282" r:id="rId18"/>
    <p:sldId id="267" r:id="rId19"/>
    <p:sldId id="283" r:id="rId20"/>
    <p:sldId id="268" r:id="rId21"/>
    <p:sldId id="269" r:id="rId22"/>
    <p:sldId id="270" r:id="rId23"/>
    <p:sldId id="285" r:id="rId24"/>
    <p:sldId id="284" r:id="rId25"/>
    <p:sldId id="286" r:id="rId26"/>
    <p:sldId id="271" r:id="rId27"/>
    <p:sldId id="272" r:id="rId28"/>
    <p:sldId id="273" r:id="rId29"/>
    <p:sldId id="274" r:id="rId30"/>
    <p:sldId id="275" r:id="rId31"/>
    <p:sldId id="27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668" y="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037" y="457962"/>
            <a:ext cx="8535924" cy="52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2907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70"/>
              </a:spcBef>
            </a:pPr>
            <a:r>
              <a:rPr sz="4000" b="1" spc="-20" dirty="0"/>
              <a:t>Strategic</a:t>
            </a:r>
            <a:r>
              <a:rPr sz="4000" b="1" spc="-5" dirty="0"/>
              <a:t> </a:t>
            </a:r>
            <a:r>
              <a:rPr sz="4000" b="1" spc="-10" dirty="0"/>
              <a:t>Human</a:t>
            </a:r>
            <a:r>
              <a:rPr sz="4000" b="1" spc="30" dirty="0"/>
              <a:t> </a:t>
            </a:r>
            <a:r>
              <a:rPr sz="4000" b="1" spc="-15" dirty="0"/>
              <a:t>Resource</a:t>
            </a:r>
            <a:r>
              <a:rPr sz="4000" b="1" spc="5" dirty="0"/>
              <a:t> </a:t>
            </a:r>
            <a:r>
              <a:rPr sz="4000" b="1" spc="-10" dirty="0"/>
              <a:t>Management</a:t>
            </a:r>
            <a:r>
              <a:rPr sz="4000" b="1" spc="10" dirty="0"/>
              <a:t> </a:t>
            </a:r>
            <a:r>
              <a:rPr sz="4000" b="1" spc="-5" dirty="0"/>
              <a:t>(SHRM)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13147" t="6573" r="12902" b="7971"/>
          <a:stretch/>
        </p:blipFill>
        <p:spPr>
          <a:xfrm>
            <a:off x="2514600" y="1600200"/>
            <a:ext cx="4419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6242" y="2057400"/>
            <a:ext cx="831151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 indent="-520700" algn="just">
              <a:buFont typeface="Wingdings" panose="05000000000000000000" pitchFamily="2" charset="2"/>
              <a:buChar char="Ø"/>
            </a:pP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There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is an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explicit linkage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between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HR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policy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and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practices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and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overall </a:t>
            </a:r>
            <a:r>
              <a:rPr lang="en-US" sz="2400" b="1" spc="-39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organizational</a:t>
            </a:r>
            <a:r>
              <a:rPr lang="en-US" sz="2400" b="1" spc="-3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strategic</a:t>
            </a:r>
            <a:r>
              <a:rPr lang="en-US" sz="2400" b="1" spc="-2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aims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and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the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organizational 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environment.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 </a:t>
            </a:r>
          </a:p>
          <a:p>
            <a:pPr marL="533400" indent="-520700" algn="just">
              <a:buFont typeface="Wingdings" panose="05000000000000000000" pitchFamily="2" charset="2"/>
              <a:buChar char="Ø"/>
            </a:pPr>
            <a:endParaRPr lang="en-US" sz="2400" b="1" spc="-10" dirty="0">
              <a:solidFill>
                <a:srgbClr val="00AF50"/>
              </a:solidFill>
              <a:cs typeface="Calibri"/>
            </a:endParaRPr>
          </a:p>
          <a:p>
            <a:pPr marL="533400" indent="-520700" algn="just">
              <a:buFont typeface="Wingdings" panose="05000000000000000000" pitchFamily="2" charset="2"/>
              <a:buChar char="Ø"/>
            </a:pP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There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is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some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organizing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 schema</a:t>
            </a:r>
            <a:r>
              <a:rPr lang="en-US" sz="2400" b="1" spc="-3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linking</a:t>
            </a:r>
            <a:r>
              <a:rPr lang="en-US" sz="2400" b="1" spc="-30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individual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HR</a:t>
            </a:r>
            <a:r>
              <a:rPr lang="en-US" sz="2400" b="1" spc="-2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interventions</a:t>
            </a:r>
            <a:r>
              <a:rPr lang="en-US" sz="2400" b="1" spc="-3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00AF50"/>
                </a:solidFill>
                <a:cs typeface="Calibri"/>
              </a:rPr>
              <a:t>so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 that</a:t>
            </a:r>
            <a:r>
              <a:rPr lang="en-US" sz="2400" b="1" spc="10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they</a:t>
            </a:r>
            <a:r>
              <a:rPr lang="en-US" sz="2400" b="1" spc="-1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are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mutually</a:t>
            </a:r>
            <a:r>
              <a:rPr lang="en-US" sz="2400" b="1" spc="-55" dirty="0">
                <a:solidFill>
                  <a:srgbClr val="00AF5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00AF50"/>
                </a:solidFill>
                <a:cs typeface="Calibri"/>
              </a:rPr>
              <a:t>supportive.</a:t>
            </a:r>
            <a:r>
              <a:rPr lang="en-US" sz="2400" b="1" spc="-10" dirty="0">
                <a:solidFill>
                  <a:srgbClr val="00AF50"/>
                </a:solidFill>
                <a:cs typeface="Calibri"/>
              </a:rPr>
              <a:t> </a:t>
            </a: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b="1" spc="-15" dirty="0">
              <a:solidFill>
                <a:srgbClr val="00AF50"/>
              </a:solidFill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00AF50"/>
                </a:solidFill>
                <a:cs typeface="Calibri"/>
              </a:rPr>
              <a:t>Much of the </a:t>
            </a:r>
            <a:r>
              <a:rPr sz="2400" b="1" spc="-5" dirty="0">
                <a:solidFill>
                  <a:srgbClr val="00AF50"/>
                </a:solidFill>
                <a:cs typeface="Calibri"/>
              </a:rPr>
              <a:t>responsibility </a:t>
            </a:r>
            <a:r>
              <a:rPr sz="2400" b="1" spc="-10" dirty="0">
                <a:solidFill>
                  <a:srgbClr val="00AF50"/>
                </a:solidFill>
                <a:cs typeface="Calibri"/>
              </a:rPr>
              <a:t>for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the </a:t>
            </a:r>
            <a:r>
              <a:rPr sz="2400" b="1" spc="-10" dirty="0">
                <a:solidFill>
                  <a:srgbClr val="00AF50"/>
                </a:solidFill>
                <a:cs typeface="Calibri"/>
              </a:rPr>
              <a:t>management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of </a:t>
            </a:r>
            <a:r>
              <a:rPr sz="2400" b="1" spc="-5" dirty="0">
                <a:solidFill>
                  <a:srgbClr val="00AF50"/>
                </a:solidFill>
                <a:cs typeface="Calibri"/>
              </a:rPr>
              <a:t>human </a:t>
            </a:r>
            <a:r>
              <a:rPr sz="2400" b="1" spc="-10" dirty="0">
                <a:solidFill>
                  <a:srgbClr val="00AF50"/>
                </a:solidFill>
                <a:cs typeface="Calibri"/>
              </a:rPr>
              <a:t>resources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is </a:t>
            </a:r>
            <a:r>
              <a:rPr sz="2400" b="1" spc="-10" dirty="0">
                <a:solidFill>
                  <a:srgbClr val="00AF50"/>
                </a:solidFill>
                <a:cs typeface="Calibri"/>
              </a:rPr>
              <a:t>devolved </a:t>
            </a:r>
            <a:r>
              <a:rPr sz="2400" b="1" spc="-395" dirty="0">
                <a:solidFill>
                  <a:srgbClr val="00AF50"/>
                </a:solidFill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down</a:t>
            </a:r>
            <a:r>
              <a:rPr sz="2400" b="1" spc="-40" dirty="0">
                <a:solidFill>
                  <a:srgbClr val="00AF50"/>
                </a:solidFill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the</a:t>
            </a:r>
            <a:r>
              <a:rPr sz="2400" b="1" spc="5" dirty="0">
                <a:solidFill>
                  <a:srgbClr val="00AF50"/>
                </a:solidFill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cs typeface="Calibri"/>
              </a:rPr>
              <a:t>line.</a:t>
            </a:r>
            <a:endParaRPr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EC490-BA0C-7B48-63A0-17E5E75DFA0B}"/>
              </a:ext>
            </a:extLst>
          </p:cNvPr>
          <p:cNvSpPr txBox="1"/>
          <p:nvPr/>
        </p:nvSpPr>
        <p:spPr>
          <a:xfrm>
            <a:off x="1066800" y="228600"/>
            <a:ext cx="731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Key</a:t>
            </a:r>
            <a:r>
              <a:rPr lang="en-US" sz="4000" b="1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Features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Human</a:t>
            </a:r>
            <a:r>
              <a:rPr lang="en-US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Resource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Management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"/>
            <a:ext cx="82296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743" y="1447800"/>
            <a:ext cx="8418513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95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400" b="1" spc="-1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400" b="1" spc="-15" dirty="0" err="1">
                <a:solidFill>
                  <a:srgbClr val="E36C09"/>
                </a:solidFill>
                <a:latin typeface="Calibri"/>
                <a:cs typeface="Calibri"/>
              </a:rPr>
              <a:t>ttempts</a:t>
            </a:r>
            <a:r>
              <a:rPr sz="24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link Human</a:t>
            </a:r>
            <a:r>
              <a:rPr sz="2400" b="1" spc="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Resource</a:t>
            </a:r>
            <a:r>
              <a:rPr sz="2400" b="1" spc="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activities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with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competency</a:t>
            </a:r>
            <a:r>
              <a:rPr sz="2400" b="1" spc="6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based</a:t>
            </a:r>
            <a:r>
              <a:rPr sz="24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performance</a:t>
            </a:r>
            <a:r>
              <a:rPr sz="2400" b="1" spc="6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measures.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30"/>
              </a:spcBef>
              <a:buClr>
                <a:srgbClr val="E36C09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400" b="1" spc="-1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400" b="1" spc="-15" dirty="0" err="1">
                <a:solidFill>
                  <a:srgbClr val="E36C09"/>
                </a:solidFill>
                <a:latin typeface="Calibri"/>
                <a:cs typeface="Calibri"/>
              </a:rPr>
              <a:t>ttempts</a:t>
            </a:r>
            <a:r>
              <a:rPr sz="2400" b="1" spc="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link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Human</a:t>
            </a:r>
            <a:r>
              <a:rPr sz="2400" b="1" spc="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Resource</a:t>
            </a:r>
            <a:r>
              <a:rPr sz="2400" b="1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activities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with</a:t>
            </a:r>
            <a:r>
              <a:rPr sz="24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business</a:t>
            </a:r>
            <a:r>
              <a:rPr sz="2400" b="1" spc="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surpluses</a:t>
            </a:r>
            <a:r>
              <a:rPr sz="2400" b="1" spc="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or</a:t>
            </a:r>
            <a:r>
              <a:rPr sz="24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profit.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756285" lvl="1" indent="-287020" algn="just"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lang="en-IN" sz="2400" spc="-1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factors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organisational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setting.</a:t>
            </a:r>
            <a:endParaRPr sz="2400" dirty="0">
              <a:latin typeface="Calibri"/>
              <a:cs typeface="Calibri"/>
            </a:endParaRPr>
          </a:p>
          <a:p>
            <a:pPr lvl="1" algn="just">
              <a:spcBef>
                <a:spcPts val="30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756285" marR="6350" lvl="1" indent="-287020" algn="just"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factor,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competency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 business surplus.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D95-4A00-99DF-7482-BBA4F8A59971}"/>
              </a:ext>
            </a:extLst>
          </p:cNvPr>
          <p:cNvSpPr txBox="1"/>
          <p:nvPr/>
        </p:nvSpPr>
        <p:spPr>
          <a:xfrm>
            <a:off x="1600200" y="152400"/>
            <a:ext cx="624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IN" sz="40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Approaches</a:t>
            </a:r>
            <a:r>
              <a:rPr lang="en-IN" sz="4000" b="1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the</a:t>
            </a:r>
            <a:r>
              <a:rPr lang="en-IN" sz="4000" b="1" spc="-2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743" y="1066800"/>
            <a:ext cx="8418513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concern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belief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uniquely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sustained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10" dirty="0">
                <a:latin typeface="Calibri"/>
                <a:cs typeface="Calibri"/>
              </a:rPr>
              <a:t>gains competitive </a:t>
            </a:r>
            <a:r>
              <a:rPr sz="2400" spc="-15" dirty="0">
                <a:latin typeface="Calibri"/>
                <a:cs typeface="Calibri"/>
              </a:rPr>
              <a:t>advantage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people </a:t>
            </a:r>
            <a:r>
              <a:rPr sz="2400" spc="-20" dirty="0">
                <a:latin typeface="Calibri"/>
                <a:cs typeface="Calibri"/>
              </a:rPr>
              <a:t>effectively, </a:t>
            </a:r>
            <a:r>
              <a:rPr sz="2400" spc="-10" dirty="0">
                <a:latin typeface="Calibri"/>
                <a:cs typeface="Calibri"/>
              </a:rPr>
              <a:t>drawing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expertise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ingenuity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meet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clearly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 objectives.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Integration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surplus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competency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adequate strategies. Here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role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strategy </a:t>
            </a:r>
            <a:r>
              <a:rPr sz="2400" spc="-10" dirty="0">
                <a:latin typeface="Calibri"/>
                <a:cs typeface="Calibri"/>
              </a:rPr>
              <a:t>comes into picture.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way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people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managed, </a:t>
            </a:r>
            <a:r>
              <a:rPr sz="2400" spc="-10" dirty="0">
                <a:latin typeface="Calibri"/>
                <a:cs typeface="Calibri"/>
              </a:rPr>
              <a:t>motivated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deployed, </a:t>
            </a:r>
            <a:r>
              <a:rPr sz="2400" spc="-5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availability </a:t>
            </a:r>
            <a:r>
              <a:rPr sz="2400" spc="-5" dirty="0">
                <a:latin typeface="Calibri"/>
                <a:cs typeface="Calibri"/>
              </a:rPr>
              <a:t>of skills and </a:t>
            </a:r>
            <a:r>
              <a:rPr sz="2400" spc="-10" dirty="0">
                <a:latin typeface="Calibri"/>
                <a:cs typeface="Calibri"/>
              </a:rPr>
              <a:t>knowledge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all shape the </a:t>
            </a:r>
            <a:r>
              <a:rPr sz="2400" spc="-5" dirty="0">
                <a:latin typeface="Calibri"/>
                <a:cs typeface="Calibri"/>
              </a:rPr>
              <a:t> 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strategy.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strategic</a:t>
            </a:r>
            <a:r>
              <a:rPr sz="2400" spc="-10" dirty="0">
                <a:latin typeface="Calibri"/>
                <a:cs typeface="Calibri"/>
              </a:rPr>
              <a:t> orientation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then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 </a:t>
            </a:r>
            <a:r>
              <a:rPr sz="2400" spc="-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orientation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 resource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competency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excellence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D95-4A00-99DF-7482-BBA4F8A59971}"/>
              </a:ext>
            </a:extLst>
          </p:cNvPr>
          <p:cNvSpPr txBox="1"/>
          <p:nvPr/>
        </p:nvSpPr>
        <p:spPr>
          <a:xfrm>
            <a:off x="1600200" y="152400"/>
            <a:ext cx="624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IN" sz="40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Approaches</a:t>
            </a:r>
            <a:r>
              <a:rPr lang="en-IN" sz="4000" b="1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the</a:t>
            </a:r>
            <a:r>
              <a:rPr lang="en-IN" sz="4000" b="1" spc="-2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4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19200"/>
            <a:ext cx="8492490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Barriers</a:t>
            </a:r>
            <a:r>
              <a:rPr sz="2400" spc="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successful</a:t>
            </a:r>
            <a:r>
              <a:rPr sz="2400" spc="3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SHRM</a:t>
            </a:r>
            <a:r>
              <a:rPr sz="2400" spc="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implementation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are 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complex.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main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reason</a:t>
            </a:r>
            <a:r>
              <a:rPr sz="2400" spc="3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2400" spc="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lack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of</a:t>
            </a:r>
            <a:r>
              <a:rPr sz="2400" spc="3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growth </a:t>
            </a:r>
            <a:r>
              <a:rPr sz="2400" spc="-3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strategy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or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failure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implement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one.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Other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major</a:t>
            </a:r>
            <a:r>
              <a:rPr sz="24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barriers</a:t>
            </a:r>
            <a:r>
              <a:rPr sz="2400" spc="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are</a:t>
            </a:r>
            <a:r>
              <a:rPr sz="24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summarized</a:t>
            </a:r>
            <a:r>
              <a:rPr sz="24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follows: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Inducing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vision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mission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change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effort.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High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resistance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due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lack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cooperation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bottom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line.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Interdepartmental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conflict.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commitment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entire</a:t>
            </a:r>
            <a:r>
              <a:rPr sz="2400" spc="2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senior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management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team.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Plans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integrate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internal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resource</a:t>
            </a:r>
            <a:r>
              <a:rPr sz="2400" spc="4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with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external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Limited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time,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money</a:t>
            </a:r>
            <a:r>
              <a:rPr sz="2400" spc="2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statusquo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approach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employees.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Fear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incompetency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senior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level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managers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9452A"/>
                </a:solidFill>
                <a:latin typeface="Calibri"/>
                <a:cs typeface="Calibri"/>
              </a:rPr>
              <a:t>take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up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strategic steps.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Diverse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work-force</a:t>
            </a:r>
            <a:r>
              <a:rPr sz="2400" spc="5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competitive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skill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sets.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E4C7C-06EA-EC5C-04F1-5F6CCB3CF80E}"/>
              </a:ext>
            </a:extLst>
          </p:cNvPr>
          <p:cNvSpPr txBox="1"/>
          <p:nvPr/>
        </p:nvSpPr>
        <p:spPr>
          <a:xfrm>
            <a:off x="22860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Barriers</a:t>
            </a:r>
            <a:r>
              <a:rPr lang="en-IN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4390" y="1219200"/>
            <a:ext cx="7848600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Fear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towards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victimisation</a:t>
            </a:r>
            <a:r>
              <a:rPr sz="2400" spc="-3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wake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failures.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Improper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assignments and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leadership conflict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over</a:t>
            </a:r>
            <a:r>
              <a:rPr sz="2400" spc="3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authority.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Ramifications</a:t>
            </a:r>
            <a:r>
              <a:rPr sz="2400" spc="-3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power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relations.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Vulnerability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legislative</a:t>
            </a:r>
            <a:r>
              <a:rPr sz="2400" spc="-4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changes.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Resistance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that comes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through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legitimate</a:t>
            </a:r>
            <a:r>
              <a:rPr sz="2400" spc="-3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labour institutions.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Presence</a:t>
            </a:r>
            <a:r>
              <a:rPr sz="2400" spc="2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active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labour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union.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Rapid</a:t>
            </a:r>
            <a:r>
              <a:rPr sz="2400" spc="-3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structural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changes.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Economic</a:t>
            </a:r>
            <a:r>
              <a:rPr sz="2400" spc="2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52A"/>
                </a:solidFill>
                <a:latin typeface="Calibri"/>
                <a:cs typeface="Calibri"/>
              </a:rPr>
              <a:t>market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pressures</a:t>
            </a:r>
            <a:r>
              <a:rPr sz="2400" spc="4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influenced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adoption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49452A"/>
                </a:solidFill>
                <a:latin typeface="Calibri"/>
                <a:cs typeface="Calibri"/>
              </a:rPr>
              <a:t>HRM.</a:t>
            </a:r>
            <a:endParaRPr sz="2400" dirty="0">
              <a:latin typeface="Calibri"/>
              <a:cs typeface="Calibri"/>
            </a:endParaRPr>
          </a:p>
          <a:p>
            <a:pPr marL="444500" indent="-4318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More</a:t>
            </a:r>
            <a:r>
              <a:rPr sz="2400" spc="1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diverse,</a:t>
            </a:r>
            <a:r>
              <a:rPr sz="2400" spc="1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outward</a:t>
            </a:r>
            <a:r>
              <a:rPr sz="2400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looking</a:t>
            </a:r>
            <a:r>
              <a:rPr sz="2400" spc="5" dirty="0">
                <a:solidFill>
                  <a:srgbClr val="4945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52A"/>
                </a:solidFill>
                <a:latin typeface="Calibri"/>
                <a:cs typeface="Calibri"/>
              </a:rPr>
              <a:t>approach.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0DB02-D9C7-6F0B-FA6D-24EB48D1E456}"/>
              </a:ext>
            </a:extLst>
          </p:cNvPr>
          <p:cNvSpPr txBox="1"/>
          <p:nvPr/>
        </p:nvSpPr>
        <p:spPr>
          <a:xfrm>
            <a:off x="247269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Barriers</a:t>
            </a:r>
            <a:r>
              <a:rPr lang="en-IN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95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199" y="1447800"/>
            <a:ext cx="845121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Identifying</a:t>
            </a:r>
            <a:r>
              <a:rPr sz="2400" spc="7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spc="7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analysing</a:t>
            </a:r>
            <a:r>
              <a:rPr sz="2400" spc="7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external</a:t>
            </a:r>
            <a:r>
              <a:rPr sz="2400" spc="6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opportunities</a:t>
            </a:r>
            <a:r>
              <a:rPr sz="2400" spc="9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spc="7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threats</a:t>
            </a:r>
            <a:r>
              <a:rPr sz="2400" spc="6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that</a:t>
            </a:r>
            <a:r>
              <a:rPr sz="2400" spc="6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may</a:t>
            </a:r>
            <a:r>
              <a:rPr sz="2400" spc="7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be</a:t>
            </a:r>
            <a:r>
              <a:rPr sz="2400" spc="8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crucial</a:t>
            </a:r>
            <a:r>
              <a:rPr sz="2400" spc="6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6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 </a:t>
            </a:r>
            <a:r>
              <a:rPr sz="2400" spc="-39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company's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success.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Provides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clear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business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strategy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vision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future.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30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supply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competitive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intelligence</a:t>
            </a:r>
            <a:r>
              <a:rPr sz="2400" spc="4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may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be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useful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in</a:t>
            </a:r>
            <a:r>
              <a:rPr sz="2400" spc="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strategic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planning</a:t>
            </a:r>
            <a:r>
              <a:rPr sz="2400" spc="4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recruit,</a:t>
            </a:r>
            <a:r>
              <a:rPr sz="2400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retain</a:t>
            </a:r>
            <a:r>
              <a:rPr sz="2400" spc="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motivate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people.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develop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retain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of highly</a:t>
            </a:r>
            <a:r>
              <a:rPr sz="2400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competent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people.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Calibri"/>
              <a:buAutoNum type="arabicParenR"/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2967-60FD-6161-3540-3E266FF67D76}"/>
              </a:ext>
            </a:extLst>
          </p:cNvPr>
          <p:cNvSpPr txBox="1"/>
          <p:nvPr/>
        </p:nvSpPr>
        <p:spPr>
          <a:xfrm>
            <a:off x="2396807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Benefits</a:t>
            </a:r>
            <a:r>
              <a:rPr lang="en-IN" sz="4000" b="1" spc="-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392" y="1752600"/>
            <a:ext cx="8451215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ensure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that people</a:t>
            </a:r>
            <a:r>
              <a:rPr sz="2400" spc="3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development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issues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are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addressed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C00CC"/>
                </a:solidFill>
                <a:latin typeface="Calibri"/>
                <a:cs typeface="Calibri"/>
              </a:rPr>
              <a:t>systematically.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supply</a:t>
            </a:r>
            <a:r>
              <a:rPr sz="2400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information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regarding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company's</a:t>
            </a:r>
            <a:r>
              <a:rPr sz="2400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internal</a:t>
            </a:r>
            <a:r>
              <a:rPr sz="2400" spc="3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strengths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spc="3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weaknesses.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meet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expectations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customers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C00CC"/>
                </a:solidFill>
                <a:latin typeface="Calibri"/>
                <a:cs typeface="Calibri"/>
              </a:rPr>
              <a:t>effectively.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ensure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high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productivity.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400" spc="-8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 ensure</a:t>
            </a:r>
            <a:r>
              <a:rPr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business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surplus</a:t>
            </a:r>
            <a:r>
              <a:rPr sz="2400" spc="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thorough </a:t>
            </a:r>
            <a:r>
              <a:rPr sz="2400" spc="-20" dirty="0">
                <a:solidFill>
                  <a:srgbClr val="CC00CC"/>
                </a:solidFill>
                <a:latin typeface="Calibri"/>
                <a:cs typeface="Calibri"/>
              </a:rPr>
              <a:t>competency.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AEDBB-DD9E-49C5-8CDC-7AAC395B8608}"/>
              </a:ext>
            </a:extLst>
          </p:cNvPr>
          <p:cNvSpPr txBox="1"/>
          <p:nvPr/>
        </p:nvSpPr>
        <p:spPr>
          <a:xfrm>
            <a:off x="2396807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Benefits</a:t>
            </a:r>
            <a:r>
              <a:rPr lang="en-IN" sz="4000" b="1" spc="-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95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0" y="1828800"/>
            <a:ext cx="7772399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096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The</a:t>
            </a:r>
            <a:r>
              <a:rPr sz="2800" spc="38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5</a:t>
            </a:r>
            <a:r>
              <a:rPr sz="2800" spc="-20" dirty="0">
                <a:solidFill>
                  <a:srgbClr val="9933FF"/>
                </a:solidFill>
                <a:latin typeface="Calibri"/>
                <a:cs typeface="Calibri"/>
              </a:rPr>
              <a:t>Ps</a:t>
            </a:r>
            <a:r>
              <a:rPr sz="2800" spc="38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model</a:t>
            </a:r>
            <a:r>
              <a:rPr sz="2800" spc="38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of</a:t>
            </a:r>
            <a:r>
              <a:rPr sz="2800" spc="39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strategic</a:t>
            </a:r>
            <a:r>
              <a:rPr sz="2800" spc="39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human</a:t>
            </a:r>
            <a:r>
              <a:rPr sz="2800" spc="39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resource</a:t>
            </a:r>
            <a:r>
              <a:rPr sz="2800" spc="39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management</a:t>
            </a:r>
            <a:r>
              <a:rPr sz="2800" spc="38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(SHRM)</a:t>
            </a:r>
            <a:r>
              <a:rPr sz="2800" spc="40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is</a:t>
            </a:r>
            <a:r>
              <a:rPr sz="2800" spc="39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a</a:t>
            </a:r>
            <a:r>
              <a:rPr sz="2800" spc="39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new </a:t>
            </a:r>
            <a:r>
              <a:rPr sz="2800" spc="-44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model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 in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area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of </a:t>
            </a:r>
            <a:r>
              <a:rPr sz="2800" spc="-25" dirty="0">
                <a:solidFill>
                  <a:srgbClr val="9933FF"/>
                </a:solidFill>
                <a:latin typeface="Calibri"/>
                <a:cs typeface="Calibri"/>
              </a:rPr>
              <a:t>study.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model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proposed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 by</a:t>
            </a:r>
            <a:r>
              <a:rPr sz="2800" spc="-1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Randal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9933FF"/>
                </a:solidFill>
                <a:latin typeface="Calibri"/>
                <a:cs typeface="Calibri"/>
              </a:rPr>
              <a:t>Schuler.</a:t>
            </a:r>
            <a:endParaRPr sz="2800" dirty="0">
              <a:latin typeface="Calibri"/>
              <a:cs typeface="Calibri"/>
            </a:endParaRPr>
          </a:p>
          <a:p>
            <a:pPr marL="622300" indent="-609600" algn="just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endParaRPr sz="2800" dirty="0">
              <a:latin typeface="Calibri"/>
              <a:cs typeface="Calibri"/>
            </a:endParaRPr>
          </a:p>
          <a:p>
            <a:pPr marL="622300" indent="-6096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This</a:t>
            </a:r>
            <a:r>
              <a:rPr sz="2800" spc="37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model</a:t>
            </a:r>
            <a:r>
              <a:rPr sz="2800" spc="36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melds</a:t>
            </a:r>
            <a:r>
              <a:rPr sz="2800" spc="37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9933FF"/>
                </a:solidFill>
                <a:latin typeface="Calibri"/>
                <a:cs typeface="Calibri"/>
              </a:rPr>
              <a:t>five</a:t>
            </a:r>
            <a:r>
              <a:rPr sz="2800" b="1" spc="38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Calibri"/>
                <a:cs typeface="Calibri"/>
              </a:rPr>
              <a:t>human</a:t>
            </a:r>
            <a:r>
              <a:rPr sz="2800" b="1" spc="38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9933FF"/>
                </a:solidFill>
                <a:latin typeface="Calibri"/>
                <a:cs typeface="Calibri"/>
              </a:rPr>
              <a:t>resource</a:t>
            </a:r>
            <a:r>
              <a:rPr sz="2800" b="1" spc="37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933FF"/>
                </a:solidFill>
                <a:latin typeface="Calibri"/>
                <a:cs typeface="Calibri"/>
              </a:rPr>
              <a:t>activities</a:t>
            </a:r>
            <a:r>
              <a:rPr sz="2800" b="1" spc="38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with</a:t>
            </a:r>
            <a:r>
              <a:rPr sz="2800" spc="37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strategic</a:t>
            </a:r>
            <a:r>
              <a:rPr sz="2800" spc="37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highlight</a:t>
            </a:r>
            <a:r>
              <a:rPr sz="2800" spc="38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9933FF"/>
                </a:solidFill>
                <a:latin typeface="Calibri"/>
                <a:cs typeface="Calibri"/>
              </a:rPr>
              <a:t>just</a:t>
            </a:r>
            <a:r>
              <a:rPr lang="en-IN" sz="2800" spc="-1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how</a:t>
            </a:r>
            <a:r>
              <a:rPr sz="2800" spc="-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significant,</a:t>
            </a:r>
            <a:r>
              <a:rPr sz="28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9933FF"/>
                </a:solidFill>
                <a:latin typeface="Calibri"/>
                <a:cs typeface="Calibri"/>
              </a:rPr>
              <a:t> strategy</a:t>
            </a:r>
            <a:r>
              <a:rPr sz="2800" spc="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activity</a:t>
            </a:r>
            <a:r>
              <a:rPr sz="28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link</a:t>
            </a:r>
            <a:r>
              <a:rPr sz="28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FF"/>
                </a:solidFill>
                <a:latin typeface="Calibri"/>
                <a:cs typeface="Calibri"/>
              </a:rPr>
              <a:t>can</a:t>
            </a:r>
            <a:r>
              <a:rPr sz="28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933FF"/>
                </a:solidFill>
                <a:latin typeface="Calibri"/>
                <a:cs typeface="Calibri"/>
              </a:rPr>
              <a:t>be.</a:t>
            </a:r>
            <a:endParaRPr sz="28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5809C-1B81-9E7B-60CC-12D846311747}"/>
              </a:ext>
            </a:extLst>
          </p:cNvPr>
          <p:cNvSpPr txBox="1"/>
          <p:nvPr/>
        </p:nvSpPr>
        <p:spPr>
          <a:xfrm>
            <a:off x="2362200" y="381000"/>
            <a:ext cx="510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5P</a:t>
            </a:r>
            <a:r>
              <a:rPr lang="en-IN" sz="4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lang="en-IN" sz="4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en-IN" sz="4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SHRM</a:t>
            </a:r>
            <a:endParaRPr lang="en-IN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6911" y="1752600"/>
            <a:ext cx="7693978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The	p</a:t>
            </a:r>
            <a:r>
              <a:rPr sz="2400" b="1" spc="-3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opo</a:t>
            </a:r>
            <a:r>
              <a:rPr sz="2400" b="1" spc="5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622422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d	</a:t>
            </a:r>
            <a:r>
              <a:rPr sz="2400" b="1" spc="-15" dirty="0">
                <a:solidFill>
                  <a:srgbClr val="622422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odel	</a:t>
            </a:r>
            <a:r>
              <a:rPr sz="2400" b="1" spc="-15" dirty="0">
                <a:solidFill>
                  <a:srgbClr val="622422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nco</a:t>
            </a:r>
            <a:r>
              <a:rPr sz="2400" b="1" spc="-2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po</a:t>
            </a:r>
            <a:r>
              <a:rPr sz="2400" b="1" spc="-5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400" b="1" spc="-30" dirty="0">
                <a:solidFill>
                  <a:srgbClr val="622422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622422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622422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s	the	5</a:t>
            </a:r>
            <a:r>
              <a:rPr sz="2400" b="1" spc="-25" dirty="0">
                <a:solidFill>
                  <a:srgbClr val="622422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s	of</a:t>
            </a:r>
            <a:r>
              <a:rPr lang="en-IN" sz="2400" b="1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strategic</a:t>
            </a:r>
            <a:r>
              <a:rPr lang="en-IN" sz="2400" b="1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hum</a:t>
            </a:r>
            <a:r>
              <a:rPr sz="2400" b="1" spc="-10" dirty="0">
                <a:solidFill>
                  <a:srgbClr val="622422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n</a:t>
            </a:r>
            <a:r>
              <a:rPr lang="en-IN" sz="2400" b="1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622422"/>
                </a:solidFill>
                <a:latin typeface="Calibri"/>
                <a:cs typeface="Calibri"/>
              </a:rPr>
              <a:t>es</a:t>
            </a:r>
            <a:r>
              <a:rPr sz="2400" b="1" dirty="0">
                <a:solidFill>
                  <a:srgbClr val="622422"/>
                </a:solidFill>
                <a:latin typeface="Calibri"/>
                <a:cs typeface="Calibri"/>
              </a:rPr>
              <a:t>ou</a:t>
            </a:r>
            <a:r>
              <a:rPr sz="2400" b="1" spc="-25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622422"/>
                </a:solidFill>
                <a:latin typeface="Calibri"/>
                <a:cs typeface="Calibri"/>
              </a:rPr>
              <a:t>ce  </a:t>
            </a:r>
            <a:r>
              <a:rPr sz="2400" b="1" spc="-10" dirty="0">
                <a:solidFill>
                  <a:srgbClr val="622422"/>
                </a:solidFill>
                <a:latin typeface="Calibri"/>
                <a:cs typeface="Calibri"/>
              </a:rPr>
              <a:t>management</a:t>
            </a:r>
            <a:r>
              <a:rPr sz="2400" b="1" spc="-5" dirty="0">
                <a:solidFill>
                  <a:srgbClr val="622422"/>
                </a:solidFill>
                <a:latin typeface="Calibri"/>
                <a:cs typeface="Calibri"/>
              </a:rPr>
              <a:t> which</a:t>
            </a:r>
            <a:r>
              <a:rPr sz="2400" b="1" spc="-15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22422"/>
                </a:solidFill>
                <a:latin typeface="Calibri"/>
                <a:cs typeface="Calibri"/>
              </a:rPr>
              <a:t>stand</a:t>
            </a:r>
            <a:r>
              <a:rPr sz="2400" b="1" spc="-15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22422"/>
                </a:solidFill>
                <a:latin typeface="Calibri"/>
                <a:cs typeface="Calibri"/>
              </a:rPr>
              <a:t>for:</a:t>
            </a:r>
            <a:endParaRPr lang="en-IN" sz="2400" b="1" spc="-10" dirty="0">
              <a:solidFill>
                <a:srgbClr val="622422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927100" lvl="1" indent="-457200" algn="just"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Philosophy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resources</a:t>
            </a:r>
            <a:endParaRPr sz="2400" dirty="0">
              <a:latin typeface="Calibri"/>
              <a:cs typeface="Calibri"/>
            </a:endParaRPr>
          </a:p>
          <a:p>
            <a:pPr marL="927100" lvl="1" indent="-457200" algn="just"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Policies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927100" lvl="1" indent="-457200" algn="just"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Programme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927100" lvl="1" indent="-457200" algn="just"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Practices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927100" lvl="1" indent="-457200" algn="just"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86A-BB36-8482-388C-2912324FAD78}"/>
              </a:ext>
            </a:extLst>
          </p:cNvPr>
          <p:cNvSpPr txBox="1"/>
          <p:nvPr/>
        </p:nvSpPr>
        <p:spPr>
          <a:xfrm>
            <a:off x="2362200" y="381000"/>
            <a:ext cx="510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5P</a:t>
            </a:r>
            <a:r>
              <a:rPr lang="en-IN" sz="4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lang="en-IN" sz="4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en-IN" sz="4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latin typeface="Calibri"/>
                <a:cs typeface="Calibri"/>
              </a:rPr>
              <a:t>SHRM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4793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43000"/>
            <a:ext cx="845566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b="1" spc="-15" dirty="0">
                <a:solidFill>
                  <a:srgbClr val="002060"/>
                </a:solidFill>
                <a:latin typeface="Calibri"/>
                <a:cs typeface="Calibri"/>
              </a:rPr>
              <a:t>Strategic</a:t>
            </a:r>
            <a:r>
              <a:rPr sz="2400" b="1" spc="3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alibri"/>
                <a:cs typeface="Calibri"/>
              </a:rPr>
              <a:t>human 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resource management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 practice of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attracting,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developing,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rewarding,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and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retaining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 employees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benefit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both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employees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as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individuals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and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organization</a:t>
            </a:r>
            <a:r>
              <a:rPr sz="2400" spc="-2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 a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whole.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HR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departments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practice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strategic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human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resource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management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do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not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work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independently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within a silo;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they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interact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departments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within an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organization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order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understand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their goals and then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create strategies that align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with those objectives, as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well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 those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 a result, the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goals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of a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human resource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department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reflect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and support the goals of the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rest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89AE4-8681-31CB-2659-9B88FAD47F6C}"/>
              </a:ext>
            </a:extLst>
          </p:cNvPr>
          <p:cNvSpPr txBox="1"/>
          <p:nvPr/>
        </p:nvSpPr>
        <p:spPr>
          <a:xfrm>
            <a:off x="457200" y="152400"/>
            <a:ext cx="853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IN" sz="4000" b="1" spc="3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066800"/>
            <a:ext cx="8305800" cy="5491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244475" algn="l"/>
              </a:tabLst>
            </a:pPr>
            <a:r>
              <a:rPr sz="2400" b="1" u="sng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Philosophy:</a:t>
            </a:r>
            <a:r>
              <a:rPr sz="2400" b="1" spc="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Expressed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culture.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expresses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+mj-lt"/>
              <a:buAutoNum type="arabicPeriod"/>
            </a:pPr>
            <a:endParaRPr sz="1600" dirty="0">
              <a:latin typeface="Calibri"/>
              <a:cs typeface="Calibri"/>
            </a:endParaRPr>
          </a:p>
          <a:p>
            <a:pPr marL="469900" marR="5715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400" b="1" u="sng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Policies:</a:t>
            </a:r>
            <a:r>
              <a:rPr sz="2400" b="1" spc="23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IN" sz="2400" b="1" spc="235" dirty="0">
                <a:solidFill>
                  <a:srgbClr val="CC00C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Expressed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shared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guidelines.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Policies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establish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guidelines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programs.</a:t>
            </a:r>
            <a:r>
              <a:rPr lang="en-IN" sz="2400" dirty="0">
                <a:latin typeface="Calibri"/>
                <a:cs typeface="Calibri"/>
              </a:rPr>
              <a:t> </a:t>
            </a:r>
          </a:p>
          <a:p>
            <a:pPr marL="355600" marR="5715" indent="-342900" algn="just">
              <a:lnSpc>
                <a:spcPct val="100000"/>
              </a:lnSpc>
              <a:buFont typeface="+mj-lt"/>
              <a:buAutoNum type="arabicPeriod"/>
            </a:pPr>
            <a:endParaRPr lang="en-IN" sz="1600" dirty="0">
              <a:latin typeface="Calibri"/>
              <a:cs typeface="Calibri"/>
            </a:endParaRPr>
          </a:p>
          <a:p>
            <a:pPr marL="469900" marR="5715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400" b="1" u="sng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P</a:t>
            </a:r>
            <a:r>
              <a:rPr sz="2400" b="1" u="sng" spc="-3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sng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og</a:t>
            </a:r>
            <a:r>
              <a:rPr sz="2400" b="1" u="sng" spc="-4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sng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sng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</a:t>
            </a:r>
            <a:r>
              <a:rPr sz="2400" b="1" u="sng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:</a:t>
            </a:r>
            <a:r>
              <a:rPr lang="en-IN" sz="2400" b="1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	</a:t>
            </a:r>
            <a:r>
              <a:rPr lang="en-IN" sz="2400" spc="-15" dirty="0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r</a:t>
            </a:r>
            <a:r>
              <a:rPr sz="2400" spc="-10" dirty="0" err="1">
                <a:latin typeface="Calibri"/>
                <a:cs typeface="Calibri"/>
              </a:rPr>
              <a:t>t</a:t>
            </a:r>
            <a:r>
              <a:rPr sz="2400" spc="-5" dirty="0" err="1">
                <a:latin typeface="Calibri"/>
                <a:cs typeface="Calibri"/>
              </a:rPr>
              <a:t>i</a:t>
            </a:r>
            <a:r>
              <a:rPr sz="2400" spc="-10" dirty="0" err="1">
                <a:latin typeface="Calibri"/>
                <a:cs typeface="Calibri"/>
              </a:rPr>
              <a:t>c</a:t>
            </a:r>
            <a:r>
              <a:rPr sz="2400" spc="10" dirty="0" err="1">
                <a:latin typeface="Calibri"/>
                <a:cs typeface="Calibri"/>
              </a:rPr>
              <a:t>u</a:t>
            </a:r>
            <a:r>
              <a:rPr sz="2400" spc="-5" dirty="0" err="1">
                <a:latin typeface="Calibri"/>
                <a:cs typeface="Calibri"/>
              </a:rPr>
              <a:t>l</a:t>
            </a:r>
            <a:r>
              <a:rPr sz="2400" spc="-15" dirty="0" err="1">
                <a:latin typeface="Calibri"/>
                <a:cs typeface="Calibri"/>
              </a:rPr>
              <a:t>a</a:t>
            </a:r>
            <a:r>
              <a:rPr sz="2400" spc="-30" dirty="0" err="1">
                <a:latin typeface="Calibri"/>
                <a:cs typeface="Calibri"/>
              </a:rPr>
              <a:t>t</a:t>
            </a:r>
            <a:r>
              <a:rPr sz="2400" dirty="0" err="1">
                <a:latin typeface="Calibri"/>
                <a:cs typeface="Calibri"/>
              </a:rPr>
              <a:t>ed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uman	</a:t>
            </a:r>
            <a:r>
              <a:rPr sz="2400" spc="-3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e</a:t>
            </a:r>
            <a:r>
              <a:rPr sz="2400" spc="5" dirty="0" err="1">
                <a:latin typeface="Calibri"/>
                <a:cs typeface="Calibri"/>
              </a:rPr>
              <a:t>s</a:t>
            </a:r>
            <a:r>
              <a:rPr sz="2400" spc="-5" dirty="0" err="1">
                <a:latin typeface="Calibri"/>
                <a:cs typeface="Calibri"/>
              </a:rPr>
              <a:t>ou</a:t>
            </a:r>
            <a:r>
              <a:rPr sz="2400" spc="-30" dirty="0" err="1">
                <a:latin typeface="Calibri"/>
                <a:cs typeface="Calibri"/>
              </a:rPr>
              <a:t>r</a:t>
            </a:r>
            <a:r>
              <a:rPr sz="2400" spc="-10" dirty="0" err="1">
                <a:latin typeface="Calibri"/>
                <a:cs typeface="Calibri"/>
              </a:rPr>
              <a:t>c</a:t>
            </a:r>
            <a:r>
              <a:rPr lang="en-IN" sz="240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g</a:t>
            </a:r>
            <a:r>
              <a:rPr sz="2400" spc="-114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lang="en-IN" sz="2400" dirty="0">
                <a:latin typeface="Calibri"/>
                <a:cs typeface="Calibri"/>
              </a:rPr>
              <a:t>          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din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facilitate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address major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issues.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  <a:buFont typeface="+mj-lt"/>
              <a:buAutoNum type="arabicPeriod"/>
            </a:pPr>
            <a:endParaRPr sz="1400" dirty="0">
              <a:latin typeface="Calibri"/>
              <a:cs typeface="Calibri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62890" algn="l"/>
              </a:tabLst>
            </a:pPr>
            <a:r>
              <a:rPr sz="2400" b="1" u="sng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Practices:</a:t>
            </a:r>
            <a:r>
              <a:rPr sz="2400" b="1" spc="16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leadership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managerial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motivate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behaviours.</a:t>
            </a:r>
            <a:endParaRPr sz="2400" dirty="0">
              <a:latin typeface="Calibri"/>
              <a:cs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+mj-lt"/>
              <a:buAutoNum type="arabicPeriod"/>
            </a:pPr>
            <a:endParaRPr sz="1200" dirty="0">
              <a:latin typeface="Calibri"/>
              <a:cs typeface="Calibri"/>
            </a:endParaRPr>
          </a:p>
          <a:p>
            <a:pPr marL="469900" marR="6985" indent="-457200" algn="just">
              <a:lnSpc>
                <a:spcPct val="100000"/>
              </a:lnSpc>
              <a:buFont typeface="+mj-lt"/>
              <a:buAutoNum type="arabicPeriod"/>
              <a:tabLst>
                <a:tab pos="274955" algn="l"/>
              </a:tabLst>
            </a:pPr>
            <a:r>
              <a:rPr sz="2400" b="1" u="heavy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Processes:</a:t>
            </a:r>
            <a:r>
              <a:rPr sz="2400" b="1" spc="254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formulation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B1AB4-2269-2D97-93B7-A20EFAF1DCDA}"/>
              </a:ext>
            </a:extLst>
          </p:cNvPr>
          <p:cNvSpPr txBox="1"/>
          <p:nvPr/>
        </p:nvSpPr>
        <p:spPr>
          <a:xfrm>
            <a:off x="2286000" y="152400"/>
            <a:ext cx="510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5P</a:t>
            </a:r>
            <a:r>
              <a:rPr lang="en-IN" sz="4000" b="1" spc="-3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Model</a:t>
            </a:r>
            <a:r>
              <a:rPr lang="en-IN" sz="4000" b="1" spc="-2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2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0"/>
            <a:ext cx="91186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400" y="1445350"/>
            <a:ext cx="80772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last two</a:t>
            </a:r>
            <a:r>
              <a:rPr sz="2400" spc="38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decades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has been an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increasing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awareness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that HR functions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were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like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</a:t>
            </a:r>
            <a:r>
              <a:rPr sz="2400" spc="1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island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unto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itself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softer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people-centred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values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far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away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from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hard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world </a:t>
            </a:r>
            <a:r>
              <a:rPr sz="24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real</a:t>
            </a:r>
            <a:r>
              <a:rPr sz="2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business.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order to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justify its own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existence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HR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functions had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be seen as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more intimately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connected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strategy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day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day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running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business side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enterprise.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Many writers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late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1980s,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started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clamouring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more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approach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people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than 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standard practices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traditional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people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industrial</a:t>
            </a:r>
            <a:r>
              <a:rPr sz="2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relations</a:t>
            </a:r>
            <a:r>
              <a:rPr sz="2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models.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B66F5-4D45-9990-ABCA-BE7F02EB467E}"/>
              </a:ext>
            </a:extLst>
          </p:cNvPr>
          <p:cNvSpPr txBox="1"/>
          <p:nvPr/>
        </p:nvSpPr>
        <p:spPr>
          <a:xfrm>
            <a:off x="1524000" y="368732"/>
            <a:ext cx="6629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How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differs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from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HRM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" y="0"/>
            <a:ext cx="91186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8952" y="1033599"/>
            <a:ext cx="815149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programs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with long- 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term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objectives.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Instead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focusing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internal 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issues,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 on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addressing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and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solving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problems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that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effect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people</a:t>
            </a:r>
            <a:r>
              <a:rPr sz="2400" spc="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programs</a:t>
            </a:r>
            <a:r>
              <a:rPr sz="2400" spc="37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long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run and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often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globally. Therefore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primary goal of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increase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employee productivity by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focusing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business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obstacles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that occur outside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resources. </a:t>
            </a:r>
            <a:endParaRPr lang="en-IN" sz="2400" spc="-10" dirty="0">
              <a:solidFill>
                <a:srgbClr val="0F243E"/>
              </a:solidFill>
              <a:latin typeface="Calibri"/>
              <a:cs typeface="Calibri"/>
            </a:endParaRPr>
          </a:p>
          <a:p>
            <a:pPr marL="533400" marR="5080" indent="-5207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IN" sz="2400" spc="-10" dirty="0">
              <a:solidFill>
                <a:srgbClr val="0F243E"/>
              </a:solidFill>
              <a:latin typeface="Calibri"/>
              <a:cs typeface="Calibri"/>
            </a:endParaRPr>
          </a:p>
          <a:p>
            <a:pPr marL="533400" marR="5080" indent="-5207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The primary actions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manager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identify </a:t>
            </a:r>
            <a:r>
              <a:rPr sz="2400" spc="-25" dirty="0">
                <a:solidFill>
                  <a:srgbClr val="0F243E"/>
                </a:solidFill>
                <a:latin typeface="Calibri"/>
                <a:cs typeface="Calibri"/>
              </a:rPr>
              <a:t>key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HR areas where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strategies can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implemented 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long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run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improve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overall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employee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motivation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productivity.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Communication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HR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top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company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vital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without active participation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cooperation is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possible.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B66F5-4D45-9990-ABCA-BE7F02EB467E}"/>
              </a:ext>
            </a:extLst>
          </p:cNvPr>
          <p:cNvSpPr txBox="1"/>
          <p:nvPr/>
        </p:nvSpPr>
        <p:spPr>
          <a:xfrm>
            <a:off x="1294923" y="54114"/>
            <a:ext cx="6780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How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differs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from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HRM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37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5400" y="-7620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222" y="1013639"/>
            <a:ext cx="837755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last two</a:t>
            </a:r>
            <a:r>
              <a:rPr sz="2400" spc="38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decades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has been an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increasing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awareness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that HR functions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were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like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</a:t>
            </a:r>
            <a:r>
              <a:rPr sz="2400" spc="1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island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unto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itself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softer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people-centred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values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far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away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from</a:t>
            </a:r>
            <a:r>
              <a:rPr sz="2400" spc="13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hard</a:t>
            </a:r>
            <a:r>
              <a:rPr sz="2400" spc="12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world </a:t>
            </a:r>
            <a:r>
              <a:rPr sz="24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real</a:t>
            </a:r>
            <a:r>
              <a:rPr sz="2400" spc="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business.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order to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justify its own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existence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HR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functions had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be seen as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more intimately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connected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strategy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day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day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running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business side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enterprise.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Many writers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late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1980s,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started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clamouring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more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approach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people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than 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standard practices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traditional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people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industrial</a:t>
            </a:r>
            <a:r>
              <a:rPr sz="2400" spc="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relations</a:t>
            </a:r>
            <a:r>
              <a:rPr sz="2400" spc="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models.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14F44-85CE-4145-7B75-3E493FDEF87D}"/>
              </a:ext>
            </a:extLst>
          </p:cNvPr>
          <p:cNvSpPr txBox="1"/>
          <p:nvPr/>
        </p:nvSpPr>
        <p:spPr>
          <a:xfrm>
            <a:off x="1219200" y="89377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How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differs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from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HRM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02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222" y="1219200"/>
            <a:ext cx="837755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programs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with long- 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term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objectives.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Instead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focusing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internal 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issues,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 on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addressing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and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solving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problems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that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effect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people</a:t>
            </a:r>
            <a:r>
              <a:rPr sz="2400" spc="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programs</a:t>
            </a:r>
            <a:r>
              <a:rPr sz="2400" spc="37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long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run and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often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globally. Therefore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primary goal of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increase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employee productivity by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focusing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on business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obstacles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that occur outside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resources. </a:t>
            </a:r>
            <a:endParaRPr lang="en-IN" sz="2400" spc="-10" dirty="0">
              <a:solidFill>
                <a:srgbClr val="0F243E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endParaRPr lang="en-IN" sz="2400" spc="-10" dirty="0">
              <a:solidFill>
                <a:srgbClr val="0F243E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The primary actions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human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manager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0F243E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identify </a:t>
            </a:r>
            <a:r>
              <a:rPr sz="2400" spc="-25" dirty="0">
                <a:solidFill>
                  <a:srgbClr val="0F243E"/>
                </a:solidFill>
                <a:latin typeface="Calibri"/>
                <a:cs typeface="Calibri"/>
              </a:rPr>
              <a:t>key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HR areas where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strategies can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implemented in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long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run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to improve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39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overall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employee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motivation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F243E"/>
                </a:solidFill>
                <a:latin typeface="Calibri"/>
                <a:cs typeface="Calibri"/>
              </a:rPr>
              <a:t>productivity.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Communication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HR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top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management of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company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vital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without active participation </a:t>
            </a:r>
            <a:r>
              <a:rPr sz="2400" dirty="0">
                <a:solidFill>
                  <a:srgbClr val="0F243E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0F243E"/>
                </a:solidFill>
                <a:latin typeface="Calibri"/>
                <a:cs typeface="Calibri"/>
              </a:rPr>
              <a:t>cooperation is </a:t>
            </a:r>
            <a:r>
              <a:rPr sz="2400" spc="-5" dirty="0">
                <a:solidFill>
                  <a:srgbClr val="0F243E"/>
                </a:solidFill>
                <a:latin typeface="Calibri"/>
                <a:cs typeface="Calibri"/>
              </a:rPr>
              <a:t> possible.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14F44-85CE-4145-7B75-3E493FDEF87D}"/>
              </a:ext>
            </a:extLst>
          </p:cNvPr>
          <p:cNvSpPr txBox="1"/>
          <p:nvPr/>
        </p:nvSpPr>
        <p:spPr>
          <a:xfrm>
            <a:off x="1219200" y="89377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How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differs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from</a:t>
            </a:r>
            <a:r>
              <a:rPr lang="en-US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HRM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86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405354"/>
            <a:ext cx="84582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Helps</a:t>
            </a:r>
            <a:r>
              <a:rPr sz="2400" b="1" spc="-4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firm</a:t>
            </a:r>
            <a:r>
              <a:rPr sz="2400" b="1" spc="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achieving</a:t>
            </a:r>
            <a:r>
              <a:rPr sz="2400" b="1" spc="-3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cost-effective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C00CC"/>
                </a:solidFill>
                <a:latin typeface="Calibri"/>
                <a:cs typeface="Calibri"/>
              </a:rPr>
              <a:t>engagement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of </a:t>
            </a:r>
            <a:r>
              <a:rPr sz="2400" b="1" spc="-5" dirty="0" err="1">
                <a:solidFill>
                  <a:srgbClr val="CC00CC"/>
                </a:solidFill>
                <a:latin typeface="Calibri"/>
                <a:cs typeface="Calibri"/>
              </a:rPr>
              <a:t>Labour</a:t>
            </a:r>
            <a:r>
              <a:rPr lang="en-IN" sz="2400" b="1" spc="-5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Enables</a:t>
            </a:r>
            <a:r>
              <a:rPr sz="2400" b="1" spc="-5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firm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to</a:t>
            </a:r>
            <a:r>
              <a:rPr sz="2400" b="1" spc="-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meet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changing</a:t>
            </a:r>
            <a:r>
              <a:rPr sz="2400" b="1" spc="-5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needs</a:t>
            </a:r>
            <a:r>
              <a:rPr lang="en-IN" sz="2400" b="1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Provides</a:t>
            </a:r>
            <a:r>
              <a:rPr sz="2400" b="1" spc="-4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clear-cut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goals,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 direction,</a:t>
            </a:r>
            <a:r>
              <a:rPr sz="2400" b="1" spc="-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future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focus</a:t>
            </a:r>
            <a:r>
              <a:rPr lang="en-IN" sz="2400" b="1" spc="-5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Helps</a:t>
            </a:r>
            <a:r>
              <a:rPr sz="2400" b="1" spc="-4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Organization</a:t>
            </a:r>
            <a:r>
              <a:rPr sz="2400" b="1" spc="-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 Planning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Executing</a:t>
            </a:r>
            <a:r>
              <a:rPr sz="2400" b="1" spc="-2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Organizational</a:t>
            </a:r>
            <a:r>
              <a:rPr sz="2400" b="1" spc="-15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Changes</a:t>
            </a:r>
            <a:r>
              <a:rPr lang="en-IN" sz="2400" b="1" spc="-10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Ensures</a:t>
            </a:r>
            <a:r>
              <a:rPr sz="2400" b="1" spc="-3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Optimum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Utilization</a:t>
            </a:r>
            <a:r>
              <a:rPr sz="2400" b="1" spc="-3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Organizational</a:t>
            </a:r>
            <a:r>
              <a:rPr sz="2400" b="1" spc="-15" dirty="0">
                <a:solidFill>
                  <a:srgbClr val="CC00CC"/>
                </a:solidFill>
                <a:latin typeface="Calibri"/>
                <a:cs typeface="Calibri"/>
              </a:rPr>
              <a:t> Resources</a:t>
            </a:r>
            <a:r>
              <a:rPr lang="en-IN" sz="2400" b="1" spc="-15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533400" indent="-5207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Develops,</a:t>
            </a:r>
            <a:r>
              <a:rPr sz="2400" b="1" spc="-3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Manages</a:t>
            </a:r>
            <a:r>
              <a:rPr sz="2400" b="1" spc="-2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CC00CC"/>
                </a:solidFill>
                <a:latin typeface="Calibri"/>
                <a:cs typeface="Calibri"/>
              </a:rPr>
              <a:t> Sustains Skills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CC"/>
                </a:solidFill>
                <a:latin typeface="Calibri"/>
                <a:cs typeface="Calibri"/>
              </a:rPr>
              <a:t>and</a:t>
            </a:r>
            <a:r>
              <a:rPr sz="2400" b="1" spc="-4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Knowledge</a:t>
            </a:r>
            <a:r>
              <a:rPr lang="en-IN" sz="2400" b="1" spc="-10" dirty="0">
                <a:solidFill>
                  <a:srgbClr val="CC00C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11B94-FF9B-DEDA-ACDD-89A0645F3D91}"/>
              </a:ext>
            </a:extLst>
          </p:cNvPr>
          <p:cNvSpPr txBox="1"/>
          <p:nvPr/>
        </p:nvSpPr>
        <p:spPr>
          <a:xfrm>
            <a:off x="2286000" y="34873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IN" sz="4000" b="1" spc="-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Importance</a:t>
            </a:r>
            <a:r>
              <a:rPr lang="en-IN" sz="4000" b="1" spc="-2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3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219200"/>
            <a:ext cx="7770164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Absence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Long-term</a:t>
            </a:r>
            <a:r>
              <a:rPr sz="24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orientation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Clr>
                <a:srgbClr val="6F2F9F"/>
              </a:buClr>
            </a:pPr>
            <a:endParaRPr sz="2400" dirty="0">
              <a:latin typeface="Calibri"/>
              <a:cs typeface="Calibri"/>
            </a:endParaRPr>
          </a:p>
          <a:p>
            <a:pPr marL="354964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Lack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Strategic</a:t>
            </a:r>
            <a:r>
              <a:rPr sz="24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Reasoning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6F2F9F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4964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Lack of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adequate</a:t>
            </a:r>
            <a:r>
              <a:rPr sz="24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support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top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 management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6F2F9F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4964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Resistance</a:t>
            </a:r>
            <a:r>
              <a:rPr sz="24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 Labour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Unions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6F2F9F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4964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Fear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20"/>
              </a:spcBef>
              <a:buClr>
                <a:srgbClr val="6F2F9F"/>
              </a:buClr>
              <a:buFont typeface="Wingdings" panose="05000000000000000000" pitchFamily="2" charset="2"/>
              <a:buChar char="§"/>
            </a:pPr>
            <a:endParaRPr sz="2400" dirty="0">
              <a:latin typeface="Calibri"/>
              <a:cs typeface="Calibri"/>
            </a:endParaRPr>
          </a:p>
          <a:p>
            <a:pPr marL="354964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3384" algn="l"/>
                <a:tab pos="414020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Rigidity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HR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Practices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7749"/>
          <a:stretch/>
        </p:blipFill>
        <p:spPr>
          <a:xfrm>
            <a:off x="6324600" y="4967568"/>
            <a:ext cx="2743200" cy="181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CEA54-BA63-F5BD-6F37-7FE6CD11B036}"/>
              </a:ext>
            </a:extLst>
          </p:cNvPr>
          <p:cNvSpPr txBox="1"/>
          <p:nvPr/>
        </p:nvSpPr>
        <p:spPr>
          <a:xfrm>
            <a:off x="2373986" y="16481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IN" sz="4000" b="1" u="sng" spc="-5" dirty="0">
                <a:solidFill>
                  <a:srgbClr val="0000FF"/>
                </a:solidFill>
                <a:latin typeface="Calibri"/>
                <a:cs typeface="Calibri"/>
              </a:rPr>
              <a:t>Challenges</a:t>
            </a:r>
            <a:r>
              <a:rPr lang="en-IN" sz="4000" b="1" u="sng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u="sng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en-IN" sz="4000" b="1" u="sng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000" b="1" u="sng" dirty="0">
                <a:solidFill>
                  <a:srgbClr val="0000FF"/>
                </a:solidFill>
                <a:latin typeface="Calibri"/>
                <a:cs typeface="Calibri"/>
              </a:rPr>
              <a:t>SHRM</a:t>
            </a:r>
            <a:endParaRPr lang="en-IN" sz="4000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" y="1295400"/>
            <a:ext cx="633984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Conduct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rigorous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Formulate </a:t>
            </a:r>
            <a:r>
              <a:rPr sz="2400" spc="-15" dirty="0">
                <a:latin typeface="Calibri"/>
                <a:cs typeface="Calibri"/>
              </a:rPr>
              <a:t>Strategy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Calibri"/>
              <a:buAutoNum type="romanLcPeriod"/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Gain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Calibri"/>
              <a:buAutoNum type="romanLcPeriod"/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barriers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Calibri"/>
              <a:buAutoNum type="romanLcPeriod"/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527685" algn="l"/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romanLcPeriod"/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alibri"/>
              <a:buAutoNum type="romanLcPeriod"/>
            </a:pP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romanL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Follow-up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100" y="1828800"/>
            <a:ext cx="3672840" cy="2471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28CCE-6228-5EBD-00E0-51263B190FE6}"/>
              </a:ext>
            </a:extLst>
          </p:cNvPr>
          <p:cNvSpPr txBox="1"/>
          <p:nvPr/>
        </p:nvSpPr>
        <p:spPr>
          <a:xfrm>
            <a:off x="1219200" y="228600"/>
            <a:ext cx="754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IN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Overcoming</a:t>
            </a:r>
            <a:r>
              <a:rPr lang="en-IN" sz="4000" b="1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Challenges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of</a:t>
            </a:r>
            <a:r>
              <a:rPr lang="en-IN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0"/>
            <a:ext cx="9144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99720" algn="l"/>
              </a:tabLst>
            </a:pPr>
            <a:r>
              <a:rPr sz="40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Difference</a:t>
            </a:r>
            <a:r>
              <a:rPr sz="4000" b="1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between</a:t>
            </a:r>
            <a:r>
              <a:rPr sz="4000" b="1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Traditional</a:t>
            </a:r>
            <a:r>
              <a:rPr sz="4000" b="1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HR</a:t>
            </a:r>
            <a:r>
              <a:rPr sz="40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40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Strategic</a:t>
            </a:r>
            <a:r>
              <a:rPr sz="40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HR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8333" r="2500" b="2667"/>
          <a:stretch/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088430"/>
            <a:ext cx="8534400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44805" algn="l"/>
                <a:tab pos="345440" algn="l"/>
              </a:tabLst>
            </a:pP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Strategic</a:t>
            </a:r>
            <a:r>
              <a:rPr sz="2400" b="1" spc="2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HRM</a:t>
            </a:r>
            <a:r>
              <a:rPr sz="2400" b="1" spc="2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is</a:t>
            </a:r>
            <a:r>
              <a:rPr sz="2400" spc="2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seen</a:t>
            </a:r>
            <a:r>
              <a:rPr sz="2400" spc="23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</a:t>
            </a:r>
            <a:r>
              <a:rPr sz="2400" spc="22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</a:t>
            </a:r>
            <a:r>
              <a:rPr sz="2400" spc="22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partner</a:t>
            </a:r>
            <a:r>
              <a:rPr sz="2400" spc="23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in</a:t>
            </a:r>
            <a:r>
              <a:rPr sz="2400" spc="2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organizational</a:t>
            </a:r>
            <a:r>
              <a:rPr sz="2400" spc="229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success,</a:t>
            </a:r>
            <a:r>
              <a:rPr sz="2400" spc="2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</a:t>
            </a:r>
            <a:r>
              <a:rPr sz="2400" spc="229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opposed</a:t>
            </a:r>
            <a:r>
              <a:rPr sz="2400" spc="2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to</a:t>
            </a:r>
            <a:r>
              <a:rPr sz="2400" spc="24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</a:t>
            </a:r>
            <a:r>
              <a:rPr sz="2400" spc="22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necessity</a:t>
            </a:r>
            <a:r>
              <a:rPr sz="2400" spc="229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for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legal</a:t>
            </a:r>
            <a:r>
              <a:rPr sz="2400" spc="-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compliance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or</a:t>
            </a:r>
            <a:r>
              <a:rPr sz="2400" spc="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compensation.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endParaRPr dirty="0">
              <a:latin typeface="Calibri"/>
              <a:cs typeface="Calibri"/>
            </a:endParaRPr>
          </a:p>
          <a:p>
            <a:pPr marL="354965" marR="762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Strategic HRM utilizes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talent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and opportunity within the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human resources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department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9933FF"/>
                </a:solidFill>
                <a:latin typeface="Calibri"/>
                <a:cs typeface="Calibri"/>
              </a:rPr>
              <a:t>make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other</a:t>
            </a:r>
            <a:r>
              <a:rPr sz="2400" spc="1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departments</a:t>
            </a:r>
            <a:r>
              <a:rPr sz="2400" spc="1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stronger</a:t>
            </a:r>
            <a:r>
              <a:rPr sz="2400" spc="2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 more</a:t>
            </a:r>
            <a:r>
              <a:rPr sz="2400" spc="3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effective.</a:t>
            </a:r>
            <a:endParaRPr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30"/>
              </a:spcBef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sz="16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Strategic human resource management can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defined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 the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linking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human resources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strategic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goals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objectives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improve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business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performance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and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develop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organizational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 culture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foster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 innovation,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flexibility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and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competitive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advantage.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organisation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SHRM means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accepting and involving the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HR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function as a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strategic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partner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formulation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implementation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of the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company's strategies through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HR activities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such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recruiting,</a:t>
            </a:r>
            <a:r>
              <a:rPr sz="2400" spc="1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selecting,</a:t>
            </a:r>
            <a:r>
              <a:rPr sz="240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training</a:t>
            </a:r>
            <a:r>
              <a:rPr sz="2400" spc="5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33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9933FF"/>
                </a:solidFill>
                <a:latin typeface="Calibri"/>
                <a:cs typeface="Calibri"/>
              </a:rPr>
              <a:t> rewarding</a:t>
            </a:r>
            <a:r>
              <a:rPr sz="2400" spc="30" dirty="0">
                <a:solidFill>
                  <a:srgbClr val="99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33FF"/>
                </a:solidFill>
                <a:latin typeface="Calibri"/>
                <a:cs typeface="Calibri"/>
              </a:rPr>
              <a:t>personnel.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49537-D251-A0B5-CCCE-CBF91975AC6B}"/>
              </a:ext>
            </a:extLst>
          </p:cNvPr>
          <p:cNvSpPr txBox="1"/>
          <p:nvPr/>
        </p:nvSpPr>
        <p:spPr>
          <a:xfrm>
            <a:off x="457200" y="63521"/>
            <a:ext cx="853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IN" sz="4000" b="1" spc="3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820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9151" t="3681" r="117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0" y="2362200"/>
            <a:ext cx="5105652" cy="1542795"/>
            <a:chOff x="2744723" y="2955035"/>
            <a:chExt cx="3656329" cy="949960"/>
          </a:xfrm>
        </p:grpSpPr>
        <p:sp>
          <p:nvSpPr>
            <p:cNvPr id="3" name="object 3"/>
            <p:cNvSpPr/>
            <p:nvPr/>
          </p:nvSpPr>
          <p:spPr>
            <a:xfrm>
              <a:off x="2757677" y="2967989"/>
              <a:ext cx="3630295" cy="923925"/>
            </a:xfrm>
            <a:custGeom>
              <a:avLst/>
              <a:gdLst/>
              <a:ahLst/>
              <a:cxnLst/>
              <a:rect l="l" t="t" r="r" b="b"/>
              <a:pathLst>
                <a:path w="3630295" h="923925">
                  <a:moveTo>
                    <a:pt x="3630167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3630167" y="923544"/>
                  </a:lnTo>
                  <a:lnTo>
                    <a:pt x="3630167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677" y="2967989"/>
              <a:ext cx="3630295" cy="923925"/>
            </a:xfrm>
            <a:custGeom>
              <a:avLst/>
              <a:gdLst/>
              <a:ahLst/>
              <a:cxnLst/>
              <a:rect l="l" t="t" r="r" b="b"/>
              <a:pathLst>
                <a:path w="3630295" h="923925">
                  <a:moveTo>
                    <a:pt x="0" y="923544"/>
                  </a:moveTo>
                  <a:lnTo>
                    <a:pt x="3630167" y="923544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8731" y="3186683"/>
              <a:ext cx="3480816" cy="565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040" y="3213607"/>
              <a:ext cx="3362579" cy="4486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2038" y="3198240"/>
              <a:ext cx="3394583" cy="4801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600200"/>
            <a:ext cx="853440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b="1" spc="-15" dirty="0">
                <a:solidFill>
                  <a:srgbClr val="002060"/>
                </a:solidFill>
                <a:latin typeface="Calibri"/>
                <a:cs typeface="Calibri"/>
              </a:rPr>
              <a:t>Strategic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 HRM</a:t>
            </a:r>
            <a:r>
              <a:rPr sz="24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gives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direction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on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build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the</a:t>
            </a:r>
            <a:r>
              <a:rPr sz="2400" spc="40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foundation</a:t>
            </a:r>
            <a:r>
              <a:rPr sz="2400" spc="38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for</a:t>
            </a:r>
            <a:r>
              <a:rPr sz="2400" spc="38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strategic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advantage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by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creating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effective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organizational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structure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design,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culture,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employee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proposition,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systems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thinking,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appropriate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communication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strategy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preparing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organization for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changing landscape, which includes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downturns</a:t>
            </a:r>
            <a:r>
              <a:rPr sz="2400" spc="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mergers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&amp;</a:t>
            </a:r>
            <a:r>
              <a:rPr sz="2400" spc="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acquisitions.</a:t>
            </a: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Sustainability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corporate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social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responsibility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come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within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ambit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discipline, especially with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reference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to organizational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values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expression in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business decision</a:t>
            </a:r>
            <a:r>
              <a:rPr sz="2400" spc="2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making.</a:t>
            </a: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9329F-4A32-49E7-30AF-1A990225FF1E}"/>
              </a:ext>
            </a:extLst>
          </p:cNvPr>
          <p:cNvSpPr txBox="1"/>
          <p:nvPr/>
        </p:nvSpPr>
        <p:spPr>
          <a:xfrm>
            <a:off x="304800" y="304800"/>
            <a:ext cx="853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IN" sz="4000" b="1" spc="3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7700" y="1676400"/>
            <a:ext cx="8148955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5"/>
              </a:spcBef>
              <a:tabLst>
                <a:tab pos="299720" algn="l"/>
              </a:tabLst>
            </a:pPr>
            <a:r>
              <a:rPr sz="2400" b="1" spc="-15" dirty="0">
                <a:solidFill>
                  <a:srgbClr val="002060"/>
                </a:solidFill>
                <a:latin typeface="Calibri"/>
                <a:cs typeface="Calibri"/>
              </a:rPr>
              <a:t>Strategic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 HRM</a:t>
            </a:r>
            <a:r>
              <a:rPr sz="24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emphasizes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organizational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codes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ethics,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managing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societal </a:t>
            </a:r>
            <a:r>
              <a:rPr sz="2400" spc="-39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impact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business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decisions,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philanthropy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role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human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resource </a:t>
            </a:r>
            <a:r>
              <a:rPr sz="2400" spc="-39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professional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in improving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quality of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life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of employees,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their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families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community</a:t>
            </a:r>
            <a:r>
              <a:rPr sz="2400" spc="1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large.</a:t>
            </a: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 MT"/>
              <a:buChar char="•"/>
            </a:pP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  <a:p>
            <a:pPr marL="12065" marR="5715" algn="just">
              <a:lnSpc>
                <a:spcPct val="100000"/>
              </a:lnSpc>
              <a:tabLst>
                <a:tab pos="299720" algn="l"/>
              </a:tabLst>
            </a:pP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Strategic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human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resource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management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includes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typical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human</a:t>
            </a:r>
            <a:r>
              <a:rPr sz="2400" spc="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resource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 components such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as hiring,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discipline,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payroll,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also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involves working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employees in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collaborative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manner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to boost retention, improve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quality of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work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experience,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9966FF"/>
                </a:solidFill>
                <a:latin typeface="Calibri"/>
                <a:cs typeface="Calibri"/>
              </a:rPr>
              <a:t>maximize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mutual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benefit of employment </a:t>
            </a:r>
            <a:r>
              <a:rPr sz="2400" spc="-15" dirty="0">
                <a:solidFill>
                  <a:srgbClr val="9966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both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66FF"/>
                </a:solidFill>
                <a:latin typeface="Calibri"/>
                <a:cs typeface="Calibri"/>
              </a:rPr>
              <a:t>employee</a:t>
            </a:r>
            <a:r>
              <a:rPr sz="2400" spc="1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99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66F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9966FF"/>
                </a:solidFill>
                <a:latin typeface="Calibri"/>
                <a:cs typeface="Calibri"/>
              </a:rPr>
              <a:t>employer.</a:t>
            </a:r>
            <a:endParaRPr sz="2400" dirty="0">
              <a:solidFill>
                <a:srgbClr val="9966FF"/>
              </a:solidFill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AD55D-E3B6-6683-4A9C-9D20FC3B0991}"/>
              </a:ext>
            </a:extLst>
          </p:cNvPr>
          <p:cNvSpPr txBox="1"/>
          <p:nvPr/>
        </p:nvSpPr>
        <p:spPr>
          <a:xfrm>
            <a:off x="300355" y="381000"/>
            <a:ext cx="8534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IN" sz="4000" b="1" spc="3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41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066800"/>
            <a:ext cx="830199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Strategic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HRM,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therefore,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concerned with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following: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Analyse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opportunities</a:t>
            </a:r>
            <a:r>
              <a:rPr sz="2400" spc="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threats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existing</a:t>
            </a:r>
            <a:r>
              <a:rPr sz="24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sz="2400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external</a:t>
            </a:r>
            <a:r>
              <a:rPr sz="24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8000"/>
              </a:buClr>
            </a:pP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16230" algn="l"/>
              </a:tabLst>
            </a:pP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Formulate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strategies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will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match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8000"/>
                </a:solidFill>
                <a:latin typeface="Calibri"/>
                <a:cs typeface="Calibri"/>
              </a:rPr>
              <a:t>organisation’s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(internal)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strengths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weaknesses with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environmental (external)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threats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opportunities.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words,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make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008000"/>
                </a:solidFill>
                <a:latin typeface="Calibri"/>
                <a:cs typeface="Calibri"/>
              </a:rPr>
              <a:t>SWOT</a:t>
            </a:r>
            <a:r>
              <a:rPr sz="24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analysis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organisation.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Clr>
                <a:srgbClr val="008000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38760" algn="l"/>
              </a:tabLst>
            </a:pP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Implement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strategies</a:t>
            </a:r>
            <a:r>
              <a:rPr sz="24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so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formulated.</a:t>
            </a:r>
            <a:endParaRPr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Clr>
                <a:srgbClr val="008000"/>
              </a:buClr>
              <a:buFont typeface="Wingdings" panose="05000000000000000000" pitchFamily="2" charset="2"/>
              <a:buChar char="Ø"/>
            </a:pP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09880" algn="l"/>
              </a:tabLst>
            </a:pPr>
            <a:r>
              <a:rPr sz="2400" spc="-20" dirty="0">
                <a:solidFill>
                  <a:srgbClr val="008000"/>
                </a:solidFill>
                <a:latin typeface="Calibri"/>
                <a:cs typeface="Calibri"/>
              </a:rPr>
              <a:t>Evaluate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control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activities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ensure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 that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8000"/>
                </a:solidFill>
                <a:latin typeface="Calibri"/>
                <a:cs typeface="Calibri"/>
              </a:rPr>
              <a:t>organisation’s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objectives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duly 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achieved.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C3D55-DEFB-D740-6226-D4C61B526CC6}"/>
              </a:ext>
            </a:extLst>
          </p:cNvPr>
          <p:cNvSpPr txBox="1"/>
          <p:nvPr/>
        </p:nvSpPr>
        <p:spPr>
          <a:xfrm>
            <a:off x="2590800" y="762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Strategic</a:t>
            </a:r>
            <a:r>
              <a:rPr lang="en-IN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"/>
            <a:ext cx="7238999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838200"/>
            <a:ext cx="8839199" cy="6138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Long-term Focus: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5" dirty="0">
                <a:latin typeface="Calibri"/>
                <a:cs typeface="Calibri"/>
              </a:rPr>
              <a:t>strategies </a:t>
            </a:r>
            <a:r>
              <a:rPr sz="2400" spc="-1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long-term </a:t>
            </a:r>
            <a:r>
              <a:rPr sz="2400" spc="-10" dirty="0">
                <a:latin typeface="Calibri"/>
                <a:cs typeface="Calibri"/>
              </a:rPr>
              <a:t>orientation, </a:t>
            </a:r>
            <a:r>
              <a:rPr sz="2400" spc="-15" dirty="0">
                <a:latin typeface="Calibri"/>
                <a:cs typeface="Calibri"/>
              </a:rPr>
              <a:t>therefore, focus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SHRM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long-term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year.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00CC"/>
              </a:buClr>
            </a:pPr>
            <a:endParaRPr sz="1200" dirty="0">
              <a:latin typeface="Calibri"/>
              <a:cs typeface="Calibri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Associated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with</a:t>
            </a:r>
            <a:r>
              <a:rPr sz="2400" b="1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Goal-Setting: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SHRM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setting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formulation </a:t>
            </a:r>
            <a:r>
              <a:rPr sz="2400" spc="-5" dirty="0">
                <a:latin typeface="Calibri"/>
                <a:cs typeface="Calibri"/>
              </a:rPr>
              <a:t>of 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allocation of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it is carried out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all levels of </a:t>
            </a: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 management.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CC"/>
              </a:buClr>
            </a:pPr>
            <a:endParaRPr sz="1200" dirty="0">
              <a:latin typeface="Calibri"/>
              <a:cs typeface="Calibri"/>
            </a:endParaRPr>
          </a:p>
          <a:p>
            <a:pPr marL="298450" marR="6985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Interrelated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with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Business</a:t>
            </a:r>
            <a:r>
              <a:rPr sz="2400" b="1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Strategies: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interrelation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SHRM.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E.g.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</a:t>
            </a:r>
            <a:r>
              <a:rPr sz="2400" spc="-5" dirty="0">
                <a:latin typeface="Calibri"/>
                <a:cs typeface="Calibri"/>
              </a:rPr>
              <a:t> inputs</a:t>
            </a:r>
            <a:r>
              <a:rPr sz="2400" dirty="0">
                <a:latin typeface="Calibri"/>
                <a:cs typeface="Calibri"/>
              </a:rPr>
              <a:t> 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strategy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formulated,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(like</a:t>
            </a:r>
            <a:r>
              <a:rPr sz="2400" spc="-10" dirty="0">
                <a:latin typeface="Calibri"/>
                <a:cs typeface="Calibri"/>
              </a:rPr>
              <a:t> recruitment,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staffing,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appraisal).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CC"/>
              </a:buClr>
            </a:pPr>
            <a:endParaRPr sz="1100" dirty="0">
              <a:latin typeface="Calibri"/>
              <a:cs typeface="Calibri"/>
            </a:endParaRPr>
          </a:p>
          <a:p>
            <a:pPr marL="298450" marR="6985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b="1" spc="-2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Fosters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Corporate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Excellence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Skills:</a:t>
            </a:r>
            <a:r>
              <a:rPr sz="2400" b="1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SHRM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considers</a:t>
            </a:r>
            <a:r>
              <a:rPr sz="2400" spc="-5" dirty="0">
                <a:latin typeface="Calibri"/>
                <a:cs typeface="Calibri"/>
              </a:rPr>
              <a:t> employees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strategic </a:t>
            </a:r>
            <a:r>
              <a:rPr sz="2400" spc="-10" dirty="0">
                <a:latin typeface="Calibri"/>
                <a:cs typeface="Calibri"/>
              </a:rPr>
              <a:t> potential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effort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differentiate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competitors </a:t>
            </a:r>
            <a:r>
              <a:rPr sz="2400" spc="-5" dirty="0">
                <a:latin typeface="Calibri"/>
                <a:cs typeface="Calibri"/>
              </a:rPr>
              <a:t>present 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markets. </a:t>
            </a:r>
            <a:r>
              <a:rPr sz="2400" dirty="0">
                <a:latin typeface="Calibri"/>
                <a:cs typeface="Calibri"/>
              </a:rPr>
              <a:t>It also </a:t>
            </a:r>
            <a:r>
              <a:rPr sz="2400" spc="-10" dirty="0">
                <a:latin typeface="Calibri"/>
                <a:cs typeface="Calibri"/>
              </a:rPr>
              <a:t>promotes </a:t>
            </a:r>
            <a:r>
              <a:rPr sz="2400" spc="-5" dirty="0">
                <a:latin typeface="Calibri"/>
                <a:cs typeface="Calibri"/>
              </a:rPr>
              <a:t>learning of </a:t>
            </a:r>
            <a:r>
              <a:rPr sz="2400" dirty="0">
                <a:latin typeface="Calibri"/>
                <a:cs typeface="Calibri"/>
              </a:rPr>
              <a:t> modern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skills.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3B290-96D8-188D-F661-3FF81F233502}"/>
              </a:ext>
            </a:extLst>
          </p:cNvPr>
          <p:cNvSpPr txBox="1"/>
          <p:nvPr/>
        </p:nvSpPr>
        <p:spPr>
          <a:xfrm>
            <a:off x="2286000" y="13031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IN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Nature</a:t>
            </a:r>
            <a:r>
              <a:rPr lang="en-IN" sz="4000" b="1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838200"/>
            <a:ext cx="8686800" cy="6107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8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To</a:t>
            </a:r>
            <a:r>
              <a:rPr sz="2400" b="1" spc="-7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develop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Strategic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Competencies:</a:t>
            </a:r>
            <a:r>
              <a:rPr sz="2400" b="1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make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sure that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company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has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needed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standards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competent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and highly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motivated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employees for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achieving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sustainable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competitive</a:t>
            </a:r>
            <a:r>
              <a:rPr sz="24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advantage.</a:t>
            </a:r>
            <a:endParaRPr sz="2400" dirty="0">
              <a:latin typeface="Calibri"/>
              <a:cs typeface="Calibri"/>
            </a:endParaRPr>
          </a:p>
          <a:p>
            <a:pPr marL="444500" indent="-431800">
              <a:lnSpc>
                <a:spcPct val="100000"/>
              </a:lnSpc>
              <a:buClr>
                <a:srgbClr val="CC00CC"/>
              </a:buClr>
            </a:pPr>
            <a:endParaRPr sz="1100" dirty="0">
              <a:latin typeface="Calibri"/>
              <a:cs typeface="Calibri"/>
            </a:endParaRPr>
          </a:p>
          <a:p>
            <a:pPr marL="444500" marR="5080" indent="-4318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8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To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give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Sense </a:t>
            </a:r>
            <a:r>
              <a:rPr sz="2400" b="1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Direction: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It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guides the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organization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right direction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so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that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business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requirements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organization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and the individual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as well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the co-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operative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requirements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its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employees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are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met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creation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and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attainment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consistent</a:t>
            </a:r>
            <a:r>
              <a:rPr sz="24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reasonable</a:t>
            </a:r>
            <a:r>
              <a:rPr sz="24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HR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policies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programmes.</a:t>
            </a:r>
            <a:endParaRPr sz="2400" dirty="0">
              <a:latin typeface="Calibri"/>
              <a:cs typeface="Calibri"/>
            </a:endParaRPr>
          </a:p>
          <a:p>
            <a:pPr marL="444500" indent="-431800">
              <a:lnSpc>
                <a:spcPct val="100000"/>
              </a:lnSpc>
              <a:buClr>
                <a:srgbClr val="CC00CC"/>
              </a:buClr>
            </a:pPr>
            <a:endParaRPr sz="1100" dirty="0">
              <a:latin typeface="Calibri"/>
              <a:cs typeface="Calibri"/>
            </a:endParaRPr>
          </a:p>
          <a:p>
            <a:pPr marL="444500" marR="6350" indent="-4318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8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achieve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Integration: </a:t>
            </a:r>
            <a:r>
              <a:rPr sz="2400" b="1" spc="-40" dirty="0">
                <a:solidFill>
                  <a:srgbClr val="0000FF"/>
                </a:solidFill>
                <a:latin typeface="Calibri"/>
                <a:cs typeface="Calibri"/>
              </a:rPr>
              <a:t>Target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of SHRM is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to give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united framework, so that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organized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HR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system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works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synergistically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accordance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with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organizational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strategic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objectives.</a:t>
            </a:r>
            <a:endParaRPr sz="2400" dirty="0">
              <a:latin typeface="Calibri"/>
              <a:cs typeface="Calibri"/>
            </a:endParaRPr>
          </a:p>
          <a:p>
            <a:pPr marL="444500" indent="-431800">
              <a:lnSpc>
                <a:spcPct val="100000"/>
              </a:lnSpc>
              <a:buClr>
                <a:srgbClr val="CC00CC"/>
              </a:buClr>
            </a:pPr>
            <a:endParaRPr sz="1100" dirty="0">
              <a:latin typeface="Calibri"/>
              <a:cs typeface="Calibri"/>
            </a:endParaRPr>
          </a:p>
          <a:p>
            <a:pPr marL="444500" marR="6985" indent="-4318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b="1" spc="-8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To</a:t>
            </a:r>
            <a:r>
              <a:rPr sz="2400" b="1" spc="-7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formulate </a:t>
            </a:r>
            <a:r>
              <a:rPr sz="2400" b="1" spc="-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Business </a:t>
            </a:r>
            <a:r>
              <a:rPr sz="2400" b="1" spc="-15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Calibri"/>
                <a:cs typeface="Calibri"/>
              </a:rPr>
              <a:t>Strategy: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by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focusing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on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measures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through which the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organization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4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power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its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human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resources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increasing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benefits.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F8F3D-34DC-1FFB-9803-9E7FDA67CE64}"/>
              </a:ext>
            </a:extLst>
          </p:cNvPr>
          <p:cNvSpPr txBox="1"/>
          <p:nvPr/>
        </p:nvSpPr>
        <p:spPr>
          <a:xfrm>
            <a:off x="2438400" y="13031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Aims</a:t>
            </a:r>
            <a:r>
              <a:rPr lang="en-IN" sz="4000" b="1" spc="-4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lang="en-IN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IN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SHRM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2077</Words>
  <Application>Microsoft Office PowerPoint</Application>
  <PresentationFormat>On-screen Show (4:3)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 MT</vt:lpstr>
      <vt:lpstr>Calibri</vt:lpstr>
      <vt:lpstr>Wingdings</vt:lpstr>
      <vt:lpstr>Office Theme</vt:lpstr>
      <vt:lpstr>Strategic Human Resource Management (SHRM)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Human Resource Management (SHRM)</dc:title>
  <dc:creator>Vijay Pratap Singh</dc:creator>
  <cp:lastModifiedBy>Vijay Pratap Singh</cp:lastModifiedBy>
  <cp:revision>5</cp:revision>
  <dcterms:created xsi:type="dcterms:W3CDTF">2021-04-08T10:40:03Z</dcterms:created>
  <dcterms:modified xsi:type="dcterms:W3CDTF">2023-09-11T07:13:08Z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2021-04-08T00:00:00Z</vt:filetime>
  </property>
</Properties>
</file>