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1231" y="1290269"/>
            <a:ext cx="8441537" cy="1236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7845" y="4138040"/>
            <a:ext cx="8068309" cy="869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8DF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61631" y="5494019"/>
            <a:ext cx="2161031" cy="13639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87928" y="302463"/>
            <a:ext cx="2168143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2434" y="1494789"/>
            <a:ext cx="8279130" cy="402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284" y="317703"/>
            <a:ext cx="7803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Sec</a:t>
            </a:r>
            <a:r>
              <a:rPr sz="2400" spc="-20" dirty="0"/>
              <a:t> </a:t>
            </a:r>
            <a:r>
              <a:rPr sz="2400" dirty="0"/>
              <a:t>6</a:t>
            </a:r>
            <a:r>
              <a:rPr sz="2400" spc="-10" dirty="0"/>
              <a:t> </a:t>
            </a:r>
            <a:r>
              <a:rPr sz="2400" spc="-10"/>
              <a:t>Provision</a:t>
            </a:r>
            <a:r>
              <a:rPr sz="2400" spc="-40"/>
              <a:t> </a:t>
            </a:r>
            <a:r>
              <a:rPr lang="en-US" sz="2400" spc="-40"/>
              <a:t>to</a:t>
            </a:r>
            <a:r>
              <a:rPr sz="2400"/>
              <a:t> </a:t>
            </a:r>
            <a:r>
              <a:rPr sz="2400" spc="-5" dirty="0"/>
              <a:t>be </a:t>
            </a:r>
            <a:r>
              <a:rPr sz="2400" spc="-10" dirty="0"/>
              <a:t>contained </a:t>
            </a:r>
            <a:r>
              <a:rPr sz="2400" spc="-5" dirty="0"/>
              <a:t>in</a:t>
            </a:r>
            <a:r>
              <a:rPr sz="2400" spc="-10" dirty="0"/>
              <a:t> </a:t>
            </a:r>
            <a:r>
              <a:rPr sz="2400" spc="-5" dirty="0"/>
              <a:t>the</a:t>
            </a:r>
            <a:r>
              <a:rPr sz="2400" dirty="0"/>
              <a:t> </a:t>
            </a:r>
            <a:r>
              <a:rPr sz="2400" spc="-5" dirty="0"/>
              <a:t>rules</a:t>
            </a:r>
            <a:r>
              <a:rPr sz="2400" spc="10" dirty="0"/>
              <a:t> </a:t>
            </a:r>
            <a:r>
              <a:rPr sz="2400" dirty="0"/>
              <a:t>of</a:t>
            </a:r>
            <a:r>
              <a:rPr sz="2400" spc="-20" dirty="0"/>
              <a:t> </a:t>
            </a:r>
            <a:r>
              <a:rPr sz="2400" spc="-5" dirty="0"/>
              <a:t>the</a:t>
            </a:r>
            <a:r>
              <a:rPr sz="2400" spc="5" dirty="0"/>
              <a:t> </a:t>
            </a:r>
            <a:r>
              <a:rPr sz="2400" spc="-10" dirty="0"/>
              <a:t>trade</a:t>
            </a:r>
            <a:r>
              <a:rPr sz="2400" dirty="0"/>
              <a:t> </a:t>
            </a:r>
            <a:r>
              <a:rPr sz="2400" spc="-5" dirty="0"/>
              <a:t>union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0161" y="1270550"/>
            <a:ext cx="3509163" cy="30855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9740" y="1108709"/>
            <a:ext cx="8648065" cy="5336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8DF6"/>
              </a:buClr>
              <a:buFont typeface="Wingdings"/>
              <a:buChar char=""/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Object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8DF6"/>
              </a:buClr>
              <a:buFont typeface="Wingdings"/>
              <a:buChar char=""/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2000" b="1" spc="-10" dirty="0">
                <a:solidFill>
                  <a:srgbClr val="008DF6"/>
                </a:solidFill>
                <a:latin typeface="Calibri"/>
                <a:cs typeface="Calibri"/>
              </a:rPr>
              <a:t>General</a:t>
            </a:r>
            <a:r>
              <a:rPr sz="2000" b="1" spc="-3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funds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8DF6"/>
              </a:buClr>
              <a:buFont typeface="Wingdings"/>
              <a:buChar char=""/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99720" algn="l"/>
              </a:tabLst>
            </a:pPr>
            <a:r>
              <a:rPr sz="2000" b="1" spc="-10" dirty="0">
                <a:solidFill>
                  <a:srgbClr val="008DF6"/>
                </a:solidFill>
                <a:latin typeface="Calibri"/>
                <a:cs typeface="Calibri"/>
              </a:rPr>
              <a:t>Maintenance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of</a:t>
            </a:r>
            <a:r>
              <a:rPr sz="2000" b="1" spc="-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list</a:t>
            </a:r>
            <a:r>
              <a:rPr sz="2000" b="1" spc="-2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of</a:t>
            </a: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 members</a:t>
            </a:r>
            <a:r>
              <a:rPr sz="2000" b="1" spc="-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of</a:t>
            </a:r>
            <a:r>
              <a:rPr sz="20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8DF6"/>
                </a:solidFill>
                <a:latin typeface="Calibri"/>
                <a:cs typeface="Calibri"/>
              </a:rPr>
              <a:t>trade</a:t>
            </a:r>
            <a:r>
              <a:rPr sz="2000" b="1" spc="-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union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8DF6"/>
              </a:buClr>
              <a:buFont typeface="Wingdings"/>
              <a:buChar char=""/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Half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 of</a:t>
            </a:r>
            <a:r>
              <a:rPr sz="2000" b="1" spc="-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8DF6"/>
                </a:solidFill>
                <a:latin typeface="Calibri"/>
                <a:cs typeface="Calibri"/>
              </a:rPr>
              <a:t>it’s</a:t>
            </a:r>
            <a:r>
              <a:rPr sz="2000" b="1" spc="-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members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 of</a:t>
            </a: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the</a:t>
            </a:r>
            <a:r>
              <a:rPr sz="2000" b="1" spc="-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8DF6"/>
                </a:solidFill>
                <a:latin typeface="Calibri"/>
                <a:cs typeface="Calibri"/>
              </a:rPr>
              <a:t>trade</a:t>
            </a:r>
            <a:r>
              <a:rPr sz="20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union</a:t>
            </a:r>
            <a:r>
              <a:rPr sz="2000" b="1" spc="-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must</a:t>
            </a:r>
            <a:r>
              <a:rPr sz="2000" b="1" spc="-3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be</a:t>
            </a:r>
            <a:r>
              <a:rPr sz="2000" b="1" spc="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the</a:t>
            </a:r>
            <a:r>
              <a:rPr sz="2000" b="1" spc="-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member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 of the</a:t>
            </a:r>
            <a:r>
              <a:rPr sz="2000" b="1" spc="-2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8DF6"/>
                </a:solidFill>
                <a:latin typeface="Calibri"/>
                <a:cs typeface="Calibri"/>
              </a:rPr>
              <a:t>trade</a:t>
            </a:r>
            <a:r>
              <a:rPr sz="20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union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8DF6"/>
              </a:buClr>
              <a:buFont typeface="Wingdings"/>
              <a:buChar char=""/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2000" b="1" spc="-10" dirty="0">
                <a:solidFill>
                  <a:srgbClr val="008DF6"/>
                </a:solidFill>
                <a:latin typeface="Calibri"/>
                <a:cs typeface="Calibri"/>
              </a:rPr>
              <a:t>payment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of</a:t>
            </a:r>
            <a:r>
              <a:rPr sz="20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minimum</a:t>
            </a:r>
            <a:r>
              <a:rPr sz="2000" b="1" spc="-4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subscription</a:t>
            </a:r>
            <a:r>
              <a:rPr sz="2000" b="1" spc="-3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of a</a:t>
            </a: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member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08DF6"/>
              </a:buClr>
              <a:buFont typeface="Wingdings"/>
              <a:buChar char=""/>
            </a:pPr>
            <a:endParaRPr sz="2300">
              <a:latin typeface="Calibri"/>
              <a:cs typeface="Calibri"/>
            </a:endParaRPr>
          </a:p>
          <a:p>
            <a:pPr marL="908685" lvl="1" indent="-28702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b="1" spc="-10" dirty="0">
                <a:solidFill>
                  <a:srgbClr val="209FFF"/>
                </a:solidFill>
                <a:latin typeface="Calibri"/>
                <a:cs typeface="Calibri"/>
              </a:rPr>
              <a:t>Rural</a:t>
            </a:r>
            <a:r>
              <a:rPr sz="1800" b="1" spc="-25" dirty="0">
                <a:solidFill>
                  <a:srgbClr val="209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09FFF"/>
                </a:solidFill>
                <a:latin typeface="Calibri"/>
                <a:cs typeface="Calibri"/>
              </a:rPr>
              <a:t>worker-</a:t>
            </a:r>
            <a:r>
              <a:rPr sz="1800" b="1" spc="-30" dirty="0">
                <a:solidFill>
                  <a:srgbClr val="209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09FFF"/>
                </a:solidFill>
                <a:latin typeface="Calibri"/>
                <a:cs typeface="Calibri"/>
              </a:rPr>
              <a:t>Rs.</a:t>
            </a:r>
            <a:r>
              <a:rPr sz="1800" b="1" spc="-10" dirty="0">
                <a:solidFill>
                  <a:srgbClr val="209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09FFF"/>
                </a:solidFill>
                <a:latin typeface="Calibri"/>
                <a:cs typeface="Calibri"/>
              </a:rPr>
              <a:t>1</a:t>
            </a:r>
            <a:r>
              <a:rPr sz="1800" b="1" spc="395" dirty="0">
                <a:solidFill>
                  <a:srgbClr val="209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09FFF"/>
                </a:solidFill>
                <a:latin typeface="Calibri"/>
                <a:cs typeface="Calibri"/>
              </a:rPr>
              <a:t>per</a:t>
            </a:r>
            <a:r>
              <a:rPr sz="1800" b="1" spc="-30" dirty="0">
                <a:solidFill>
                  <a:srgbClr val="209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209FFF"/>
                </a:solidFill>
                <a:latin typeface="Calibri"/>
                <a:cs typeface="Calibri"/>
              </a:rPr>
              <a:t>year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209FFF"/>
              </a:buClr>
              <a:buFont typeface="Arial"/>
              <a:buChar char="•"/>
            </a:pPr>
            <a:endParaRPr sz="1750">
              <a:latin typeface="Calibri"/>
              <a:cs typeface="Calibri"/>
            </a:endParaRPr>
          </a:p>
          <a:p>
            <a:pPr marL="908685" lvl="1" indent="-287020">
              <a:lnSpc>
                <a:spcPct val="100000"/>
              </a:lnSpc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b="1" spc="-25" dirty="0">
                <a:solidFill>
                  <a:srgbClr val="209FFF"/>
                </a:solidFill>
                <a:latin typeface="Calibri"/>
                <a:cs typeface="Calibri"/>
              </a:rPr>
              <a:t>Workers</a:t>
            </a:r>
            <a:r>
              <a:rPr sz="1800" b="1" spc="-10" dirty="0">
                <a:solidFill>
                  <a:srgbClr val="209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09FFF"/>
                </a:solidFill>
                <a:latin typeface="Calibri"/>
                <a:cs typeface="Calibri"/>
              </a:rPr>
              <a:t>in</a:t>
            </a:r>
            <a:r>
              <a:rPr sz="1800" b="1" spc="-5" dirty="0">
                <a:solidFill>
                  <a:srgbClr val="209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209FFF"/>
                </a:solidFill>
                <a:latin typeface="Calibri"/>
                <a:cs typeface="Calibri"/>
              </a:rPr>
              <a:t>unorganized</a:t>
            </a:r>
            <a:r>
              <a:rPr sz="1800" b="1" spc="-10" dirty="0">
                <a:solidFill>
                  <a:srgbClr val="209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09FFF"/>
                </a:solidFill>
                <a:latin typeface="Calibri"/>
                <a:cs typeface="Calibri"/>
              </a:rPr>
              <a:t>sector</a:t>
            </a:r>
            <a:r>
              <a:rPr sz="1800" b="1" spc="-35" dirty="0">
                <a:solidFill>
                  <a:srgbClr val="209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09FFF"/>
                </a:solidFill>
                <a:latin typeface="Calibri"/>
                <a:cs typeface="Calibri"/>
              </a:rPr>
              <a:t>– </a:t>
            </a:r>
            <a:r>
              <a:rPr sz="1800" b="1" spc="-5" dirty="0">
                <a:solidFill>
                  <a:srgbClr val="209FFF"/>
                </a:solidFill>
                <a:latin typeface="Calibri"/>
                <a:cs typeface="Calibri"/>
              </a:rPr>
              <a:t>Rs.3</a:t>
            </a:r>
            <a:r>
              <a:rPr sz="1800" b="1" dirty="0">
                <a:solidFill>
                  <a:srgbClr val="209FFF"/>
                </a:solidFill>
                <a:latin typeface="Calibri"/>
                <a:cs typeface="Calibri"/>
              </a:rPr>
              <a:t> per</a:t>
            </a:r>
            <a:r>
              <a:rPr sz="1800" b="1" spc="-20" dirty="0">
                <a:solidFill>
                  <a:srgbClr val="209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09FFF"/>
                </a:solidFill>
                <a:latin typeface="Calibri"/>
                <a:cs typeface="Calibri"/>
              </a:rPr>
              <a:t>year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209FFF"/>
              </a:buClr>
              <a:buFont typeface="Arial"/>
              <a:buChar char="•"/>
            </a:pPr>
            <a:endParaRPr sz="1750">
              <a:latin typeface="Calibri"/>
              <a:cs typeface="Calibri"/>
            </a:endParaRPr>
          </a:p>
          <a:p>
            <a:pPr marL="908685" lvl="1" indent="-287020">
              <a:lnSpc>
                <a:spcPct val="100000"/>
              </a:lnSpc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b="1" spc="-10" dirty="0">
                <a:solidFill>
                  <a:srgbClr val="209FFF"/>
                </a:solidFill>
                <a:latin typeface="Calibri"/>
                <a:cs typeface="Calibri"/>
              </a:rPr>
              <a:t>Any</a:t>
            </a:r>
            <a:r>
              <a:rPr sz="1800" b="1" spc="-25" dirty="0">
                <a:solidFill>
                  <a:srgbClr val="209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09FFF"/>
                </a:solidFill>
                <a:latin typeface="Calibri"/>
                <a:cs typeface="Calibri"/>
              </a:rPr>
              <a:t>other</a:t>
            </a:r>
            <a:r>
              <a:rPr sz="1800" b="1" spc="-35" dirty="0">
                <a:solidFill>
                  <a:srgbClr val="209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09FFF"/>
                </a:solidFill>
                <a:latin typeface="Calibri"/>
                <a:cs typeface="Calibri"/>
              </a:rPr>
              <a:t>case</a:t>
            </a:r>
            <a:r>
              <a:rPr sz="1800" b="1" spc="-10" dirty="0">
                <a:solidFill>
                  <a:srgbClr val="209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09FFF"/>
                </a:solidFill>
                <a:latin typeface="Calibri"/>
                <a:cs typeface="Calibri"/>
              </a:rPr>
              <a:t>–</a:t>
            </a:r>
            <a:r>
              <a:rPr sz="1800" b="1" spc="-10" dirty="0">
                <a:solidFill>
                  <a:srgbClr val="209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09FFF"/>
                </a:solidFill>
                <a:latin typeface="Calibri"/>
                <a:cs typeface="Calibri"/>
              </a:rPr>
              <a:t>Rs.12 </a:t>
            </a:r>
            <a:r>
              <a:rPr sz="1800" b="1" dirty="0">
                <a:solidFill>
                  <a:srgbClr val="209FFF"/>
                </a:solidFill>
                <a:latin typeface="Calibri"/>
                <a:cs typeface="Calibri"/>
              </a:rPr>
              <a:t>per</a:t>
            </a:r>
            <a:r>
              <a:rPr sz="1800" b="1" spc="-25" dirty="0">
                <a:solidFill>
                  <a:srgbClr val="209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09FFF"/>
                </a:solidFill>
                <a:latin typeface="Calibri"/>
                <a:cs typeface="Calibri"/>
              </a:rPr>
              <a:t>year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6116" y="384429"/>
            <a:ext cx="784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Sec</a:t>
            </a:r>
            <a:r>
              <a:rPr spc="-60" dirty="0"/>
              <a:t> </a:t>
            </a:r>
            <a:r>
              <a:rPr spc="-5"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7996" y="384429"/>
            <a:ext cx="62572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7520" marR="5080" indent="-465455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006FC0"/>
                </a:solidFill>
                <a:latin typeface="Calibri"/>
                <a:cs typeface="Calibri"/>
              </a:rPr>
              <a:t>Power</a:t>
            </a:r>
            <a:r>
              <a:rPr sz="28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call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8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further</a:t>
            </a:r>
            <a:r>
              <a:rPr sz="2800" b="1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particulars</a:t>
            </a:r>
            <a:r>
              <a:rPr sz="2800" b="1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b="1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6FC0"/>
                </a:solidFill>
                <a:latin typeface="Calibri"/>
                <a:cs typeface="Calibri"/>
              </a:rPr>
              <a:t>regulate</a:t>
            </a:r>
            <a:r>
              <a:rPr sz="2800" b="1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6FC0"/>
                </a:solidFill>
                <a:latin typeface="Calibri"/>
                <a:cs typeface="Calibri"/>
              </a:rPr>
              <a:t>alteration</a:t>
            </a:r>
            <a:r>
              <a:rPr sz="2800" b="1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of name</a:t>
            </a:r>
            <a:r>
              <a:rPr sz="28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271" y="1689557"/>
            <a:ext cx="7773670" cy="424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68300" algn="l"/>
              </a:tabLst>
            </a:pP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If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registrar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not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satisfied</a:t>
            </a:r>
            <a:r>
              <a:rPr sz="2400" b="1" spc="2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with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the</a:t>
            </a:r>
            <a:r>
              <a:rPr sz="24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information</a:t>
            </a:r>
            <a:endParaRPr sz="2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  <a:tabLst>
                <a:tab pos="6330315" algn="l"/>
              </a:tabLst>
            </a:pP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provided</a:t>
            </a:r>
            <a:r>
              <a:rPr sz="24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by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 the</a:t>
            </a:r>
            <a:r>
              <a:rPr sz="2400" b="1" spc="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members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of</a:t>
            </a:r>
            <a:r>
              <a:rPr sz="2400" b="1" spc="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the</a:t>
            </a:r>
            <a:r>
              <a:rPr sz="2400" b="1" spc="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trade</a:t>
            </a:r>
            <a:r>
              <a:rPr sz="2400" b="1" spc="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union	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"/>
              <a:tabLst>
                <a:tab pos="368300" algn="l"/>
              </a:tabLst>
            </a:pP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If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name of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trade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union already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existed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or similar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to </a:t>
            </a:r>
            <a:r>
              <a:rPr sz="2400" b="1" spc="-53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other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registered</a:t>
            </a:r>
            <a:r>
              <a:rPr sz="2400" b="1" spc="-2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trade</a:t>
            </a:r>
            <a:r>
              <a:rPr sz="2400" b="1" spc="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union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names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Calibri"/>
              <a:cs typeface="Calibri"/>
            </a:endParaRPr>
          </a:p>
          <a:p>
            <a:pPr marL="297815" algn="ctr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Sec 8 </a:t>
            </a:r>
            <a:r>
              <a:rPr sz="2800" b="1" spc="-20" dirty="0">
                <a:solidFill>
                  <a:srgbClr val="006FC0"/>
                </a:solidFill>
                <a:latin typeface="Calibri"/>
                <a:cs typeface="Calibri"/>
              </a:rPr>
              <a:t>Registration</a:t>
            </a:r>
            <a:endParaRPr sz="2800">
              <a:latin typeface="Calibri"/>
              <a:cs typeface="Calibri"/>
            </a:endParaRPr>
          </a:p>
          <a:p>
            <a:pPr marL="12700" marR="156845" indent="1638300" algn="just">
              <a:lnSpc>
                <a:spcPct val="100000"/>
              </a:lnSpc>
              <a:spcBef>
                <a:spcPts val="2515"/>
              </a:spcBef>
            </a:pP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When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all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documents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submited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with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details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information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correct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as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well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as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registrar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is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satisfied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registrar</a:t>
            </a:r>
            <a:r>
              <a:rPr sz="2400" b="1" spc="-2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will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register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the</a:t>
            </a:r>
            <a:r>
              <a:rPr sz="24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trade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union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 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263" y="2346960"/>
            <a:ext cx="6691884" cy="42854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4720" y="238455"/>
            <a:ext cx="4513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Sec</a:t>
            </a:r>
            <a:r>
              <a:rPr spc="10" dirty="0"/>
              <a:t> </a:t>
            </a:r>
            <a:r>
              <a:rPr spc="-5" dirty="0"/>
              <a:t>9</a:t>
            </a:r>
            <a:r>
              <a:rPr spc="10" dirty="0"/>
              <a:t> </a:t>
            </a:r>
            <a:r>
              <a:rPr spc="-15" dirty="0"/>
              <a:t>certificate</a:t>
            </a:r>
            <a:r>
              <a:rPr spc="30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20" dirty="0"/>
              <a:t>registration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0603" y="751408"/>
            <a:ext cx="7623809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84400">
              <a:lnSpc>
                <a:spcPct val="100000"/>
              </a:lnSpc>
              <a:spcBef>
                <a:spcPts val="100"/>
              </a:spcBef>
              <a:tabLst>
                <a:tab pos="5021580" algn="l"/>
              </a:tabLst>
            </a:pP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registrar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registering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trade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union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under</a:t>
            </a:r>
            <a:r>
              <a:rPr sz="2400" b="1" spc="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section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8</a:t>
            </a:r>
            <a:r>
              <a:rPr sz="24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shall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issue</a:t>
            </a:r>
            <a:r>
              <a:rPr sz="2400" b="1" spc="2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certificate	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of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registration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in the </a:t>
            </a:r>
            <a:r>
              <a:rPr sz="2400" b="1" spc="-53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prescribed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form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which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shall be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conclusive evidence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that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the </a:t>
            </a:r>
            <a:r>
              <a:rPr sz="2400" b="1" spc="-53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trade</a:t>
            </a:r>
            <a:r>
              <a:rPr sz="24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union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 has</a:t>
            </a:r>
            <a:r>
              <a:rPr sz="24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been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duly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registered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under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this</a:t>
            </a:r>
            <a:r>
              <a:rPr sz="24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act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2432" y="3101339"/>
            <a:ext cx="5029200" cy="33467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262" y="162255"/>
            <a:ext cx="78168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365" marR="5080" indent="-2908300">
              <a:lnSpc>
                <a:spcPct val="100000"/>
              </a:lnSpc>
              <a:spcBef>
                <a:spcPts val="95"/>
              </a:spcBef>
              <a:tabLst>
                <a:tab pos="1148715" algn="l"/>
              </a:tabLst>
            </a:pPr>
            <a:r>
              <a:rPr spc="-5" dirty="0"/>
              <a:t>Sec</a:t>
            </a:r>
            <a:r>
              <a:rPr spc="15" dirty="0"/>
              <a:t> </a:t>
            </a:r>
            <a:r>
              <a:rPr spc="-5" dirty="0"/>
              <a:t>9A	</a:t>
            </a:r>
            <a:r>
              <a:rPr spc="-10" dirty="0"/>
              <a:t>Minimum</a:t>
            </a:r>
            <a:r>
              <a:rPr spc="-5" dirty="0"/>
              <a:t> </a:t>
            </a:r>
            <a:r>
              <a:rPr spc="-15" dirty="0"/>
              <a:t>requirement</a:t>
            </a:r>
            <a:r>
              <a:rPr spc="50" dirty="0"/>
              <a:t> </a:t>
            </a:r>
            <a:r>
              <a:rPr spc="-5" dirty="0"/>
              <a:t>about</a:t>
            </a:r>
            <a:r>
              <a:rPr spc="10" dirty="0"/>
              <a:t> </a:t>
            </a:r>
            <a:r>
              <a:rPr spc="-10" dirty="0"/>
              <a:t>membership</a:t>
            </a:r>
            <a:r>
              <a:rPr dirty="0"/>
              <a:t> </a:t>
            </a:r>
            <a:r>
              <a:rPr spc="-5" dirty="0"/>
              <a:t>of </a:t>
            </a:r>
            <a:r>
              <a:rPr spc="-615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15" dirty="0"/>
              <a:t>trade</a:t>
            </a:r>
            <a:r>
              <a:rPr spc="20" dirty="0"/>
              <a:t> </a:t>
            </a:r>
            <a:r>
              <a:rPr spc="-5" dirty="0"/>
              <a:t>union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8560" y="1157732"/>
            <a:ext cx="754824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sz="2000" b="1" spc="-10" dirty="0">
                <a:solidFill>
                  <a:srgbClr val="008DF6"/>
                </a:solidFill>
                <a:latin typeface="Calibri"/>
                <a:cs typeface="Calibri"/>
              </a:rPr>
              <a:t>Any</a:t>
            </a:r>
            <a:r>
              <a:rPr sz="2000" b="1" spc="-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person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who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 has</a:t>
            </a:r>
            <a:r>
              <a:rPr sz="2000" b="1" spc="-10" dirty="0">
                <a:solidFill>
                  <a:srgbClr val="008DF6"/>
                </a:solidFill>
                <a:latin typeface="Calibri"/>
                <a:cs typeface="Calibri"/>
              </a:rPr>
              <a:t> attained</a:t>
            </a:r>
            <a:r>
              <a:rPr sz="2000" b="1" spc="-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the </a:t>
            </a:r>
            <a:r>
              <a:rPr sz="2000" b="1" spc="-15" dirty="0">
                <a:solidFill>
                  <a:srgbClr val="008DF6"/>
                </a:solidFill>
                <a:latin typeface="Calibri"/>
                <a:cs typeface="Calibri"/>
              </a:rPr>
              <a:t>age</a:t>
            </a:r>
            <a:r>
              <a:rPr sz="2000" b="1" spc="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of 15</a:t>
            </a:r>
            <a:r>
              <a:rPr sz="2000" b="1" spc="-2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8DF6"/>
                </a:solidFill>
                <a:latin typeface="Calibri"/>
                <a:cs typeface="Calibri"/>
              </a:rPr>
              <a:t>years</a:t>
            </a:r>
            <a:r>
              <a:rPr sz="2000" b="1" spc="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can</a:t>
            </a:r>
            <a:r>
              <a:rPr sz="2000" b="1" spc="-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become</a:t>
            </a:r>
            <a:r>
              <a:rPr sz="2000" b="1" spc="-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a </a:t>
            </a:r>
            <a:r>
              <a:rPr sz="20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member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of </a:t>
            </a:r>
            <a:r>
              <a:rPr sz="2000" b="1" spc="-15" dirty="0">
                <a:solidFill>
                  <a:srgbClr val="008DF6"/>
                </a:solidFill>
                <a:latin typeface="Calibri"/>
                <a:cs typeface="Calibri"/>
              </a:rPr>
              <a:t>trade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union but </a:t>
            </a: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cannot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become an office </a:t>
            </a: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bearer until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the </a:t>
            </a:r>
            <a:r>
              <a:rPr sz="2000" b="1" spc="-44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8DF6"/>
                </a:solidFill>
                <a:latin typeface="Calibri"/>
                <a:cs typeface="Calibri"/>
              </a:rPr>
              <a:t>age</a:t>
            </a:r>
            <a:r>
              <a:rPr sz="20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of 18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8DF6"/>
              </a:buClr>
              <a:buFont typeface="Wingdings"/>
              <a:buChar char=""/>
            </a:pPr>
            <a:endParaRPr sz="1950">
              <a:latin typeface="Calibri"/>
              <a:cs typeface="Calibri"/>
            </a:endParaRPr>
          </a:p>
          <a:p>
            <a:pPr marL="299085" marR="33337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2000" b="1" spc="-10" dirty="0">
                <a:solidFill>
                  <a:srgbClr val="008DF6"/>
                </a:solidFill>
                <a:latin typeface="Calibri"/>
                <a:cs typeface="Calibri"/>
              </a:rPr>
              <a:t>Any </a:t>
            </a: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ordinary person can also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become a </a:t>
            </a: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member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as long as half of </a:t>
            </a:r>
            <a:r>
              <a:rPr sz="2000" b="1" spc="-44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members</a:t>
            </a:r>
            <a:r>
              <a:rPr sz="2000" b="1" spc="-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of</a:t>
            </a:r>
            <a:r>
              <a:rPr sz="20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8DF6"/>
                </a:solidFill>
                <a:latin typeface="Calibri"/>
                <a:cs typeface="Calibri"/>
              </a:rPr>
              <a:t>trade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union</a:t>
            </a:r>
            <a:r>
              <a:rPr sz="2000" b="1" spc="-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8DF6"/>
                </a:solidFill>
                <a:latin typeface="Calibri"/>
                <a:cs typeface="Calibri"/>
              </a:rPr>
              <a:t>are</a:t>
            </a:r>
            <a:r>
              <a:rPr sz="2000" b="1" spc="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8DF6"/>
                </a:solidFill>
                <a:latin typeface="Calibri"/>
                <a:cs typeface="Calibri"/>
              </a:rPr>
              <a:t>engaged</a:t>
            </a:r>
            <a:r>
              <a:rPr sz="20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8DF6"/>
                </a:solidFill>
                <a:latin typeface="Calibri"/>
                <a:cs typeface="Calibri"/>
              </a:rPr>
              <a:t>to</a:t>
            </a:r>
            <a:r>
              <a:rPr sz="2000" b="1" spc="-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the</a:t>
            </a:r>
            <a:r>
              <a:rPr sz="2000" b="1" spc="-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industry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2198" y="162255"/>
            <a:ext cx="5033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Sec</a:t>
            </a:r>
            <a:r>
              <a:rPr spc="5" dirty="0"/>
              <a:t> </a:t>
            </a:r>
            <a:r>
              <a:rPr spc="-5" dirty="0"/>
              <a:t>10</a:t>
            </a:r>
            <a:r>
              <a:rPr spc="15" dirty="0"/>
              <a:t> </a:t>
            </a:r>
            <a:r>
              <a:rPr spc="-10" dirty="0"/>
              <a:t>Cancellation</a:t>
            </a:r>
            <a:r>
              <a:rPr spc="45" dirty="0"/>
              <a:t> </a:t>
            </a:r>
            <a:r>
              <a:rPr spc="-5" dirty="0"/>
              <a:t>of </a:t>
            </a:r>
            <a:r>
              <a:rPr spc="-20" dirty="0"/>
              <a:t>registration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58341"/>
            <a:ext cx="7995284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5755" indent="15697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certificate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f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registration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of</a:t>
            </a:r>
            <a:r>
              <a:rPr sz="2400" b="1" spc="-2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trade</a:t>
            </a:r>
            <a:r>
              <a:rPr sz="2400" b="1" spc="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union </a:t>
            </a:r>
            <a:r>
              <a:rPr sz="2400" b="1" spc="-20" dirty="0">
                <a:solidFill>
                  <a:srgbClr val="008DF6"/>
                </a:solidFill>
                <a:latin typeface="Calibri"/>
                <a:cs typeface="Calibri"/>
              </a:rPr>
              <a:t>may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be </a:t>
            </a:r>
            <a:r>
              <a:rPr sz="2400" b="1" spc="-53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withdrawn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or</a:t>
            </a:r>
            <a:r>
              <a:rPr sz="2400" b="1" spc="-2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cancelled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by</a:t>
            </a:r>
            <a:r>
              <a:rPr sz="24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registrar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in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the</a:t>
            </a:r>
            <a:r>
              <a:rPr sz="2400" b="1" spc="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following</a:t>
            </a:r>
            <a:r>
              <a:rPr sz="2400" b="1" spc="-2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cases.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55600" algn="l"/>
              </a:tabLst>
            </a:pP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When application is</a:t>
            </a:r>
            <a:r>
              <a:rPr sz="2400" b="1" spc="-2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not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verified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as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 prescribed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8DF6"/>
              </a:buClr>
              <a:buFont typeface="Calibri"/>
              <a:buAutoNum type="arabicParenR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5600" algn="l"/>
              </a:tabLst>
            </a:pP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It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registrar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is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satisfied</a:t>
            </a:r>
            <a:r>
              <a:rPr sz="24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that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–</a:t>
            </a:r>
            <a:endParaRPr sz="2400">
              <a:latin typeface="Calibri"/>
              <a:cs typeface="Calibri"/>
            </a:endParaRPr>
          </a:p>
          <a:p>
            <a:pPr marL="763905" marR="755015">
              <a:lnSpc>
                <a:spcPct val="100000"/>
              </a:lnSpc>
              <a:tabLst>
                <a:tab pos="1240155" algn="l"/>
              </a:tabLst>
            </a:pP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a.)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Certificate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has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been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obtained by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means of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fraud </a:t>
            </a:r>
            <a:r>
              <a:rPr sz="2400" b="1" spc="-53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b.)	</a:t>
            </a:r>
            <a:r>
              <a:rPr sz="2400" b="1" spc="-20" dirty="0">
                <a:solidFill>
                  <a:srgbClr val="008DF6"/>
                </a:solidFill>
                <a:latin typeface="Calibri"/>
                <a:cs typeface="Calibri"/>
              </a:rPr>
              <a:t>By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 means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of </a:t>
            </a:r>
            <a:r>
              <a:rPr sz="2400" b="1" spc="-20" dirty="0">
                <a:solidFill>
                  <a:srgbClr val="008DF6"/>
                </a:solidFill>
                <a:latin typeface="Calibri"/>
                <a:cs typeface="Calibri"/>
              </a:rPr>
              <a:t>mistake</a:t>
            </a:r>
            <a:endParaRPr sz="2400">
              <a:latin typeface="Calibri"/>
              <a:cs typeface="Calibri"/>
            </a:endParaRPr>
          </a:p>
          <a:p>
            <a:pPr marL="763905">
              <a:lnSpc>
                <a:spcPct val="100000"/>
              </a:lnSpc>
            </a:pP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c.)</a:t>
            </a:r>
            <a:r>
              <a:rPr sz="2400" b="1" spc="-3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trade</a:t>
            </a:r>
            <a:r>
              <a:rPr sz="24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union ceased</a:t>
            </a:r>
            <a:r>
              <a:rPr sz="2400" b="1" spc="-2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to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exist</a:t>
            </a:r>
            <a:endParaRPr sz="2400">
              <a:latin typeface="Calibri"/>
              <a:cs typeface="Calibri"/>
            </a:endParaRPr>
          </a:p>
          <a:p>
            <a:pPr marL="763905">
              <a:lnSpc>
                <a:spcPct val="100000"/>
              </a:lnSpc>
            </a:pP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d.) if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8DF6"/>
                </a:solidFill>
                <a:latin typeface="Calibri"/>
                <a:cs typeface="Calibri"/>
              </a:rPr>
              <a:t>any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other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provision</a:t>
            </a:r>
            <a:r>
              <a:rPr sz="2400" b="1" spc="-2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under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 sec 6</a:t>
            </a:r>
            <a:r>
              <a:rPr sz="2400" b="1" spc="-2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of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 this</a:t>
            </a:r>
            <a:r>
              <a:rPr sz="24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act is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8DF6"/>
                </a:solidFill>
                <a:latin typeface="Calibri"/>
                <a:cs typeface="Calibri"/>
              </a:rPr>
              <a:t>broken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arenR" startAt="3"/>
              <a:tabLst>
                <a:tab pos="355600" algn="l"/>
              </a:tabLst>
            </a:pP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When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there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 are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no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minimum</a:t>
            </a:r>
            <a:r>
              <a:rPr sz="2400" b="1" spc="-2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required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members</a:t>
            </a:r>
            <a:r>
              <a:rPr sz="2400" b="1" spc="-3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in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the</a:t>
            </a:r>
            <a:r>
              <a:rPr sz="24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trade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union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3505200"/>
            <a:ext cx="4265676" cy="26700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  <a:tabLst>
                <a:tab pos="1116330" algn="l"/>
              </a:tabLst>
            </a:pPr>
            <a:r>
              <a:rPr spc="-5" dirty="0"/>
              <a:t>Sec</a:t>
            </a:r>
            <a:r>
              <a:rPr spc="10" dirty="0"/>
              <a:t> </a:t>
            </a:r>
            <a:r>
              <a:rPr spc="-5" dirty="0"/>
              <a:t>11</a:t>
            </a:r>
            <a:r>
              <a:rPr dirty="0"/>
              <a:t>	</a:t>
            </a:r>
            <a:r>
              <a:rPr spc="-5" dirty="0"/>
              <a:t>App</a:t>
            </a:r>
            <a:r>
              <a:rPr spc="-15" dirty="0"/>
              <a:t>e</a:t>
            </a:r>
            <a:r>
              <a:rPr spc="-5" dirty="0"/>
              <a:t>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080261"/>
            <a:ext cx="8300084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65250">
              <a:lnSpc>
                <a:spcPct val="100000"/>
              </a:lnSpc>
              <a:spcBef>
                <a:spcPts val="100"/>
              </a:spcBef>
              <a:tabLst>
                <a:tab pos="1581785" algn="l"/>
                <a:tab pos="1880870" algn="l"/>
                <a:tab pos="4673600" algn="l"/>
                <a:tab pos="5581650" algn="l"/>
                <a:tab pos="8014334" algn="l"/>
              </a:tabLst>
            </a:pP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If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008DF6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gi</a:t>
            </a:r>
            <a:r>
              <a:rPr sz="2400" b="1" spc="-25" dirty="0">
                <a:solidFill>
                  <a:srgbClr val="008DF6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t</a:t>
            </a:r>
            <a:r>
              <a:rPr sz="2400" b="1" spc="-55" dirty="0">
                <a:solidFill>
                  <a:srgbClr val="008DF6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ar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8DF6"/>
                </a:solidFill>
                <a:latin typeface="Calibri"/>
                <a:cs typeface="Calibri"/>
              </a:rPr>
              <a:t>s</a:t>
            </a:r>
            <a:r>
              <a:rPr sz="2400" b="1" spc="-30" dirty="0">
                <a:solidFill>
                  <a:srgbClr val="008DF6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o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p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s</a:t>
            </a:r>
            <a:r>
              <a:rPr sz="24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h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008DF6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gi</a:t>
            </a:r>
            <a:r>
              <a:rPr sz="2400" b="1" spc="-25" dirty="0">
                <a:solidFill>
                  <a:srgbClr val="008DF6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t</a:t>
            </a:r>
            <a:r>
              <a:rPr sz="2400" b="1" spc="-55" dirty="0">
                <a:solidFill>
                  <a:srgbClr val="008DF6"/>
                </a:solidFill>
                <a:latin typeface="Calibri"/>
                <a:cs typeface="Calibri"/>
              </a:rPr>
              <a:t>r</a:t>
            </a:r>
            <a:r>
              <a:rPr sz="2400" b="1" spc="-25" dirty="0">
                <a:solidFill>
                  <a:srgbClr val="008DF6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on	of t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h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t</a:t>
            </a:r>
            <a:r>
              <a:rPr sz="2400" b="1" spc="-55" dirty="0">
                <a:solidFill>
                  <a:srgbClr val="008DF6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ade u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ion	or 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withdrawal	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the</a:t>
            </a:r>
            <a:r>
              <a:rPr sz="24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registration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 ,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members</a:t>
            </a:r>
            <a:r>
              <a:rPr sz="2400" b="1" spc="-2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the</a:t>
            </a:r>
            <a:r>
              <a:rPr sz="24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trade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union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can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to</a:t>
            </a:r>
            <a:r>
              <a:rPr sz="2400" b="1" spc="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labor</a:t>
            </a:r>
            <a:r>
              <a:rPr sz="24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court	court</a:t>
            </a:r>
            <a:r>
              <a:rPr sz="24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or an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industrial	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tribunal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,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within jurisdiction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which includes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high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courts and civil courts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too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but within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90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days 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of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 the</a:t>
            </a:r>
            <a:r>
              <a:rPr sz="24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date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on</a:t>
            </a:r>
            <a:r>
              <a:rPr sz="2400" b="1" spc="-2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which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the</a:t>
            </a:r>
            <a:r>
              <a:rPr sz="24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8DF6"/>
                </a:solidFill>
                <a:latin typeface="Calibri"/>
                <a:cs typeface="Calibri"/>
              </a:rPr>
              <a:t>registrar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passes</a:t>
            </a:r>
            <a:r>
              <a:rPr sz="24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DF6"/>
                </a:solidFill>
                <a:latin typeface="Calibri"/>
                <a:cs typeface="Calibri"/>
              </a:rPr>
              <a:t>notice</a:t>
            </a:r>
            <a:r>
              <a:rPr sz="2400" b="1" spc="-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DF6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3313176"/>
            <a:ext cx="3497579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8677" y="296982"/>
            <a:ext cx="6178575" cy="9436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266" y="1385697"/>
            <a:ext cx="8610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04330" algn="l"/>
              </a:tabLst>
            </a:pPr>
            <a:r>
              <a:rPr u="heavy" spc="-20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Rate</a:t>
            </a:r>
            <a:r>
              <a:rPr u="heavy" spc="10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 </a:t>
            </a:r>
            <a:r>
              <a:rPr u="heavy" spc="2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of</a:t>
            </a:r>
            <a:r>
              <a:rPr u="heavy" spc="10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 </a:t>
            </a:r>
            <a:r>
              <a:rPr u="heavy" spc="-90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Subscription</a:t>
            </a:r>
            <a:r>
              <a:rPr u="heavy" spc="5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 </a:t>
            </a:r>
            <a:r>
              <a:rPr u="heavy" spc="2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of</a:t>
            </a:r>
            <a:r>
              <a:rPr u="heavy" spc="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 </a:t>
            </a:r>
            <a:r>
              <a:rPr u="heavy" spc="-40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union</a:t>
            </a:r>
            <a:r>
              <a:rPr u="heavy" spc="4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 </a:t>
            </a:r>
            <a:r>
              <a:rPr u="heavy" spc="-40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members	</a:t>
            </a:r>
            <a:r>
              <a:rPr u="heavy" spc="-130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[sec.6(ee)]</a:t>
            </a:r>
            <a:r>
              <a:rPr u="heavy" spc="-6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 </a:t>
            </a:r>
            <a:r>
              <a:rPr spc="-120" dirty="0">
                <a:solidFill>
                  <a:srgbClr val="008DF6"/>
                </a:solidFill>
                <a:latin typeface="Arial"/>
                <a:cs typeface="Arial"/>
              </a:rPr>
              <a:t>:-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1708" y="3646932"/>
            <a:ext cx="4451603" cy="29809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2291588"/>
            <a:ext cx="753999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8521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section (6)(ee) of the </a:t>
            </a:r>
            <a:r>
              <a:rPr sz="2000" b="1" spc="-15" dirty="0">
                <a:latin typeface="Calibri"/>
                <a:cs typeface="Calibri"/>
              </a:rPr>
              <a:t>trade </a:t>
            </a:r>
            <a:r>
              <a:rPr sz="2000" b="1" dirty="0">
                <a:latin typeface="Calibri"/>
                <a:cs typeface="Calibri"/>
              </a:rPr>
              <a:t>union act 1926 , </a:t>
            </a:r>
            <a:r>
              <a:rPr sz="2000" b="1" spc="-5" dirty="0">
                <a:latin typeface="Calibri"/>
                <a:cs typeface="Calibri"/>
              </a:rPr>
              <a:t>provides </a:t>
            </a:r>
            <a:r>
              <a:rPr sz="2000" b="1" spc="-10" dirty="0">
                <a:latin typeface="Calibri"/>
                <a:cs typeface="Calibri"/>
              </a:rPr>
              <a:t>that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payment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minimum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subscription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by member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shall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not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less</a:t>
            </a:r>
            <a:r>
              <a:rPr sz="2000" b="1" dirty="0">
                <a:latin typeface="Calibri"/>
                <a:cs typeface="Calibri"/>
              </a:rPr>
              <a:t> than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buFont typeface="Wingdings"/>
              <a:buChar char=""/>
              <a:tabLst>
                <a:tab pos="297815" algn="l"/>
              </a:tabLst>
            </a:pPr>
            <a:r>
              <a:rPr sz="2000" dirty="0">
                <a:solidFill>
                  <a:srgbClr val="00AFEF"/>
                </a:solidFill>
                <a:latin typeface="Arial Black"/>
                <a:cs typeface="Arial Black"/>
              </a:rPr>
              <a:t>One</a:t>
            </a:r>
            <a:r>
              <a:rPr sz="2000" spc="-1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2000" spc="10" dirty="0">
                <a:solidFill>
                  <a:srgbClr val="00AFEF"/>
                </a:solidFill>
                <a:latin typeface="Arial Black"/>
                <a:cs typeface="Arial Black"/>
              </a:rPr>
              <a:t>rupee</a:t>
            </a:r>
            <a:r>
              <a:rPr sz="2000" spc="-1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00AFEF"/>
                </a:solidFill>
                <a:latin typeface="Arial Black"/>
                <a:cs typeface="Arial Black"/>
              </a:rPr>
              <a:t>per </a:t>
            </a:r>
            <a:r>
              <a:rPr sz="2000" spc="-5" dirty="0">
                <a:solidFill>
                  <a:srgbClr val="00AFEF"/>
                </a:solidFill>
                <a:latin typeface="Arial Black"/>
                <a:cs typeface="Arial Black"/>
              </a:rPr>
              <a:t>annum </a:t>
            </a:r>
            <a:r>
              <a:rPr sz="2000" spc="-10" dirty="0">
                <a:solidFill>
                  <a:srgbClr val="00AFEF"/>
                </a:solidFill>
                <a:latin typeface="Arial Black"/>
                <a:cs typeface="Arial Black"/>
              </a:rPr>
              <a:t>for </a:t>
            </a:r>
            <a:r>
              <a:rPr sz="2000" spc="20" dirty="0">
                <a:solidFill>
                  <a:srgbClr val="00AFEF"/>
                </a:solidFill>
                <a:latin typeface="Arial Black"/>
                <a:cs typeface="Arial Black"/>
              </a:rPr>
              <a:t>rural</a:t>
            </a:r>
            <a:r>
              <a:rPr sz="2000" spc="-2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00AFEF"/>
                </a:solidFill>
                <a:latin typeface="Arial Black"/>
                <a:cs typeface="Arial Black"/>
              </a:rPr>
              <a:t>workers</a:t>
            </a:r>
            <a:r>
              <a:rPr sz="2000" spc="-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00AFEF"/>
                </a:solidFill>
                <a:latin typeface="Arial Black"/>
                <a:cs typeface="Arial Black"/>
              </a:rPr>
              <a:t>;</a:t>
            </a:r>
            <a:endParaRPr sz="2000">
              <a:latin typeface="Arial Black"/>
              <a:cs typeface="Arial Black"/>
            </a:endParaRPr>
          </a:p>
          <a:p>
            <a:pPr marL="297815" marR="1147445" indent="-297815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297815" algn="l"/>
              </a:tabLst>
            </a:pPr>
            <a:r>
              <a:rPr sz="2000" spc="15" dirty="0">
                <a:solidFill>
                  <a:srgbClr val="00AFEF"/>
                </a:solidFill>
                <a:latin typeface="Arial Black"/>
                <a:cs typeface="Arial Black"/>
              </a:rPr>
              <a:t>Three</a:t>
            </a:r>
            <a:r>
              <a:rPr sz="2000" spc="-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2000" spc="10" dirty="0">
                <a:solidFill>
                  <a:srgbClr val="00AFEF"/>
                </a:solidFill>
                <a:latin typeface="Arial Black"/>
                <a:cs typeface="Arial Black"/>
              </a:rPr>
              <a:t>rupee</a:t>
            </a:r>
            <a:r>
              <a:rPr sz="2000" spc="-1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00AFEF"/>
                </a:solidFill>
                <a:latin typeface="Arial Black"/>
                <a:cs typeface="Arial Black"/>
              </a:rPr>
              <a:t>per</a:t>
            </a:r>
            <a:r>
              <a:rPr sz="2000" spc="-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00AFEF"/>
                </a:solidFill>
                <a:latin typeface="Arial Black"/>
                <a:cs typeface="Arial Black"/>
              </a:rPr>
              <a:t>annum</a:t>
            </a:r>
            <a:r>
              <a:rPr sz="2000" spc="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2000" spc="-15" dirty="0">
                <a:solidFill>
                  <a:srgbClr val="00AFEF"/>
                </a:solidFill>
                <a:latin typeface="Arial Black"/>
                <a:cs typeface="Arial Black"/>
              </a:rPr>
              <a:t>for </a:t>
            </a:r>
            <a:r>
              <a:rPr sz="2000" dirty="0">
                <a:solidFill>
                  <a:srgbClr val="00AFEF"/>
                </a:solidFill>
                <a:latin typeface="Arial Black"/>
                <a:cs typeface="Arial Black"/>
              </a:rPr>
              <a:t>workers</a:t>
            </a:r>
            <a:r>
              <a:rPr sz="2000" spc="-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00AFEF"/>
                </a:solidFill>
                <a:latin typeface="Arial Black"/>
                <a:cs typeface="Arial Black"/>
              </a:rPr>
              <a:t>in</a:t>
            </a:r>
            <a:r>
              <a:rPr sz="2000" spc="-1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Arial Black"/>
                <a:cs typeface="Arial Black"/>
              </a:rPr>
              <a:t>other </a:t>
            </a:r>
            <a:r>
              <a:rPr sz="2000" spc="-65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00AFEF"/>
                </a:solidFill>
                <a:latin typeface="Arial Black"/>
                <a:cs typeface="Arial Black"/>
              </a:rPr>
              <a:t>unrecognized</a:t>
            </a:r>
            <a:r>
              <a:rPr sz="2000" spc="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00AFEF"/>
                </a:solidFill>
                <a:latin typeface="Arial Black"/>
                <a:cs typeface="Arial Black"/>
              </a:rPr>
              <a:t>sector</a:t>
            </a:r>
            <a:r>
              <a:rPr sz="2000" spc="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00AFEF"/>
                </a:solidFill>
                <a:latin typeface="Arial Black"/>
                <a:cs typeface="Arial Black"/>
              </a:rPr>
              <a:t>;</a:t>
            </a:r>
            <a:r>
              <a:rPr sz="2000" spc="-2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00AFEF"/>
                </a:solidFill>
                <a:latin typeface="Arial Black"/>
                <a:cs typeface="Arial Black"/>
              </a:rPr>
              <a:t>and</a:t>
            </a:r>
            <a:endParaRPr sz="2000">
              <a:latin typeface="Arial Black"/>
              <a:cs typeface="Arial Black"/>
            </a:endParaRPr>
          </a:p>
          <a:p>
            <a:pPr marL="297180" indent="-285115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297815" algn="l"/>
              </a:tabLst>
            </a:pPr>
            <a:r>
              <a:rPr sz="2000" spc="-15" dirty="0">
                <a:solidFill>
                  <a:srgbClr val="00AFEF"/>
                </a:solidFill>
                <a:latin typeface="Arial Black"/>
                <a:cs typeface="Arial Black"/>
              </a:rPr>
              <a:t>Twelve</a:t>
            </a:r>
            <a:r>
              <a:rPr sz="2000" spc="-2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2000" spc="10" dirty="0">
                <a:solidFill>
                  <a:srgbClr val="00AFEF"/>
                </a:solidFill>
                <a:latin typeface="Arial Black"/>
                <a:cs typeface="Arial Black"/>
              </a:rPr>
              <a:t>rupee</a:t>
            </a:r>
            <a:r>
              <a:rPr sz="2000" spc="-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00AFEF"/>
                </a:solidFill>
                <a:latin typeface="Arial Black"/>
                <a:cs typeface="Arial Black"/>
              </a:rPr>
              <a:t>per</a:t>
            </a:r>
            <a:r>
              <a:rPr sz="2000" spc="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Arial Black"/>
                <a:cs typeface="Arial Black"/>
              </a:rPr>
              <a:t>annum</a:t>
            </a:r>
            <a:r>
              <a:rPr sz="200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00AFEF"/>
                </a:solidFill>
                <a:latin typeface="Arial Black"/>
                <a:cs typeface="Arial Black"/>
              </a:rPr>
              <a:t>for </a:t>
            </a:r>
            <a:r>
              <a:rPr sz="2000" dirty="0">
                <a:solidFill>
                  <a:srgbClr val="00AFEF"/>
                </a:solidFill>
                <a:latin typeface="Arial Black"/>
                <a:cs typeface="Arial Black"/>
              </a:rPr>
              <a:t>workers in</a:t>
            </a:r>
            <a:r>
              <a:rPr sz="2000" spc="-1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Arial Black"/>
                <a:cs typeface="Arial Black"/>
              </a:rPr>
              <a:t>other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19709"/>
            <a:ext cx="38531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3370" algn="l"/>
              </a:tabLst>
            </a:pPr>
            <a:r>
              <a:rPr u="heavy" spc="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Gen</a:t>
            </a:r>
            <a:r>
              <a:rPr u="heavy" spc="-1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e</a:t>
            </a:r>
            <a:r>
              <a:rPr u="heavy" spc="110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ra</a:t>
            </a:r>
            <a:r>
              <a:rPr u="heavy" spc="-2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l</a:t>
            </a:r>
            <a:r>
              <a:rPr u="heavy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	</a:t>
            </a:r>
            <a:r>
              <a:rPr u="heavy" spc="40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f</a:t>
            </a:r>
            <a:r>
              <a:rPr u="heavy" spc="-6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un</a:t>
            </a:r>
            <a:r>
              <a:rPr u="heavy" spc="2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d</a:t>
            </a:r>
            <a:r>
              <a:rPr u="heavy" spc="-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 </a:t>
            </a:r>
            <a:r>
              <a:rPr u="heavy" spc="-229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[sec.15</a:t>
            </a:r>
            <a:r>
              <a:rPr u="heavy" spc="-15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]</a:t>
            </a:r>
            <a:r>
              <a:rPr spc="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pc="-155" dirty="0">
                <a:solidFill>
                  <a:srgbClr val="008DF6"/>
                </a:solidFill>
                <a:latin typeface="Arial"/>
                <a:cs typeface="Arial"/>
              </a:rPr>
              <a:t>:</a:t>
            </a:r>
            <a:r>
              <a:rPr spc="-80" dirty="0">
                <a:solidFill>
                  <a:srgbClr val="008DF6"/>
                </a:solidFill>
                <a:latin typeface="Arial"/>
                <a:cs typeface="Arial"/>
              </a:rPr>
              <a:t>-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6205" marR="78740" indent="786130">
              <a:lnSpc>
                <a:spcPct val="100000"/>
              </a:lnSpc>
              <a:spcBef>
                <a:spcPts val="105"/>
              </a:spcBef>
            </a:pPr>
            <a:r>
              <a:rPr sz="1800" dirty="0"/>
              <a:t>Sec</a:t>
            </a:r>
            <a:r>
              <a:rPr sz="1800" b="0" dirty="0">
                <a:latin typeface="Calibri"/>
                <a:cs typeface="Calibri"/>
              </a:rPr>
              <a:t>.</a:t>
            </a:r>
            <a:r>
              <a:rPr dirty="0"/>
              <a:t>15 object on </a:t>
            </a:r>
            <a:r>
              <a:rPr spc="-5" dirty="0"/>
              <a:t>which </a:t>
            </a:r>
            <a:r>
              <a:rPr spc="-15" dirty="0"/>
              <a:t>general </a:t>
            </a:r>
            <a:r>
              <a:rPr dirty="0"/>
              <a:t>funds </a:t>
            </a:r>
            <a:r>
              <a:rPr spc="-15" dirty="0"/>
              <a:t>may </a:t>
            </a:r>
            <a:r>
              <a:rPr dirty="0"/>
              <a:t>be spent-The </a:t>
            </a:r>
            <a:r>
              <a:rPr spc="-15" dirty="0"/>
              <a:t>general </a:t>
            </a:r>
            <a:r>
              <a:rPr dirty="0"/>
              <a:t>funds </a:t>
            </a:r>
            <a:r>
              <a:rPr spc="-440" dirty="0"/>
              <a:t> </a:t>
            </a:r>
            <a:r>
              <a:rPr dirty="0"/>
              <a:t>of a </a:t>
            </a:r>
            <a:r>
              <a:rPr spc="-15" dirty="0"/>
              <a:t>registered </a:t>
            </a:r>
            <a:r>
              <a:rPr spc="-35" dirty="0"/>
              <a:t>Trade </a:t>
            </a:r>
            <a:r>
              <a:rPr dirty="0"/>
              <a:t>Union shall not be </a:t>
            </a:r>
            <a:r>
              <a:rPr spc="-5" dirty="0"/>
              <a:t>spent </a:t>
            </a:r>
            <a:r>
              <a:rPr dirty="0"/>
              <a:t>on </a:t>
            </a:r>
            <a:r>
              <a:rPr spc="-15" dirty="0"/>
              <a:t>any </a:t>
            </a:r>
            <a:r>
              <a:rPr dirty="0"/>
              <a:t>other objects than the </a:t>
            </a:r>
            <a:r>
              <a:rPr spc="5" dirty="0"/>
              <a:t> </a:t>
            </a:r>
            <a:r>
              <a:rPr spc="-5" dirty="0"/>
              <a:t>following</a:t>
            </a:r>
            <a:r>
              <a:rPr spc="-40" dirty="0"/>
              <a:t> </a:t>
            </a:r>
            <a:r>
              <a:rPr dirty="0"/>
              <a:t>, namely</a:t>
            </a:r>
            <a:r>
              <a:rPr spc="-10" dirty="0"/>
              <a:t> :-</a:t>
            </a:r>
            <a:endParaRPr sz="18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</a:pPr>
            <a:endParaRPr sz="1950"/>
          </a:p>
          <a:p>
            <a:pPr marL="478790" indent="-363220">
              <a:lnSpc>
                <a:spcPct val="100000"/>
              </a:lnSpc>
              <a:buFont typeface="Arial"/>
              <a:buChar char="•"/>
              <a:tabLst>
                <a:tab pos="478790" algn="l"/>
                <a:tab pos="479425" algn="l"/>
              </a:tabLst>
            </a:pP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the</a:t>
            </a:r>
            <a:r>
              <a:rPr sz="1800" b="0" spc="-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payment</a:t>
            </a:r>
            <a:r>
              <a:rPr sz="1800" b="0" spc="-1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of</a:t>
            </a:r>
            <a:r>
              <a:rPr sz="1800" b="0" spc="10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salaries</a:t>
            </a:r>
            <a:r>
              <a:rPr sz="1800" b="0" spc="-10" dirty="0">
                <a:solidFill>
                  <a:srgbClr val="00AFEF"/>
                </a:solidFill>
                <a:latin typeface="Arial Black"/>
                <a:cs typeface="Arial Black"/>
              </a:rPr>
              <a:t> allowance</a:t>
            </a:r>
            <a:r>
              <a:rPr sz="1800" b="0" spc="-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and</a:t>
            </a:r>
            <a:r>
              <a:rPr sz="1800" b="0" spc="-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spc="-5" dirty="0">
                <a:solidFill>
                  <a:srgbClr val="00AFEF"/>
                </a:solidFill>
                <a:latin typeface="Arial Black"/>
                <a:cs typeface="Arial Black"/>
              </a:rPr>
              <a:t>expenses</a:t>
            </a:r>
            <a:r>
              <a:rPr sz="1800" b="0" spc="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to</a:t>
            </a:r>
            <a:r>
              <a:rPr sz="1800" b="0" spc="-1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office</a:t>
            </a:r>
            <a:endParaRPr sz="1800">
              <a:latin typeface="Arial Black"/>
              <a:cs typeface="Arial Black"/>
            </a:endParaRPr>
          </a:p>
          <a:p>
            <a:pPr marL="402590">
              <a:lnSpc>
                <a:spcPct val="100000"/>
              </a:lnSpc>
            </a:pPr>
            <a:r>
              <a:rPr sz="1800" b="0" spc="10" dirty="0">
                <a:solidFill>
                  <a:srgbClr val="00AFEF"/>
                </a:solidFill>
                <a:latin typeface="Arial Black"/>
                <a:cs typeface="Arial Black"/>
              </a:rPr>
              <a:t>bearers</a:t>
            </a:r>
            <a:r>
              <a:rPr sz="1800" b="0" spc="-2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of</a:t>
            </a:r>
            <a:r>
              <a:rPr sz="1800" b="0" spc="8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the</a:t>
            </a:r>
            <a:r>
              <a:rPr sz="1800" b="0" spc="-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spc="5" dirty="0">
                <a:solidFill>
                  <a:srgbClr val="00AFEF"/>
                </a:solidFill>
                <a:latin typeface="Arial Black"/>
                <a:cs typeface="Arial Black"/>
              </a:rPr>
              <a:t>trade</a:t>
            </a:r>
            <a:r>
              <a:rPr sz="1800" b="0" spc="-2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spc="-5" dirty="0">
                <a:solidFill>
                  <a:srgbClr val="00AFEF"/>
                </a:solidFill>
                <a:latin typeface="Arial Black"/>
                <a:cs typeface="Arial Black"/>
              </a:rPr>
              <a:t>union</a:t>
            </a:r>
            <a:endParaRPr sz="1800">
              <a:latin typeface="Arial Black"/>
              <a:cs typeface="Arial Black"/>
            </a:endParaRPr>
          </a:p>
          <a:p>
            <a:pPr marL="103505">
              <a:lnSpc>
                <a:spcPct val="100000"/>
              </a:lnSpc>
              <a:spcBef>
                <a:spcPts val="20"/>
              </a:spcBef>
            </a:pPr>
            <a:endParaRPr sz="3050">
              <a:latin typeface="Arial Black"/>
              <a:cs typeface="Arial Black"/>
            </a:endParaRPr>
          </a:p>
          <a:p>
            <a:pPr marL="478790" indent="-363220">
              <a:lnSpc>
                <a:spcPct val="100000"/>
              </a:lnSpc>
              <a:buFont typeface="Arial"/>
              <a:buChar char="•"/>
              <a:tabLst>
                <a:tab pos="478790" algn="l"/>
                <a:tab pos="479425" algn="l"/>
              </a:tabLst>
            </a:pP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payment</a:t>
            </a:r>
            <a:r>
              <a:rPr sz="1800" b="0" spc="-2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of</a:t>
            </a:r>
            <a:r>
              <a:rPr sz="1800" b="0" spc="9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spc="-5" dirty="0">
                <a:solidFill>
                  <a:srgbClr val="00AFEF"/>
                </a:solidFill>
                <a:latin typeface="Arial Black"/>
                <a:cs typeface="Arial Black"/>
              </a:rPr>
              <a:t>expenses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spc="-15" dirty="0">
                <a:solidFill>
                  <a:srgbClr val="00AFEF"/>
                </a:solidFill>
                <a:latin typeface="Arial Black"/>
                <a:cs typeface="Arial Black"/>
              </a:rPr>
              <a:t>for</a:t>
            </a:r>
            <a:r>
              <a:rPr sz="1800" b="0" spc="-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the</a:t>
            </a:r>
            <a:r>
              <a:rPr sz="1800" b="0" spc="-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administration</a:t>
            </a:r>
            <a:r>
              <a:rPr sz="1800" b="0" spc="-1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of</a:t>
            </a:r>
            <a:r>
              <a:rPr sz="1800" b="0" spc="9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the</a:t>
            </a:r>
            <a:r>
              <a:rPr sz="1800" b="0" spc="-1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spc="5" dirty="0">
                <a:solidFill>
                  <a:srgbClr val="00AFEF"/>
                </a:solidFill>
                <a:latin typeface="Arial Black"/>
                <a:cs typeface="Arial Black"/>
              </a:rPr>
              <a:t>trade</a:t>
            </a:r>
            <a:r>
              <a:rPr sz="1800" b="0" spc="-1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union</a:t>
            </a:r>
            <a:endParaRPr sz="1800">
              <a:latin typeface="Arial Black"/>
              <a:cs typeface="Arial Black"/>
            </a:endParaRPr>
          </a:p>
          <a:p>
            <a:pPr marL="103505">
              <a:lnSpc>
                <a:spcPct val="100000"/>
              </a:lnSpc>
              <a:spcBef>
                <a:spcPts val="20"/>
              </a:spcBef>
              <a:buClr>
                <a:srgbClr val="00AFEF"/>
              </a:buClr>
              <a:buFont typeface="Arial"/>
              <a:buChar char="•"/>
            </a:pPr>
            <a:endParaRPr sz="3050">
              <a:latin typeface="Arial Black"/>
              <a:cs typeface="Arial Black"/>
            </a:endParaRPr>
          </a:p>
          <a:p>
            <a:pPr marL="402590" marR="181610" indent="-287020">
              <a:lnSpc>
                <a:spcPct val="100000"/>
              </a:lnSpc>
              <a:buClr>
                <a:srgbClr val="00AFEF"/>
              </a:buClr>
              <a:buFont typeface="Arial"/>
              <a:buChar char="•"/>
              <a:tabLst>
                <a:tab pos="478790" algn="l"/>
                <a:tab pos="479425" algn="l"/>
              </a:tabLst>
            </a:pPr>
            <a:r>
              <a:rPr b="0" dirty="0">
                <a:solidFill>
                  <a:srgbClr val="000000"/>
                </a:solidFill>
              </a:rPr>
              <a:t>	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the</a:t>
            </a:r>
            <a:r>
              <a:rPr sz="1800" b="0" spc="-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conduct</a:t>
            </a:r>
            <a:r>
              <a:rPr sz="1800" b="0" spc="-1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of</a:t>
            </a:r>
            <a:r>
              <a:rPr sz="1800" b="0" spc="9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spc="5" dirty="0">
                <a:solidFill>
                  <a:srgbClr val="00AFEF"/>
                </a:solidFill>
                <a:latin typeface="Arial Black"/>
                <a:cs typeface="Arial Black"/>
              </a:rPr>
              <a:t>trade</a:t>
            </a:r>
            <a:r>
              <a:rPr sz="1800" b="0" spc="-1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disputes</a:t>
            </a:r>
            <a:r>
              <a:rPr sz="1800" b="0" spc="-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on</a:t>
            </a:r>
            <a:r>
              <a:rPr sz="1800" b="0" spc="-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behalf</a:t>
            </a:r>
            <a:r>
              <a:rPr sz="1800" b="0" spc="9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of</a:t>
            </a:r>
            <a:r>
              <a:rPr sz="1800" b="0" spc="9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the</a:t>
            </a:r>
            <a:r>
              <a:rPr sz="1800" b="0" spc="-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spc="5" dirty="0">
                <a:solidFill>
                  <a:srgbClr val="00AFEF"/>
                </a:solidFill>
                <a:latin typeface="Arial Black"/>
                <a:cs typeface="Arial Black"/>
              </a:rPr>
              <a:t>trade</a:t>
            </a:r>
            <a:r>
              <a:rPr sz="1800" b="0" spc="-1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union</a:t>
            </a:r>
            <a:r>
              <a:rPr sz="1800" b="0" spc="-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or </a:t>
            </a:r>
            <a:r>
              <a:rPr sz="1800" b="0" spc="-58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any</a:t>
            </a:r>
            <a:r>
              <a:rPr sz="1800" b="0" spc="-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member</a:t>
            </a:r>
            <a:r>
              <a:rPr sz="1800" b="0" spc="-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thereof</a:t>
            </a:r>
            <a:r>
              <a:rPr sz="1800" b="0" spc="9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b="0" dirty="0">
                <a:solidFill>
                  <a:srgbClr val="00AFEF"/>
                </a:solidFill>
                <a:latin typeface="Arial Black"/>
                <a:cs typeface="Arial Black"/>
              </a:rPr>
              <a:t>;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0" y="2979420"/>
            <a:ext cx="5811011" cy="36027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7340" y="629158"/>
            <a:ext cx="804672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Font typeface="Arial"/>
              <a:buChar char="•"/>
              <a:tabLst>
                <a:tab pos="375285" algn="l"/>
                <a:tab pos="375920" algn="l"/>
              </a:tabLst>
            </a:pPr>
            <a:r>
              <a:rPr dirty="0"/>
              <a:t>	</a:t>
            </a:r>
            <a:r>
              <a:rPr sz="1800" spc="-10" dirty="0">
                <a:solidFill>
                  <a:srgbClr val="00AFEF"/>
                </a:solidFill>
                <a:latin typeface="Arial Black"/>
                <a:cs typeface="Arial Black"/>
              </a:rPr>
              <a:t>allowance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to member or their </a:t>
            </a:r>
            <a:r>
              <a:rPr sz="1800" spc="-5" dirty="0">
                <a:solidFill>
                  <a:srgbClr val="00AFEF"/>
                </a:solidFill>
                <a:latin typeface="Arial Black"/>
                <a:cs typeface="Arial Black"/>
              </a:rPr>
              <a:t>dependants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on account of </a:t>
            </a:r>
            <a:r>
              <a:rPr sz="1800" spc="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Arial Black"/>
                <a:cs typeface="Arial Black"/>
              </a:rPr>
              <a:t>death,</a:t>
            </a:r>
            <a:r>
              <a:rPr sz="1800" spc="-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old</a:t>
            </a:r>
            <a:r>
              <a:rPr sz="1800" spc="-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00AFEF"/>
                </a:solidFill>
                <a:latin typeface="Arial Black"/>
                <a:cs typeface="Arial Black"/>
              </a:rPr>
              <a:t>age,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Black"/>
                <a:cs typeface="Arial Black"/>
              </a:rPr>
              <a:t>sickness</a:t>
            </a:r>
            <a:r>
              <a:rPr sz="1800" spc="-1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,</a:t>
            </a:r>
            <a:r>
              <a:rPr sz="1800" spc="-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accidents</a:t>
            </a:r>
            <a:r>
              <a:rPr sz="1800" spc="-1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or</a:t>
            </a:r>
            <a:r>
              <a:rPr sz="1800" spc="-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Black"/>
                <a:cs typeface="Arial Black"/>
              </a:rPr>
              <a:t>unemployment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of</a:t>
            </a:r>
            <a:r>
              <a:rPr sz="1800" spc="9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Arial Black"/>
                <a:cs typeface="Arial Black"/>
              </a:rPr>
              <a:t>such </a:t>
            </a:r>
            <a:r>
              <a:rPr sz="1800" spc="-58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00AFEF"/>
                </a:solidFill>
                <a:latin typeface="Arial Black"/>
                <a:cs typeface="Arial Black"/>
              </a:rPr>
              <a:t>member.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AFEF"/>
              </a:buClr>
              <a:buFont typeface="Arial"/>
              <a:buChar char="•"/>
            </a:pPr>
            <a:endParaRPr sz="3050">
              <a:latin typeface="Arial Black"/>
              <a:cs typeface="Arial Black"/>
            </a:endParaRPr>
          </a:p>
          <a:p>
            <a:pPr marL="299085" marR="27305" indent="-287020">
              <a:lnSpc>
                <a:spcPct val="100000"/>
              </a:lnSpc>
              <a:spcBef>
                <a:spcPts val="5"/>
              </a:spcBef>
              <a:buClr>
                <a:srgbClr val="00AFEF"/>
              </a:buClr>
              <a:buFont typeface="Arial"/>
              <a:buChar char="•"/>
              <a:tabLst>
                <a:tab pos="375285" algn="l"/>
                <a:tab pos="375920" algn="l"/>
              </a:tabLst>
            </a:pPr>
            <a:r>
              <a:rPr dirty="0"/>
              <a:t>	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the</a:t>
            </a:r>
            <a:r>
              <a:rPr sz="1800" spc="-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issue</a:t>
            </a:r>
            <a:r>
              <a:rPr sz="1800" spc="-1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of</a:t>
            </a:r>
            <a:r>
              <a:rPr sz="1800" spc="9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or</a:t>
            </a:r>
            <a:r>
              <a:rPr sz="1800" spc="-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the</a:t>
            </a:r>
            <a:r>
              <a:rPr sz="1800" spc="-1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00AFEF"/>
                </a:solidFill>
                <a:latin typeface="Arial Black"/>
                <a:cs typeface="Arial Black"/>
              </a:rPr>
              <a:t>undertaking</a:t>
            </a:r>
            <a:r>
              <a:rPr sz="1800" spc="-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of</a:t>
            </a:r>
            <a:r>
              <a:rPr sz="1800" spc="9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liability</a:t>
            </a:r>
            <a:r>
              <a:rPr sz="1800" spc="-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under</a:t>
            </a:r>
            <a:r>
              <a:rPr sz="1800" spc="-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,</a:t>
            </a:r>
            <a:r>
              <a:rPr sz="1800" spc="-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policies</a:t>
            </a:r>
            <a:r>
              <a:rPr sz="1800" spc="-1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of </a:t>
            </a:r>
            <a:r>
              <a:rPr sz="1800" spc="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assurance</a:t>
            </a:r>
            <a:r>
              <a:rPr sz="1800" spc="-2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on</a:t>
            </a:r>
            <a:r>
              <a:rPr sz="1800" spc="-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the</a:t>
            </a:r>
            <a:r>
              <a:rPr sz="1800" spc="-1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Arial Black"/>
                <a:cs typeface="Arial Black"/>
              </a:rPr>
              <a:t>lives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of</a:t>
            </a:r>
            <a:r>
              <a:rPr sz="1800" spc="10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00AFEF"/>
                </a:solidFill>
                <a:latin typeface="Arial Black"/>
                <a:cs typeface="Arial Black"/>
              </a:rPr>
              <a:t>members,</a:t>
            </a:r>
            <a:r>
              <a:rPr sz="1800" spc="-1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or</a:t>
            </a:r>
            <a:r>
              <a:rPr sz="1800" spc="-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under</a:t>
            </a:r>
            <a:r>
              <a:rPr sz="1800" spc="-1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policies</a:t>
            </a:r>
            <a:r>
              <a:rPr sz="1800" spc="-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insuring </a:t>
            </a:r>
            <a:r>
              <a:rPr sz="1800" spc="-58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member</a:t>
            </a:r>
            <a:r>
              <a:rPr sz="1800" spc="-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against</a:t>
            </a:r>
            <a:r>
              <a:rPr sz="1800" spc="-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Black"/>
                <a:cs typeface="Arial Black"/>
              </a:rPr>
              <a:t>sickness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 etc.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AFEF"/>
              </a:buClr>
              <a:buFont typeface="Arial"/>
              <a:buChar char="•"/>
            </a:pPr>
            <a:endParaRPr sz="3050">
              <a:latin typeface="Arial Black"/>
              <a:cs typeface="Arial Black"/>
            </a:endParaRPr>
          </a:p>
          <a:p>
            <a:pPr marL="299085" marR="13652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10" dirty="0">
                <a:solidFill>
                  <a:srgbClr val="00AFEF"/>
                </a:solidFill>
                <a:latin typeface="Arial Black"/>
                <a:cs typeface="Arial Black"/>
              </a:rPr>
              <a:t>The</a:t>
            </a:r>
            <a:r>
              <a:rPr sz="1800" spc="-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Black"/>
                <a:cs typeface="Arial Black"/>
              </a:rPr>
              <a:t>provisions</a:t>
            </a:r>
            <a:r>
              <a:rPr sz="1800" spc="-1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of</a:t>
            </a:r>
            <a:r>
              <a:rPr sz="1800" spc="9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Black"/>
                <a:cs typeface="Arial Black"/>
              </a:rPr>
              <a:t>educational</a:t>
            </a:r>
            <a:r>
              <a:rPr sz="1800" spc="-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,social</a:t>
            </a:r>
            <a:r>
              <a:rPr sz="1800" spc="-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or religious</a:t>
            </a:r>
            <a:r>
              <a:rPr sz="1800" spc="-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benefits</a:t>
            </a:r>
            <a:r>
              <a:rPr sz="1800" spc="-10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spc="-15" dirty="0">
                <a:solidFill>
                  <a:srgbClr val="00AFEF"/>
                </a:solidFill>
                <a:latin typeface="Arial Black"/>
                <a:cs typeface="Arial Black"/>
              </a:rPr>
              <a:t>for </a:t>
            </a:r>
            <a:r>
              <a:rPr sz="1800" spc="-58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00AFEF"/>
                </a:solidFill>
                <a:latin typeface="Arial Black"/>
                <a:cs typeface="Arial Black"/>
              </a:rPr>
              <a:t>members</a:t>
            </a:r>
            <a:r>
              <a:rPr sz="1800" spc="-1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AFEF"/>
                </a:solidFill>
                <a:latin typeface="Arial Black"/>
                <a:cs typeface="Arial Black"/>
              </a:rPr>
              <a:t>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4815" y="3276600"/>
            <a:ext cx="3886199" cy="31470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47522"/>
            <a:ext cx="37071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-90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Politi</a:t>
            </a:r>
            <a:r>
              <a:rPr u="heavy" spc="-110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c</a:t>
            </a:r>
            <a:r>
              <a:rPr u="heavy" spc="170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a</a:t>
            </a:r>
            <a:r>
              <a:rPr u="heavy" spc="-2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l</a:t>
            </a:r>
            <a:r>
              <a:rPr u="heavy" spc="-1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 </a:t>
            </a:r>
            <a:r>
              <a:rPr u="heavy" spc="-30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fun</a:t>
            </a:r>
            <a:r>
              <a:rPr u="heavy" spc="2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d</a:t>
            </a:r>
            <a:r>
              <a:rPr u="heavy" spc="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 </a:t>
            </a:r>
            <a:r>
              <a:rPr u="heavy" spc="-204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[sec.</a:t>
            </a:r>
            <a:r>
              <a:rPr u="heavy" spc="-23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1</a:t>
            </a:r>
            <a:r>
              <a:rPr u="heavy" spc="-30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6</a:t>
            </a:r>
            <a:r>
              <a:rPr u="heavy" spc="-180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Arial"/>
                <a:cs typeface="Arial"/>
              </a:rPr>
              <a:t>]</a:t>
            </a:r>
            <a:r>
              <a:rPr spc="-1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pc="-155" dirty="0">
                <a:solidFill>
                  <a:srgbClr val="008DF6"/>
                </a:solidFill>
                <a:latin typeface="Arial"/>
                <a:cs typeface="Arial"/>
              </a:rPr>
              <a:t>:</a:t>
            </a:r>
            <a:r>
              <a:rPr spc="-80" dirty="0">
                <a:solidFill>
                  <a:srgbClr val="008DF6"/>
                </a:solidFill>
                <a:latin typeface="Arial"/>
                <a:cs typeface="Arial"/>
              </a:rPr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559178"/>
            <a:ext cx="7408545" cy="4790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070" marR="5080" indent="842644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latin typeface="Arial Black"/>
                <a:cs typeface="Arial Black"/>
              </a:rPr>
              <a:t>The </a:t>
            </a:r>
            <a:r>
              <a:rPr sz="2000" spc="5" dirty="0">
                <a:latin typeface="Arial Black"/>
                <a:cs typeface="Arial Black"/>
              </a:rPr>
              <a:t>trade </a:t>
            </a:r>
            <a:r>
              <a:rPr sz="2000" dirty="0">
                <a:latin typeface="Arial Black"/>
                <a:cs typeface="Arial Black"/>
              </a:rPr>
              <a:t>unions which </a:t>
            </a:r>
            <a:r>
              <a:rPr sz="2000" spc="10" dirty="0">
                <a:latin typeface="Arial Black"/>
                <a:cs typeface="Arial Black"/>
              </a:rPr>
              <a:t>are registered are </a:t>
            </a:r>
            <a:r>
              <a:rPr sz="2000" spc="15" dirty="0">
                <a:latin typeface="Arial Black"/>
                <a:cs typeface="Arial Black"/>
              </a:rPr>
              <a:t> </a:t>
            </a:r>
            <a:r>
              <a:rPr sz="2000" spc="10" dirty="0">
                <a:latin typeface="Arial Black"/>
                <a:cs typeface="Arial Black"/>
              </a:rPr>
              <a:t>permitted</a:t>
            </a:r>
            <a:r>
              <a:rPr sz="2000" spc="-1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as per</a:t>
            </a:r>
            <a:r>
              <a:rPr sz="2000" spc="-1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sec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16</a:t>
            </a:r>
            <a:r>
              <a:rPr sz="2000" spc="-1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of</a:t>
            </a:r>
            <a:r>
              <a:rPr sz="2000" spc="11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the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act</a:t>
            </a:r>
            <a:r>
              <a:rPr sz="2000" dirty="0">
                <a:latin typeface="Arial Black"/>
                <a:cs typeface="Arial Black"/>
              </a:rPr>
              <a:t> to </a:t>
            </a:r>
            <a:r>
              <a:rPr sz="2000" spc="5" dirty="0">
                <a:latin typeface="Arial Black"/>
                <a:cs typeface="Arial Black"/>
              </a:rPr>
              <a:t>raise</a:t>
            </a:r>
            <a:r>
              <a:rPr sz="2000" spc="-1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separate </a:t>
            </a:r>
            <a:r>
              <a:rPr sz="2000" spc="-65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political</a:t>
            </a:r>
            <a:r>
              <a:rPr sz="2000" spc="-2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fund</a:t>
            </a:r>
            <a:r>
              <a:rPr sz="2000" dirty="0">
                <a:latin typeface="Arial Black"/>
                <a:cs typeface="Arial Black"/>
              </a:rPr>
              <a:t> </a:t>
            </a:r>
            <a:r>
              <a:rPr sz="2000" spc="-15" dirty="0">
                <a:latin typeface="Arial Black"/>
                <a:cs typeface="Arial Black"/>
              </a:rPr>
              <a:t>for it’s</a:t>
            </a:r>
            <a:r>
              <a:rPr sz="2000" spc="-20" dirty="0">
                <a:latin typeface="Arial Black"/>
                <a:cs typeface="Arial Black"/>
              </a:rPr>
              <a:t> </a:t>
            </a:r>
            <a:r>
              <a:rPr sz="2000" spc="5" dirty="0">
                <a:latin typeface="Arial Black"/>
                <a:cs typeface="Arial Black"/>
              </a:rPr>
              <a:t>members</a:t>
            </a:r>
            <a:r>
              <a:rPr sz="2000" spc="-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marL="12700" marR="1612900">
              <a:lnSpc>
                <a:spcPct val="100000"/>
              </a:lnSpc>
              <a:spcBef>
                <a:spcPts val="2225"/>
              </a:spcBef>
            </a:pPr>
            <a:r>
              <a:rPr sz="2400" b="1" spc="-5" dirty="0">
                <a:latin typeface="Calibri"/>
                <a:cs typeface="Calibri"/>
              </a:rPr>
              <a:t>The political fund can be </a:t>
            </a:r>
            <a:r>
              <a:rPr sz="2400" b="1" dirty="0">
                <a:latin typeface="Calibri"/>
                <a:cs typeface="Calibri"/>
              </a:rPr>
              <a:t>use </a:t>
            </a:r>
            <a:r>
              <a:rPr sz="2400" b="1" spc="-15" dirty="0">
                <a:latin typeface="Calibri"/>
                <a:cs typeface="Calibri"/>
              </a:rPr>
              <a:t>for </a:t>
            </a:r>
            <a:r>
              <a:rPr sz="2400" b="1" spc="-5" dirty="0">
                <a:latin typeface="Calibri"/>
                <a:cs typeface="Calibri"/>
              </a:rPr>
              <a:t>the following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expenses: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buFont typeface="Wingdings"/>
              <a:buChar char=""/>
              <a:tabLst>
                <a:tab pos="368300" algn="l"/>
              </a:tabLst>
            </a:pP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For</a:t>
            </a:r>
            <a:r>
              <a:rPr sz="2400" b="1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holding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the meeting</a:t>
            </a:r>
            <a:r>
              <a:rPr sz="2400" b="1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AFEF"/>
              </a:buClr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68300" algn="l"/>
              </a:tabLst>
            </a:pP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For</a:t>
            </a:r>
            <a:r>
              <a:rPr sz="2400" b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distribution</a:t>
            </a:r>
            <a:r>
              <a:rPr sz="24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of </a:t>
            </a:r>
            <a:r>
              <a:rPr sz="2400" b="1" spc="-20" dirty="0">
                <a:solidFill>
                  <a:srgbClr val="00AFEF"/>
                </a:solidFill>
                <a:latin typeface="Calibri"/>
                <a:cs typeface="Calibri"/>
              </a:rPr>
              <a:t>any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documents.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AFEF"/>
              </a:buClr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buFont typeface="Wingdings"/>
              <a:buChar char=""/>
              <a:tabLst>
                <a:tab pos="368300" algn="l"/>
              </a:tabLst>
            </a:pP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For</a:t>
            </a:r>
            <a:r>
              <a:rPr sz="2400" b="1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holding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political</a:t>
            </a:r>
            <a:r>
              <a:rPr sz="2400" b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meeting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AFEF"/>
              </a:buClr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68300" algn="l"/>
              </a:tabLst>
            </a:pP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For</a:t>
            </a:r>
            <a:r>
              <a:rPr sz="2400" b="1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registration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2400" b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electors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83284"/>
            <a:ext cx="660273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b="1" spc="15" dirty="0">
                <a:solidFill>
                  <a:srgbClr val="008DF6"/>
                </a:solidFill>
                <a:latin typeface="Arial"/>
                <a:cs typeface="Arial"/>
              </a:rPr>
              <a:t>Voluntary</a:t>
            </a:r>
            <a:r>
              <a:rPr sz="1800" b="1" spc="-1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008DF6"/>
                </a:solidFill>
                <a:latin typeface="Arial"/>
                <a:cs typeface="Arial"/>
              </a:rPr>
              <a:t>and</a:t>
            </a:r>
            <a:r>
              <a:rPr sz="1800" b="1" spc="-1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008DF6"/>
                </a:solidFill>
                <a:latin typeface="Arial"/>
                <a:cs typeface="Arial"/>
              </a:rPr>
              <a:t>continuous</a:t>
            </a:r>
            <a:r>
              <a:rPr sz="1800" b="1" spc="-2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15" dirty="0">
                <a:solidFill>
                  <a:srgbClr val="008DF6"/>
                </a:solidFill>
                <a:latin typeface="Arial"/>
                <a:cs typeface="Arial"/>
              </a:rPr>
              <a:t>organization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8DF6"/>
              </a:buClr>
              <a:buFont typeface="Wingdings"/>
              <a:buChar char=""/>
            </a:pPr>
            <a:endParaRPr sz="18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b="1" spc="-10" dirty="0">
                <a:solidFill>
                  <a:srgbClr val="008DF6"/>
                </a:solidFill>
                <a:latin typeface="Arial"/>
                <a:cs typeface="Arial"/>
              </a:rPr>
              <a:t>Permanent</a:t>
            </a:r>
            <a:r>
              <a:rPr sz="1800" b="1" spc="-2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008DF6"/>
                </a:solidFill>
                <a:latin typeface="Arial"/>
                <a:cs typeface="Arial"/>
              </a:rPr>
              <a:t>association</a:t>
            </a:r>
            <a:r>
              <a:rPr sz="1800" b="1" spc="-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15" dirty="0">
                <a:solidFill>
                  <a:srgbClr val="008DF6"/>
                </a:solidFill>
                <a:latin typeface="Arial"/>
                <a:cs typeface="Arial"/>
              </a:rPr>
              <a:t>of</a:t>
            </a:r>
            <a:r>
              <a:rPr sz="1800" b="1" spc="-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008DF6"/>
                </a:solidFill>
                <a:latin typeface="Arial"/>
                <a:cs typeface="Arial"/>
              </a:rPr>
              <a:t>workers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8DF6"/>
              </a:buClr>
              <a:buFont typeface="Wingdings"/>
              <a:buChar char=""/>
            </a:pPr>
            <a:endParaRPr sz="18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b="1" spc="-30" dirty="0">
                <a:solidFill>
                  <a:srgbClr val="008DF6"/>
                </a:solidFill>
                <a:latin typeface="Arial"/>
                <a:cs typeface="Arial"/>
              </a:rPr>
              <a:t>Dynamic</a:t>
            </a:r>
            <a:r>
              <a:rPr sz="1800" b="1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008DF6"/>
                </a:solidFill>
                <a:latin typeface="Arial"/>
                <a:cs typeface="Arial"/>
              </a:rPr>
              <a:t>social</a:t>
            </a:r>
            <a:r>
              <a:rPr sz="1800" b="1" spc="-1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008DF6"/>
                </a:solidFill>
                <a:latin typeface="Arial"/>
                <a:cs typeface="Arial"/>
              </a:rPr>
              <a:t>institutions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8DF6"/>
              </a:buClr>
              <a:buFont typeface="Wingdings"/>
              <a:buChar char=""/>
            </a:pPr>
            <a:endParaRPr sz="18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b="1" spc="-55" dirty="0">
                <a:solidFill>
                  <a:srgbClr val="008DF6"/>
                </a:solidFill>
                <a:latin typeface="Arial"/>
                <a:cs typeface="Arial"/>
              </a:rPr>
              <a:t>Their</a:t>
            </a:r>
            <a:r>
              <a:rPr sz="1800" b="1" spc="-1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008DF6"/>
                </a:solidFill>
                <a:latin typeface="Arial"/>
                <a:cs typeface="Arial"/>
              </a:rPr>
              <a:t>basic</a:t>
            </a:r>
            <a:r>
              <a:rPr sz="1800" b="1" spc="-2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008DF6"/>
                </a:solidFill>
                <a:latin typeface="Arial"/>
                <a:cs typeface="Arial"/>
              </a:rPr>
              <a:t>objective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8DF6"/>
              </a:buClr>
              <a:buFont typeface="Wingdings"/>
              <a:buChar char=""/>
            </a:pPr>
            <a:endParaRPr sz="18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b="1" spc="-5" dirty="0">
                <a:solidFill>
                  <a:srgbClr val="008DF6"/>
                </a:solidFill>
                <a:latin typeface="Arial"/>
                <a:cs typeface="Arial"/>
              </a:rPr>
              <a:t>Ability</a:t>
            </a:r>
            <a:r>
              <a:rPr sz="1800" b="1" spc="1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15" dirty="0">
                <a:solidFill>
                  <a:srgbClr val="008DF6"/>
                </a:solidFill>
                <a:latin typeface="Arial"/>
                <a:cs typeface="Arial"/>
              </a:rPr>
              <a:t>of</a:t>
            </a:r>
            <a:r>
              <a:rPr sz="1800" b="1" spc="-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008DF6"/>
                </a:solidFill>
                <a:latin typeface="Arial"/>
                <a:cs typeface="Arial"/>
              </a:rPr>
              <a:t>facing</a:t>
            </a:r>
            <a:r>
              <a:rPr sz="1800" b="1" spc="-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rgbClr val="008DF6"/>
                </a:solidFill>
                <a:latin typeface="Arial"/>
                <a:cs typeface="Arial"/>
              </a:rPr>
              <a:t>challenges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8DF6"/>
              </a:buClr>
              <a:buFont typeface="Wingdings"/>
              <a:buChar char=""/>
            </a:pPr>
            <a:endParaRPr sz="185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b="1" spc="5" dirty="0">
                <a:solidFill>
                  <a:srgbClr val="008DF6"/>
                </a:solidFill>
                <a:latin typeface="Arial"/>
                <a:cs typeface="Arial"/>
              </a:rPr>
              <a:t>Origin</a:t>
            </a:r>
            <a:r>
              <a:rPr sz="1800" b="1" spc="1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008DF6"/>
                </a:solidFill>
                <a:latin typeface="Arial"/>
                <a:cs typeface="Arial"/>
              </a:rPr>
              <a:t>and</a:t>
            </a:r>
            <a:r>
              <a:rPr sz="1800" b="1" spc="-1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008DF6"/>
                </a:solidFill>
                <a:latin typeface="Arial"/>
                <a:cs typeface="Arial"/>
              </a:rPr>
              <a:t>growth</a:t>
            </a:r>
            <a:r>
              <a:rPr sz="1800" b="1" spc="50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15" dirty="0">
                <a:solidFill>
                  <a:srgbClr val="008DF6"/>
                </a:solidFill>
                <a:latin typeface="Arial"/>
                <a:cs typeface="Arial"/>
              </a:rPr>
              <a:t>of</a:t>
            </a:r>
            <a:r>
              <a:rPr sz="1800" b="1" spc="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008DF6"/>
                </a:solidFill>
                <a:latin typeface="Arial"/>
                <a:cs typeface="Arial"/>
              </a:rPr>
              <a:t>trade</a:t>
            </a:r>
            <a:r>
              <a:rPr sz="1800" b="1" spc="-1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008DF6"/>
                </a:solidFill>
                <a:latin typeface="Arial"/>
                <a:cs typeface="Arial"/>
              </a:rPr>
              <a:t>unions</a:t>
            </a:r>
            <a:r>
              <a:rPr sz="1800" b="1" spc="1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008DF6"/>
                </a:solidFill>
                <a:latin typeface="Arial"/>
                <a:cs typeface="Arial"/>
              </a:rPr>
              <a:t>influenced</a:t>
            </a:r>
            <a:r>
              <a:rPr sz="1800" b="1" spc="-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008DF6"/>
                </a:solidFill>
                <a:latin typeface="Arial"/>
                <a:cs typeface="Arial"/>
              </a:rPr>
              <a:t>by</a:t>
            </a:r>
            <a:r>
              <a:rPr sz="1800" b="1" spc="-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008DF6"/>
                </a:solidFill>
                <a:latin typeface="Arial"/>
                <a:cs typeface="Arial"/>
              </a:rPr>
              <a:t>different </a:t>
            </a:r>
            <a:r>
              <a:rPr sz="1800" b="1" spc="-484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008DF6"/>
                </a:solidFill>
                <a:latin typeface="Arial"/>
                <a:cs typeface="Arial"/>
              </a:rPr>
              <a:t>ideologies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8DF6"/>
              </a:buClr>
              <a:buFont typeface="Wingdings"/>
              <a:buChar char=""/>
            </a:pPr>
            <a:endParaRPr sz="18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b="1" spc="-25" dirty="0">
                <a:solidFill>
                  <a:srgbClr val="008DF6"/>
                </a:solidFill>
                <a:latin typeface="Arial"/>
                <a:cs typeface="Arial"/>
              </a:rPr>
              <a:t>Outcome </a:t>
            </a:r>
            <a:r>
              <a:rPr sz="1800" b="1" spc="15" dirty="0">
                <a:solidFill>
                  <a:srgbClr val="008DF6"/>
                </a:solidFill>
                <a:latin typeface="Arial"/>
                <a:cs typeface="Arial"/>
              </a:rPr>
              <a:t>of</a:t>
            </a:r>
            <a:r>
              <a:rPr sz="1800" b="1" spc="-1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008DF6"/>
                </a:solidFill>
                <a:latin typeface="Arial"/>
                <a:cs typeface="Arial"/>
              </a:rPr>
              <a:t>an</a:t>
            </a:r>
            <a:r>
              <a:rPr sz="1800" b="1" spc="-1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008DF6"/>
                </a:solidFill>
                <a:latin typeface="Arial"/>
                <a:cs typeface="Arial"/>
              </a:rPr>
              <a:t>individualistic</a:t>
            </a:r>
            <a:r>
              <a:rPr sz="1800" b="1" spc="2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008DF6"/>
                </a:solidFill>
                <a:latin typeface="Arial"/>
                <a:cs typeface="Arial"/>
              </a:rPr>
              <a:t>society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8DF6"/>
              </a:buClr>
              <a:buFont typeface="Wingdings"/>
              <a:buChar char=""/>
            </a:pPr>
            <a:endParaRPr sz="18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b="1" spc="-30" dirty="0">
                <a:solidFill>
                  <a:srgbClr val="008DF6"/>
                </a:solidFill>
                <a:latin typeface="Arial"/>
                <a:cs typeface="Arial"/>
              </a:rPr>
              <a:t>Formed</a:t>
            </a:r>
            <a:r>
              <a:rPr sz="1800" b="1" spc="-3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008DF6"/>
                </a:solidFill>
                <a:latin typeface="Arial"/>
                <a:cs typeface="Arial"/>
              </a:rPr>
              <a:t>by</a:t>
            </a:r>
            <a:r>
              <a:rPr sz="1800" b="1" spc="-1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008DF6"/>
                </a:solidFill>
                <a:latin typeface="Arial"/>
                <a:cs typeface="Arial"/>
              </a:rPr>
              <a:t>whom</a:t>
            </a:r>
            <a:r>
              <a:rPr sz="1800" b="1" spc="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008DF6"/>
                </a:solidFill>
                <a:latin typeface="Arial"/>
                <a:cs typeface="Arial"/>
              </a:rPr>
              <a:t>and</a:t>
            </a:r>
            <a:r>
              <a:rPr sz="1800" b="1" spc="-2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8DF6"/>
                </a:solidFill>
                <a:latin typeface="Arial"/>
                <a:cs typeface="Arial"/>
              </a:rPr>
              <a:t>main</a:t>
            </a:r>
            <a:r>
              <a:rPr sz="1800" b="1" spc="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008DF6"/>
                </a:solidFill>
                <a:latin typeface="Arial"/>
                <a:cs typeface="Arial"/>
              </a:rPr>
              <a:t>objective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8DF6"/>
              </a:buClr>
              <a:buFont typeface="Wingdings"/>
              <a:buChar char=""/>
            </a:pPr>
            <a:endParaRPr sz="18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b="1" spc="20" dirty="0">
                <a:solidFill>
                  <a:srgbClr val="008DF6"/>
                </a:solidFill>
                <a:latin typeface="Arial"/>
                <a:cs typeface="Arial"/>
              </a:rPr>
              <a:t>Works</a:t>
            </a:r>
            <a:r>
              <a:rPr sz="1800" b="1" spc="-3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008DF6"/>
                </a:solidFill>
                <a:latin typeface="Arial"/>
                <a:cs typeface="Arial"/>
              </a:rPr>
              <a:t>as</a:t>
            </a:r>
            <a:r>
              <a:rPr sz="1800" b="1" spc="-2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114" dirty="0">
                <a:solidFill>
                  <a:srgbClr val="008DF6"/>
                </a:solidFill>
                <a:latin typeface="Arial"/>
                <a:cs typeface="Arial"/>
              </a:rPr>
              <a:t>a</a:t>
            </a:r>
            <a:r>
              <a:rPr sz="1800" b="1" spc="-2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008DF6"/>
                </a:solidFill>
                <a:latin typeface="Arial"/>
                <a:cs typeface="Arial"/>
              </a:rPr>
              <a:t>collective</a:t>
            </a:r>
            <a:r>
              <a:rPr sz="1800" b="1" spc="-2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1800" b="1" spc="15" dirty="0">
                <a:solidFill>
                  <a:srgbClr val="008DF6"/>
                </a:solidFill>
                <a:latin typeface="Arial"/>
                <a:cs typeface="Arial"/>
              </a:rPr>
              <a:t>agent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26136"/>
            <a:ext cx="7432548" cy="55930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5972" y="239790"/>
            <a:ext cx="6143956" cy="8739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765" y="1470406"/>
            <a:ext cx="6202045" cy="869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00"/>
              </a:lnSpc>
              <a:spcBef>
                <a:spcPts val="105"/>
              </a:spcBef>
              <a:tabLst>
                <a:tab pos="922019" algn="l"/>
              </a:tabLst>
            </a:pPr>
            <a:r>
              <a:rPr sz="3200" b="0" u="heavy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Sec 15</a:t>
            </a:r>
            <a:r>
              <a:rPr sz="3200" b="0" dirty="0">
                <a:solidFill>
                  <a:srgbClr val="008DF6"/>
                </a:solidFill>
                <a:latin typeface="Gabriola"/>
                <a:cs typeface="Gabriola"/>
              </a:rPr>
              <a:t>	</a:t>
            </a:r>
            <a:r>
              <a:rPr sz="2400" b="0" dirty="0">
                <a:solidFill>
                  <a:srgbClr val="008DF6"/>
                </a:solidFill>
                <a:latin typeface="Arial Black"/>
                <a:cs typeface="Arial Black"/>
              </a:rPr>
              <a:t>Objects</a:t>
            </a:r>
            <a:r>
              <a:rPr sz="2400" b="0" spc="-30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b="0" dirty="0">
                <a:solidFill>
                  <a:srgbClr val="008DF6"/>
                </a:solidFill>
                <a:latin typeface="Arial Black"/>
                <a:cs typeface="Arial Black"/>
              </a:rPr>
              <a:t>on</a:t>
            </a:r>
            <a:r>
              <a:rPr sz="2400" b="0" spc="-10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b="0" spc="-5" dirty="0">
                <a:solidFill>
                  <a:srgbClr val="008DF6"/>
                </a:solidFill>
                <a:latin typeface="Arial Black"/>
                <a:cs typeface="Arial Black"/>
              </a:rPr>
              <a:t>which</a:t>
            </a:r>
            <a:r>
              <a:rPr sz="2400" b="0" spc="-20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b="0" dirty="0">
                <a:solidFill>
                  <a:srgbClr val="008DF6"/>
                </a:solidFill>
                <a:latin typeface="Arial Black"/>
                <a:cs typeface="Arial Black"/>
              </a:rPr>
              <a:t>general</a:t>
            </a:r>
            <a:r>
              <a:rPr sz="2400" b="0" spc="-20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b="0" spc="-5" dirty="0">
                <a:solidFill>
                  <a:srgbClr val="008DF6"/>
                </a:solidFill>
                <a:latin typeface="Arial Black"/>
                <a:cs typeface="Arial Black"/>
              </a:rPr>
              <a:t>funds</a:t>
            </a:r>
            <a:endParaRPr sz="2400">
              <a:latin typeface="Arial Black"/>
              <a:cs typeface="Arial Black"/>
            </a:endParaRPr>
          </a:p>
          <a:p>
            <a:pPr marL="3551554">
              <a:lnSpc>
                <a:spcPts val="2840"/>
              </a:lnSpc>
            </a:pPr>
            <a:r>
              <a:rPr sz="2400" b="0" dirty="0">
                <a:solidFill>
                  <a:srgbClr val="008DF6"/>
                </a:solidFill>
                <a:latin typeface="Arial Black"/>
                <a:cs typeface="Arial Black"/>
              </a:rPr>
              <a:t>be</a:t>
            </a:r>
            <a:r>
              <a:rPr sz="2400" b="0" spc="-5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b="0" spc="-5" dirty="0">
                <a:solidFill>
                  <a:srgbClr val="008DF6"/>
                </a:solidFill>
                <a:latin typeface="Arial Black"/>
                <a:cs typeface="Arial Black"/>
              </a:rPr>
              <a:t>spent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3708" y="1572514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c</a:t>
            </a:r>
            <a:r>
              <a:rPr sz="2400" spc="-10" dirty="0">
                <a:solidFill>
                  <a:srgbClr val="008DF6"/>
                </a:solidFill>
                <a:latin typeface="Arial Black"/>
                <a:cs typeface="Arial Black"/>
              </a:rPr>
              <a:t>a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n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2378964"/>
            <a:ext cx="2481072" cy="416661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899942" y="2923243"/>
            <a:ext cx="5222875" cy="3935095"/>
            <a:chOff x="3899942" y="2923243"/>
            <a:chExt cx="5222875" cy="39350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9942" y="2923243"/>
              <a:ext cx="3457538" cy="31395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61631" y="5494019"/>
              <a:ext cx="2161031" cy="13639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004" y="174447"/>
            <a:ext cx="8141970" cy="870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804"/>
              </a:lnSpc>
              <a:spcBef>
                <a:spcPts val="105"/>
              </a:spcBef>
            </a:pPr>
            <a:r>
              <a:rPr sz="3200" u="heavy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SEC 16</a:t>
            </a:r>
            <a:r>
              <a:rPr sz="3200" u="heavy" spc="-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Constitution</a:t>
            </a:r>
            <a:r>
              <a:rPr sz="2400" spc="-3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of</a:t>
            </a:r>
            <a:r>
              <a:rPr sz="2400" spc="130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a</a:t>
            </a:r>
            <a:r>
              <a:rPr sz="2400" spc="-5" dirty="0">
                <a:solidFill>
                  <a:srgbClr val="008DF6"/>
                </a:solidFill>
                <a:latin typeface="Arial Black"/>
                <a:cs typeface="Arial Black"/>
              </a:rPr>
              <a:t> separate fund</a:t>
            </a:r>
            <a:r>
              <a:rPr sz="2400" spc="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spc="-15" dirty="0">
                <a:solidFill>
                  <a:srgbClr val="008DF6"/>
                </a:solidFill>
                <a:latin typeface="Arial Black"/>
                <a:cs typeface="Arial Black"/>
              </a:rPr>
              <a:t>for</a:t>
            </a:r>
            <a:r>
              <a:rPr sz="2400" spc="-20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8DF6"/>
                </a:solidFill>
                <a:latin typeface="Arial Black"/>
                <a:cs typeface="Arial Black"/>
              </a:rPr>
              <a:t>political</a:t>
            </a:r>
            <a:endParaRPr sz="2400">
              <a:latin typeface="Arial Black"/>
              <a:cs typeface="Arial Black"/>
            </a:endParaRPr>
          </a:p>
          <a:p>
            <a:pPr marL="1905" algn="ctr">
              <a:lnSpc>
                <a:spcPts val="2845"/>
              </a:lnSpc>
            </a:pPr>
            <a:r>
              <a:rPr sz="2400" spc="5" dirty="0">
                <a:solidFill>
                  <a:srgbClr val="008DF6"/>
                </a:solidFill>
                <a:latin typeface="Arial Black"/>
                <a:cs typeface="Arial Black"/>
              </a:rPr>
              <a:t>purposes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466" y="3052699"/>
            <a:ext cx="70408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Sec</a:t>
            </a:r>
            <a:r>
              <a:rPr sz="3200" u="heavy" spc="-10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 </a:t>
            </a:r>
            <a:r>
              <a:rPr sz="3200" u="heavy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17</a:t>
            </a:r>
            <a:r>
              <a:rPr sz="3200" u="heavy" spc="-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Criminal</a:t>
            </a:r>
            <a:r>
              <a:rPr sz="2400" spc="-2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8DF6"/>
                </a:solidFill>
                <a:latin typeface="Arial Black"/>
                <a:cs typeface="Arial Black"/>
              </a:rPr>
              <a:t>conspiracy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in</a:t>
            </a:r>
            <a:r>
              <a:rPr sz="2400" spc="-10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spc="5" dirty="0">
                <a:solidFill>
                  <a:srgbClr val="008DF6"/>
                </a:solidFill>
                <a:latin typeface="Arial Black"/>
                <a:cs typeface="Arial Black"/>
              </a:rPr>
              <a:t>trade</a:t>
            </a:r>
            <a:r>
              <a:rPr sz="2400" spc="-1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8DF6"/>
                </a:solidFill>
                <a:latin typeface="Arial Black"/>
                <a:cs typeface="Arial Black"/>
              </a:rPr>
              <a:t>disputes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01896" y="1243583"/>
            <a:ext cx="3571240" cy="1868805"/>
            <a:chOff x="4501896" y="1243583"/>
            <a:chExt cx="3571240" cy="18688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1040" y="1252727"/>
              <a:ext cx="3552444" cy="18501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06468" y="1248155"/>
              <a:ext cx="3561715" cy="1859280"/>
            </a:xfrm>
            <a:custGeom>
              <a:avLst/>
              <a:gdLst/>
              <a:ahLst/>
              <a:cxnLst/>
              <a:rect l="l" t="t" r="r" b="b"/>
              <a:pathLst>
                <a:path w="3561715" h="1859280">
                  <a:moveTo>
                    <a:pt x="0" y="1859280"/>
                  </a:moveTo>
                  <a:lnTo>
                    <a:pt x="3561588" y="1859280"/>
                  </a:lnTo>
                  <a:lnTo>
                    <a:pt x="3561588" y="0"/>
                  </a:lnTo>
                  <a:lnTo>
                    <a:pt x="0" y="0"/>
                  </a:lnTo>
                  <a:lnTo>
                    <a:pt x="0" y="185928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3904488"/>
            <a:ext cx="4457700" cy="27355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516" y="1223899"/>
            <a:ext cx="4029075" cy="8699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07975" marR="5080" indent="-295910">
              <a:lnSpc>
                <a:spcPct val="97500"/>
              </a:lnSpc>
              <a:spcBef>
                <a:spcPts val="200"/>
              </a:spcBef>
            </a:pPr>
            <a:r>
              <a:rPr sz="3200" u="heavy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Sec</a:t>
            </a:r>
            <a:r>
              <a:rPr sz="3200" u="heavy" spc="-1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 </a:t>
            </a:r>
            <a:r>
              <a:rPr sz="3200" u="heavy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18</a:t>
            </a:r>
            <a:r>
              <a:rPr sz="3200" spc="-25" dirty="0">
                <a:solidFill>
                  <a:srgbClr val="008DF6"/>
                </a:solidFill>
                <a:latin typeface="Gabriola"/>
                <a:cs typeface="Gabriola"/>
              </a:rPr>
              <a:t> </a:t>
            </a:r>
            <a:r>
              <a:rPr sz="2400" spc="-5" dirty="0">
                <a:solidFill>
                  <a:srgbClr val="008DF6"/>
                </a:solidFill>
                <a:latin typeface="Arial Black"/>
                <a:cs typeface="Arial Black"/>
              </a:rPr>
              <a:t>Immunity</a:t>
            </a:r>
            <a:r>
              <a:rPr sz="2400" spc="-30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spc="5" dirty="0">
                <a:solidFill>
                  <a:srgbClr val="008DF6"/>
                </a:solidFill>
                <a:latin typeface="Arial Black"/>
                <a:cs typeface="Arial Black"/>
              </a:rPr>
              <a:t>from</a:t>
            </a:r>
            <a:r>
              <a:rPr sz="2400" spc="-2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civil </a:t>
            </a:r>
            <a:r>
              <a:rPr sz="2400" spc="-78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suit</a:t>
            </a:r>
            <a:r>
              <a:rPr sz="2400" spc="-2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in</a:t>
            </a:r>
            <a:r>
              <a:rPr sz="2400" spc="-20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8DF6"/>
                </a:solidFill>
                <a:latin typeface="Arial Black"/>
                <a:cs typeface="Arial Black"/>
              </a:rPr>
              <a:t>certain</a:t>
            </a:r>
            <a:r>
              <a:rPr sz="2400" spc="-2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8DF6"/>
                </a:solidFill>
                <a:latin typeface="Arial Black"/>
                <a:cs typeface="Arial Black"/>
              </a:rPr>
              <a:t>cases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266700"/>
            <a:ext cx="4264152" cy="31927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504" y="3459479"/>
            <a:ext cx="4123944" cy="31531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299710" marR="5080" indent="-780415">
              <a:lnSpc>
                <a:spcPct val="97500"/>
              </a:lnSpc>
              <a:spcBef>
                <a:spcPts val="200"/>
              </a:spcBef>
            </a:pPr>
            <a:r>
              <a:rPr sz="3200" u="heavy" dirty="0"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Sec 19 </a:t>
            </a:r>
            <a:r>
              <a:rPr spc="-5" dirty="0"/>
              <a:t>Enforceability </a:t>
            </a:r>
            <a:r>
              <a:rPr dirty="0"/>
              <a:t>of </a:t>
            </a:r>
            <a:r>
              <a:rPr spc="-795" dirty="0"/>
              <a:t> </a:t>
            </a:r>
            <a:r>
              <a:rPr spc="5" dirty="0"/>
              <a:t>agreements</a:t>
            </a:r>
            <a:endParaRPr sz="3200">
              <a:latin typeface="Gabriola"/>
              <a:cs typeface="Gabriol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256" y="1165606"/>
            <a:ext cx="3653790" cy="8699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ct val="97500"/>
              </a:lnSpc>
              <a:spcBef>
                <a:spcPts val="200"/>
              </a:spcBef>
              <a:tabLst>
                <a:tab pos="986155" algn="l"/>
              </a:tabLst>
            </a:pPr>
            <a:r>
              <a:rPr sz="3200" u="heavy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Sec </a:t>
            </a:r>
            <a:r>
              <a:rPr sz="3200" u="heavy" spc="-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20</a:t>
            </a:r>
            <a:r>
              <a:rPr sz="3200" spc="-5" dirty="0">
                <a:solidFill>
                  <a:srgbClr val="008DF6"/>
                </a:solidFill>
                <a:latin typeface="Gabriola"/>
                <a:cs typeface="Gabriola"/>
              </a:rPr>
              <a:t>	</a:t>
            </a:r>
            <a:r>
              <a:rPr sz="2400" spc="-5" dirty="0">
                <a:solidFill>
                  <a:srgbClr val="008DF6"/>
                </a:solidFill>
                <a:latin typeface="Arial Black"/>
                <a:cs typeface="Arial Black"/>
              </a:rPr>
              <a:t>Right</a:t>
            </a:r>
            <a:r>
              <a:rPr sz="2400" spc="-5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to</a:t>
            </a:r>
            <a:r>
              <a:rPr sz="2400" spc="-40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8DF6"/>
                </a:solidFill>
                <a:latin typeface="Arial Black"/>
                <a:cs typeface="Arial Black"/>
              </a:rPr>
              <a:t>inspect </a:t>
            </a:r>
            <a:r>
              <a:rPr sz="2400" spc="-78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8DF6"/>
                </a:solidFill>
                <a:latin typeface="Arial Black"/>
                <a:cs typeface="Arial Black"/>
              </a:rPr>
              <a:t>books</a:t>
            </a:r>
            <a:r>
              <a:rPr sz="2400" spc="-1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of</a:t>
            </a:r>
            <a:r>
              <a:rPr sz="2400" spc="110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spc="5" dirty="0">
                <a:solidFill>
                  <a:srgbClr val="008DF6"/>
                </a:solidFill>
                <a:latin typeface="Arial Black"/>
                <a:cs typeface="Arial Black"/>
              </a:rPr>
              <a:t>trade</a:t>
            </a:r>
            <a:r>
              <a:rPr sz="2400" spc="-2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8DF6"/>
                </a:solidFill>
                <a:latin typeface="Arial Black"/>
                <a:cs typeface="Arial Black"/>
              </a:rPr>
              <a:t>unions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7071" y="315468"/>
            <a:ext cx="4073652" cy="33802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83607" y="3968622"/>
            <a:ext cx="3719195" cy="123571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065" marR="5080" algn="ctr">
              <a:lnSpc>
                <a:spcPct val="98700"/>
              </a:lnSpc>
              <a:spcBef>
                <a:spcPts val="150"/>
              </a:spcBef>
            </a:pPr>
            <a:r>
              <a:rPr sz="3200" u="heavy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Sec</a:t>
            </a:r>
            <a:r>
              <a:rPr sz="3200" u="heavy" spc="-10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 </a:t>
            </a:r>
            <a:r>
              <a:rPr sz="3200" u="heavy" spc="-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21</a:t>
            </a:r>
            <a:r>
              <a:rPr sz="2400" spc="-5" dirty="0">
                <a:solidFill>
                  <a:srgbClr val="008DF6"/>
                </a:solidFill>
                <a:latin typeface="Arial Black"/>
                <a:cs typeface="Arial Black"/>
              </a:rPr>
              <a:t>Right</a:t>
            </a:r>
            <a:r>
              <a:rPr sz="2400" spc="-20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8DF6"/>
                </a:solidFill>
                <a:latin typeface="Arial Black"/>
                <a:cs typeface="Arial Black"/>
              </a:rPr>
              <a:t>of</a:t>
            </a:r>
            <a:r>
              <a:rPr sz="2400" spc="12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spc="5" dirty="0">
                <a:solidFill>
                  <a:srgbClr val="008DF6"/>
                </a:solidFill>
                <a:latin typeface="Arial Black"/>
                <a:cs typeface="Arial Black"/>
              </a:rPr>
              <a:t>minors</a:t>
            </a:r>
            <a:r>
              <a:rPr sz="2400" spc="-2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to </a:t>
            </a:r>
            <a:r>
              <a:rPr sz="2400" spc="-78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membership</a:t>
            </a:r>
            <a:r>
              <a:rPr sz="2400" spc="-2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of</a:t>
            </a:r>
            <a:r>
              <a:rPr sz="2400" spc="12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spc="5" dirty="0">
                <a:solidFill>
                  <a:srgbClr val="008DF6"/>
                </a:solidFill>
                <a:latin typeface="Arial Black"/>
                <a:cs typeface="Arial Black"/>
              </a:rPr>
              <a:t>trade </a:t>
            </a:r>
            <a:r>
              <a:rPr sz="2400" spc="10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8DF6"/>
                </a:solidFill>
                <a:latin typeface="Arial Black"/>
                <a:cs typeface="Arial Black"/>
              </a:rPr>
              <a:t>unions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350" y="3741887"/>
            <a:ext cx="3380094" cy="241996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1631" y="5494019"/>
            <a:ext cx="2161031" cy="13639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4658" y="937006"/>
            <a:ext cx="6844030" cy="8699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481580" marR="5080" indent="-2469515">
              <a:lnSpc>
                <a:spcPct val="97500"/>
              </a:lnSpc>
              <a:spcBef>
                <a:spcPts val="200"/>
              </a:spcBef>
              <a:tabLst>
                <a:tab pos="1118870" algn="l"/>
              </a:tabLst>
            </a:pPr>
            <a:r>
              <a:rPr sz="3200" b="0" u="heavy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Sec </a:t>
            </a:r>
            <a:r>
              <a:rPr sz="3200" b="0" u="heavy" spc="-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21</a:t>
            </a:r>
            <a:r>
              <a:rPr sz="3200" b="0" u="heavy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 A</a:t>
            </a:r>
            <a:r>
              <a:rPr sz="3200" b="0" dirty="0">
                <a:solidFill>
                  <a:srgbClr val="008DF6"/>
                </a:solidFill>
                <a:latin typeface="Gabriola"/>
                <a:cs typeface="Gabriola"/>
              </a:rPr>
              <a:t>	</a:t>
            </a:r>
            <a:r>
              <a:rPr sz="2400" b="0" spc="-5" dirty="0">
                <a:solidFill>
                  <a:srgbClr val="008DF6"/>
                </a:solidFill>
                <a:latin typeface="Arial Black"/>
                <a:cs typeface="Arial Black"/>
              </a:rPr>
              <a:t>Disqualification</a:t>
            </a:r>
            <a:r>
              <a:rPr sz="2400" b="0" spc="-30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b="0" dirty="0">
                <a:solidFill>
                  <a:srgbClr val="008DF6"/>
                </a:solidFill>
                <a:latin typeface="Arial Black"/>
                <a:cs typeface="Arial Black"/>
              </a:rPr>
              <a:t>of</a:t>
            </a:r>
            <a:r>
              <a:rPr sz="2400" b="0" spc="12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b="0" spc="5" dirty="0">
                <a:solidFill>
                  <a:srgbClr val="008DF6"/>
                </a:solidFill>
                <a:latin typeface="Arial Black"/>
                <a:cs typeface="Arial Black"/>
              </a:rPr>
              <a:t>office</a:t>
            </a:r>
            <a:r>
              <a:rPr sz="2400" b="0" spc="-1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b="0" dirty="0">
                <a:solidFill>
                  <a:srgbClr val="008DF6"/>
                </a:solidFill>
                <a:latin typeface="Arial Black"/>
                <a:cs typeface="Arial Black"/>
              </a:rPr>
              <a:t>bearer</a:t>
            </a:r>
            <a:r>
              <a:rPr sz="2400" b="0" spc="-1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b="0" dirty="0">
                <a:solidFill>
                  <a:srgbClr val="008DF6"/>
                </a:solidFill>
                <a:latin typeface="Arial Black"/>
                <a:cs typeface="Arial Black"/>
              </a:rPr>
              <a:t>of </a:t>
            </a:r>
            <a:r>
              <a:rPr sz="2400" b="0" spc="-78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b="0" spc="5" dirty="0">
                <a:solidFill>
                  <a:srgbClr val="008DF6"/>
                </a:solidFill>
                <a:latin typeface="Arial Black"/>
                <a:cs typeface="Arial Black"/>
              </a:rPr>
              <a:t>trade</a:t>
            </a:r>
            <a:r>
              <a:rPr sz="2400" b="0" spc="-10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b="0" spc="-5" dirty="0">
                <a:solidFill>
                  <a:srgbClr val="008DF6"/>
                </a:solidFill>
                <a:latin typeface="Arial Black"/>
                <a:cs typeface="Arial Black"/>
              </a:rPr>
              <a:t>union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2125979"/>
            <a:ext cx="3313176" cy="33025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4800" y="2244851"/>
            <a:ext cx="4616196" cy="30632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080" y="1165606"/>
            <a:ext cx="3258820" cy="16021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65" marR="5080" indent="-19685" algn="ctr">
              <a:lnSpc>
                <a:spcPct val="99200"/>
              </a:lnSpc>
              <a:spcBef>
                <a:spcPts val="135"/>
              </a:spcBef>
            </a:pPr>
            <a:r>
              <a:rPr sz="3200" u="heavy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Sec </a:t>
            </a:r>
            <a:r>
              <a:rPr sz="3200" u="heavy" spc="-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22 </a:t>
            </a:r>
            <a:r>
              <a:rPr sz="2400" spc="10" dirty="0">
                <a:solidFill>
                  <a:srgbClr val="008DF6"/>
                </a:solidFill>
                <a:latin typeface="Arial Black"/>
                <a:cs typeface="Arial Black"/>
              </a:rPr>
              <a:t>Proportion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of </a:t>
            </a:r>
            <a:r>
              <a:rPr sz="2400" spc="5" dirty="0">
                <a:solidFill>
                  <a:srgbClr val="008DF6"/>
                </a:solidFill>
                <a:latin typeface="Arial Black"/>
                <a:cs typeface="Arial Black"/>
              </a:rPr>
              <a:t> office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bearer to be </a:t>
            </a:r>
            <a:r>
              <a:rPr sz="2400" spc="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8DF6"/>
                </a:solidFill>
                <a:latin typeface="Arial Black"/>
                <a:cs typeface="Arial Black"/>
              </a:rPr>
              <a:t>connected</a:t>
            </a:r>
            <a:r>
              <a:rPr sz="2400" spc="-2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with</a:t>
            </a:r>
            <a:r>
              <a:rPr sz="2400" spc="-5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the </a:t>
            </a:r>
            <a:r>
              <a:rPr sz="2400" spc="-78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8DF6"/>
                </a:solidFill>
                <a:latin typeface="Arial Black"/>
                <a:cs typeface="Arial Black"/>
              </a:rPr>
              <a:t>industry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2959" y="4442840"/>
            <a:ext cx="3500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Sec</a:t>
            </a:r>
            <a:r>
              <a:rPr sz="3200" u="heavy" spc="-1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 </a:t>
            </a:r>
            <a:r>
              <a:rPr sz="3200" u="heavy" spc="-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23</a:t>
            </a:r>
            <a:r>
              <a:rPr sz="3200" spc="-15" dirty="0">
                <a:solidFill>
                  <a:srgbClr val="008DF6"/>
                </a:solidFill>
                <a:latin typeface="Gabriola"/>
                <a:cs typeface="Gabriola"/>
              </a:rPr>
              <a:t> </a:t>
            </a:r>
            <a:r>
              <a:rPr sz="2400" spc="-15" dirty="0">
                <a:solidFill>
                  <a:srgbClr val="008DF6"/>
                </a:solidFill>
                <a:latin typeface="Arial Black"/>
                <a:cs typeface="Arial Black"/>
              </a:rPr>
              <a:t>change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of</a:t>
            </a:r>
            <a:r>
              <a:rPr sz="2400" spc="114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name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9163" y="457200"/>
            <a:ext cx="8833485" cy="6193155"/>
            <a:chOff x="169163" y="457200"/>
            <a:chExt cx="8833485" cy="61931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163" y="3741420"/>
              <a:ext cx="4368519" cy="29085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6760" y="457200"/>
              <a:ext cx="4445508" cy="32842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452" y="1622501"/>
            <a:ext cx="2847975" cy="1236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 algn="ctr">
              <a:lnSpc>
                <a:spcPts val="3804"/>
              </a:lnSpc>
              <a:spcBef>
                <a:spcPts val="105"/>
              </a:spcBef>
            </a:pPr>
            <a:r>
              <a:rPr sz="3200" u="heavy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Sec</a:t>
            </a:r>
            <a:r>
              <a:rPr sz="3200" u="heavy" spc="-40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 </a:t>
            </a:r>
            <a:r>
              <a:rPr sz="3200" u="heavy" spc="-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24</a:t>
            </a:r>
            <a:endParaRPr sz="3200">
              <a:latin typeface="Gabriola"/>
              <a:cs typeface="Gabriola"/>
            </a:endParaRPr>
          </a:p>
          <a:p>
            <a:pPr marL="12065" marR="5080" algn="ctr">
              <a:lnSpc>
                <a:spcPts val="2880"/>
              </a:lnSpc>
              <a:spcBef>
                <a:spcPts val="60"/>
              </a:spcBef>
            </a:pPr>
            <a:r>
              <a:rPr sz="2400" spc="-5" dirty="0">
                <a:solidFill>
                  <a:srgbClr val="008DF6"/>
                </a:solidFill>
                <a:latin typeface="Arial Black"/>
                <a:cs typeface="Arial Black"/>
              </a:rPr>
              <a:t>Amalgamation</a:t>
            </a:r>
            <a:r>
              <a:rPr sz="2400" spc="-100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of </a:t>
            </a:r>
            <a:r>
              <a:rPr sz="2400" spc="-78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spc="5" dirty="0">
                <a:solidFill>
                  <a:srgbClr val="008DF6"/>
                </a:solidFill>
                <a:latin typeface="Arial Black"/>
                <a:cs typeface="Arial Black"/>
              </a:rPr>
              <a:t>trade</a:t>
            </a:r>
            <a:r>
              <a:rPr sz="2400" spc="-1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8DF6"/>
                </a:solidFill>
                <a:latin typeface="Arial Black"/>
                <a:cs typeface="Arial Black"/>
              </a:rPr>
              <a:t>union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9392" y="4607433"/>
            <a:ext cx="3637279" cy="123571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065" marR="5080" algn="ctr">
              <a:lnSpc>
                <a:spcPct val="98700"/>
              </a:lnSpc>
              <a:spcBef>
                <a:spcPts val="150"/>
              </a:spcBef>
            </a:pPr>
            <a:r>
              <a:rPr sz="3200" u="heavy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Sec</a:t>
            </a:r>
            <a:r>
              <a:rPr sz="3200" u="heavy" spc="-1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 </a:t>
            </a:r>
            <a:r>
              <a:rPr sz="3200" u="heavy" spc="-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25</a:t>
            </a:r>
            <a:r>
              <a:rPr sz="3200" spc="-30" dirty="0">
                <a:solidFill>
                  <a:srgbClr val="008DF6"/>
                </a:solidFill>
                <a:latin typeface="Gabriola"/>
                <a:cs typeface="Gabriola"/>
              </a:rPr>
              <a:t> </a:t>
            </a:r>
            <a:r>
              <a:rPr sz="2400" spc="-5" dirty="0">
                <a:solidFill>
                  <a:srgbClr val="008DF6"/>
                </a:solidFill>
                <a:latin typeface="Arial Black"/>
                <a:cs typeface="Arial Black"/>
              </a:rPr>
              <a:t>notice</a:t>
            </a:r>
            <a:r>
              <a:rPr sz="2400" spc="-20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of</a:t>
            </a:r>
            <a:r>
              <a:rPr sz="2400" spc="114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8DF6"/>
                </a:solidFill>
                <a:latin typeface="Arial Black"/>
                <a:cs typeface="Arial Black"/>
              </a:rPr>
              <a:t>change </a:t>
            </a:r>
            <a:r>
              <a:rPr sz="2400" spc="-78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of</a:t>
            </a:r>
            <a:r>
              <a:rPr sz="2400" spc="12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name</a:t>
            </a:r>
            <a:r>
              <a:rPr sz="2400" spc="-20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or </a:t>
            </a:r>
            <a:r>
              <a:rPr sz="2400" spc="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8DF6"/>
                </a:solidFill>
                <a:latin typeface="Arial Black"/>
                <a:cs typeface="Arial Black"/>
              </a:rPr>
              <a:t>amalgamation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4044" y="355091"/>
            <a:ext cx="3643884" cy="38130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572" y="4147455"/>
            <a:ext cx="3712678" cy="220914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231" y="1290269"/>
            <a:ext cx="3801110" cy="123634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ctr">
              <a:lnSpc>
                <a:spcPct val="98800"/>
              </a:lnSpc>
              <a:spcBef>
                <a:spcPts val="150"/>
              </a:spcBef>
            </a:pPr>
            <a:r>
              <a:rPr sz="3200" u="heavy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Sec</a:t>
            </a:r>
            <a:r>
              <a:rPr sz="3200" u="heavy" spc="-2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 </a:t>
            </a:r>
            <a:r>
              <a:rPr sz="3200" u="heavy" spc="-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26</a:t>
            </a:r>
            <a:r>
              <a:rPr sz="3200" u="heavy" spc="-1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Effects</a:t>
            </a:r>
            <a:r>
              <a:rPr sz="2400" spc="-30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of</a:t>
            </a:r>
            <a:r>
              <a:rPr sz="2400" spc="114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8DF6"/>
                </a:solidFill>
                <a:latin typeface="Arial Black"/>
                <a:cs typeface="Arial Black"/>
              </a:rPr>
              <a:t>change </a:t>
            </a:r>
            <a:r>
              <a:rPr sz="2400" spc="-78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of</a:t>
            </a:r>
            <a:r>
              <a:rPr sz="2400" spc="12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name</a:t>
            </a:r>
            <a:r>
              <a:rPr sz="2400" spc="-1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or </a:t>
            </a:r>
            <a:r>
              <a:rPr sz="2400" spc="5" dirty="0">
                <a:solidFill>
                  <a:srgbClr val="008DF6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8DF6"/>
                </a:solidFill>
                <a:latin typeface="Arial Black"/>
                <a:cs typeface="Arial Black"/>
              </a:rPr>
              <a:t>amalgamation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55029" y="4596765"/>
            <a:ext cx="2713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Sec</a:t>
            </a:r>
            <a:r>
              <a:rPr sz="3200" u="heavy" spc="-20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 </a:t>
            </a:r>
            <a:r>
              <a:rPr sz="3200" u="heavy" spc="-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27</a:t>
            </a:r>
            <a:r>
              <a:rPr sz="3200" u="heavy" spc="-2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 </a:t>
            </a:r>
            <a:r>
              <a:rPr sz="2400" spc="-5" dirty="0">
                <a:solidFill>
                  <a:srgbClr val="008DF6"/>
                </a:solidFill>
                <a:latin typeface="Arial Black"/>
                <a:cs typeface="Arial Black"/>
              </a:rPr>
              <a:t>Dissolution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7" y="3726179"/>
            <a:ext cx="5202936" cy="29245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08347" y="416051"/>
            <a:ext cx="4567428" cy="302666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539620"/>
            <a:ext cx="21602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Sec</a:t>
            </a:r>
            <a:r>
              <a:rPr sz="3200" u="heavy" spc="-3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 </a:t>
            </a:r>
            <a:r>
              <a:rPr sz="3200" u="heavy" spc="-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28</a:t>
            </a:r>
            <a:r>
              <a:rPr sz="3200" u="heavy" spc="-40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 </a:t>
            </a:r>
            <a:r>
              <a:rPr sz="2400" spc="5" dirty="0">
                <a:solidFill>
                  <a:srgbClr val="008DF6"/>
                </a:solidFill>
                <a:latin typeface="Arial Black"/>
                <a:cs typeface="Arial Black"/>
              </a:rPr>
              <a:t>Returns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28259" y="4519040"/>
            <a:ext cx="19024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Sec</a:t>
            </a:r>
            <a:r>
              <a:rPr sz="3200" u="heavy" spc="-40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 </a:t>
            </a:r>
            <a:r>
              <a:rPr sz="3200" u="heavy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11</a:t>
            </a:r>
            <a:r>
              <a:rPr sz="3200" u="heavy" spc="-45" dirty="0">
                <a:solidFill>
                  <a:srgbClr val="008DF6"/>
                </a:solidFill>
                <a:uFill>
                  <a:solidFill>
                    <a:srgbClr val="008DF6"/>
                  </a:solidFill>
                </a:uFill>
                <a:latin typeface="Gabriola"/>
                <a:cs typeface="Gabriola"/>
              </a:rPr>
              <a:t> </a:t>
            </a:r>
            <a:r>
              <a:rPr sz="2400" dirty="0">
                <a:solidFill>
                  <a:srgbClr val="008DF6"/>
                </a:solidFill>
                <a:latin typeface="Arial Black"/>
                <a:cs typeface="Arial Black"/>
              </a:rPr>
              <a:t>Appeal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850391"/>
            <a:ext cx="4332732" cy="19171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3429000"/>
            <a:ext cx="4453128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272996"/>
            <a:ext cx="6255399" cy="429166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984250"/>
          <a:ext cx="8553450" cy="5594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Offences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Penalties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registered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trade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union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its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office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81610" marR="177165"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bearers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members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fail 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give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notice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send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statement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under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under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sec.31(1)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2729" marR="246379" algn="ctr">
                        <a:lnSpc>
                          <a:spcPts val="324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Fine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up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₹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additional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fine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up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₹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week 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case of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continuous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offence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maximum fine up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₹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1638">
                <a:tc>
                  <a:txBody>
                    <a:bodyPr/>
                    <a:lstStyle/>
                    <a:p>
                      <a:pPr marL="119380" marR="114300" algn="ctr">
                        <a:lnSpc>
                          <a:spcPts val="324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person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willfully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makes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false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entry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annual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statement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union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it’s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rules.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Fine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up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₹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person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intent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deceive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gives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33679" marR="228600"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incorrect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copy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rules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union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member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prospective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member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under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section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32.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Fine up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₹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5583" y="3863340"/>
            <a:ext cx="5202936" cy="23119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613" y="1614677"/>
            <a:ext cx="846391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42644">
              <a:lnSpc>
                <a:spcPct val="100000"/>
              </a:lnSpc>
              <a:spcBef>
                <a:spcPts val="105"/>
              </a:spcBef>
            </a:pPr>
            <a:r>
              <a:rPr sz="2000" b="0" spc="15" dirty="0">
                <a:solidFill>
                  <a:srgbClr val="000000"/>
                </a:solidFill>
                <a:latin typeface="Arial Black"/>
                <a:cs typeface="Arial Black"/>
              </a:rPr>
              <a:t>There</a:t>
            </a:r>
            <a:r>
              <a:rPr sz="2000" b="0" spc="-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000" b="0" spc="10" dirty="0">
                <a:solidFill>
                  <a:srgbClr val="000000"/>
                </a:solidFill>
                <a:latin typeface="Arial Black"/>
                <a:cs typeface="Arial Black"/>
              </a:rPr>
              <a:t>are</a:t>
            </a:r>
            <a:r>
              <a:rPr sz="2000" b="0" spc="-2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 Black"/>
                <a:cs typeface="Arial Black"/>
              </a:rPr>
              <a:t>several</a:t>
            </a:r>
            <a:r>
              <a:rPr sz="2000" b="0" spc="-1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Black"/>
                <a:cs typeface="Arial Black"/>
              </a:rPr>
              <a:t>organizations</a:t>
            </a:r>
            <a:r>
              <a:rPr sz="2000" b="0" spc="1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Black"/>
                <a:cs typeface="Arial Black"/>
              </a:rPr>
              <a:t>of</a:t>
            </a:r>
            <a:r>
              <a:rPr sz="2000" b="0" spc="10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000" b="0" spc="5" dirty="0">
                <a:solidFill>
                  <a:srgbClr val="000000"/>
                </a:solidFill>
                <a:latin typeface="Arial Black"/>
                <a:cs typeface="Arial Black"/>
              </a:rPr>
              <a:t>trade </a:t>
            </a:r>
            <a:r>
              <a:rPr sz="2000" b="0" dirty="0">
                <a:solidFill>
                  <a:srgbClr val="000000"/>
                </a:solidFill>
                <a:latin typeface="Arial Black"/>
                <a:cs typeface="Arial Black"/>
              </a:rPr>
              <a:t>unions</a:t>
            </a:r>
            <a:r>
              <a:rPr sz="2000" b="0" spc="-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Black"/>
                <a:cs typeface="Arial Black"/>
              </a:rPr>
              <a:t>in </a:t>
            </a:r>
            <a:r>
              <a:rPr sz="2000" b="0" spc="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Arial Black"/>
                <a:cs typeface="Arial Black"/>
              </a:rPr>
              <a:t>India, </a:t>
            </a:r>
            <a:r>
              <a:rPr sz="2000" b="0" dirty="0">
                <a:solidFill>
                  <a:srgbClr val="000000"/>
                </a:solidFill>
                <a:latin typeface="Arial Black"/>
                <a:cs typeface="Arial Black"/>
              </a:rPr>
              <a:t>which</a:t>
            </a:r>
            <a:r>
              <a:rPr sz="2000" b="0" spc="-1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000" b="0" spc="10" dirty="0">
                <a:solidFill>
                  <a:srgbClr val="000000"/>
                </a:solidFill>
                <a:latin typeface="Arial Black"/>
                <a:cs typeface="Arial Black"/>
              </a:rPr>
              <a:t>are</a:t>
            </a:r>
            <a:r>
              <a:rPr sz="2000" b="0" spc="-1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Arial Black"/>
                <a:cs typeface="Arial Black"/>
              </a:rPr>
              <a:t>recognized</a:t>
            </a:r>
            <a:r>
              <a:rPr sz="2000" b="0" spc="2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Arial Black"/>
                <a:cs typeface="Arial Black"/>
              </a:rPr>
              <a:t>as</a:t>
            </a:r>
            <a:r>
              <a:rPr sz="2000" b="0" spc="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Black"/>
                <a:cs typeface="Arial Black"/>
              </a:rPr>
              <a:t>the </a:t>
            </a:r>
            <a:r>
              <a:rPr sz="2000" b="0" spc="-5" dirty="0">
                <a:solidFill>
                  <a:srgbClr val="000000"/>
                </a:solidFill>
                <a:latin typeface="Arial Black"/>
                <a:cs typeface="Arial Black"/>
              </a:rPr>
              <a:t>governing</a:t>
            </a:r>
            <a:r>
              <a:rPr sz="2000" b="0" spc="1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Arial Black"/>
                <a:cs typeface="Arial Black"/>
              </a:rPr>
              <a:t>bodies</a:t>
            </a:r>
            <a:r>
              <a:rPr sz="2000" b="0" spc="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Arial Black"/>
                <a:cs typeface="Arial Black"/>
              </a:rPr>
              <a:t>of</a:t>
            </a:r>
            <a:r>
              <a:rPr sz="2000" b="0" spc="114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Black"/>
                <a:cs typeface="Arial Black"/>
              </a:rPr>
              <a:t>trade </a:t>
            </a:r>
            <a:r>
              <a:rPr sz="2000" b="0" spc="-65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Black"/>
                <a:cs typeface="Arial Black"/>
              </a:rPr>
              <a:t>unions.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529" y="2726182"/>
            <a:ext cx="135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 Black"/>
                <a:cs typeface="Arial Black"/>
              </a:rPr>
              <a:t>They</a:t>
            </a:r>
            <a:r>
              <a:rPr sz="1800" spc="-35" dirty="0">
                <a:latin typeface="Arial Black"/>
                <a:cs typeface="Arial Black"/>
              </a:rPr>
              <a:t> </a:t>
            </a:r>
            <a:r>
              <a:rPr sz="1800" spc="5" dirty="0">
                <a:latin typeface="Arial Black"/>
                <a:cs typeface="Arial Black"/>
              </a:rPr>
              <a:t>are</a:t>
            </a:r>
            <a:r>
              <a:rPr sz="1800" spc="-45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:-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529" y="3250818"/>
            <a:ext cx="68618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0" dirty="0">
                <a:solidFill>
                  <a:srgbClr val="008DF6"/>
                </a:solidFill>
                <a:latin typeface="Arial"/>
                <a:cs typeface="Arial"/>
              </a:rPr>
              <a:t>1</a:t>
            </a:r>
            <a:r>
              <a:rPr sz="2800" b="1" spc="-185" dirty="0">
                <a:solidFill>
                  <a:srgbClr val="008DF6"/>
                </a:solidFill>
                <a:latin typeface="Arial"/>
                <a:cs typeface="Arial"/>
              </a:rPr>
              <a:t>.</a:t>
            </a:r>
            <a:r>
              <a:rPr sz="2800" b="1" spc="-80" dirty="0">
                <a:solidFill>
                  <a:srgbClr val="008DF6"/>
                </a:solidFill>
                <a:latin typeface="Arial"/>
                <a:cs typeface="Arial"/>
              </a:rPr>
              <a:t>)</a:t>
            </a:r>
            <a:r>
              <a:rPr sz="2800" b="1" spc="-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8DF6"/>
                </a:solidFill>
                <a:latin typeface="Arial"/>
                <a:cs typeface="Arial"/>
              </a:rPr>
              <a:t>India</a:t>
            </a:r>
            <a:r>
              <a:rPr sz="2800" b="1" spc="25" dirty="0">
                <a:solidFill>
                  <a:srgbClr val="008DF6"/>
                </a:solidFill>
                <a:latin typeface="Arial"/>
                <a:cs typeface="Arial"/>
              </a:rPr>
              <a:t>n</a:t>
            </a:r>
            <a:r>
              <a:rPr sz="2800" b="1" spc="1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2800" b="1" spc="45" dirty="0">
                <a:solidFill>
                  <a:srgbClr val="008DF6"/>
                </a:solidFill>
                <a:latin typeface="Arial"/>
                <a:cs typeface="Arial"/>
              </a:rPr>
              <a:t>Natio</a:t>
            </a:r>
            <a:r>
              <a:rPr sz="2800" b="1" spc="65" dirty="0">
                <a:solidFill>
                  <a:srgbClr val="008DF6"/>
                </a:solidFill>
                <a:latin typeface="Arial"/>
                <a:cs typeface="Arial"/>
              </a:rPr>
              <a:t>n</a:t>
            </a:r>
            <a:r>
              <a:rPr sz="2800" b="1" spc="95" dirty="0">
                <a:solidFill>
                  <a:srgbClr val="008DF6"/>
                </a:solidFill>
                <a:latin typeface="Arial"/>
                <a:cs typeface="Arial"/>
              </a:rPr>
              <a:t>a</a:t>
            </a:r>
            <a:r>
              <a:rPr sz="2800" b="1" spc="50" dirty="0">
                <a:solidFill>
                  <a:srgbClr val="008DF6"/>
                </a:solidFill>
                <a:latin typeface="Arial"/>
                <a:cs typeface="Arial"/>
              </a:rPr>
              <a:t>l</a:t>
            </a:r>
            <a:r>
              <a:rPr sz="2800" b="1" spc="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2800" b="1" spc="-210" dirty="0">
                <a:solidFill>
                  <a:srgbClr val="008DF6"/>
                </a:solidFill>
                <a:latin typeface="Arial"/>
                <a:cs typeface="Arial"/>
              </a:rPr>
              <a:t>T</a:t>
            </a:r>
            <a:r>
              <a:rPr sz="2800" b="1" spc="-125" dirty="0">
                <a:solidFill>
                  <a:srgbClr val="008DF6"/>
                </a:solidFill>
                <a:latin typeface="Arial"/>
                <a:cs typeface="Arial"/>
              </a:rPr>
              <a:t>r</a:t>
            </a:r>
            <a:r>
              <a:rPr sz="2800" b="1" spc="75" dirty="0">
                <a:solidFill>
                  <a:srgbClr val="008DF6"/>
                </a:solidFill>
                <a:latin typeface="Arial"/>
                <a:cs typeface="Arial"/>
              </a:rPr>
              <a:t>ade</a:t>
            </a:r>
            <a:r>
              <a:rPr sz="2800" b="1" spc="2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8DF6"/>
                </a:solidFill>
                <a:latin typeface="Arial"/>
                <a:cs typeface="Arial"/>
              </a:rPr>
              <a:t>U</a:t>
            </a:r>
            <a:r>
              <a:rPr sz="2800" b="1" spc="-40" dirty="0">
                <a:solidFill>
                  <a:srgbClr val="008DF6"/>
                </a:solidFill>
                <a:latin typeface="Arial"/>
                <a:cs typeface="Arial"/>
              </a:rPr>
              <a:t>nio</a:t>
            </a:r>
            <a:r>
              <a:rPr sz="2800" b="1" spc="-45" dirty="0">
                <a:solidFill>
                  <a:srgbClr val="008DF6"/>
                </a:solidFill>
                <a:latin typeface="Arial"/>
                <a:cs typeface="Arial"/>
              </a:rPr>
              <a:t>n</a:t>
            </a:r>
            <a:r>
              <a:rPr sz="2800" b="1" spc="2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2800" b="1" spc="-385" dirty="0">
                <a:solidFill>
                  <a:srgbClr val="008DF6"/>
                </a:solidFill>
                <a:latin typeface="Arial"/>
                <a:cs typeface="Arial"/>
              </a:rPr>
              <a:t>C</a:t>
            </a:r>
            <a:r>
              <a:rPr sz="2800" b="1" spc="-80" dirty="0">
                <a:solidFill>
                  <a:srgbClr val="008DF6"/>
                </a:solidFill>
                <a:latin typeface="Arial"/>
                <a:cs typeface="Arial"/>
              </a:rPr>
              <a:t>ongress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0" y="207263"/>
            <a:ext cx="8417281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066800"/>
            <a:ext cx="7429500" cy="41818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23215"/>
            <a:ext cx="4650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47440" algn="l"/>
              </a:tabLst>
            </a:pPr>
            <a:r>
              <a:rPr spc="-90" dirty="0">
                <a:solidFill>
                  <a:srgbClr val="008DF6"/>
                </a:solidFill>
                <a:latin typeface="Arial"/>
                <a:cs typeface="Arial"/>
              </a:rPr>
              <a:t>2.)</a:t>
            </a:r>
            <a:r>
              <a:rPr spc="-150" dirty="0">
                <a:solidFill>
                  <a:srgbClr val="008DF6"/>
                </a:solidFill>
                <a:latin typeface="Arial"/>
                <a:cs typeface="Arial"/>
              </a:rPr>
              <a:t>N</a:t>
            </a:r>
            <a:r>
              <a:rPr spc="30" dirty="0">
                <a:solidFill>
                  <a:srgbClr val="008DF6"/>
                </a:solidFill>
                <a:latin typeface="Arial"/>
                <a:cs typeface="Arial"/>
              </a:rPr>
              <a:t>ati</a:t>
            </a:r>
            <a:r>
              <a:rPr spc="40" dirty="0">
                <a:solidFill>
                  <a:srgbClr val="008DF6"/>
                </a:solidFill>
                <a:latin typeface="Arial"/>
                <a:cs typeface="Arial"/>
              </a:rPr>
              <a:t>o</a:t>
            </a:r>
            <a:r>
              <a:rPr spc="30" dirty="0">
                <a:solidFill>
                  <a:srgbClr val="008DF6"/>
                </a:solidFill>
                <a:latin typeface="Arial"/>
                <a:cs typeface="Arial"/>
              </a:rPr>
              <a:t>na</a:t>
            </a:r>
            <a:r>
              <a:rPr spc="15" dirty="0">
                <a:solidFill>
                  <a:srgbClr val="008DF6"/>
                </a:solidFill>
                <a:latin typeface="Arial"/>
                <a:cs typeface="Arial"/>
              </a:rPr>
              <a:t>l</a:t>
            </a:r>
            <a:r>
              <a:rPr spc="2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pc="215" dirty="0">
                <a:solidFill>
                  <a:srgbClr val="008DF6"/>
                </a:solidFill>
                <a:latin typeface="Arial"/>
                <a:cs typeface="Arial"/>
              </a:rPr>
              <a:t>M</a:t>
            </a:r>
            <a:r>
              <a:rPr spc="114" dirty="0">
                <a:solidFill>
                  <a:srgbClr val="008DF6"/>
                </a:solidFill>
                <a:latin typeface="Arial"/>
                <a:cs typeface="Arial"/>
              </a:rPr>
              <a:t>a</a:t>
            </a:r>
            <a:r>
              <a:rPr spc="95" dirty="0">
                <a:solidFill>
                  <a:srgbClr val="008DF6"/>
                </a:solidFill>
                <a:latin typeface="Arial"/>
                <a:cs typeface="Arial"/>
              </a:rPr>
              <a:t>z</a:t>
            </a:r>
            <a:r>
              <a:rPr spc="15" dirty="0">
                <a:solidFill>
                  <a:srgbClr val="008DF6"/>
                </a:solidFill>
                <a:latin typeface="Arial"/>
                <a:cs typeface="Arial"/>
              </a:rPr>
              <a:t>d</a:t>
            </a:r>
            <a:r>
              <a:rPr spc="5" dirty="0">
                <a:solidFill>
                  <a:srgbClr val="008DF6"/>
                </a:solidFill>
                <a:latin typeface="Arial"/>
                <a:cs typeface="Arial"/>
              </a:rPr>
              <a:t>o</a:t>
            </a:r>
            <a:r>
              <a:rPr spc="40" dirty="0">
                <a:solidFill>
                  <a:srgbClr val="008DF6"/>
                </a:solidFill>
                <a:latin typeface="Arial"/>
                <a:cs typeface="Arial"/>
              </a:rPr>
              <a:t>or</a:t>
            </a:r>
            <a:r>
              <a:rPr dirty="0">
                <a:solidFill>
                  <a:srgbClr val="008DF6"/>
                </a:solidFill>
                <a:latin typeface="Arial"/>
                <a:cs typeface="Arial"/>
              </a:rPr>
              <a:t>	</a:t>
            </a:r>
            <a:r>
              <a:rPr spc="-35" dirty="0">
                <a:solidFill>
                  <a:srgbClr val="008DF6"/>
                </a:solidFill>
                <a:latin typeface="Arial"/>
                <a:cs typeface="Arial"/>
              </a:rPr>
              <a:t>Union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3210890"/>
            <a:ext cx="5528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25" dirty="0">
                <a:solidFill>
                  <a:srgbClr val="008DF6"/>
                </a:solidFill>
                <a:latin typeface="Arial"/>
                <a:cs typeface="Arial"/>
              </a:rPr>
              <a:t>3.)All</a:t>
            </a:r>
            <a:r>
              <a:rPr sz="2800" b="1" spc="-1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2800" b="1" spc="35" dirty="0">
                <a:solidFill>
                  <a:srgbClr val="008DF6"/>
                </a:solidFill>
                <a:latin typeface="Arial"/>
                <a:cs typeface="Arial"/>
              </a:rPr>
              <a:t>India</a:t>
            </a:r>
            <a:r>
              <a:rPr sz="2800" b="1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8DF6"/>
                </a:solidFill>
                <a:latin typeface="Arial"/>
                <a:cs typeface="Arial"/>
              </a:rPr>
              <a:t>Trade</a:t>
            </a:r>
            <a:r>
              <a:rPr sz="2800" b="1" spc="1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008DF6"/>
                </a:solidFill>
                <a:latin typeface="Arial"/>
                <a:cs typeface="Arial"/>
              </a:rPr>
              <a:t>Union</a:t>
            </a:r>
            <a:r>
              <a:rPr sz="2800" b="1" spc="-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2800" b="1" spc="-120" dirty="0">
                <a:solidFill>
                  <a:srgbClr val="008DF6"/>
                </a:solidFill>
                <a:latin typeface="Arial"/>
                <a:cs typeface="Arial"/>
              </a:rPr>
              <a:t>Congress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3962400"/>
            <a:ext cx="3810000" cy="2572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3179" y="804672"/>
            <a:ext cx="3886200" cy="22814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3960876"/>
            <a:ext cx="8825484" cy="15331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99415"/>
            <a:ext cx="4699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>
                <a:solidFill>
                  <a:srgbClr val="008DF6"/>
                </a:solidFill>
                <a:latin typeface="Arial"/>
                <a:cs typeface="Arial"/>
              </a:rPr>
              <a:t>4.</a:t>
            </a:r>
            <a:r>
              <a:rPr spc="-185" dirty="0">
                <a:solidFill>
                  <a:srgbClr val="008DF6"/>
                </a:solidFill>
                <a:latin typeface="Arial"/>
                <a:cs typeface="Arial"/>
              </a:rPr>
              <a:t>)</a:t>
            </a:r>
            <a:r>
              <a:rPr spc="-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008DF6"/>
                </a:solidFill>
                <a:latin typeface="Arial"/>
                <a:cs typeface="Arial"/>
              </a:rPr>
              <a:t>Bhartiy</a:t>
            </a:r>
            <a:r>
              <a:rPr spc="20" dirty="0">
                <a:solidFill>
                  <a:srgbClr val="008DF6"/>
                </a:solidFill>
                <a:latin typeface="Arial"/>
                <a:cs typeface="Arial"/>
              </a:rPr>
              <a:t>a</a:t>
            </a:r>
            <a:r>
              <a:rPr spc="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pc="240" dirty="0">
                <a:solidFill>
                  <a:srgbClr val="008DF6"/>
                </a:solidFill>
                <a:latin typeface="Arial"/>
                <a:cs typeface="Arial"/>
              </a:rPr>
              <a:t>M</a:t>
            </a:r>
            <a:r>
              <a:rPr spc="145" dirty="0">
                <a:solidFill>
                  <a:srgbClr val="008DF6"/>
                </a:solidFill>
                <a:latin typeface="Arial"/>
                <a:cs typeface="Arial"/>
              </a:rPr>
              <a:t>a</a:t>
            </a:r>
            <a:r>
              <a:rPr spc="35" dirty="0">
                <a:solidFill>
                  <a:srgbClr val="008DF6"/>
                </a:solidFill>
                <a:latin typeface="Arial"/>
                <a:cs typeface="Arial"/>
              </a:rPr>
              <a:t>z</a:t>
            </a:r>
            <a:r>
              <a:rPr spc="30" dirty="0">
                <a:solidFill>
                  <a:srgbClr val="008DF6"/>
                </a:solidFill>
                <a:latin typeface="Arial"/>
                <a:cs typeface="Arial"/>
              </a:rPr>
              <a:t>d</a:t>
            </a:r>
            <a:r>
              <a:rPr spc="20" dirty="0">
                <a:solidFill>
                  <a:srgbClr val="008DF6"/>
                </a:solidFill>
                <a:latin typeface="Arial"/>
                <a:cs typeface="Arial"/>
              </a:rPr>
              <a:t>o</a:t>
            </a:r>
            <a:r>
              <a:rPr spc="10" dirty="0">
                <a:solidFill>
                  <a:srgbClr val="008DF6"/>
                </a:solidFill>
                <a:latin typeface="Arial"/>
                <a:cs typeface="Arial"/>
              </a:rPr>
              <a:t>o</a:t>
            </a:r>
            <a:r>
              <a:rPr spc="60" dirty="0">
                <a:solidFill>
                  <a:srgbClr val="008DF6"/>
                </a:solidFill>
                <a:latin typeface="Arial"/>
                <a:cs typeface="Arial"/>
              </a:rPr>
              <a:t>r</a:t>
            </a:r>
            <a:r>
              <a:rPr spc="5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pc="-55" dirty="0">
                <a:solidFill>
                  <a:srgbClr val="008DF6"/>
                </a:solidFill>
                <a:latin typeface="Arial"/>
                <a:cs typeface="Arial"/>
              </a:rPr>
              <a:t>Sa</a:t>
            </a:r>
            <a:r>
              <a:rPr spc="-45" dirty="0">
                <a:solidFill>
                  <a:srgbClr val="008DF6"/>
                </a:solidFill>
                <a:latin typeface="Arial"/>
                <a:cs typeface="Arial"/>
              </a:rPr>
              <a:t>ngh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2860674"/>
            <a:ext cx="5454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0" dirty="0">
                <a:solidFill>
                  <a:srgbClr val="008DF6"/>
                </a:solidFill>
                <a:latin typeface="Arial"/>
                <a:cs typeface="Arial"/>
              </a:rPr>
              <a:t>5</a:t>
            </a:r>
            <a:r>
              <a:rPr sz="2800" b="1" spc="-185" dirty="0">
                <a:solidFill>
                  <a:srgbClr val="008DF6"/>
                </a:solidFill>
                <a:latin typeface="Arial"/>
                <a:cs typeface="Arial"/>
              </a:rPr>
              <a:t>.</a:t>
            </a:r>
            <a:r>
              <a:rPr sz="2800" b="1" spc="-80" dirty="0">
                <a:solidFill>
                  <a:srgbClr val="008DF6"/>
                </a:solidFill>
                <a:latin typeface="Arial"/>
                <a:cs typeface="Arial"/>
              </a:rPr>
              <a:t>)</a:t>
            </a:r>
            <a:r>
              <a:rPr sz="2800" b="1" spc="-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2800" b="1" spc="-390" dirty="0">
                <a:solidFill>
                  <a:srgbClr val="008DF6"/>
                </a:solidFill>
                <a:latin typeface="Arial"/>
                <a:cs typeface="Arial"/>
              </a:rPr>
              <a:t>C</a:t>
            </a:r>
            <a:r>
              <a:rPr sz="2800" b="1" spc="5" dirty="0">
                <a:solidFill>
                  <a:srgbClr val="008DF6"/>
                </a:solidFill>
                <a:latin typeface="Arial"/>
                <a:cs typeface="Arial"/>
              </a:rPr>
              <a:t>entr</a:t>
            </a:r>
            <a:r>
              <a:rPr sz="2800" b="1" spc="15" dirty="0">
                <a:solidFill>
                  <a:srgbClr val="008DF6"/>
                </a:solidFill>
                <a:latin typeface="Arial"/>
                <a:cs typeface="Arial"/>
              </a:rPr>
              <a:t>e</a:t>
            </a:r>
            <a:r>
              <a:rPr sz="2800" b="1" spc="2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2800" b="1" spc="25" dirty="0">
                <a:solidFill>
                  <a:srgbClr val="008DF6"/>
                </a:solidFill>
                <a:latin typeface="Arial"/>
                <a:cs typeface="Arial"/>
              </a:rPr>
              <a:t>of</a:t>
            </a:r>
            <a:r>
              <a:rPr sz="2800" b="1" spc="-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2800" b="1" spc="30" dirty="0">
                <a:solidFill>
                  <a:srgbClr val="008DF6"/>
                </a:solidFill>
                <a:latin typeface="Arial"/>
                <a:cs typeface="Arial"/>
              </a:rPr>
              <a:t>India</a:t>
            </a:r>
            <a:r>
              <a:rPr sz="2800" b="1" spc="-70" dirty="0">
                <a:solidFill>
                  <a:srgbClr val="008DF6"/>
                </a:solidFill>
                <a:latin typeface="Arial"/>
                <a:cs typeface="Arial"/>
              </a:rPr>
              <a:t>n</a:t>
            </a:r>
            <a:r>
              <a:rPr sz="2800" b="1" spc="2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8DF6"/>
                </a:solidFill>
                <a:latin typeface="Arial"/>
                <a:cs typeface="Arial"/>
              </a:rPr>
              <a:t>Trad</a:t>
            </a:r>
            <a:r>
              <a:rPr sz="2800" b="1" spc="-20" dirty="0">
                <a:solidFill>
                  <a:srgbClr val="008DF6"/>
                </a:solidFill>
                <a:latin typeface="Arial"/>
                <a:cs typeface="Arial"/>
              </a:rPr>
              <a:t>e</a:t>
            </a:r>
            <a:r>
              <a:rPr sz="2800" b="1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2800" b="1" spc="-80" dirty="0">
                <a:solidFill>
                  <a:srgbClr val="008DF6"/>
                </a:solidFill>
                <a:latin typeface="Arial"/>
                <a:cs typeface="Arial"/>
              </a:rPr>
              <a:t>Unions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7611" y="886967"/>
            <a:ext cx="5905499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8856" y="419970"/>
            <a:ext cx="3892639" cy="36227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1866" y="1311909"/>
            <a:ext cx="8432165" cy="1345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8445" marR="5080" indent="101028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Black"/>
                <a:cs typeface="Arial Black"/>
              </a:rPr>
              <a:t>All basic definitions </a:t>
            </a:r>
            <a:r>
              <a:rPr sz="2000" spc="-5" dirty="0">
                <a:latin typeface="Arial Black"/>
                <a:cs typeface="Arial Black"/>
              </a:rPr>
              <a:t>and concepts </a:t>
            </a:r>
            <a:r>
              <a:rPr sz="2000" spc="-15" dirty="0">
                <a:latin typeface="Arial Black"/>
                <a:cs typeface="Arial Black"/>
              </a:rPr>
              <a:t>that </a:t>
            </a:r>
            <a:r>
              <a:rPr sz="2000" spc="10" dirty="0">
                <a:latin typeface="Arial Black"/>
                <a:cs typeface="Arial Black"/>
              </a:rPr>
              <a:t>are </a:t>
            </a:r>
            <a:r>
              <a:rPr sz="2000" spc="5" dirty="0">
                <a:latin typeface="Arial Black"/>
                <a:cs typeface="Arial Black"/>
              </a:rPr>
              <a:t>required </a:t>
            </a:r>
            <a:r>
              <a:rPr sz="2000" spc="-65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to</a:t>
            </a:r>
            <a:r>
              <a:rPr sz="2000" spc="-1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understand</a:t>
            </a:r>
            <a:r>
              <a:rPr sz="2000" spc="1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the</a:t>
            </a:r>
            <a:r>
              <a:rPr sz="2000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Trade</a:t>
            </a:r>
            <a:r>
              <a:rPr sz="2000" dirty="0">
                <a:latin typeface="Arial Black"/>
                <a:cs typeface="Arial Black"/>
              </a:rPr>
              <a:t> union</a:t>
            </a:r>
            <a:r>
              <a:rPr sz="2000" spc="1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,</a:t>
            </a:r>
            <a:r>
              <a:rPr sz="2000" spc="-2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1926 </a:t>
            </a:r>
            <a:r>
              <a:rPr sz="2000" spc="10" dirty="0">
                <a:latin typeface="Arial Black"/>
                <a:cs typeface="Arial Black"/>
              </a:rPr>
              <a:t>are</a:t>
            </a:r>
            <a:r>
              <a:rPr sz="2000" dirty="0">
                <a:latin typeface="Arial Black"/>
                <a:cs typeface="Arial Black"/>
              </a:rPr>
              <a:t> as </a:t>
            </a:r>
            <a:r>
              <a:rPr sz="2000" spc="-10" dirty="0">
                <a:latin typeface="Arial Black"/>
                <a:cs typeface="Arial Black"/>
              </a:rPr>
              <a:t>follows</a:t>
            </a:r>
            <a:r>
              <a:rPr sz="2000" spc="-3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:</a:t>
            </a:r>
            <a:endParaRPr sz="2000">
              <a:latin typeface="Arial Black"/>
              <a:cs typeface="Arial Black"/>
            </a:endParaRPr>
          </a:p>
          <a:p>
            <a:pPr marL="299085" indent="-287020">
              <a:lnSpc>
                <a:spcPct val="100000"/>
              </a:lnSpc>
              <a:spcBef>
                <a:spcPts val="2225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b="1" spc="40" dirty="0">
                <a:solidFill>
                  <a:srgbClr val="008DF6"/>
                </a:solidFill>
                <a:latin typeface="Trebuchet MS"/>
                <a:cs typeface="Trebuchet MS"/>
              </a:rPr>
              <a:t>Appropriate</a:t>
            </a:r>
            <a:r>
              <a:rPr sz="2800" b="1" spc="-30" dirty="0">
                <a:solidFill>
                  <a:srgbClr val="008DF6"/>
                </a:solidFill>
                <a:latin typeface="Trebuchet MS"/>
                <a:cs typeface="Trebuchet MS"/>
              </a:rPr>
              <a:t> </a:t>
            </a:r>
            <a:r>
              <a:rPr sz="2800" b="1" spc="35" dirty="0">
                <a:solidFill>
                  <a:srgbClr val="008DF6"/>
                </a:solidFill>
                <a:latin typeface="Trebuchet MS"/>
                <a:cs typeface="Trebuchet MS"/>
              </a:rPr>
              <a:t>Government</a:t>
            </a:r>
            <a:r>
              <a:rPr sz="2800" b="1" spc="-45" dirty="0">
                <a:solidFill>
                  <a:srgbClr val="008DF6"/>
                </a:solidFill>
                <a:latin typeface="Trebuchet MS"/>
                <a:cs typeface="Trebuchet MS"/>
              </a:rPr>
              <a:t> </a:t>
            </a:r>
            <a:r>
              <a:rPr sz="2800" b="1" spc="-235" dirty="0">
                <a:solidFill>
                  <a:srgbClr val="008DF6"/>
                </a:solidFill>
                <a:latin typeface="Trebuchet MS"/>
                <a:cs typeface="Trebuchet MS"/>
              </a:rPr>
              <a:t>[sec.2]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866" y="3485769"/>
            <a:ext cx="4687570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b="1" spc="-110" dirty="0">
                <a:solidFill>
                  <a:srgbClr val="008DF6"/>
                </a:solidFill>
                <a:latin typeface="Trebuchet MS"/>
                <a:cs typeface="Trebuchet MS"/>
              </a:rPr>
              <a:t>Executive[sec.2(a)]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8DF6"/>
              </a:buClr>
              <a:buFont typeface="Wingdings"/>
              <a:buChar char=""/>
            </a:pP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8DF6"/>
              </a:buClr>
              <a:buFont typeface="Wingdings"/>
              <a:buChar char=""/>
            </a:pPr>
            <a:endParaRPr sz="255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b="1" spc="-20" dirty="0">
                <a:solidFill>
                  <a:srgbClr val="008DF6"/>
                </a:solidFill>
                <a:latin typeface="Trebuchet MS"/>
                <a:cs typeface="Trebuchet MS"/>
              </a:rPr>
              <a:t>Office</a:t>
            </a:r>
            <a:r>
              <a:rPr sz="2800" b="1" spc="-120" dirty="0">
                <a:solidFill>
                  <a:srgbClr val="008DF6"/>
                </a:solidFill>
                <a:latin typeface="Trebuchet MS"/>
                <a:cs typeface="Trebuchet MS"/>
              </a:rPr>
              <a:t> </a:t>
            </a:r>
            <a:r>
              <a:rPr sz="2800" b="1" spc="35" dirty="0">
                <a:solidFill>
                  <a:srgbClr val="008DF6"/>
                </a:solidFill>
                <a:latin typeface="Trebuchet MS"/>
                <a:cs typeface="Trebuchet MS"/>
              </a:rPr>
              <a:t>bearers</a:t>
            </a:r>
            <a:r>
              <a:rPr sz="2800" b="1" spc="-60" dirty="0">
                <a:solidFill>
                  <a:srgbClr val="008DF6"/>
                </a:solidFill>
                <a:latin typeface="Trebuchet MS"/>
                <a:cs typeface="Trebuchet MS"/>
              </a:rPr>
              <a:t> </a:t>
            </a:r>
            <a:r>
              <a:rPr sz="2800" b="1" spc="-190" dirty="0">
                <a:solidFill>
                  <a:srgbClr val="008DF6"/>
                </a:solidFill>
                <a:latin typeface="Trebuchet MS"/>
                <a:cs typeface="Trebuchet MS"/>
              </a:rPr>
              <a:t>[sec.2(b)]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8DF6"/>
              </a:buClr>
              <a:buFont typeface="Wingdings"/>
              <a:buChar char=""/>
            </a:pP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8DF6"/>
              </a:buClr>
              <a:buFont typeface="Wingdings"/>
              <a:buChar char=""/>
            </a:pPr>
            <a:endParaRPr sz="255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b="1" spc="15" dirty="0">
                <a:solidFill>
                  <a:srgbClr val="008DF6"/>
                </a:solidFill>
                <a:latin typeface="Trebuchet MS"/>
                <a:cs typeface="Trebuchet MS"/>
              </a:rPr>
              <a:t>Registered</a:t>
            </a:r>
            <a:r>
              <a:rPr sz="2800" b="1" spc="-65" dirty="0">
                <a:solidFill>
                  <a:srgbClr val="008DF6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008DF6"/>
                </a:solidFill>
                <a:latin typeface="Trebuchet MS"/>
                <a:cs typeface="Trebuchet MS"/>
              </a:rPr>
              <a:t>Office</a:t>
            </a:r>
            <a:r>
              <a:rPr sz="2800" b="1" spc="-120" dirty="0">
                <a:solidFill>
                  <a:srgbClr val="008DF6"/>
                </a:solidFill>
                <a:latin typeface="Trebuchet MS"/>
                <a:cs typeface="Trebuchet MS"/>
              </a:rPr>
              <a:t> </a:t>
            </a:r>
            <a:r>
              <a:rPr sz="2800" b="1" spc="-190" dirty="0">
                <a:solidFill>
                  <a:srgbClr val="008DF6"/>
                </a:solidFill>
                <a:latin typeface="Trebuchet MS"/>
                <a:cs typeface="Trebuchet MS"/>
              </a:rPr>
              <a:t>[sec.2(d)]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909573"/>
            <a:ext cx="589788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b="1" spc="-40" dirty="0">
                <a:solidFill>
                  <a:srgbClr val="008DF6"/>
                </a:solidFill>
                <a:latin typeface="Arial"/>
                <a:cs typeface="Arial"/>
              </a:rPr>
              <a:t>Registered</a:t>
            </a:r>
            <a:r>
              <a:rPr sz="2800" b="1" spc="-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8DF6"/>
                </a:solidFill>
                <a:latin typeface="Arial"/>
                <a:cs typeface="Arial"/>
              </a:rPr>
              <a:t>Trade</a:t>
            </a:r>
            <a:r>
              <a:rPr sz="2800" b="1" spc="-1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008DF6"/>
                </a:solidFill>
                <a:latin typeface="Arial"/>
                <a:cs typeface="Arial"/>
              </a:rPr>
              <a:t>Union</a:t>
            </a:r>
            <a:r>
              <a:rPr sz="2800" b="1" spc="2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2800" b="1" spc="-150" dirty="0">
                <a:solidFill>
                  <a:srgbClr val="008DF6"/>
                </a:solidFill>
                <a:latin typeface="Arial"/>
                <a:cs typeface="Arial"/>
              </a:rPr>
              <a:t>[sec.2(e)]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8DF6"/>
              </a:buClr>
              <a:buFont typeface="Wingdings"/>
              <a:buChar char=""/>
            </a:pP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8DF6"/>
              </a:buClr>
              <a:buFont typeface="Wingdings"/>
              <a:buChar char=""/>
            </a:pPr>
            <a:endParaRPr sz="26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b="1" spc="-30" dirty="0">
                <a:solidFill>
                  <a:srgbClr val="008DF6"/>
                </a:solidFill>
                <a:latin typeface="Arial"/>
                <a:cs typeface="Arial"/>
              </a:rPr>
              <a:t>Registrar </a:t>
            </a:r>
            <a:r>
              <a:rPr sz="2800" b="1" spc="-150" dirty="0">
                <a:solidFill>
                  <a:srgbClr val="008DF6"/>
                </a:solidFill>
                <a:latin typeface="Arial"/>
                <a:cs typeface="Arial"/>
              </a:rPr>
              <a:t>[sec.2(f)]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8DF6"/>
              </a:buClr>
              <a:buFont typeface="Wingdings"/>
              <a:buChar char=""/>
            </a:pP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8DF6"/>
              </a:buClr>
              <a:buFont typeface="Wingdings"/>
              <a:buChar char=""/>
            </a:pPr>
            <a:endParaRPr sz="26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b="1" spc="-25" dirty="0">
                <a:solidFill>
                  <a:srgbClr val="008DF6"/>
                </a:solidFill>
                <a:latin typeface="Arial"/>
                <a:cs typeface="Arial"/>
              </a:rPr>
              <a:t>Trade</a:t>
            </a:r>
            <a:r>
              <a:rPr sz="2800" b="1" spc="1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2800" b="1" spc="-60" dirty="0">
                <a:solidFill>
                  <a:srgbClr val="008DF6"/>
                </a:solidFill>
                <a:latin typeface="Arial"/>
                <a:cs typeface="Arial"/>
              </a:rPr>
              <a:t>Dispute</a:t>
            </a:r>
            <a:r>
              <a:rPr sz="2800" b="1" spc="-5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2800" b="1" spc="-155" dirty="0">
                <a:solidFill>
                  <a:srgbClr val="008DF6"/>
                </a:solidFill>
                <a:latin typeface="Arial"/>
                <a:cs typeface="Arial"/>
              </a:rPr>
              <a:t>[sec.2(g)]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8DF6"/>
              </a:buClr>
              <a:buFont typeface="Wingdings"/>
              <a:buChar char=""/>
            </a:pP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8DF6"/>
              </a:buClr>
              <a:buFont typeface="Wingdings"/>
              <a:buChar char=""/>
            </a:pPr>
            <a:endParaRPr sz="26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b="1" spc="50" dirty="0">
                <a:solidFill>
                  <a:srgbClr val="008DF6"/>
                </a:solidFill>
                <a:latin typeface="Arial"/>
                <a:cs typeface="Arial"/>
              </a:rPr>
              <a:t>Workmen</a:t>
            </a:r>
            <a:r>
              <a:rPr sz="2800" b="1" spc="-10" dirty="0">
                <a:solidFill>
                  <a:srgbClr val="008DF6"/>
                </a:solidFill>
                <a:latin typeface="Arial"/>
                <a:cs typeface="Arial"/>
              </a:rPr>
              <a:t> </a:t>
            </a:r>
            <a:r>
              <a:rPr sz="2800" b="1" spc="-155" dirty="0">
                <a:solidFill>
                  <a:srgbClr val="008DF6"/>
                </a:solidFill>
                <a:latin typeface="Arial"/>
                <a:cs typeface="Arial"/>
              </a:rPr>
              <a:t>[sec.2(g)]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947" y="314273"/>
            <a:ext cx="8406384" cy="462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1469593"/>
            <a:ext cx="4549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Sec</a:t>
            </a:r>
            <a:r>
              <a:rPr spc="5" dirty="0"/>
              <a:t> </a:t>
            </a:r>
            <a:r>
              <a:rPr spc="-5" dirty="0"/>
              <a:t>3</a:t>
            </a:r>
            <a:r>
              <a:rPr spc="5" dirty="0"/>
              <a:t> </a:t>
            </a:r>
            <a:r>
              <a:rPr spc="-10" dirty="0"/>
              <a:t>Appointment</a:t>
            </a:r>
            <a:r>
              <a:rPr spc="20" dirty="0"/>
              <a:t> </a:t>
            </a:r>
            <a:r>
              <a:rPr spc="-5" dirty="0"/>
              <a:t>of </a:t>
            </a:r>
            <a:r>
              <a:rPr spc="-25" dirty="0"/>
              <a:t>registers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2177288"/>
            <a:ext cx="8436610" cy="3855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057400" algn="just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008DF6"/>
                </a:solidFill>
                <a:latin typeface="Calibri"/>
                <a:cs typeface="Calibri"/>
              </a:rPr>
              <a:t>Government </a:t>
            </a: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will appoint </a:t>
            </a:r>
            <a:r>
              <a:rPr sz="2000" b="1" spc="-10" dirty="0">
                <a:solidFill>
                  <a:srgbClr val="008DF6"/>
                </a:solidFill>
                <a:latin typeface="Calibri"/>
                <a:cs typeface="Calibri"/>
              </a:rPr>
              <a:t>required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number of </a:t>
            </a: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person </a:t>
            </a:r>
            <a:r>
              <a:rPr sz="2000" b="1" spc="-15" dirty="0">
                <a:solidFill>
                  <a:srgbClr val="008DF6"/>
                </a:solidFill>
                <a:latin typeface="Calibri"/>
                <a:cs typeface="Calibri"/>
              </a:rPr>
              <a:t>to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be a </a:t>
            </a:r>
            <a:r>
              <a:rPr sz="2000" b="1" spc="-44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8DF6"/>
                </a:solidFill>
                <a:latin typeface="Calibri"/>
                <a:cs typeface="Calibri"/>
              </a:rPr>
              <a:t>registrar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. It </a:t>
            </a: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will also appoint </a:t>
            </a:r>
            <a:r>
              <a:rPr sz="2000" b="1" spc="-10" dirty="0">
                <a:solidFill>
                  <a:srgbClr val="008DF6"/>
                </a:solidFill>
                <a:latin typeface="Calibri"/>
                <a:cs typeface="Calibri"/>
              </a:rPr>
              <a:t>required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number of </a:t>
            </a:r>
            <a:r>
              <a:rPr sz="2000" b="1" spc="-5" dirty="0">
                <a:solidFill>
                  <a:srgbClr val="008DF6"/>
                </a:solidFill>
                <a:latin typeface="Calibri"/>
                <a:cs typeface="Calibri"/>
              </a:rPr>
              <a:t>persons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 as the addition or the </a:t>
            </a:r>
            <a:r>
              <a:rPr sz="2000" b="1" spc="-44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deputy</a:t>
            </a:r>
            <a:r>
              <a:rPr sz="2000" b="1" spc="-2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8DF6"/>
                </a:solidFill>
                <a:latin typeface="Calibri"/>
                <a:cs typeface="Calibri"/>
              </a:rPr>
              <a:t>registrar</a:t>
            </a:r>
            <a:r>
              <a:rPr sz="20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of the</a:t>
            </a:r>
            <a:r>
              <a:rPr sz="2000" b="1" spc="-10" dirty="0">
                <a:solidFill>
                  <a:srgbClr val="008DF6"/>
                </a:solidFill>
                <a:latin typeface="Calibri"/>
                <a:cs typeface="Calibri"/>
              </a:rPr>
              <a:t> trade </a:t>
            </a:r>
            <a:r>
              <a:rPr sz="2000" b="1" dirty="0">
                <a:solidFill>
                  <a:srgbClr val="008DF6"/>
                </a:solidFill>
                <a:latin typeface="Calibri"/>
                <a:cs typeface="Calibri"/>
              </a:rPr>
              <a:t>unions</a:t>
            </a:r>
            <a:r>
              <a:rPr sz="2000" b="1" spc="-2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8DF6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796925" algn="l"/>
              </a:tabLst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Sec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4	(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 minimum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 requirement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4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registration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4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trade</a:t>
            </a:r>
            <a:r>
              <a:rPr sz="2400" b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union-</a:t>
            </a:r>
            <a:r>
              <a:rPr sz="2400" b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2001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861185" algn="l"/>
                <a:tab pos="2306320" algn="l"/>
              </a:tabLst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amendment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 )	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i.e	Mode</a:t>
            </a: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Registration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Calibri"/>
              <a:cs typeface="Calibri"/>
            </a:endParaRPr>
          </a:p>
          <a:p>
            <a:pPr marL="306070" indent="-287020">
              <a:lnSpc>
                <a:spcPct val="100000"/>
              </a:lnSpc>
              <a:buFont typeface="Wingdings"/>
              <a:buChar char=""/>
              <a:tabLst>
                <a:tab pos="306705" algn="l"/>
              </a:tabLst>
            </a:pP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No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8DF6"/>
                </a:solidFill>
                <a:latin typeface="Calibri"/>
                <a:cs typeface="Calibri"/>
              </a:rPr>
              <a:t>trade</a:t>
            </a:r>
            <a:r>
              <a:rPr sz="1800" b="1" spc="-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union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 shall</a:t>
            </a:r>
            <a:r>
              <a:rPr sz="1800" b="1" spc="-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be</a:t>
            </a:r>
            <a:r>
              <a:rPr sz="1800" b="1" spc="-5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8DF6"/>
                </a:solidFill>
                <a:latin typeface="Calibri"/>
                <a:cs typeface="Calibri"/>
              </a:rPr>
              <a:t>registered</a:t>
            </a:r>
            <a:r>
              <a:rPr sz="1800" b="1" spc="-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unless</a:t>
            </a:r>
            <a:r>
              <a:rPr sz="1800" b="1" spc="-2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minimum</a:t>
            </a:r>
            <a:r>
              <a:rPr sz="1800" b="1" spc="-4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10% or 100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306070">
              <a:lnSpc>
                <a:spcPct val="100000"/>
              </a:lnSpc>
            </a:pP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workmen</a:t>
            </a:r>
            <a:r>
              <a:rPr sz="1800" b="1" spc="-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which</a:t>
            </a:r>
            <a:r>
              <a:rPr sz="1800" b="1" spc="-2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8DF6"/>
                </a:solidFill>
                <a:latin typeface="Calibri"/>
                <a:cs typeface="Calibri"/>
              </a:rPr>
              <a:t>ever</a:t>
            </a:r>
            <a:r>
              <a:rPr sz="1800" b="1" spc="-2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is less</a:t>
            </a:r>
            <a:r>
              <a:rPr sz="1800" b="1" spc="-3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8DF6"/>
                </a:solidFill>
                <a:latin typeface="Calibri"/>
                <a:cs typeface="Calibri"/>
              </a:rPr>
              <a:t>engaged</a:t>
            </a:r>
            <a:r>
              <a:rPr sz="1800" b="1" spc="-2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or</a:t>
            </a:r>
            <a:r>
              <a:rPr sz="18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8DF6"/>
                </a:solidFill>
                <a:latin typeface="Calibri"/>
                <a:cs typeface="Calibri"/>
              </a:rPr>
              <a:t>employed are</a:t>
            </a:r>
            <a:r>
              <a:rPr sz="1800" b="1" spc="-3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8DF6"/>
                </a:solidFill>
                <a:latin typeface="Calibri"/>
                <a:cs typeface="Calibri"/>
              </a:rPr>
              <a:t>it’s</a:t>
            </a:r>
            <a:r>
              <a:rPr sz="1800" b="1" spc="-10" dirty="0">
                <a:solidFill>
                  <a:srgbClr val="008DF6"/>
                </a:solidFill>
                <a:latin typeface="Calibri"/>
                <a:cs typeface="Calibri"/>
              </a:rPr>
              <a:t> members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06070" marR="2141855" indent="-287020">
              <a:lnSpc>
                <a:spcPct val="100000"/>
              </a:lnSpc>
              <a:buFont typeface="Wingdings"/>
              <a:buChar char=""/>
              <a:tabLst>
                <a:tab pos="306705" algn="l"/>
              </a:tabLst>
            </a:pP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On</a:t>
            </a:r>
            <a:r>
              <a:rPr sz="1800" b="1" spc="-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the</a:t>
            </a:r>
            <a:r>
              <a:rPr sz="1800" b="1" spc="-2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8DF6"/>
                </a:solidFill>
                <a:latin typeface="Calibri"/>
                <a:cs typeface="Calibri"/>
              </a:rPr>
              <a:t>date</a:t>
            </a:r>
            <a:r>
              <a:rPr sz="1800" b="1" spc="-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of 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making</a:t>
            </a:r>
            <a:r>
              <a:rPr sz="1800" b="1" spc="-2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application</a:t>
            </a:r>
            <a:r>
              <a:rPr sz="1800" b="1" spc="-4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8DF6"/>
                </a:solidFill>
                <a:latin typeface="Calibri"/>
                <a:cs typeface="Calibri"/>
              </a:rPr>
              <a:t>at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 least</a:t>
            </a:r>
            <a:r>
              <a:rPr sz="1800" b="1" spc="-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7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 persons</a:t>
            </a:r>
            <a:r>
              <a:rPr sz="1800" b="1" spc="-4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8DF6"/>
                </a:solidFill>
                <a:latin typeface="Calibri"/>
                <a:cs typeface="Calibri"/>
              </a:rPr>
              <a:t>are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8DF6"/>
                </a:solidFill>
                <a:latin typeface="Calibri"/>
                <a:cs typeface="Calibri"/>
              </a:rPr>
              <a:t>it’s </a:t>
            </a:r>
            <a:r>
              <a:rPr sz="1800" b="1" spc="-39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8DF6"/>
                </a:solidFill>
                <a:latin typeface="Calibri"/>
                <a:cs typeface="Calibri"/>
              </a:rPr>
              <a:t>members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487" y="760222"/>
            <a:ext cx="4866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32815" algn="l"/>
              </a:tabLst>
            </a:pPr>
            <a:r>
              <a:rPr spc="-5" dirty="0"/>
              <a:t>Sec</a:t>
            </a:r>
            <a:r>
              <a:rPr spc="15" dirty="0"/>
              <a:t> </a:t>
            </a:r>
            <a:r>
              <a:rPr spc="-5" dirty="0"/>
              <a:t>5	</a:t>
            </a:r>
            <a:r>
              <a:rPr spc="-10" dirty="0"/>
              <a:t>Application</a:t>
            </a:r>
            <a:r>
              <a:rPr spc="10" dirty="0"/>
              <a:t> </a:t>
            </a:r>
            <a:r>
              <a:rPr spc="-5" dirty="0"/>
              <a:t>of </a:t>
            </a:r>
            <a:r>
              <a:rPr spc="-20" dirty="0"/>
              <a:t>Registration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791715"/>
            <a:ext cx="557085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Application</a:t>
            </a:r>
            <a:r>
              <a:rPr sz="1800" b="1" spc="-5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shall</a:t>
            </a:r>
            <a:r>
              <a:rPr sz="1800" b="1" spc="-3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be</a:t>
            </a:r>
            <a:r>
              <a:rPr sz="1800" b="1" spc="-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made</a:t>
            </a:r>
            <a:r>
              <a:rPr sz="1800" b="1" spc="-2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8DF6"/>
                </a:solidFill>
                <a:latin typeface="Calibri"/>
                <a:cs typeface="Calibri"/>
              </a:rPr>
              <a:t>to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the</a:t>
            </a:r>
            <a:r>
              <a:rPr sz="1800" b="1" spc="-2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008DF6"/>
                </a:solidFill>
                <a:latin typeface="Calibri"/>
                <a:cs typeface="Calibri"/>
              </a:rPr>
              <a:t>registrar.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8DF6"/>
              </a:buClr>
              <a:buFont typeface="Wingdings"/>
              <a:buChar char=""/>
            </a:pPr>
            <a:endParaRPr sz="17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Must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be</a:t>
            </a:r>
            <a:r>
              <a:rPr sz="1800" b="1" spc="-2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accompanied</a:t>
            </a:r>
            <a:r>
              <a:rPr sz="1800" b="1" spc="-3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by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a 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copy</a:t>
            </a:r>
            <a:r>
              <a:rPr sz="1800" b="1" spc="-3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of</a:t>
            </a:r>
            <a:r>
              <a:rPr sz="18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rules</a:t>
            </a:r>
            <a:r>
              <a:rPr sz="1800" b="1" spc="-2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of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8DF6"/>
                </a:solidFill>
                <a:latin typeface="Calibri"/>
                <a:cs typeface="Calibri"/>
              </a:rPr>
              <a:t>trade</a:t>
            </a:r>
            <a:r>
              <a:rPr sz="1800" b="1" spc="-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union </a:t>
            </a:r>
            <a:r>
              <a:rPr sz="1800" b="1" spc="-39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and also 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with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names 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occupation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and</a:t>
            </a:r>
            <a:r>
              <a:rPr sz="18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addresses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of </a:t>
            </a:r>
            <a:r>
              <a:rPr sz="18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applicants.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8DF6"/>
              </a:buClr>
              <a:buFont typeface="Wingdings"/>
              <a:buChar char=""/>
            </a:pPr>
            <a:endParaRPr sz="1750">
              <a:latin typeface="Calibri"/>
              <a:cs typeface="Calibri"/>
            </a:endParaRPr>
          </a:p>
          <a:p>
            <a:pPr marL="355600" marR="166370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Titles</a:t>
            </a:r>
            <a:r>
              <a:rPr sz="1800" b="1" spc="-3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,names</a:t>
            </a:r>
            <a:r>
              <a:rPr sz="1800" b="1" spc="-4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,ages</a:t>
            </a:r>
            <a:r>
              <a:rPr sz="1800" b="1" spc="-2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,addresses</a:t>
            </a:r>
            <a:r>
              <a:rPr sz="1800" b="1" spc="-5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and</a:t>
            </a:r>
            <a:r>
              <a:rPr sz="1800" b="1" spc="-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occupations</a:t>
            </a:r>
            <a:r>
              <a:rPr sz="1800" b="1" spc="-4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of the </a:t>
            </a:r>
            <a:r>
              <a:rPr sz="1800" b="1" spc="-39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office</a:t>
            </a:r>
            <a:r>
              <a:rPr sz="1800" b="1" spc="-10" dirty="0">
                <a:solidFill>
                  <a:srgbClr val="008DF6"/>
                </a:solidFill>
                <a:latin typeface="Calibri"/>
                <a:cs typeface="Calibri"/>
              </a:rPr>
              <a:t> bearers</a:t>
            </a:r>
            <a:r>
              <a:rPr sz="1800" b="1" spc="-2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8DF6"/>
              </a:buClr>
              <a:buFont typeface="Wingdings"/>
              <a:buChar char=""/>
            </a:pPr>
            <a:endParaRPr sz="1750">
              <a:latin typeface="Calibri"/>
              <a:cs typeface="Calibri"/>
            </a:endParaRPr>
          </a:p>
          <a:p>
            <a:pPr marL="355600" marR="307340" indent="-342900">
              <a:lnSpc>
                <a:spcPct val="100000"/>
              </a:lnSpc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If </a:t>
            </a:r>
            <a:r>
              <a:rPr sz="1800" b="1" spc="-10" dirty="0">
                <a:solidFill>
                  <a:srgbClr val="008DF6"/>
                </a:solidFill>
                <a:latin typeface="Calibri"/>
                <a:cs typeface="Calibri"/>
              </a:rPr>
              <a:t>trade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union 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already </a:t>
            </a:r>
            <a:r>
              <a:rPr sz="1800" b="1" spc="-10" dirty="0">
                <a:solidFill>
                  <a:srgbClr val="008DF6"/>
                </a:solidFill>
                <a:latin typeface="Calibri"/>
                <a:cs typeface="Calibri"/>
              </a:rPr>
              <a:t>exists more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than a </a:t>
            </a:r>
            <a:r>
              <a:rPr sz="1800" b="1" spc="-10" dirty="0">
                <a:solidFill>
                  <a:srgbClr val="008DF6"/>
                </a:solidFill>
                <a:latin typeface="Calibri"/>
                <a:cs typeface="Calibri"/>
              </a:rPr>
              <a:t>year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then </a:t>
            </a:r>
            <a:r>
              <a:rPr sz="18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submition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of</a:t>
            </a:r>
            <a:r>
              <a:rPr sz="1800" b="1" spc="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a </a:t>
            </a:r>
            <a:r>
              <a:rPr sz="1800" b="1" spc="-15" dirty="0">
                <a:solidFill>
                  <a:srgbClr val="008DF6"/>
                </a:solidFill>
                <a:latin typeface="Calibri"/>
                <a:cs typeface="Calibri"/>
              </a:rPr>
              <a:t>general statement</a:t>
            </a:r>
            <a:r>
              <a:rPr sz="1800" b="1" spc="-1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of the assets and </a:t>
            </a:r>
            <a:r>
              <a:rPr sz="1800" b="1" spc="-39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liabilities</a:t>
            </a:r>
            <a:r>
              <a:rPr sz="1800" b="1" spc="-2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becomes</a:t>
            </a:r>
            <a:r>
              <a:rPr sz="1800" b="1" spc="-15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DF6"/>
                </a:solidFill>
                <a:latin typeface="Calibri"/>
                <a:cs typeface="Calibri"/>
              </a:rPr>
              <a:t>necessary</a:t>
            </a:r>
            <a:r>
              <a:rPr sz="1800" b="1" spc="-40" dirty="0">
                <a:solidFill>
                  <a:srgbClr val="008DF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DF6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0" y="1447800"/>
            <a:ext cx="3086100" cy="38587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1283</Words>
  <Application>Microsoft Office PowerPoint</Application>
  <PresentationFormat>On-screen Show (4:3)</PresentationFormat>
  <Paragraphs>173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Gabriola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There are several organizations of trade unions in  India, which are recognized as the governing bodies of trade  unions.</vt:lpstr>
      <vt:lpstr>2.)National Mazdoor Union</vt:lpstr>
      <vt:lpstr>4.) Bhartiya Mazdoor Sangh</vt:lpstr>
      <vt:lpstr>PowerPoint Presentation</vt:lpstr>
      <vt:lpstr>PowerPoint Presentation</vt:lpstr>
      <vt:lpstr>Sec 3 Appointment of registers</vt:lpstr>
      <vt:lpstr>Sec 5 Application of Registration</vt:lpstr>
      <vt:lpstr>Sec 6 Provision to be contained in the rules of the trade union</vt:lpstr>
      <vt:lpstr>Sec 7</vt:lpstr>
      <vt:lpstr>Sec 9 certificate of registration</vt:lpstr>
      <vt:lpstr>Sec 9A Minimum requirement about membership of  a trade union</vt:lpstr>
      <vt:lpstr>Sec 10 Cancellation of registration</vt:lpstr>
      <vt:lpstr>Sec 11 Appeal</vt:lpstr>
      <vt:lpstr>Rate of Subscription of union members [sec.6(ee)] :-</vt:lpstr>
      <vt:lpstr>General fund [sec.15] :-</vt:lpstr>
      <vt:lpstr>PowerPoint Presentation</vt:lpstr>
      <vt:lpstr>Political fund [sec.16] :-</vt:lpstr>
      <vt:lpstr>Sec 15 Objects on which general funds be spent</vt:lpstr>
      <vt:lpstr>PowerPoint Presentation</vt:lpstr>
      <vt:lpstr>PowerPoint Presentation</vt:lpstr>
      <vt:lpstr>PowerPoint Presentation</vt:lpstr>
      <vt:lpstr>Sec 21 A Disqualification of office bearer of  trade union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Pratap Singh</dc:creator>
  <cp:lastModifiedBy>Cdr Vijay Pratap Singh</cp:lastModifiedBy>
  <cp:revision>2</cp:revision>
  <dcterms:created xsi:type="dcterms:W3CDTF">2021-04-08T10:49:40Z</dcterms:created>
  <dcterms:modified xsi:type="dcterms:W3CDTF">2021-11-06T16:08:36Z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2021-04-08T00:00:00Z</vt:filetime>
  </property>
</Properties>
</file>