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0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10D0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65023"/>
            <a:ext cx="669991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1825" y="2006930"/>
            <a:ext cx="7284720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10D0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10" y="0"/>
            <a:ext cx="9141040" cy="6858000"/>
            <a:chOff x="3010" y="0"/>
            <a:chExt cx="9141040" cy="6858000"/>
          </a:xfrm>
        </p:grpSpPr>
        <p:sp>
          <p:nvSpPr>
            <p:cNvPr id="4" name="object 4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5" y="819404"/>
                  </a:lnTo>
                  <a:lnTo>
                    <a:pt x="48654" y="818012"/>
                  </a:lnTo>
                  <a:lnTo>
                    <a:pt x="96070" y="813890"/>
                  </a:lnTo>
                  <a:lnTo>
                    <a:pt x="142676" y="807114"/>
                  </a:lnTo>
                  <a:lnTo>
                    <a:pt x="188396" y="797760"/>
                  </a:lnTo>
                  <a:lnTo>
                    <a:pt x="233153" y="785906"/>
                  </a:lnTo>
                  <a:lnTo>
                    <a:pt x="276870" y="771629"/>
                  </a:lnTo>
                  <a:lnTo>
                    <a:pt x="319470" y="755005"/>
                  </a:lnTo>
                  <a:lnTo>
                    <a:pt x="360876" y="736111"/>
                  </a:lnTo>
                  <a:lnTo>
                    <a:pt x="401012" y="715024"/>
                  </a:lnTo>
                  <a:lnTo>
                    <a:pt x="439800" y="691821"/>
                  </a:lnTo>
                  <a:lnTo>
                    <a:pt x="477163" y="666580"/>
                  </a:lnTo>
                  <a:lnTo>
                    <a:pt x="513026" y="639376"/>
                  </a:lnTo>
                  <a:lnTo>
                    <a:pt x="547310" y="610287"/>
                  </a:lnTo>
                  <a:lnTo>
                    <a:pt x="579940" y="579389"/>
                  </a:lnTo>
                  <a:lnTo>
                    <a:pt x="610838" y="546760"/>
                  </a:lnTo>
                  <a:lnTo>
                    <a:pt x="639927" y="512477"/>
                  </a:lnTo>
                  <a:lnTo>
                    <a:pt x="667130" y="476615"/>
                  </a:lnTo>
                  <a:lnTo>
                    <a:pt x="692372" y="439253"/>
                  </a:lnTo>
                  <a:lnTo>
                    <a:pt x="715574" y="400467"/>
                  </a:lnTo>
                  <a:lnTo>
                    <a:pt x="736660" y="360334"/>
                  </a:lnTo>
                  <a:lnTo>
                    <a:pt x="755553" y="318930"/>
                  </a:lnTo>
                  <a:lnTo>
                    <a:pt x="772177" y="276333"/>
                  </a:lnTo>
                  <a:lnTo>
                    <a:pt x="786454" y="232620"/>
                  </a:lnTo>
                  <a:lnTo>
                    <a:pt x="798307" y="187868"/>
                  </a:lnTo>
                  <a:lnTo>
                    <a:pt x="807660" y="142152"/>
                  </a:lnTo>
                  <a:lnTo>
                    <a:pt x="814436" y="95551"/>
                  </a:lnTo>
                  <a:lnTo>
                    <a:pt x="818558" y="48141"/>
                  </a:lnTo>
                  <a:lnTo>
                    <a:pt x="819949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818558" y="48141"/>
                  </a:lnTo>
                  <a:lnTo>
                    <a:pt x="814436" y="95551"/>
                  </a:lnTo>
                  <a:lnTo>
                    <a:pt x="807660" y="142152"/>
                  </a:lnTo>
                  <a:lnTo>
                    <a:pt x="798307" y="187868"/>
                  </a:lnTo>
                  <a:lnTo>
                    <a:pt x="786454" y="232620"/>
                  </a:lnTo>
                  <a:lnTo>
                    <a:pt x="772177" y="276333"/>
                  </a:lnTo>
                  <a:lnTo>
                    <a:pt x="755553" y="318930"/>
                  </a:lnTo>
                  <a:lnTo>
                    <a:pt x="736660" y="360334"/>
                  </a:lnTo>
                  <a:lnTo>
                    <a:pt x="715574" y="400467"/>
                  </a:lnTo>
                  <a:lnTo>
                    <a:pt x="692372" y="439253"/>
                  </a:lnTo>
                  <a:lnTo>
                    <a:pt x="667130" y="476615"/>
                  </a:lnTo>
                  <a:lnTo>
                    <a:pt x="639927" y="512477"/>
                  </a:lnTo>
                  <a:lnTo>
                    <a:pt x="610838" y="546760"/>
                  </a:lnTo>
                  <a:lnTo>
                    <a:pt x="579940" y="579389"/>
                  </a:lnTo>
                  <a:lnTo>
                    <a:pt x="547310" y="610287"/>
                  </a:lnTo>
                  <a:lnTo>
                    <a:pt x="513026" y="639376"/>
                  </a:lnTo>
                  <a:lnTo>
                    <a:pt x="477163" y="666580"/>
                  </a:lnTo>
                  <a:lnTo>
                    <a:pt x="439800" y="691821"/>
                  </a:lnTo>
                  <a:lnTo>
                    <a:pt x="401012" y="715024"/>
                  </a:lnTo>
                  <a:lnTo>
                    <a:pt x="360876" y="736111"/>
                  </a:lnTo>
                  <a:lnTo>
                    <a:pt x="319470" y="755005"/>
                  </a:lnTo>
                  <a:lnTo>
                    <a:pt x="276870" y="771629"/>
                  </a:lnTo>
                  <a:lnTo>
                    <a:pt x="233153" y="785906"/>
                  </a:lnTo>
                  <a:lnTo>
                    <a:pt x="188396" y="797760"/>
                  </a:lnTo>
                  <a:lnTo>
                    <a:pt x="142676" y="807114"/>
                  </a:lnTo>
                  <a:lnTo>
                    <a:pt x="96070" y="813890"/>
                  </a:lnTo>
                  <a:lnTo>
                    <a:pt x="48654" y="818012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19949" y="0"/>
                  </a:lnTo>
                  <a:close/>
                </a:path>
              </a:pathLst>
            </a:custGeom>
            <a:ln w="12699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21" y="21081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09" y="708461"/>
                  </a:lnTo>
                  <a:lnTo>
                    <a:pt x="20981" y="662500"/>
                  </a:lnTo>
                  <a:lnTo>
                    <a:pt x="32484" y="617462"/>
                  </a:lnTo>
                  <a:lnTo>
                    <a:pt x="46346" y="573417"/>
                  </a:lnTo>
                  <a:lnTo>
                    <a:pt x="62495" y="530438"/>
                  </a:lnTo>
                  <a:lnTo>
                    <a:pt x="80860" y="488596"/>
                  </a:lnTo>
                  <a:lnTo>
                    <a:pt x="101369" y="447964"/>
                  </a:lnTo>
                  <a:lnTo>
                    <a:pt x="123949" y="408613"/>
                  </a:lnTo>
                  <a:lnTo>
                    <a:pt x="148530" y="370615"/>
                  </a:lnTo>
                  <a:lnTo>
                    <a:pt x="175039" y="334042"/>
                  </a:lnTo>
                  <a:lnTo>
                    <a:pt x="203404" y="298966"/>
                  </a:lnTo>
                  <a:lnTo>
                    <a:pt x="233553" y="265459"/>
                  </a:lnTo>
                  <a:lnTo>
                    <a:pt x="265416" y="233593"/>
                  </a:lnTo>
                  <a:lnTo>
                    <a:pt x="298919" y="203439"/>
                  </a:lnTo>
                  <a:lnTo>
                    <a:pt x="333991" y="175070"/>
                  </a:lnTo>
                  <a:lnTo>
                    <a:pt x="370561" y="148557"/>
                  </a:lnTo>
                  <a:lnTo>
                    <a:pt x="408556" y="123973"/>
                  </a:lnTo>
                  <a:lnTo>
                    <a:pt x="447904" y="101388"/>
                  </a:lnTo>
                  <a:lnTo>
                    <a:pt x="488534" y="80876"/>
                  </a:lnTo>
                  <a:lnTo>
                    <a:pt x="530373" y="62508"/>
                  </a:lnTo>
                  <a:lnTo>
                    <a:pt x="573351" y="46355"/>
                  </a:lnTo>
                  <a:lnTo>
                    <a:pt x="617394" y="32490"/>
                  </a:lnTo>
                  <a:lnTo>
                    <a:pt x="662432" y="20985"/>
                  </a:lnTo>
                  <a:lnTo>
                    <a:pt x="708393" y="11912"/>
                  </a:lnTo>
                  <a:lnTo>
                    <a:pt x="755204" y="5342"/>
                  </a:lnTo>
                  <a:lnTo>
                    <a:pt x="802793" y="1347"/>
                  </a:lnTo>
                  <a:lnTo>
                    <a:pt x="851090" y="0"/>
                  </a:lnTo>
                  <a:lnTo>
                    <a:pt x="899386" y="1347"/>
                  </a:lnTo>
                  <a:lnTo>
                    <a:pt x="946976" y="5342"/>
                  </a:lnTo>
                  <a:lnTo>
                    <a:pt x="993786" y="11912"/>
                  </a:lnTo>
                  <a:lnTo>
                    <a:pt x="1039746" y="20985"/>
                  </a:lnTo>
                  <a:lnTo>
                    <a:pt x="1084783" y="32490"/>
                  </a:lnTo>
                  <a:lnTo>
                    <a:pt x="1128825" y="46355"/>
                  </a:lnTo>
                  <a:lnTo>
                    <a:pt x="1171801" y="62508"/>
                  </a:lnTo>
                  <a:lnTo>
                    <a:pt x="1213639" y="80876"/>
                  </a:lnTo>
                  <a:lnTo>
                    <a:pt x="1254268" y="101388"/>
                  </a:lnTo>
                  <a:lnTo>
                    <a:pt x="1293614" y="123973"/>
                  </a:lnTo>
                  <a:lnTo>
                    <a:pt x="1331607" y="148557"/>
                  </a:lnTo>
                  <a:lnTo>
                    <a:pt x="1368174" y="175070"/>
                  </a:lnTo>
                  <a:lnTo>
                    <a:pt x="1403245" y="203439"/>
                  </a:lnTo>
                  <a:lnTo>
                    <a:pt x="1436746" y="233593"/>
                  </a:lnTo>
                  <a:lnTo>
                    <a:pt x="1468606" y="265459"/>
                  </a:lnTo>
                  <a:lnTo>
                    <a:pt x="1498754" y="298966"/>
                  </a:lnTo>
                  <a:lnTo>
                    <a:pt x="1527117" y="334042"/>
                  </a:lnTo>
                  <a:lnTo>
                    <a:pt x="1553624" y="370615"/>
                  </a:lnTo>
                  <a:lnTo>
                    <a:pt x="1578203" y="408613"/>
                  </a:lnTo>
                  <a:lnTo>
                    <a:pt x="1600782" y="447964"/>
                  </a:lnTo>
                  <a:lnTo>
                    <a:pt x="1621289" y="488596"/>
                  </a:lnTo>
                  <a:lnTo>
                    <a:pt x="1639653" y="530438"/>
                  </a:lnTo>
                  <a:lnTo>
                    <a:pt x="1655801" y="573417"/>
                  </a:lnTo>
                  <a:lnTo>
                    <a:pt x="1669661" y="617462"/>
                  </a:lnTo>
                  <a:lnTo>
                    <a:pt x="1681163" y="662500"/>
                  </a:lnTo>
                  <a:lnTo>
                    <a:pt x="1690234" y="708461"/>
                  </a:lnTo>
                  <a:lnTo>
                    <a:pt x="1696802" y="755271"/>
                  </a:lnTo>
                  <a:lnTo>
                    <a:pt x="1700795" y="802859"/>
                  </a:lnTo>
                  <a:lnTo>
                    <a:pt x="1702142" y="851154"/>
                  </a:lnTo>
                  <a:lnTo>
                    <a:pt x="1700795" y="899447"/>
                  </a:lnTo>
                  <a:lnTo>
                    <a:pt x="1696802" y="947034"/>
                  </a:lnTo>
                  <a:lnTo>
                    <a:pt x="1690234" y="993843"/>
                  </a:lnTo>
                  <a:lnTo>
                    <a:pt x="1681163" y="1039800"/>
                  </a:lnTo>
                  <a:lnTo>
                    <a:pt x="1669661" y="1084835"/>
                  </a:lnTo>
                  <a:lnTo>
                    <a:pt x="1655801" y="1128876"/>
                  </a:lnTo>
                  <a:lnTo>
                    <a:pt x="1639653" y="1171850"/>
                  </a:lnTo>
                  <a:lnTo>
                    <a:pt x="1621289" y="1213687"/>
                  </a:lnTo>
                  <a:lnTo>
                    <a:pt x="1600782" y="1254314"/>
                  </a:lnTo>
                  <a:lnTo>
                    <a:pt x="1578203" y="1293659"/>
                  </a:lnTo>
                  <a:lnTo>
                    <a:pt x="1553624" y="1331651"/>
                  </a:lnTo>
                  <a:lnTo>
                    <a:pt x="1527117" y="1368218"/>
                  </a:lnTo>
                  <a:lnTo>
                    <a:pt x="1498754" y="1403287"/>
                  </a:lnTo>
                  <a:lnTo>
                    <a:pt x="1468606" y="1436788"/>
                  </a:lnTo>
                  <a:lnTo>
                    <a:pt x="1436746" y="1468647"/>
                  </a:lnTo>
                  <a:lnTo>
                    <a:pt x="1403245" y="1498795"/>
                  </a:lnTo>
                  <a:lnTo>
                    <a:pt x="1368174" y="1527157"/>
                  </a:lnTo>
                  <a:lnTo>
                    <a:pt x="1331607" y="1553664"/>
                  </a:lnTo>
                  <a:lnTo>
                    <a:pt x="1293614" y="1578242"/>
                  </a:lnTo>
                  <a:lnTo>
                    <a:pt x="1254268" y="1600821"/>
                  </a:lnTo>
                  <a:lnTo>
                    <a:pt x="1213639" y="1621328"/>
                  </a:lnTo>
                  <a:lnTo>
                    <a:pt x="1171801" y="1639691"/>
                  </a:lnTo>
                  <a:lnTo>
                    <a:pt x="1128825" y="1655839"/>
                  </a:lnTo>
                  <a:lnTo>
                    <a:pt x="1084783" y="1669700"/>
                  </a:lnTo>
                  <a:lnTo>
                    <a:pt x="1039746" y="1681201"/>
                  </a:lnTo>
                  <a:lnTo>
                    <a:pt x="993786" y="1690272"/>
                  </a:lnTo>
                  <a:lnTo>
                    <a:pt x="946976" y="1696840"/>
                  </a:lnTo>
                  <a:lnTo>
                    <a:pt x="899386" y="1700833"/>
                  </a:lnTo>
                  <a:lnTo>
                    <a:pt x="851090" y="1702181"/>
                  </a:lnTo>
                  <a:lnTo>
                    <a:pt x="802793" y="1700833"/>
                  </a:lnTo>
                  <a:lnTo>
                    <a:pt x="755204" y="1696840"/>
                  </a:lnTo>
                  <a:lnTo>
                    <a:pt x="708393" y="1690272"/>
                  </a:lnTo>
                  <a:lnTo>
                    <a:pt x="662432" y="1681201"/>
                  </a:lnTo>
                  <a:lnTo>
                    <a:pt x="617394" y="1669700"/>
                  </a:lnTo>
                  <a:lnTo>
                    <a:pt x="573351" y="1655839"/>
                  </a:lnTo>
                  <a:lnTo>
                    <a:pt x="530373" y="1639691"/>
                  </a:lnTo>
                  <a:lnTo>
                    <a:pt x="488534" y="1621328"/>
                  </a:lnTo>
                  <a:lnTo>
                    <a:pt x="447904" y="1600821"/>
                  </a:lnTo>
                  <a:lnTo>
                    <a:pt x="408556" y="1578242"/>
                  </a:lnTo>
                  <a:lnTo>
                    <a:pt x="370561" y="1553664"/>
                  </a:lnTo>
                  <a:lnTo>
                    <a:pt x="333991" y="1527157"/>
                  </a:lnTo>
                  <a:lnTo>
                    <a:pt x="298919" y="1498795"/>
                  </a:lnTo>
                  <a:lnTo>
                    <a:pt x="265416" y="1468647"/>
                  </a:lnTo>
                  <a:lnTo>
                    <a:pt x="233553" y="1436788"/>
                  </a:lnTo>
                  <a:lnTo>
                    <a:pt x="203404" y="1403287"/>
                  </a:lnTo>
                  <a:lnTo>
                    <a:pt x="175039" y="1368218"/>
                  </a:lnTo>
                  <a:lnTo>
                    <a:pt x="148530" y="1331651"/>
                  </a:lnTo>
                  <a:lnTo>
                    <a:pt x="123949" y="1293659"/>
                  </a:lnTo>
                  <a:lnTo>
                    <a:pt x="101369" y="1254314"/>
                  </a:lnTo>
                  <a:lnTo>
                    <a:pt x="80860" y="1213687"/>
                  </a:lnTo>
                  <a:lnTo>
                    <a:pt x="62495" y="1171850"/>
                  </a:lnTo>
                  <a:lnTo>
                    <a:pt x="46346" y="1128876"/>
                  </a:lnTo>
                  <a:lnTo>
                    <a:pt x="32484" y="1084835"/>
                  </a:lnTo>
                  <a:lnTo>
                    <a:pt x="20981" y="1039800"/>
                  </a:lnTo>
                  <a:lnTo>
                    <a:pt x="11909" y="993843"/>
                  </a:lnTo>
                  <a:lnTo>
                    <a:pt x="5341" y="947034"/>
                  </a:lnTo>
                  <a:lnTo>
                    <a:pt x="1347" y="899447"/>
                  </a:lnTo>
                  <a:lnTo>
                    <a:pt x="0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3939"/>
              <a:ext cx="1159764" cy="1153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8" y="1050633"/>
              <a:ext cx="1116813" cy="1111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8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7" y="204634"/>
                  </a:moveTo>
                  <a:lnTo>
                    <a:pt x="149786" y="168741"/>
                  </a:lnTo>
                  <a:lnTo>
                    <a:pt x="183516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6" y="40547"/>
                  </a:lnTo>
                  <a:lnTo>
                    <a:pt x="380539" y="25331"/>
                  </a:lnTo>
                  <a:lnTo>
                    <a:pt x="423971" y="13644"/>
                  </a:lnTo>
                  <a:lnTo>
                    <a:pt x="468197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8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8" y="50083"/>
                  </a:lnTo>
                  <a:lnTo>
                    <a:pt x="822331" y="71238"/>
                  </a:lnTo>
                  <a:lnTo>
                    <a:pt x="863109" y="96162"/>
                  </a:lnTo>
                  <a:lnTo>
                    <a:pt x="902328" y="124878"/>
                  </a:lnTo>
                  <a:lnTo>
                    <a:pt x="939023" y="156757"/>
                  </a:lnTo>
                  <a:lnTo>
                    <a:pt x="972366" y="190998"/>
                  </a:lnTo>
                  <a:lnTo>
                    <a:pt x="1002326" y="227366"/>
                  </a:lnTo>
                  <a:lnTo>
                    <a:pt x="1028875" y="265625"/>
                  </a:lnTo>
                  <a:lnTo>
                    <a:pt x="1051985" y="305541"/>
                  </a:lnTo>
                  <a:lnTo>
                    <a:pt x="1071627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5" y="611617"/>
                  </a:lnTo>
                  <a:lnTo>
                    <a:pt x="1109608" y="656333"/>
                  </a:lnTo>
                  <a:lnTo>
                    <a:pt x="1100474" y="700593"/>
                  </a:lnTo>
                  <a:lnTo>
                    <a:pt x="1087614" y="744160"/>
                  </a:lnTo>
                  <a:lnTo>
                    <a:pt x="1070999" y="786801"/>
                  </a:lnTo>
                  <a:lnTo>
                    <a:pt x="1050601" y="828281"/>
                  </a:lnTo>
                  <a:lnTo>
                    <a:pt x="1026391" y="868365"/>
                  </a:lnTo>
                  <a:lnTo>
                    <a:pt x="998340" y="906817"/>
                  </a:lnTo>
                  <a:lnTo>
                    <a:pt x="967050" y="942711"/>
                  </a:lnTo>
                  <a:lnTo>
                    <a:pt x="933321" y="975221"/>
                  </a:lnTo>
                  <a:lnTo>
                    <a:pt x="897386" y="1004323"/>
                  </a:lnTo>
                  <a:lnTo>
                    <a:pt x="859481" y="1029991"/>
                  </a:lnTo>
                  <a:lnTo>
                    <a:pt x="819842" y="1052203"/>
                  </a:lnTo>
                  <a:lnTo>
                    <a:pt x="778703" y="1070934"/>
                  </a:lnTo>
                  <a:lnTo>
                    <a:pt x="736301" y="1086160"/>
                  </a:lnTo>
                  <a:lnTo>
                    <a:pt x="692869" y="1097856"/>
                  </a:lnTo>
                  <a:lnTo>
                    <a:pt x="648644" y="1105999"/>
                  </a:lnTo>
                  <a:lnTo>
                    <a:pt x="603861" y="1110565"/>
                  </a:lnTo>
                  <a:lnTo>
                    <a:pt x="558755" y="1111530"/>
                  </a:lnTo>
                  <a:lnTo>
                    <a:pt x="513561" y="1108869"/>
                  </a:lnTo>
                  <a:lnTo>
                    <a:pt x="468514" y="1102558"/>
                  </a:lnTo>
                  <a:lnTo>
                    <a:pt x="423851" y="1092574"/>
                  </a:lnTo>
                  <a:lnTo>
                    <a:pt x="379805" y="1078891"/>
                  </a:lnTo>
                  <a:lnTo>
                    <a:pt x="336613" y="1061487"/>
                  </a:lnTo>
                  <a:lnTo>
                    <a:pt x="294509" y="1040336"/>
                  </a:lnTo>
                  <a:lnTo>
                    <a:pt x="253729" y="1015415"/>
                  </a:lnTo>
                  <a:lnTo>
                    <a:pt x="214509" y="986700"/>
                  </a:lnTo>
                  <a:lnTo>
                    <a:pt x="177813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3" y="806035"/>
                  </a:lnTo>
                  <a:lnTo>
                    <a:pt x="45198" y="764695"/>
                  </a:lnTo>
                  <a:lnTo>
                    <a:pt x="29050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1" y="367355"/>
                  </a:lnTo>
                  <a:lnTo>
                    <a:pt x="45819" y="324701"/>
                  </a:lnTo>
                  <a:lnTo>
                    <a:pt x="66221" y="283206"/>
                  </a:lnTo>
                  <a:lnTo>
                    <a:pt x="90438" y="243105"/>
                  </a:lnTo>
                  <a:lnTo>
                    <a:pt x="118497" y="204634"/>
                  </a:lnTo>
                  <a:close/>
                </a:path>
                <a:path w="1116965" h="1111885">
                  <a:moveTo>
                    <a:pt x="220478" y="286041"/>
                  </a:moveTo>
                  <a:lnTo>
                    <a:pt x="193857" y="323455"/>
                  </a:lnTo>
                  <a:lnTo>
                    <a:pt x="171956" y="362810"/>
                  </a:lnTo>
                  <a:lnTo>
                    <a:pt x="154731" y="403741"/>
                  </a:lnTo>
                  <a:lnTo>
                    <a:pt x="142134" y="445881"/>
                  </a:lnTo>
                  <a:lnTo>
                    <a:pt x="134120" y="488865"/>
                  </a:lnTo>
                  <a:lnTo>
                    <a:pt x="130642" y="532328"/>
                  </a:lnTo>
                  <a:lnTo>
                    <a:pt x="131656" y="575903"/>
                  </a:lnTo>
                  <a:lnTo>
                    <a:pt x="137113" y="619227"/>
                  </a:lnTo>
                  <a:lnTo>
                    <a:pt x="146970" y="661933"/>
                  </a:lnTo>
                  <a:lnTo>
                    <a:pt x="161179" y="703655"/>
                  </a:lnTo>
                  <a:lnTo>
                    <a:pt x="179695" y="744028"/>
                  </a:lnTo>
                  <a:lnTo>
                    <a:pt x="202471" y="782686"/>
                  </a:lnTo>
                  <a:lnTo>
                    <a:pt x="229462" y="819265"/>
                  </a:lnTo>
                  <a:lnTo>
                    <a:pt x="260621" y="853397"/>
                  </a:lnTo>
                  <a:lnTo>
                    <a:pt x="295903" y="884719"/>
                  </a:lnTo>
                  <a:lnTo>
                    <a:pt x="334266" y="912179"/>
                  </a:lnTo>
                  <a:lnTo>
                    <a:pt x="374454" y="934995"/>
                  </a:lnTo>
                  <a:lnTo>
                    <a:pt x="416101" y="953204"/>
                  </a:lnTo>
                  <a:lnTo>
                    <a:pt x="458842" y="966841"/>
                  </a:lnTo>
                  <a:lnTo>
                    <a:pt x="502309" y="975943"/>
                  </a:lnTo>
                  <a:lnTo>
                    <a:pt x="546136" y="980546"/>
                  </a:lnTo>
                  <a:lnTo>
                    <a:pt x="589958" y="980687"/>
                  </a:lnTo>
                  <a:lnTo>
                    <a:pt x="633407" y="976403"/>
                  </a:lnTo>
                  <a:lnTo>
                    <a:pt x="676118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9" y="889862"/>
                  </a:lnTo>
                  <a:lnTo>
                    <a:pt x="865772" y="859785"/>
                  </a:lnTo>
                  <a:lnTo>
                    <a:pt x="896359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2" y="707789"/>
                  </a:lnTo>
                  <a:lnTo>
                    <a:pt x="974710" y="665643"/>
                  </a:lnTo>
                  <a:lnTo>
                    <a:pt x="982725" y="622657"/>
                  </a:lnTo>
                  <a:lnTo>
                    <a:pt x="986204" y="579196"/>
                  </a:lnTo>
                  <a:lnTo>
                    <a:pt x="985192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70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1" y="176583"/>
                  </a:lnTo>
                  <a:lnTo>
                    <a:pt x="700742" y="158375"/>
                  </a:lnTo>
                  <a:lnTo>
                    <a:pt x="658000" y="144737"/>
                  </a:lnTo>
                  <a:lnTo>
                    <a:pt x="614531" y="135635"/>
                  </a:lnTo>
                  <a:lnTo>
                    <a:pt x="570703" y="131032"/>
                  </a:lnTo>
                  <a:lnTo>
                    <a:pt x="526880" y="130891"/>
                  </a:lnTo>
                  <a:lnTo>
                    <a:pt x="483431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9" y="174222"/>
                  </a:lnTo>
                  <a:lnTo>
                    <a:pt x="320681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8" y="28604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 rotWithShape="1">
          <a:blip r:embed="rId7" cstate="print"/>
          <a:srcRect b="33911"/>
          <a:stretch/>
        </p:blipFill>
        <p:spPr>
          <a:xfrm>
            <a:off x="990600" y="0"/>
            <a:ext cx="8153399" cy="3424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4289" y="268375"/>
            <a:ext cx="7553325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7620" indent="-283845" algn="just">
              <a:lnSpc>
                <a:spcPct val="150000"/>
              </a:lnSpc>
              <a:spcBef>
                <a:spcPts val="100"/>
              </a:spcBef>
              <a:buClr>
                <a:srgbClr val="4F271C"/>
              </a:buClr>
              <a:buSzPct val="79545"/>
              <a:buFont typeface="Wingdings"/>
              <a:buChar char=""/>
              <a:tabLst>
                <a:tab pos="296545" algn="l"/>
              </a:tabLst>
            </a:pP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report </a:t>
            </a:r>
            <a:r>
              <a:rPr sz="2200" spc="-5" dirty="0">
                <a:latin typeface="Arial MT"/>
                <a:cs typeface="Arial MT"/>
              </a:rPr>
              <a:t>prepared by a Practicing </a:t>
            </a:r>
            <a:r>
              <a:rPr sz="2200" dirty="0">
                <a:latin typeface="Arial MT"/>
                <a:cs typeface="Arial MT"/>
              </a:rPr>
              <a:t>Company Secretary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5" dirty="0">
                <a:latin typeface="Arial MT"/>
                <a:cs typeface="Arial MT"/>
              </a:rPr>
              <a:t>annexed with the </a:t>
            </a:r>
            <a:r>
              <a:rPr sz="2200" spc="-10" dirty="0">
                <a:latin typeface="Arial MT"/>
                <a:cs typeface="Arial MT"/>
              </a:rPr>
              <a:t>Board’s </a:t>
            </a:r>
            <a:r>
              <a:rPr sz="2200" spc="-5" dirty="0">
                <a:latin typeface="Arial MT"/>
                <a:cs typeface="Arial MT"/>
              </a:rPr>
              <a:t>report to apprise 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shareholders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purposes.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F271C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271C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295910" marR="5080" indent="-283845" algn="just">
              <a:lnSpc>
                <a:spcPct val="150000"/>
              </a:lnSpc>
              <a:buClr>
                <a:srgbClr val="4F271C"/>
              </a:buClr>
              <a:buSzPct val="79545"/>
              <a:buFont typeface="Wingdings"/>
              <a:buChar char=""/>
              <a:tabLst>
                <a:tab pos="296545" algn="l"/>
              </a:tabLst>
            </a:pP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Practicing</a:t>
            </a:r>
            <a:r>
              <a:rPr sz="2200" dirty="0">
                <a:latin typeface="Arial MT"/>
                <a:cs typeface="Arial MT"/>
              </a:rPr>
              <a:t> Company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Secretary,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apart</a:t>
            </a:r>
            <a:r>
              <a:rPr sz="2200" dirty="0">
                <a:latin typeface="Arial MT"/>
                <a:cs typeface="Arial MT"/>
              </a:rPr>
              <a:t> from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conscious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keeper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company</a:t>
            </a:r>
            <a:r>
              <a:rPr sz="2200" dirty="0">
                <a:latin typeface="Arial MT"/>
                <a:cs typeface="Arial MT"/>
              </a:rPr>
              <a:t> advises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governance practices and </a:t>
            </a:r>
            <a:r>
              <a:rPr sz="2200" dirty="0">
                <a:latin typeface="Arial MT"/>
                <a:cs typeface="Arial MT"/>
              </a:rPr>
              <a:t>compliance </a:t>
            </a:r>
            <a:r>
              <a:rPr sz="2200" spc="-5" dirty="0">
                <a:latin typeface="Arial MT"/>
                <a:cs typeface="Arial MT"/>
              </a:rPr>
              <a:t>of various laws like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Corporate</a:t>
            </a:r>
            <a:r>
              <a:rPr sz="2200" spc="5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Governance</a:t>
            </a:r>
            <a:r>
              <a:rPr sz="2200" spc="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norms</a:t>
            </a:r>
            <a:r>
              <a:rPr sz="2200" spc="5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prescribed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</a:t>
            </a:r>
            <a:r>
              <a:rPr sz="2200" spc="5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Companies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Act,</a:t>
            </a:r>
            <a:r>
              <a:rPr sz="2200" dirty="0">
                <a:latin typeface="Arial MT"/>
                <a:cs typeface="Arial MT"/>
              </a:rPr>
              <a:t> 1956,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Agreement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Stock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Exchanges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compliance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various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labour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laws.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172212"/>
            <a:ext cx="3121152" cy="8153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4602" y="309117"/>
            <a:ext cx="24771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5" dirty="0"/>
              <a:t>c</a:t>
            </a:r>
            <a:r>
              <a:rPr spc="-5" dirty="0"/>
              <a:t>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489" y="1132078"/>
            <a:ext cx="7477125" cy="4647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marR="7620" indent="-283845" algn="just">
              <a:lnSpc>
                <a:spcPts val="2590"/>
              </a:lnSpc>
              <a:spcBef>
                <a:spcPts val="425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rapid </a:t>
            </a:r>
            <a:r>
              <a:rPr sz="2400" spc="-5" dirty="0">
                <a:latin typeface="Arial MT"/>
                <a:cs typeface="Arial MT"/>
              </a:rPr>
              <a:t>pace of technological innovation and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constantly changing global </a:t>
            </a:r>
            <a:r>
              <a:rPr sz="2400" spc="-5" dirty="0">
                <a:latin typeface="Arial MT"/>
                <a:cs typeface="Arial MT"/>
              </a:rPr>
              <a:t>business landscape </a:t>
            </a:r>
            <a:r>
              <a:rPr sz="2400" spc="-10" dirty="0">
                <a:latin typeface="Arial MT"/>
                <a:cs typeface="Arial MT"/>
              </a:rPr>
              <a:t>has </a:t>
            </a:r>
            <a:r>
              <a:rPr sz="2400" spc="-5" dirty="0">
                <a:latin typeface="Arial MT"/>
                <a:cs typeface="Arial MT"/>
              </a:rPr>
              <a:t> fuelled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corporate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governance.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271C"/>
              </a:buClr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295910" marR="7620" indent="-283845" algn="just">
              <a:lnSpc>
                <a:spcPct val="9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Business </a:t>
            </a:r>
            <a:r>
              <a:rPr sz="2400" dirty="0">
                <a:latin typeface="Arial MT"/>
                <a:cs typeface="Arial MT"/>
              </a:rPr>
              <a:t>enterprises </a:t>
            </a:r>
            <a:r>
              <a:rPr sz="2400" spc="-5" dirty="0">
                <a:latin typeface="Arial MT"/>
                <a:cs typeface="Arial MT"/>
              </a:rPr>
              <a:t>employing </a:t>
            </a:r>
            <a:r>
              <a:rPr sz="2400" dirty="0">
                <a:latin typeface="Arial MT"/>
                <a:cs typeface="Arial MT"/>
              </a:rPr>
              <a:t>personnel, </a:t>
            </a:r>
            <a:r>
              <a:rPr sz="2400" spc="-5" dirty="0">
                <a:latin typeface="Arial MT"/>
                <a:cs typeface="Arial MT"/>
              </a:rPr>
              <a:t>both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 the executive cadre and also those categorized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5" dirty="0">
                <a:latin typeface="Arial MT"/>
                <a:cs typeface="Arial MT"/>
              </a:rPr>
              <a:t> workers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context of labour are </a:t>
            </a:r>
            <a:r>
              <a:rPr sz="2400" dirty="0">
                <a:latin typeface="Arial MT"/>
                <a:cs typeface="Arial MT"/>
              </a:rPr>
              <a:t>required to </a:t>
            </a:r>
            <a:r>
              <a:rPr sz="2400" spc="-1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 fully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aware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comply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legal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obligations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ensure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governance.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F271C"/>
              </a:buClr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295910" marR="5080" indent="-283845" algn="just">
              <a:lnSpc>
                <a:spcPct val="9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company </a:t>
            </a:r>
            <a:r>
              <a:rPr sz="2400" spc="-5" dirty="0">
                <a:latin typeface="Arial MT"/>
                <a:cs typeface="Arial MT"/>
              </a:rPr>
              <a:t>can prosper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long run only when </a:t>
            </a:r>
            <a:r>
              <a:rPr sz="2400" dirty="0">
                <a:latin typeface="Arial MT"/>
                <a:cs typeface="Arial MT"/>
              </a:rPr>
              <a:t> the various stakeholders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corporate </a:t>
            </a:r>
            <a:r>
              <a:rPr sz="2400" dirty="0">
                <a:latin typeface="Arial MT"/>
                <a:cs typeface="Arial MT"/>
              </a:rPr>
              <a:t>are </a:t>
            </a:r>
            <a:r>
              <a:rPr sz="2400" spc="-5" dirty="0">
                <a:latin typeface="Arial MT"/>
                <a:cs typeface="Arial MT"/>
              </a:rPr>
              <a:t>satisfied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35" dirty="0">
                <a:latin typeface="Arial MT"/>
                <a:cs typeface="Arial MT"/>
              </a:rPr>
              <a:t>happy.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339" y="0"/>
            <a:ext cx="9147810" cy="6861175"/>
            <a:chOff x="-3339" y="0"/>
            <a:chExt cx="9147810" cy="6861175"/>
          </a:xfrm>
        </p:grpSpPr>
        <p:sp>
          <p:nvSpPr>
            <p:cNvPr id="4" name="object 4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5" y="819404"/>
                  </a:lnTo>
                  <a:lnTo>
                    <a:pt x="48654" y="818012"/>
                  </a:lnTo>
                  <a:lnTo>
                    <a:pt x="96070" y="813890"/>
                  </a:lnTo>
                  <a:lnTo>
                    <a:pt x="142676" y="807114"/>
                  </a:lnTo>
                  <a:lnTo>
                    <a:pt x="188396" y="797760"/>
                  </a:lnTo>
                  <a:lnTo>
                    <a:pt x="233153" y="785906"/>
                  </a:lnTo>
                  <a:lnTo>
                    <a:pt x="276870" y="771629"/>
                  </a:lnTo>
                  <a:lnTo>
                    <a:pt x="319470" y="755005"/>
                  </a:lnTo>
                  <a:lnTo>
                    <a:pt x="360876" y="736111"/>
                  </a:lnTo>
                  <a:lnTo>
                    <a:pt x="401012" y="715024"/>
                  </a:lnTo>
                  <a:lnTo>
                    <a:pt x="439800" y="691821"/>
                  </a:lnTo>
                  <a:lnTo>
                    <a:pt x="477163" y="666580"/>
                  </a:lnTo>
                  <a:lnTo>
                    <a:pt x="513026" y="639376"/>
                  </a:lnTo>
                  <a:lnTo>
                    <a:pt x="547310" y="610287"/>
                  </a:lnTo>
                  <a:lnTo>
                    <a:pt x="579940" y="579389"/>
                  </a:lnTo>
                  <a:lnTo>
                    <a:pt x="610838" y="546760"/>
                  </a:lnTo>
                  <a:lnTo>
                    <a:pt x="639927" y="512477"/>
                  </a:lnTo>
                  <a:lnTo>
                    <a:pt x="667130" y="476615"/>
                  </a:lnTo>
                  <a:lnTo>
                    <a:pt x="692372" y="439253"/>
                  </a:lnTo>
                  <a:lnTo>
                    <a:pt x="715574" y="400467"/>
                  </a:lnTo>
                  <a:lnTo>
                    <a:pt x="736660" y="360334"/>
                  </a:lnTo>
                  <a:lnTo>
                    <a:pt x="755553" y="318930"/>
                  </a:lnTo>
                  <a:lnTo>
                    <a:pt x="772177" y="276333"/>
                  </a:lnTo>
                  <a:lnTo>
                    <a:pt x="786454" y="232620"/>
                  </a:lnTo>
                  <a:lnTo>
                    <a:pt x="798307" y="187868"/>
                  </a:lnTo>
                  <a:lnTo>
                    <a:pt x="807660" y="142152"/>
                  </a:lnTo>
                  <a:lnTo>
                    <a:pt x="814436" y="95551"/>
                  </a:lnTo>
                  <a:lnTo>
                    <a:pt x="818558" y="48141"/>
                  </a:lnTo>
                  <a:lnTo>
                    <a:pt x="819949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0" y="3556"/>
              <a:ext cx="820419" cy="819785"/>
            </a:xfrm>
            <a:custGeom>
              <a:avLst/>
              <a:gdLst/>
              <a:ahLst/>
              <a:cxnLst/>
              <a:rect l="l" t="t" r="r" b="b"/>
              <a:pathLst>
                <a:path w="820419" h="819785">
                  <a:moveTo>
                    <a:pt x="819949" y="0"/>
                  </a:moveTo>
                  <a:lnTo>
                    <a:pt x="818558" y="48141"/>
                  </a:lnTo>
                  <a:lnTo>
                    <a:pt x="814436" y="95551"/>
                  </a:lnTo>
                  <a:lnTo>
                    <a:pt x="807660" y="142152"/>
                  </a:lnTo>
                  <a:lnTo>
                    <a:pt x="798307" y="187868"/>
                  </a:lnTo>
                  <a:lnTo>
                    <a:pt x="786454" y="232620"/>
                  </a:lnTo>
                  <a:lnTo>
                    <a:pt x="772177" y="276333"/>
                  </a:lnTo>
                  <a:lnTo>
                    <a:pt x="755553" y="318930"/>
                  </a:lnTo>
                  <a:lnTo>
                    <a:pt x="736660" y="360334"/>
                  </a:lnTo>
                  <a:lnTo>
                    <a:pt x="715574" y="400467"/>
                  </a:lnTo>
                  <a:lnTo>
                    <a:pt x="692372" y="439253"/>
                  </a:lnTo>
                  <a:lnTo>
                    <a:pt x="667130" y="476615"/>
                  </a:lnTo>
                  <a:lnTo>
                    <a:pt x="639927" y="512477"/>
                  </a:lnTo>
                  <a:lnTo>
                    <a:pt x="610838" y="546760"/>
                  </a:lnTo>
                  <a:lnTo>
                    <a:pt x="579940" y="579389"/>
                  </a:lnTo>
                  <a:lnTo>
                    <a:pt x="547310" y="610287"/>
                  </a:lnTo>
                  <a:lnTo>
                    <a:pt x="513026" y="639376"/>
                  </a:lnTo>
                  <a:lnTo>
                    <a:pt x="477163" y="666580"/>
                  </a:lnTo>
                  <a:lnTo>
                    <a:pt x="439800" y="691821"/>
                  </a:lnTo>
                  <a:lnTo>
                    <a:pt x="401012" y="715024"/>
                  </a:lnTo>
                  <a:lnTo>
                    <a:pt x="360876" y="736111"/>
                  </a:lnTo>
                  <a:lnTo>
                    <a:pt x="319470" y="755005"/>
                  </a:lnTo>
                  <a:lnTo>
                    <a:pt x="276870" y="771629"/>
                  </a:lnTo>
                  <a:lnTo>
                    <a:pt x="233153" y="785906"/>
                  </a:lnTo>
                  <a:lnTo>
                    <a:pt x="188396" y="797760"/>
                  </a:lnTo>
                  <a:lnTo>
                    <a:pt x="142676" y="807114"/>
                  </a:lnTo>
                  <a:lnTo>
                    <a:pt x="96070" y="813890"/>
                  </a:lnTo>
                  <a:lnTo>
                    <a:pt x="48654" y="818012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19949" y="0"/>
                  </a:lnTo>
                  <a:close/>
                </a:path>
              </a:pathLst>
            </a:custGeom>
            <a:ln w="12699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21" y="21081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09" y="708461"/>
                  </a:lnTo>
                  <a:lnTo>
                    <a:pt x="20981" y="662500"/>
                  </a:lnTo>
                  <a:lnTo>
                    <a:pt x="32484" y="617462"/>
                  </a:lnTo>
                  <a:lnTo>
                    <a:pt x="46346" y="573417"/>
                  </a:lnTo>
                  <a:lnTo>
                    <a:pt x="62495" y="530438"/>
                  </a:lnTo>
                  <a:lnTo>
                    <a:pt x="80860" y="488596"/>
                  </a:lnTo>
                  <a:lnTo>
                    <a:pt x="101369" y="447964"/>
                  </a:lnTo>
                  <a:lnTo>
                    <a:pt x="123949" y="408613"/>
                  </a:lnTo>
                  <a:lnTo>
                    <a:pt x="148530" y="370615"/>
                  </a:lnTo>
                  <a:lnTo>
                    <a:pt x="175039" y="334042"/>
                  </a:lnTo>
                  <a:lnTo>
                    <a:pt x="203404" y="298966"/>
                  </a:lnTo>
                  <a:lnTo>
                    <a:pt x="233553" y="265459"/>
                  </a:lnTo>
                  <a:lnTo>
                    <a:pt x="265416" y="233593"/>
                  </a:lnTo>
                  <a:lnTo>
                    <a:pt x="298919" y="203439"/>
                  </a:lnTo>
                  <a:lnTo>
                    <a:pt x="333991" y="175070"/>
                  </a:lnTo>
                  <a:lnTo>
                    <a:pt x="370561" y="148557"/>
                  </a:lnTo>
                  <a:lnTo>
                    <a:pt x="408556" y="123973"/>
                  </a:lnTo>
                  <a:lnTo>
                    <a:pt x="447904" y="101388"/>
                  </a:lnTo>
                  <a:lnTo>
                    <a:pt x="488534" y="80876"/>
                  </a:lnTo>
                  <a:lnTo>
                    <a:pt x="530373" y="62508"/>
                  </a:lnTo>
                  <a:lnTo>
                    <a:pt x="573351" y="46355"/>
                  </a:lnTo>
                  <a:lnTo>
                    <a:pt x="617394" y="32490"/>
                  </a:lnTo>
                  <a:lnTo>
                    <a:pt x="662432" y="20985"/>
                  </a:lnTo>
                  <a:lnTo>
                    <a:pt x="708393" y="11912"/>
                  </a:lnTo>
                  <a:lnTo>
                    <a:pt x="755204" y="5342"/>
                  </a:lnTo>
                  <a:lnTo>
                    <a:pt x="802793" y="1347"/>
                  </a:lnTo>
                  <a:lnTo>
                    <a:pt x="851090" y="0"/>
                  </a:lnTo>
                  <a:lnTo>
                    <a:pt x="899386" y="1347"/>
                  </a:lnTo>
                  <a:lnTo>
                    <a:pt x="946976" y="5342"/>
                  </a:lnTo>
                  <a:lnTo>
                    <a:pt x="993786" y="11912"/>
                  </a:lnTo>
                  <a:lnTo>
                    <a:pt x="1039746" y="20985"/>
                  </a:lnTo>
                  <a:lnTo>
                    <a:pt x="1084783" y="32490"/>
                  </a:lnTo>
                  <a:lnTo>
                    <a:pt x="1128825" y="46355"/>
                  </a:lnTo>
                  <a:lnTo>
                    <a:pt x="1171801" y="62508"/>
                  </a:lnTo>
                  <a:lnTo>
                    <a:pt x="1213639" y="80876"/>
                  </a:lnTo>
                  <a:lnTo>
                    <a:pt x="1254268" y="101388"/>
                  </a:lnTo>
                  <a:lnTo>
                    <a:pt x="1293614" y="123973"/>
                  </a:lnTo>
                  <a:lnTo>
                    <a:pt x="1331607" y="148557"/>
                  </a:lnTo>
                  <a:lnTo>
                    <a:pt x="1368174" y="175070"/>
                  </a:lnTo>
                  <a:lnTo>
                    <a:pt x="1403245" y="203439"/>
                  </a:lnTo>
                  <a:lnTo>
                    <a:pt x="1436746" y="233593"/>
                  </a:lnTo>
                  <a:lnTo>
                    <a:pt x="1468606" y="265459"/>
                  </a:lnTo>
                  <a:lnTo>
                    <a:pt x="1498754" y="298966"/>
                  </a:lnTo>
                  <a:lnTo>
                    <a:pt x="1527117" y="334042"/>
                  </a:lnTo>
                  <a:lnTo>
                    <a:pt x="1553624" y="370615"/>
                  </a:lnTo>
                  <a:lnTo>
                    <a:pt x="1578203" y="408613"/>
                  </a:lnTo>
                  <a:lnTo>
                    <a:pt x="1600782" y="447964"/>
                  </a:lnTo>
                  <a:lnTo>
                    <a:pt x="1621289" y="488596"/>
                  </a:lnTo>
                  <a:lnTo>
                    <a:pt x="1639653" y="530438"/>
                  </a:lnTo>
                  <a:lnTo>
                    <a:pt x="1655801" y="573417"/>
                  </a:lnTo>
                  <a:lnTo>
                    <a:pt x="1669661" y="617462"/>
                  </a:lnTo>
                  <a:lnTo>
                    <a:pt x="1681163" y="662500"/>
                  </a:lnTo>
                  <a:lnTo>
                    <a:pt x="1690234" y="708461"/>
                  </a:lnTo>
                  <a:lnTo>
                    <a:pt x="1696802" y="755271"/>
                  </a:lnTo>
                  <a:lnTo>
                    <a:pt x="1700795" y="802859"/>
                  </a:lnTo>
                  <a:lnTo>
                    <a:pt x="1702142" y="851154"/>
                  </a:lnTo>
                  <a:lnTo>
                    <a:pt x="1700795" y="899447"/>
                  </a:lnTo>
                  <a:lnTo>
                    <a:pt x="1696802" y="947034"/>
                  </a:lnTo>
                  <a:lnTo>
                    <a:pt x="1690234" y="993843"/>
                  </a:lnTo>
                  <a:lnTo>
                    <a:pt x="1681163" y="1039800"/>
                  </a:lnTo>
                  <a:lnTo>
                    <a:pt x="1669661" y="1084835"/>
                  </a:lnTo>
                  <a:lnTo>
                    <a:pt x="1655801" y="1128876"/>
                  </a:lnTo>
                  <a:lnTo>
                    <a:pt x="1639653" y="1171850"/>
                  </a:lnTo>
                  <a:lnTo>
                    <a:pt x="1621289" y="1213687"/>
                  </a:lnTo>
                  <a:lnTo>
                    <a:pt x="1600782" y="1254314"/>
                  </a:lnTo>
                  <a:lnTo>
                    <a:pt x="1578203" y="1293659"/>
                  </a:lnTo>
                  <a:lnTo>
                    <a:pt x="1553624" y="1331651"/>
                  </a:lnTo>
                  <a:lnTo>
                    <a:pt x="1527117" y="1368218"/>
                  </a:lnTo>
                  <a:lnTo>
                    <a:pt x="1498754" y="1403287"/>
                  </a:lnTo>
                  <a:lnTo>
                    <a:pt x="1468606" y="1436788"/>
                  </a:lnTo>
                  <a:lnTo>
                    <a:pt x="1436746" y="1468647"/>
                  </a:lnTo>
                  <a:lnTo>
                    <a:pt x="1403245" y="1498795"/>
                  </a:lnTo>
                  <a:lnTo>
                    <a:pt x="1368174" y="1527157"/>
                  </a:lnTo>
                  <a:lnTo>
                    <a:pt x="1331607" y="1553664"/>
                  </a:lnTo>
                  <a:lnTo>
                    <a:pt x="1293614" y="1578242"/>
                  </a:lnTo>
                  <a:lnTo>
                    <a:pt x="1254268" y="1600821"/>
                  </a:lnTo>
                  <a:lnTo>
                    <a:pt x="1213639" y="1621328"/>
                  </a:lnTo>
                  <a:lnTo>
                    <a:pt x="1171801" y="1639691"/>
                  </a:lnTo>
                  <a:lnTo>
                    <a:pt x="1128825" y="1655839"/>
                  </a:lnTo>
                  <a:lnTo>
                    <a:pt x="1084783" y="1669700"/>
                  </a:lnTo>
                  <a:lnTo>
                    <a:pt x="1039746" y="1681201"/>
                  </a:lnTo>
                  <a:lnTo>
                    <a:pt x="993786" y="1690272"/>
                  </a:lnTo>
                  <a:lnTo>
                    <a:pt x="946976" y="1696840"/>
                  </a:lnTo>
                  <a:lnTo>
                    <a:pt x="899386" y="1700833"/>
                  </a:lnTo>
                  <a:lnTo>
                    <a:pt x="851090" y="1702181"/>
                  </a:lnTo>
                  <a:lnTo>
                    <a:pt x="802793" y="1700833"/>
                  </a:lnTo>
                  <a:lnTo>
                    <a:pt x="755204" y="1696840"/>
                  </a:lnTo>
                  <a:lnTo>
                    <a:pt x="708393" y="1690272"/>
                  </a:lnTo>
                  <a:lnTo>
                    <a:pt x="662432" y="1681201"/>
                  </a:lnTo>
                  <a:lnTo>
                    <a:pt x="617394" y="1669700"/>
                  </a:lnTo>
                  <a:lnTo>
                    <a:pt x="573351" y="1655839"/>
                  </a:lnTo>
                  <a:lnTo>
                    <a:pt x="530373" y="1639691"/>
                  </a:lnTo>
                  <a:lnTo>
                    <a:pt x="488534" y="1621328"/>
                  </a:lnTo>
                  <a:lnTo>
                    <a:pt x="447904" y="1600821"/>
                  </a:lnTo>
                  <a:lnTo>
                    <a:pt x="408556" y="1578242"/>
                  </a:lnTo>
                  <a:lnTo>
                    <a:pt x="370561" y="1553664"/>
                  </a:lnTo>
                  <a:lnTo>
                    <a:pt x="333991" y="1527157"/>
                  </a:lnTo>
                  <a:lnTo>
                    <a:pt x="298919" y="1498795"/>
                  </a:lnTo>
                  <a:lnTo>
                    <a:pt x="265416" y="1468647"/>
                  </a:lnTo>
                  <a:lnTo>
                    <a:pt x="233553" y="1436788"/>
                  </a:lnTo>
                  <a:lnTo>
                    <a:pt x="203404" y="1403287"/>
                  </a:lnTo>
                  <a:lnTo>
                    <a:pt x="175039" y="1368218"/>
                  </a:lnTo>
                  <a:lnTo>
                    <a:pt x="148530" y="1331651"/>
                  </a:lnTo>
                  <a:lnTo>
                    <a:pt x="123949" y="1293659"/>
                  </a:lnTo>
                  <a:lnTo>
                    <a:pt x="101369" y="1254314"/>
                  </a:lnTo>
                  <a:lnTo>
                    <a:pt x="80860" y="1213687"/>
                  </a:lnTo>
                  <a:lnTo>
                    <a:pt x="62495" y="1171850"/>
                  </a:lnTo>
                  <a:lnTo>
                    <a:pt x="46346" y="1128876"/>
                  </a:lnTo>
                  <a:lnTo>
                    <a:pt x="32484" y="1084835"/>
                  </a:lnTo>
                  <a:lnTo>
                    <a:pt x="20981" y="1039800"/>
                  </a:lnTo>
                  <a:lnTo>
                    <a:pt x="11909" y="993843"/>
                  </a:lnTo>
                  <a:lnTo>
                    <a:pt x="5341" y="947034"/>
                  </a:lnTo>
                  <a:lnTo>
                    <a:pt x="1347" y="899447"/>
                  </a:lnTo>
                  <a:lnTo>
                    <a:pt x="0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" y="1043939"/>
              <a:ext cx="1159764" cy="11536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8" y="1050633"/>
              <a:ext cx="1116813" cy="1111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8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7" y="204634"/>
                  </a:moveTo>
                  <a:lnTo>
                    <a:pt x="149786" y="168741"/>
                  </a:lnTo>
                  <a:lnTo>
                    <a:pt x="183516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6" y="40547"/>
                  </a:lnTo>
                  <a:lnTo>
                    <a:pt x="380539" y="25331"/>
                  </a:lnTo>
                  <a:lnTo>
                    <a:pt x="423971" y="13644"/>
                  </a:lnTo>
                  <a:lnTo>
                    <a:pt x="468197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8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8" y="50083"/>
                  </a:lnTo>
                  <a:lnTo>
                    <a:pt x="822331" y="71238"/>
                  </a:lnTo>
                  <a:lnTo>
                    <a:pt x="863109" y="96162"/>
                  </a:lnTo>
                  <a:lnTo>
                    <a:pt x="902328" y="124878"/>
                  </a:lnTo>
                  <a:lnTo>
                    <a:pt x="939023" y="156757"/>
                  </a:lnTo>
                  <a:lnTo>
                    <a:pt x="972366" y="190998"/>
                  </a:lnTo>
                  <a:lnTo>
                    <a:pt x="1002326" y="227366"/>
                  </a:lnTo>
                  <a:lnTo>
                    <a:pt x="1028875" y="265625"/>
                  </a:lnTo>
                  <a:lnTo>
                    <a:pt x="1051985" y="305541"/>
                  </a:lnTo>
                  <a:lnTo>
                    <a:pt x="1071627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5" y="611617"/>
                  </a:lnTo>
                  <a:lnTo>
                    <a:pt x="1109608" y="656333"/>
                  </a:lnTo>
                  <a:lnTo>
                    <a:pt x="1100474" y="700593"/>
                  </a:lnTo>
                  <a:lnTo>
                    <a:pt x="1087614" y="744160"/>
                  </a:lnTo>
                  <a:lnTo>
                    <a:pt x="1070999" y="786801"/>
                  </a:lnTo>
                  <a:lnTo>
                    <a:pt x="1050601" y="828281"/>
                  </a:lnTo>
                  <a:lnTo>
                    <a:pt x="1026391" y="868365"/>
                  </a:lnTo>
                  <a:lnTo>
                    <a:pt x="998340" y="906817"/>
                  </a:lnTo>
                  <a:lnTo>
                    <a:pt x="967050" y="942711"/>
                  </a:lnTo>
                  <a:lnTo>
                    <a:pt x="933321" y="975221"/>
                  </a:lnTo>
                  <a:lnTo>
                    <a:pt x="897386" y="1004323"/>
                  </a:lnTo>
                  <a:lnTo>
                    <a:pt x="859481" y="1029991"/>
                  </a:lnTo>
                  <a:lnTo>
                    <a:pt x="819842" y="1052203"/>
                  </a:lnTo>
                  <a:lnTo>
                    <a:pt x="778703" y="1070934"/>
                  </a:lnTo>
                  <a:lnTo>
                    <a:pt x="736301" y="1086160"/>
                  </a:lnTo>
                  <a:lnTo>
                    <a:pt x="692869" y="1097856"/>
                  </a:lnTo>
                  <a:lnTo>
                    <a:pt x="648644" y="1105999"/>
                  </a:lnTo>
                  <a:lnTo>
                    <a:pt x="603861" y="1110565"/>
                  </a:lnTo>
                  <a:lnTo>
                    <a:pt x="558755" y="1111530"/>
                  </a:lnTo>
                  <a:lnTo>
                    <a:pt x="513561" y="1108869"/>
                  </a:lnTo>
                  <a:lnTo>
                    <a:pt x="468514" y="1102558"/>
                  </a:lnTo>
                  <a:lnTo>
                    <a:pt x="423851" y="1092574"/>
                  </a:lnTo>
                  <a:lnTo>
                    <a:pt x="379805" y="1078891"/>
                  </a:lnTo>
                  <a:lnTo>
                    <a:pt x="336613" y="1061487"/>
                  </a:lnTo>
                  <a:lnTo>
                    <a:pt x="294509" y="1040336"/>
                  </a:lnTo>
                  <a:lnTo>
                    <a:pt x="253729" y="1015415"/>
                  </a:lnTo>
                  <a:lnTo>
                    <a:pt x="214509" y="986700"/>
                  </a:lnTo>
                  <a:lnTo>
                    <a:pt x="177813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3" y="806035"/>
                  </a:lnTo>
                  <a:lnTo>
                    <a:pt x="45198" y="764695"/>
                  </a:lnTo>
                  <a:lnTo>
                    <a:pt x="29050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1" y="367355"/>
                  </a:lnTo>
                  <a:lnTo>
                    <a:pt x="45819" y="324701"/>
                  </a:lnTo>
                  <a:lnTo>
                    <a:pt x="66221" y="283206"/>
                  </a:lnTo>
                  <a:lnTo>
                    <a:pt x="90438" y="243105"/>
                  </a:lnTo>
                  <a:lnTo>
                    <a:pt x="118497" y="204634"/>
                  </a:lnTo>
                  <a:close/>
                </a:path>
                <a:path w="1116965" h="1111885">
                  <a:moveTo>
                    <a:pt x="220478" y="286041"/>
                  </a:moveTo>
                  <a:lnTo>
                    <a:pt x="193857" y="323455"/>
                  </a:lnTo>
                  <a:lnTo>
                    <a:pt x="171956" y="362810"/>
                  </a:lnTo>
                  <a:lnTo>
                    <a:pt x="154731" y="403741"/>
                  </a:lnTo>
                  <a:lnTo>
                    <a:pt x="142134" y="445881"/>
                  </a:lnTo>
                  <a:lnTo>
                    <a:pt x="134120" y="488865"/>
                  </a:lnTo>
                  <a:lnTo>
                    <a:pt x="130642" y="532328"/>
                  </a:lnTo>
                  <a:lnTo>
                    <a:pt x="131656" y="575903"/>
                  </a:lnTo>
                  <a:lnTo>
                    <a:pt x="137113" y="619227"/>
                  </a:lnTo>
                  <a:lnTo>
                    <a:pt x="146970" y="661933"/>
                  </a:lnTo>
                  <a:lnTo>
                    <a:pt x="161179" y="703655"/>
                  </a:lnTo>
                  <a:lnTo>
                    <a:pt x="179695" y="744028"/>
                  </a:lnTo>
                  <a:lnTo>
                    <a:pt x="202471" y="782686"/>
                  </a:lnTo>
                  <a:lnTo>
                    <a:pt x="229462" y="819265"/>
                  </a:lnTo>
                  <a:lnTo>
                    <a:pt x="260621" y="853397"/>
                  </a:lnTo>
                  <a:lnTo>
                    <a:pt x="295903" y="884719"/>
                  </a:lnTo>
                  <a:lnTo>
                    <a:pt x="334266" y="912179"/>
                  </a:lnTo>
                  <a:lnTo>
                    <a:pt x="374454" y="934995"/>
                  </a:lnTo>
                  <a:lnTo>
                    <a:pt x="416101" y="953204"/>
                  </a:lnTo>
                  <a:lnTo>
                    <a:pt x="458842" y="966841"/>
                  </a:lnTo>
                  <a:lnTo>
                    <a:pt x="502309" y="975943"/>
                  </a:lnTo>
                  <a:lnTo>
                    <a:pt x="546136" y="980546"/>
                  </a:lnTo>
                  <a:lnTo>
                    <a:pt x="589958" y="980687"/>
                  </a:lnTo>
                  <a:lnTo>
                    <a:pt x="633407" y="976403"/>
                  </a:lnTo>
                  <a:lnTo>
                    <a:pt x="676118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9" y="889862"/>
                  </a:lnTo>
                  <a:lnTo>
                    <a:pt x="865772" y="859785"/>
                  </a:lnTo>
                  <a:lnTo>
                    <a:pt x="896359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2" y="707789"/>
                  </a:lnTo>
                  <a:lnTo>
                    <a:pt x="974710" y="665643"/>
                  </a:lnTo>
                  <a:lnTo>
                    <a:pt x="982725" y="622657"/>
                  </a:lnTo>
                  <a:lnTo>
                    <a:pt x="986204" y="579196"/>
                  </a:lnTo>
                  <a:lnTo>
                    <a:pt x="985192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70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1" y="176583"/>
                  </a:lnTo>
                  <a:lnTo>
                    <a:pt x="700742" y="158375"/>
                  </a:lnTo>
                  <a:lnTo>
                    <a:pt x="658000" y="144737"/>
                  </a:lnTo>
                  <a:lnTo>
                    <a:pt x="614531" y="135635"/>
                  </a:lnTo>
                  <a:lnTo>
                    <a:pt x="570703" y="131032"/>
                  </a:lnTo>
                  <a:lnTo>
                    <a:pt x="526880" y="130891"/>
                  </a:lnTo>
                  <a:lnTo>
                    <a:pt x="483431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9" y="174222"/>
                  </a:lnTo>
                  <a:lnTo>
                    <a:pt x="320681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8" y="28604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99" y="152400"/>
              <a:ext cx="8001000" cy="655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0" y="187452"/>
            <a:ext cx="5969508" cy="8945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337769"/>
            <a:ext cx="52628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5" dirty="0"/>
              <a:t>What’s</a:t>
            </a:r>
            <a:r>
              <a:rPr sz="4300" spc="-30" dirty="0"/>
              <a:t> </a:t>
            </a:r>
            <a:r>
              <a:rPr sz="4300" spc="-10" dirty="0"/>
              <a:t>Labour</a:t>
            </a:r>
            <a:r>
              <a:rPr sz="4300" spc="-30" dirty="0"/>
              <a:t> </a:t>
            </a:r>
            <a:r>
              <a:rPr sz="4300" spc="-10" dirty="0"/>
              <a:t>Laws?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7539990" y="1275334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2400" spc="-10" dirty="0">
                <a:solidFill>
                  <a:srgbClr val="310D04"/>
                </a:solidFill>
                <a:latin typeface="Arial MT"/>
                <a:cs typeface="Arial MT"/>
              </a:rPr>
              <a:t>bod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y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1825" y="1275334"/>
            <a:ext cx="6369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2100" algn="l"/>
                <a:tab pos="1109345" algn="l"/>
                <a:tab pos="1442085" algn="l"/>
                <a:tab pos="2103755" algn="l"/>
                <a:tab pos="2577465" algn="l"/>
                <a:tab pos="3088005" algn="l"/>
                <a:tab pos="4441825" algn="l"/>
                <a:tab pos="5101590" algn="l"/>
                <a:tab pos="5371465" algn="l"/>
                <a:tab pos="5523865" algn="l"/>
              </a:tabLst>
            </a:pP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Labour	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law	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or	employment	law	is		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310D0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laws,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regulati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ons,	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admi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istrat</a:t>
            </a:r>
            <a:r>
              <a:rPr sz="2400" spc="-10" dirty="0">
                <a:solidFill>
                  <a:srgbClr val="310D04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ve		r</a:t>
            </a:r>
            <a:r>
              <a:rPr sz="2400" spc="5" dirty="0">
                <a:solidFill>
                  <a:srgbClr val="310D04"/>
                </a:solidFill>
                <a:latin typeface="Arial MT"/>
                <a:cs typeface="Arial MT"/>
              </a:rPr>
              <a:t>u</a:t>
            </a:r>
            <a:r>
              <a:rPr sz="2400" spc="-5" dirty="0">
                <a:solidFill>
                  <a:srgbClr val="310D04"/>
                </a:solidFill>
                <a:latin typeface="Arial MT"/>
                <a:cs typeface="Arial MT"/>
              </a:rPr>
              <a:t>lin</a:t>
            </a:r>
            <a:r>
              <a:rPr sz="2400" dirty="0">
                <a:solidFill>
                  <a:srgbClr val="310D04"/>
                </a:solidFill>
                <a:latin typeface="Arial MT"/>
                <a:cs typeface="Arial MT"/>
              </a:rPr>
              <a:t>gs,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9590" y="164109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10D04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989" algn="l"/>
                <a:tab pos="2650490" algn="l"/>
                <a:tab pos="3911600" algn="l"/>
                <a:tab pos="4508500" algn="l"/>
                <a:tab pos="5328920" algn="l"/>
                <a:tab pos="6249670" algn="l"/>
                <a:tab pos="6761480" algn="l"/>
              </a:tabLst>
            </a:pPr>
            <a:r>
              <a:rPr dirty="0"/>
              <a:t>prec</a:t>
            </a:r>
            <a:r>
              <a:rPr spc="-10" dirty="0"/>
              <a:t>e</a:t>
            </a:r>
            <a:r>
              <a:rPr dirty="0"/>
              <a:t>de</a:t>
            </a:r>
            <a:r>
              <a:rPr spc="-10" dirty="0"/>
              <a:t>n</a:t>
            </a:r>
            <a:r>
              <a:rPr dirty="0"/>
              <a:t>ts	w</a:t>
            </a:r>
            <a:r>
              <a:rPr spc="-10" dirty="0"/>
              <a:t>h</a:t>
            </a:r>
            <a:r>
              <a:rPr dirty="0"/>
              <a:t>ich	address	the	legal	rig</a:t>
            </a:r>
            <a:r>
              <a:rPr spc="-10" dirty="0"/>
              <a:t>h</a:t>
            </a:r>
            <a:r>
              <a:rPr dirty="0"/>
              <a:t>ts	o</a:t>
            </a:r>
            <a:r>
              <a:rPr spc="-15" dirty="0"/>
              <a:t>f</a:t>
            </a:r>
            <a:r>
              <a:rPr dirty="0"/>
              <a:t>,	</a:t>
            </a:r>
            <a:r>
              <a:rPr spc="-5" dirty="0"/>
              <a:t>and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restrictions on,</a:t>
            </a:r>
            <a:r>
              <a:rPr spc="10" dirty="0"/>
              <a:t> </a:t>
            </a:r>
            <a:r>
              <a:rPr spc="-5" dirty="0"/>
              <a:t>labourers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their</a:t>
            </a:r>
            <a:r>
              <a:rPr spc="15" dirty="0"/>
              <a:t> </a:t>
            </a:r>
            <a:r>
              <a:rPr spc="-5" dirty="0"/>
              <a:t>organizations.</a:t>
            </a:r>
          </a:p>
          <a:p>
            <a:pPr>
              <a:lnSpc>
                <a:spcPct val="100000"/>
              </a:lnSpc>
            </a:pPr>
            <a:endParaRPr sz="3550"/>
          </a:p>
          <a:p>
            <a:pPr marL="12700" marR="7620" algn="just">
              <a:lnSpc>
                <a:spcPct val="10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90195" algn="l"/>
              </a:tabLst>
            </a:pPr>
            <a:r>
              <a:rPr dirty="0"/>
              <a:t>It </a:t>
            </a:r>
            <a:r>
              <a:rPr spc="-5" dirty="0"/>
              <a:t>deals </a:t>
            </a:r>
            <a:r>
              <a:rPr dirty="0"/>
              <a:t>with </a:t>
            </a:r>
            <a:r>
              <a:rPr spc="-5" dirty="0"/>
              <a:t>many aspects of relationship </a:t>
            </a:r>
            <a:r>
              <a:rPr dirty="0"/>
              <a:t>between </a:t>
            </a:r>
            <a:r>
              <a:rPr spc="5" dirty="0"/>
              <a:t> </a:t>
            </a:r>
            <a:r>
              <a:rPr spc="-5" dirty="0"/>
              <a:t>trade</a:t>
            </a:r>
            <a:r>
              <a:rPr spc="-20" dirty="0"/>
              <a:t> </a:t>
            </a:r>
            <a:r>
              <a:rPr spc="-5" dirty="0"/>
              <a:t>unions,</a:t>
            </a:r>
            <a:r>
              <a:rPr spc="30" dirty="0"/>
              <a:t> </a:t>
            </a:r>
            <a:r>
              <a:rPr spc="-5" dirty="0"/>
              <a:t>employers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their</a:t>
            </a:r>
            <a:r>
              <a:rPr spc="15" dirty="0"/>
              <a:t> </a:t>
            </a:r>
            <a:r>
              <a:rPr spc="-5" dirty="0"/>
              <a:t>employees.</a:t>
            </a:r>
          </a:p>
          <a:p>
            <a:pPr>
              <a:lnSpc>
                <a:spcPct val="100000"/>
              </a:lnSpc>
              <a:buClr>
                <a:srgbClr val="4F271C"/>
              </a:buClr>
              <a:buFont typeface="Wingdings"/>
              <a:buChar char=""/>
            </a:pPr>
            <a:endParaRPr sz="3550"/>
          </a:p>
          <a:p>
            <a:pPr marL="12700" marR="5080" algn="just">
              <a:lnSpc>
                <a:spcPct val="10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07645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final</a:t>
            </a:r>
            <a:r>
              <a:rPr dirty="0"/>
              <a:t> </a:t>
            </a:r>
            <a:r>
              <a:rPr spc="-5" dirty="0"/>
              <a:t>goal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Labour</a:t>
            </a:r>
            <a:r>
              <a:rPr spc="5" dirty="0"/>
              <a:t> </a:t>
            </a:r>
            <a:r>
              <a:rPr dirty="0"/>
              <a:t>laws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to</a:t>
            </a:r>
            <a:r>
              <a:rPr spc="5" dirty="0"/>
              <a:t> </a:t>
            </a:r>
            <a:r>
              <a:rPr spc="-5" dirty="0"/>
              <a:t>reduce</a:t>
            </a:r>
            <a:r>
              <a:rPr dirty="0"/>
              <a:t> the </a:t>
            </a:r>
            <a:r>
              <a:rPr spc="5" dirty="0"/>
              <a:t> </a:t>
            </a:r>
            <a:r>
              <a:rPr spc="-5" dirty="0"/>
              <a:t>differences</a:t>
            </a:r>
            <a:r>
              <a:rPr dirty="0"/>
              <a:t> </a:t>
            </a:r>
            <a:r>
              <a:rPr spc="-5" dirty="0"/>
              <a:t>between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Employer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Employee </a:t>
            </a:r>
            <a:r>
              <a:rPr spc="5" dirty="0"/>
              <a:t> </a:t>
            </a:r>
            <a:r>
              <a:rPr dirty="0"/>
              <a:t>which</a:t>
            </a:r>
            <a:r>
              <a:rPr spc="5" dirty="0"/>
              <a:t> </a:t>
            </a:r>
            <a:r>
              <a:rPr dirty="0"/>
              <a:t>leads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Industrial</a:t>
            </a:r>
            <a:r>
              <a:rPr spc="5" dirty="0"/>
              <a:t> </a:t>
            </a:r>
            <a:r>
              <a:rPr dirty="0"/>
              <a:t>Growth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Growth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a </a:t>
            </a:r>
            <a:r>
              <a:rPr spc="-655" dirty="0"/>
              <a:t> </a:t>
            </a:r>
            <a:r>
              <a:rPr spc="-5" dirty="0"/>
              <a:t>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" y="179831"/>
            <a:ext cx="9113520" cy="894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149"/>
            <a:ext cx="84289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Need</a:t>
            </a:r>
            <a:r>
              <a:rPr sz="4300" spc="-30" dirty="0"/>
              <a:t> </a:t>
            </a:r>
            <a:r>
              <a:rPr sz="4300" spc="-5" dirty="0"/>
              <a:t>for</a:t>
            </a:r>
            <a:r>
              <a:rPr sz="4300" spc="10" dirty="0"/>
              <a:t> </a:t>
            </a:r>
            <a:r>
              <a:rPr sz="4300" spc="-5" dirty="0"/>
              <a:t>Labour</a:t>
            </a:r>
            <a:r>
              <a:rPr sz="4300" dirty="0"/>
              <a:t> </a:t>
            </a:r>
            <a:r>
              <a:rPr sz="4300" spc="-5" dirty="0"/>
              <a:t>Laws</a:t>
            </a:r>
            <a:r>
              <a:rPr sz="4300" dirty="0"/>
              <a:t> </a:t>
            </a:r>
            <a:r>
              <a:rPr sz="4300" spc="-5" dirty="0"/>
              <a:t>Compliance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618236" y="1176273"/>
            <a:ext cx="8235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5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enable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conversant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Labour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Laws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take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benefits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laws.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7981" y="4011244"/>
            <a:ext cx="618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heir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36" y="2502535"/>
            <a:ext cx="7547609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5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reduce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disputes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271C"/>
              </a:buClr>
              <a:buFont typeface="Wingdings"/>
              <a:buChar char=""/>
            </a:pPr>
            <a:endParaRPr sz="28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  <a:tab pos="864235" algn="l"/>
                <a:tab pos="2044064" algn="l"/>
                <a:tab pos="2915920" algn="l"/>
                <a:tab pos="4011929" algn="l"/>
                <a:tab pos="4766310" algn="l"/>
                <a:tab pos="7135495" algn="l"/>
              </a:tabLst>
            </a:pPr>
            <a:r>
              <a:rPr sz="2400" spc="-135" dirty="0">
                <a:latin typeface="Arial MT"/>
                <a:cs typeface="Arial MT"/>
              </a:rPr>
              <a:t>To	</a:t>
            </a:r>
            <a:r>
              <a:rPr sz="2400" spc="-5" dirty="0">
                <a:latin typeface="Arial MT"/>
                <a:cs typeface="Arial MT"/>
              </a:rPr>
              <a:t>reduce	child	labour	and	</a:t>
            </a:r>
            <a:r>
              <a:rPr sz="2400" dirty="0">
                <a:latin typeface="Arial MT"/>
                <a:cs typeface="Arial MT"/>
              </a:rPr>
              <a:t>encouragement	</a:t>
            </a:r>
            <a:r>
              <a:rPr sz="2400" spc="-20" dirty="0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 MT"/>
                <a:cs typeface="Arial MT"/>
              </a:rPr>
              <a:t>education.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36" y="5337759"/>
            <a:ext cx="525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create</a:t>
            </a:r>
            <a:r>
              <a:rPr sz="2400" dirty="0">
                <a:latin typeface="Arial MT"/>
                <a:cs typeface="Arial MT"/>
              </a:rPr>
              <a:t> Just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Equitable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society.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051"/>
            <a:ext cx="9144000" cy="6823075"/>
            <a:chOff x="0" y="35051"/>
            <a:chExt cx="9144000" cy="682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20"/>
              <a:ext cx="9144000" cy="6583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883" y="35051"/>
              <a:ext cx="7999476" cy="8153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8194" y="171703"/>
            <a:ext cx="7355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Labour</a:t>
            </a:r>
            <a:r>
              <a:rPr spc="10" dirty="0"/>
              <a:t> </a:t>
            </a:r>
            <a:r>
              <a:rPr spc="-5" dirty="0"/>
              <a:t>Laws</a:t>
            </a:r>
            <a:r>
              <a:rPr spc="5" dirty="0"/>
              <a:t> </a:t>
            </a:r>
            <a:r>
              <a:rPr spc="-5" dirty="0"/>
              <a:t>in India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4289" y="946150"/>
            <a:ext cx="7762240" cy="5293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5080" indent="-283845" algn="just">
              <a:lnSpc>
                <a:spcPct val="91700"/>
              </a:lnSpc>
              <a:spcBef>
                <a:spcPts val="340"/>
              </a:spcBef>
              <a:buClr>
                <a:srgbClr val="4F271C"/>
              </a:buClr>
              <a:buSzPct val="93750"/>
              <a:buFont typeface="Wingdings"/>
              <a:buChar char=""/>
              <a:tabLst>
                <a:tab pos="39560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Under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Constitution of India, Labour is a subject </a:t>
            </a:r>
            <a:r>
              <a:rPr sz="2400" spc="-1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 the Concurrent List where both the Central and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Governments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competent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enact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legislation.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3300">
              <a:latin typeface="Arial MT"/>
              <a:cs typeface="Arial MT"/>
            </a:endParaRPr>
          </a:p>
          <a:p>
            <a:pPr marL="295910" marR="7620" indent="-283845" algn="just">
              <a:lnSpc>
                <a:spcPts val="2590"/>
              </a:lnSpc>
              <a:spcBef>
                <a:spcPts val="5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36512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As per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Constitution of India, </a:t>
            </a:r>
            <a:r>
              <a:rPr sz="2400" dirty="0">
                <a:latin typeface="Arial MT"/>
                <a:cs typeface="Arial MT"/>
              </a:rPr>
              <a:t>matters </a:t>
            </a:r>
            <a:r>
              <a:rPr sz="2400" spc="-5" dirty="0">
                <a:latin typeface="Arial MT"/>
                <a:cs typeface="Arial MT"/>
              </a:rPr>
              <a:t>in labour law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Concurrent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 </a:t>
            </a:r>
            <a:r>
              <a:rPr sz="2400" spc="-5" dirty="0">
                <a:latin typeface="Arial MT"/>
                <a:cs typeface="Arial MT"/>
              </a:rPr>
              <a:t>are: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 MT"/>
              <a:cs typeface="Arial MT"/>
            </a:endParaRPr>
          </a:p>
          <a:p>
            <a:pPr marL="295910" indent="-283845">
              <a:lnSpc>
                <a:spcPts val="2735"/>
              </a:lnSpc>
              <a:spcBef>
                <a:spcPts val="5"/>
              </a:spcBef>
              <a:buClr>
                <a:srgbClr val="4F271C"/>
              </a:buClr>
              <a:buSzPct val="79166"/>
              <a:buChar char="•"/>
              <a:tabLst>
                <a:tab pos="295910" algn="l"/>
                <a:tab pos="296545" algn="l"/>
                <a:tab pos="1149350" algn="l"/>
                <a:tab pos="1762125" algn="l"/>
                <a:tab pos="2327910" algn="l"/>
                <a:tab pos="3252470" algn="l"/>
                <a:tab pos="4429760" algn="l"/>
                <a:tab pos="6249670" algn="l"/>
                <a:tab pos="6898640" algn="l"/>
              </a:tabLst>
            </a:pPr>
            <a:r>
              <a:rPr sz="2400" spc="-5" dirty="0">
                <a:latin typeface="Arial MT"/>
                <a:cs typeface="Arial MT"/>
              </a:rPr>
              <a:t>Entry	No.	22:	</a:t>
            </a:r>
            <a:r>
              <a:rPr sz="2400" spc="-20" dirty="0">
                <a:latin typeface="Arial MT"/>
                <a:cs typeface="Arial MT"/>
              </a:rPr>
              <a:t>Trade	</a:t>
            </a:r>
            <a:r>
              <a:rPr sz="2400" dirty="0">
                <a:latin typeface="Arial MT"/>
                <a:cs typeface="Arial MT"/>
              </a:rPr>
              <a:t>Unions,	</a:t>
            </a:r>
            <a:r>
              <a:rPr sz="2400" spc="-5" dirty="0">
                <a:latin typeface="Arial MT"/>
                <a:cs typeface="Arial MT"/>
              </a:rPr>
              <a:t>industrialists	and	labour</a:t>
            </a:r>
            <a:endParaRPr sz="2400">
              <a:latin typeface="Arial MT"/>
              <a:cs typeface="Arial MT"/>
            </a:endParaRPr>
          </a:p>
          <a:p>
            <a:pPr marL="29591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disputes.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Arial MT"/>
              <a:cs typeface="Arial MT"/>
            </a:endParaRPr>
          </a:p>
          <a:p>
            <a:pPr marL="295910" marR="6350" indent="-283845" algn="just">
              <a:lnSpc>
                <a:spcPts val="2590"/>
              </a:lnSpc>
              <a:buClr>
                <a:srgbClr val="4F271C"/>
              </a:buClr>
              <a:buSzPct val="79166"/>
              <a:buChar char="•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Entry</a:t>
            </a:r>
            <a:r>
              <a:rPr sz="2400" spc="985" dirty="0">
                <a:latin typeface="Arial MT"/>
                <a:cs typeface="Arial MT"/>
              </a:rPr>
              <a:t> </a:t>
            </a:r>
            <a:r>
              <a:rPr sz="2400" spc="9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No.</a:t>
            </a:r>
            <a:r>
              <a:rPr sz="2400" spc="985" dirty="0">
                <a:latin typeface="Arial MT"/>
                <a:cs typeface="Arial MT"/>
              </a:rPr>
              <a:t> </a:t>
            </a:r>
            <a:r>
              <a:rPr sz="2400" spc="9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23:</a:t>
            </a:r>
            <a:r>
              <a:rPr sz="2400" spc="985" dirty="0">
                <a:latin typeface="Arial MT"/>
                <a:cs typeface="Arial MT"/>
              </a:rPr>
              <a:t> </a:t>
            </a:r>
            <a:r>
              <a:rPr sz="2400" spc="9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985" dirty="0">
                <a:latin typeface="Arial MT"/>
                <a:cs typeface="Arial MT"/>
              </a:rPr>
              <a:t> </a:t>
            </a:r>
            <a:r>
              <a:rPr sz="2400" spc="9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</a:t>
            </a:r>
            <a:r>
              <a:rPr sz="2400" spc="985" dirty="0">
                <a:latin typeface="Arial MT"/>
                <a:cs typeface="Arial MT"/>
              </a:rPr>
              <a:t> </a:t>
            </a:r>
            <a:r>
              <a:rPr sz="2400" spc="9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insurance,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employment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unemployment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271C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Clr>
                <a:srgbClr val="4F271C"/>
              </a:buClr>
              <a:buSzPct val="79166"/>
              <a:buChar char="•"/>
              <a:tabLst>
                <a:tab pos="295910" algn="l"/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Entry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24:</a:t>
            </a:r>
            <a:r>
              <a:rPr sz="2400" spc="-10" dirty="0">
                <a:latin typeface="Arial MT"/>
                <a:cs typeface="Arial MT"/>
              </a:rPr>
              <a:t> Welfare</a:t>
            </a:r>
            <a:r>
              <a:rPr sz="2400" spc="-5" dirty="0">
                <a:latin typeface="Arial MT"/>
                <a:cs typeface="Arial MT"/>
              </a:rPr>
              <a:t> 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labour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80489" y="406400"/>
            <a:ext cx="74739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spc="-5" dirty="0">
                <a:latin typeface="Arial MT"/>
                <a:cs typeface="Arial MT"/>
              </a:rPr>
              <a:t>Subjects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restricted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295910" marR="5080" indent="-283845">
              <a:lnSpc>
                <a:spcPct val="100000"/>
              </a:lnSpc>
              <a:buClr>
                <a:srgbClr val="4F271C"/>
              </a:buClr>
              <a:buSzPct val="79166"/>
              <a:buChar char="•"/>
              <a:tabLst>
                <a:tab pos="295910" algn="l"/>
                <a:tab pos="296545" algn="l"/>
                <a:tab pos="1187450" algn="l"/>
                <a:tab pos="1840230" algn="l"/>
                <a:tab pos="2443480" algn="l"/>
                <a:tab pos="4080510" algn="l"/>
                <a:tab pos="4514850" algn="l"/>
                <a:tab pos="5542280" algn="l"/>
                <a:tab pos="6231255" algn="l"/>
                <a:tab pos="7225030" algn="l"/>
              </a:tabLst>
            </a:pP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-10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10" dirty="0">
                <a:latin typeface="Arial MT"/>
                <a:cs typeface="Arial MT"/>
              </a:rPr>
              <a:t>55</a:t>
            </a:r>
            <a:r>
              <a:rPr sz="2400" dirty="0">
                <a:latin typeface="Arial MT"/>
                <a:cs typeface="Arial MT"/>
              </a:rPr>
              <a:t>:	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-5" dirty="0">
                <a:latin typeface="Arial MT"/>
                <a:cs typeface="Arial MT"/>
              </a:rPr>
              <a:t>ulati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labour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	safety	</a:t>
            </a:r>
            <a:r>
              <a:rPr sz="2400" spc="-10" dirty="0">
                <a:latin typeface="Arial MT"/>
                <a:cs typeface="Arial MT"/>
              </a:rPr>
              <a:t>in  </a:t>
            </a:r>
            <a:r>
              <a:rPr sz="2400" spc="-5" dirty="0">
                <a:latin typeface="Arial MT"/>
                <a:cs typeface="Arial MT"/>
              </a:rPr>
              <a:t>mines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F271C"/>
              </a:buClr>
              <a:buFont typeface="Arial MT"/>
              <a:buChar char="•"/>
            </a:pPr>
            <a:endParaRPr sz="3550">
              <a:latin typeface="Arial MT"/>
              <a:cs typeface="Arial MT"/>
            </a:endParaRPr>
          </a:p>
          <a:p>
            <a:pPr marL="295910" marR="5080" indent="-283845">
              <a:lnSpc>
                <a:spcPct val="100000"/>
              </a:lnSpc>
              <a:buClr>
                <a:srgbClr val="4F271C"/>
              </a:buClr>
              <a:buSzPct val="79166"/>
              <a:buChar char="•"/>
              <a:tabLst>
                <a:tab pos="295910" algn="l"/>
                <a:tab pos="296545" algn="l"/>
                <a:tab pos="1156970" algn="l"/>
                <a:tab pos="1777364" algn="l"/>
                <a:tab pos="2348865" algn="l"/>
                <a:tab pos="3735704" algn="l"/>
                <a:tab pos="5022215" algn="l"/>
                <a:tab pos="6662420" algn="l"/>
              </a:tabLst>
            </a:pP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-10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10" dirty="0">
                <a:latin typeface="Arial MT"/>
                <a:cs typeface="Arial MT"/>
              </a:rPr>
              <a:t>61</a:t>
            </a:r>
            <a:r>
              <a:rPr sz="2400" dirty="0">
                <a:latin typeface="Arial MT"/>
                <a:cs typeface="Arial MT"/>
              </a:rPr>
              <a:t>:	Industr</a:t>
            </a:r>
            <a:r>
              <a:rPr sz="2400" spc="-5" dirty="0">
                <a:latin typeface="Arial MT"/>
                <a:cs typeface="Arial MT"/>
              </a:rPr>
              <a:t>ial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disput</a:t>
            </a: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conc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rn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io</a:t>
            </a:r>
            <a:r>
              <a:rPr sz="2400" spc="-5" dirty="0">
                <a:latin typeface="Arial MT"/>
                <a:cs typeface="Arial MT"/>
              </a:rPr>
              <a:t>n  employees.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F271C"/>
              </a:buClr>
              <a:buFont typeface="Arial MT"/>
              <a:buChar char="•"/>
            </a:pPr>
            <a:endParaRPr sz="355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Clr>
                <a:srgbClr val="4F271C"/>
              </a:buClr>
              <a:buSzPct val="79166"/>
              <a:buChar char="•"/>
              <a:tabLst>
                <a:tab pos="295910" algn="l"/>
                <a:tab pos="296545" algn="l"/>
                <a:tab pos="1184275" algn="l"/>
                <a:tab pos="1832610" algn="l"/>
                <a:tab pos="2432685" algn="l"/>
                <a:tab pos="3406775" algn="l"/>
                <a:tab pos="4804410" algn="l"/>
                <a:tab pos="5488940" algn="l"/>
                <a:tab pos="7104380" algn="l"/>
              </a:tabLst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try	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5" dirty="0">
                <a:latin typeface="Arial MT"/>
                <a:cs typeface="Arial MT"/>
              </a:rPr>
              <a:t>65</a:t>
            </a:r>
            <a:r>
              <a:rPr sz="2400" dirty="0">
                <a:latin typeface="Arial MT"/>
                <a:cs typeface="Arial MT"/>
              </a:rPr>
              <a:t>:	U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ion	a</a:t>
            </a:r>
            <a:r>
              <a:rPr sz="2400" spc="-10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d	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stitutio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	for</a:t>
            </a:r>
            <a:endParaRPr sz="24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</a:pPr>
            <a:r>
              <a:rPr sz="2400" spc="-20" dirty="0">
                <a:latin typeface="Arial MT"/>
                <a:cs typeface="Arial MT"/>
              </a:rPr>
              <a:t>Vocational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83" y="111252"/>
            <a:ext cx="8319516" cy="8153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844" y="247599"/>
            <a:ext cx="7855584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Acts</a:t>
            </a:r>
            <a:r>
              <a:rPr spc="-1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govern</a:t>
            </a:r>
            <a:r>
              <a:rPr spc="-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Labour</a:t>
            </a:r>
            <a:r>
              <a:rPr spc="5" dirty="0"/>
              <a:t> </a:t>
            </a:r>
            <a:r>
              <a:rPr dirty="0"/>
              <a:t>Laws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0489" y="1092453"/>
            <a:ext cx="521970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spc="-5" dirty="0">
                <a:latin typeface="Arial MT"/>
                <a:cs typeface="Arial MT"/>
              </a:rPr>
              <a:t>Laws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Industrial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900" spc="5" dirty="0">
                <a:solidFill>
                  <a:srgbClr val="4F271C"/>
                </a:solidFill>
                <a:latin typeface="Arial MT"/>
                <a:cs typeface="Arial MT"/>
              </a:rPr>
              <a:t>1.	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Trade</a:t>
            </a:r>
            <a:r>
              <a:rPr sz="2400" spc="-5" dirty="0">
                <a:latin typeface="Arial MT"/>
                <a:cs typeface="Arial MT"/>
              </a:rPr>
              <a:t> Unions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1926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6021" y="2418715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Ord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rs)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489" y="2418715"/>
            <a:ext cx="614045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  <a:tab pos="1292225" algn="l"/>
                <a:tab pos="2828925" algn="l"/>
                <a:tab pos="482282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Ind</a:t>
            </a:r>
            <a:r>
              <a:rPr sz="2400" dirty="0">
                <a:latin typeface="Arial MT"/>
                <a:cs typeface="Arial MT"/>
              </a:rPr>
              <a:t>ust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Employment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(Standing 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1946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Industrial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Disputes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1947.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489" y="4110608"/>
            <a:ext cx="747522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469265" algn="l"/>
                <a:tab pos="469900" algn="l"/>
                <a:tab pos="1394460" algn="l"/>
                <a:tab pos="2541270" algn="l"/>
                <a:tab pos="3008630" algn="l"/>
                <a:tab pos="4305935" algn="l"/>
                <a:tab pos="5028565" algn="l"/>
                <a:tab pos="7207884" algn="l"/>
              </a:tabLst>
            </a:pPr>
            <a:r>
              <a:rPr sz="2400" spc="-5" dirty="0">
                <a:latin typeface="Arial MT"/>
                <a:cs typeface="Arial MT"/>
              </a:rPr>
              <a:t>Laws	rela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ed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q</a:t>
            </a:r>
            <a:r>
              <a:rPr sz="2400" spc="-5" dirty="0">
                <a:latin typeface="Arial MT"/>
                <a:cs typeface="Arial MT"/>
              </a:rPr>
              <a:t>ual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ty	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Empower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ent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of  </a:t>
            </a:r>
            <a:r>
              <a:rPr sz="2400" spc="-10" dirty="0">
                <a:latin typeface="Arial MT"/>
                <a:cs typeface="Arial MT"/>
              </a:rPr>
              <a:t>Women: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Maternity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Benefit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1961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Remuneration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1976.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80489" y="141223"/>
            <a:ext cx="356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spc="-5" dirty="0">
                <a:latin typeface="Arial MT"/>
                <a:cs typeface="Arial MT"/>
              </a:rPr>
              <a:t>Laws related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Wages: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1439" y="993818"/>
          <a:ext cx="7512049" cy="3508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9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5" dirty="0">
                          <a:solidFill>
                            <a:srgbClr val="4F271C"/>
                          </a:solidFill>
                          <a:latin typeface="Arial MT"/>
                          <a:cs typeface="Arial MT"/>
                        </a:rPr>
                        <a:t>1.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55"/>
                        </a:lnSpc>
                      </a:pPr>
                      <a:r>
                        <a:rPr sz="2400" spc="-15" dirty="0">
                          <a:latin typeface="Arial MT"/>
                          <a:cs typeface="Arial MT"/>
                        </a:rPr>
                        <a:t>Workmen’s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Compensation</a:t>
                      </a:r>
                      <a:r>
                        <a:rPr sz="24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Act,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1923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5" dirty="0">
                          <a:solidFill>
                            <a:srgbClr val="4F271C"/>
                          </a:solidFill>
                          <a:latin typeface="Arial MT"/>
                          <a:cs typeface="Arial MT"/>
                        </a:rPr>
                        <a:t>2.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Payment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Wages</a:t>
                      </a:r>
                      <a:r>
                        <a:rPr sz="2400" spc="-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Act,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1948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9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5" dirty="0">
                          <a:solidFill>
                            <a:srgbClr val="4F271C"/>
                          </a:solidFill>
                          <a:latin typeface="Arial MT"/>
                          <a:cs typeface="Arial MT"/>
                        </a:rPr>
                        <a:t>3.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26364" marR="132080">
                        <a:lnSpc>
                          <a:spcPts val="2590"/>
                        </a:lnSpc>
                        <a:spcBef>
                          <a:spcPts val="355"/>
                        </a:spcBef>
                        <a:tabLst>
                          <a:tab pos="914400" algn="l"/>
                          <a:tab pos="2291080" algn="l"/>
                          <a:tab pos="3860800" algn="l"/>
                        </a:tabLst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	</a:t>
                      </a:r>
                      <a:r>
                        <a:rPr sz="2400" spc="-5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orking	Jour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alist	(Fi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tion  </a:t>
                      </a:r>
                      <a:r>
                        <a:rPr sz="2400" spc="-8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es)</a:t>
                      </a:r>
                      <a:r>
                        <a:rPr sz="24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1958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Rates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15" dirty="0">
                          <a:latin typeface="Arial MT"/>
                          <a:cs typeface="Arial MT"/>
                        </a:rPr>
                        <a:t>of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5" dirty="0">
                          <a:solidFill>
                            <a:srgbClr val="4F271C"/>
                          </a:solidFill>
                          <a:latin typeface="Arial MT"/>
                          <a:cs typeface="Arial MT"/>
                        </a:rPr>
                        <a:t>4.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Payment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Bonus</a:t>
                      </a:r>
                      <a:r>
                        <a:rPr sz="24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Act,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1965.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solidFill>
                            <a:srgbClr val="4F271C"/>
                          </a:solidFill>
                          <a:latin typeface="Wingdings"/>
                          <a:cs typeface="Wingdings"/>
                        </a:rPr>
                        <a:t></a:t>
                      </a:r>
                      <a:endParaRPr sz="1900">
                        <a:latin typeface="Wingdings"/>
                        <a:cs typeface="Wingding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Laws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Conditions: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0637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900" spc="5" dirty="0">
                          <a:solidFill>
                            <a:srgbClr val="4F271C"/>
                          </a:solidFill>
                          <a:latin typeface="Arial MT"/>
                          <a:cs typeface="Arial MT"/>
                        </a:rPr>
                        <a:t>1.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10"/>
                        </a:lnSpc>
                        <a:spcBef>
                          <a:spcPts val="162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Factories</a:t>
                      </a:r>
                      <a:r>
                        <a:rPr sz="24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Act,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1945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06375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0489" y="4525136"/>
            <a:ext cx="7473950" cy="1937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265" marR="5080" indent="-457200">
              <a:lnSpc>
                <a:spcPts val="2590"/>
              </a:lnSpc>
              <a:spcBef>
                <a:spcPts val="425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  <a:tab pos="1260475" algn="l"/>
                <a:tab pos="2678430" algn="l"/>
                <a:tab pos="3894454" algn="l"/>
                <a:tab pos="5721985" algn="l"/>
                <a:tab pos="619188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ntract	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1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our	</a:t>
            </a:r>
            <a:r>
              <a:rPr sz="2400" spc="-5" dirty="0">
                <a:latin typeface="Arial MT"/>
                <a:cs typeface="Arial MT"/>
              </a:rPr>
              <a:t>(Regula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ion</a:t>
            </a:r>
            <a:r>
              <a:rPr sz="2400" dirty="0">
                <a:latin typeface="Arial MT"/>
                <a:cs typeface="Arial MT"/>
              </a:rPr>
              <a:t>	&amp;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oliti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n) 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1970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280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Shops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Establishment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Indian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Boilers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1923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4F271C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Dangerous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Machines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(Regulations)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1983.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4289" y="254000"/>
            <a:ext cx="7607300" cy="590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Laws related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Social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Employees’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Insurance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1948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  <a:tab pos="1176655" algn="l"/>
                <a:tab pos="2924810" algn="l"/>
                <a:tab pos="4397375" algn="l"/>
                <a:tab pos="5275580" algn="l"/>
                <a:tab pos="566102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Employee</a:t>
            </a:r>
            <a:r>
              <a:rPr sz="2400" spc="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’	Pr</a:t>
            </a:r>
            <a:r>
              <a:rPr sz="2400" spc="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vident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Fund</a:t>
            </a:r>
            <a:r>
              <a:rPr sz="2400" dirty="0">
                <a:latin typeface="Arial MT"/>
                <a:cs typeface="Arial MT"/>
              </a:rPr>
              <a:t>	&amp;	</a:t>
            </a:r>
            <a:r>
              <a:rPr sz="2400" spc="-5" dirty="0">
                <a:latin typeface="Arial MT"/>
                <a:cs typeface="Arial MT"/>
              </a:rPr>
              <a:t>Miscellane</a:t>
            </a:r>
            <a:r>
              <a:rPr sz="2400" spc="5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us  Provisions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1952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Payment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Gratuity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1972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Unorganized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Workers’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Security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2008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Employers’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Liability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1938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Children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(Pledging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Labour)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1938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  <a:tab pos="1261745" algn="l"/>
                <a:tab pos="2226945" algn="l"/>
                <a:tab pos="3442970" algn="l"/>
                <a:tab pos="5257165" algn="l"/>
                <a:tab pos="603313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Ch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Labou</a:t>
            </a: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(Prohi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ition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Reg</a:t>
            </a:r>
            <a:r>
              <a:rPr sz="2400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on) 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1986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Bonded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Labour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(Abolition)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1976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F271C"/>
              </a:buClr>
              <a:buSzPct val="79166"/>
              <a:buAutoNum type="arabicPeriod"/>
              <a:tabLst>
                <a:tab pos="469265" algn="l"/>
                <a:tab pos="469900" algn="l"/>
                <a:tab pos="1299845" algn="l"/>
                <a:tab pos="3301365" algn="l"/>
                <a:tab pos="3860800" algn="l"/>
                <a:tab pos="5168900" algn="l"/>
                <a:tab pos="7085965" algn="l"/>
              </a:tabLst>
            </a:pP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Em</a:t>
            </a:r>
            <a:r>
              <a:rPr sz="2400" spc="-10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loyment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Man</a:t>
            </a:r>
            <a:r>
              <a:rPr sz="2400" spc="-10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al	S</a:t>
            </a:r>
            <a:r>
              <a:rPr sz="2400" spc="-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av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ngers	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Construction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Latrines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Prohibition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1993.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0683" y="0"/>
            <a:ext cx="7420609" cy="1338580"/>
            <a:chOff x="900683" y="0"/>
            <a:chExt cx="7420609" cy="13385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683" y="0"/>
              <a:ext cx="7420356" cy="743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83" y="522731"/>
              <a:ext cx="6816852" cy="8153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Company</a:t>
            </a:r>
            <a:r>
              <a:rPr spc="-10" dirty="0"/>
              <a:t> </a:t>
            </a:r>
            <a:r>
              <a:rPr dirty="0"/>
              <a:t>Secretary </a:t>
            </a:r>
            <a:r>
              <a:rPr spc="-5" dirty="0"/>
              <a:t>in </a:t>
            </a:r>
            <a:r>
              <a:rPr spc="-1065" dirty="0"/>
              <a:t> </a:t>
            </a:r>
            <a:r>
              <a:rPr dirty="0"/>
              <a:t>Compliance</a:t>
            </a:r>
            <a:r>
              <a:rPr spc="-30" dirty="0"/>
              <a:t> </a:t>
            </a:r>
            <a:r>
              <a:rPr dirty="0"/>
              <a:t>of Labour</a:t>
            </a:r>
            <a:r>
              <a:rPr spc="5" dirty="0"/>
              <a:t> </a:t>
            </a:r>
            <a:r>
              <a:rPr dirty="0"/>
              <a:t>Laws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489" y="1473453"/>
            <a:ext cx="7476490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Company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Secretaries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Principal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Officers</a:t>
            </a:r>
            <a:r>
              <a:rPr sz="2400" spc="-5" dirty="0">
                <a:latin typeface="Arial MT"/>
                <a:cs typeface="Arial MT"/>
              </a:rPr>
              <a:t> are </a:t>
            </a:r>
            <a:r>
              <a:rPr sz="2400" dirty="0">
                <a:latin typeface="Arial MT"/>
                <a:cs typeface="Arial MT"/>
              </a:rPr>
              <a:t> responsible for </a:t>
            </a:r>
            <a:r>
              <a:rPr sz="2400" spc="-5" dirty="0">
                <a:latin typeface="Arial MT"/>
                <a:cs typeface="Arial MT"/>
              </a:rPr>
              <a:t>all </a:t>
            </a:r>
            <a:r>
              <a:rPr sz="2400" dirty="0">
                <a:latin typeface="Arial MT"/>
                <a:cs typeface="Arial MT"/>
              </a:rPr>
              <a:t>legal </a:t>
            </a:r>
            <a:r>
              <a:rPr sz="2400" spc="-5" dirty="0">
                <a:latin typeface="Arial MT"/>
                <a:cs typeface="Arial MT"/>
              </a:rPr>
              <a:t>compliances have a crucial </a:t>
            </a:r>
            <a:r>
              <a:rPr sz="2400" dirty="0">
                <a:latin typeface="Arial MT"/>
                <a:cs typeface="Arial MT"/>
              </a:rPr>
              <a:t> role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Labour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compliances.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F271C"/>
              </a:buClr>
              <a:buFont typeface="Wingdings"/>
              <a:buChar char=""/>
            </a:pPr>
            <a:endParaRPr sz="3550">
              <a:latin typeface="Arial MT"/>
              <a:cs typeface="Arial MT"/>
            </a:endParaRPr>
          </a:p>
          <a:p>
            <a:pPr marL="295910" marR="6350" indent="-283845" algn="just">
              <a:lnSpc>
                <a:spcPct val="100000"/>
              </a:lnSpc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extensive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educational</a:t>
            </a:r>
            <a:r>
              <a:rPr sz="2400" spc="6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background,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knowledge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training 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Company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Secretary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acquires, especially on legal </a:t>
            </a:r>
            <a:r>
              <a:rPr sz="2400" dirty="0">
                <a:latin typeface="Arial MT"/>
                <a:cs typeface="Arial MT"/>
              </a:rPr>
              <a:t>compliances </a:t>
            </a:r>
            <a:r>
              <a:rPr sz="2400" spc="-5" dirty="0">
                <a:latin typeface="Arial MT"/>
                <a:cs typeface="Arial MT"/>
              </a:rPr>
              <a:t>makes him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versatile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professional.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489" y="5070728"/>
            <a:ext cx="572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4F271C"/>
              </a:buClr>
              <a:buSzPct val="79166"/>
              <a:buFont typeface="Wingdings"/>
              <a:buChar char=""/>
              <a:tabLst>
                <a:tab pos="296545" algn="l"/>
                <a:tab pos="1280160" algn="l"/>
                <a:tab pos="2097405" algn="l"/>
                <a:tab pos="4150360" algn="l"/>
                <a:tab pos="5287645" algn="l"/>
              </a:tabLst>
            </a:pP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associated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	the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3954" y="5436819"/>
            <a:ext cx="352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3006090" algn="l"/>
              </a:tabLst>
            </a:pPr>
            <a:r>
              <a:rPr sz="2400" spc="-5" dirty="0">
                <a:latin typeface="Arial MT"/>
                <a:cs typeface="Arial MT"/>
              </a:rPr>
              <a:t>process,	j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-5" dirty="0">
                <a:latin typeface="Arial MT"/>
                <a:cs typeface="Arial MT"/>
              </a:rPr>
              <a:t>dgm</a:t>
            </a:r>
            <a:r>
              <a:rPr sz="2400" dirty="0">
                <a:latin typeface="Arial MT"/>
                <a:cs typeface="Arial MT"/>
              </a:rPr>
              <a:t>ent	</a:t>
            </a:r>
            <a:r>
              <a:rPr sz="2400" spc="-1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954" y="5436819"/>
            <a:ext cx="5485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95395">
              <a:lnSpc>
                <a:spcPct val="100000"/>
              </a:lnSpc>
              <a:spcBef>
                <a:spcPts val="100"/>
              </a:spcBef>
              <a:tabLst>
                <a:tab pos="923925" algn="l"/>
                <a:tab pos="2257425" algn="l"/>
                <a:tab pos="3574415" algn="l"/>
              </a:tabLst>
            </a:pPr>
            <a:r>
              <a:rPr sz="2400" spc="-5" dirty="0">
                <a:latin typeface="Arial MT"/>
                <a:cs typeface="Arial MT"/>
              </a:rPr>
              <a:t>compliance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laws,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fina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cial</a:t>
            </a:r>
            <a:r>
              <a:rPr sz="2400" dirty="0">
                <a:latin typeface="Arial MT"/>
                <a:cs typeface="Arial MT"/>
              </a:rPr>
              <a:t>	matt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rs,	</a:t>
            </a:r>
            <a:r>
              <a:rPr sz="2400" spc="-5" dirty="0">
                <a:latin typeface="Arial MT"/>
                <a:cs typeface="Arial MT"/>
              </a:rPr>
              <a:t>administ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7673" y="5070728"/>
            <a:ext cx="1557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782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pl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nn</a:t>
            </a:r>
            <a:r>
              <a:rPr sz="2400" spc="-5" dirty="0">
                <a:latin typeface="Arial MT"/>
                <a:cs typeface="Arial MT"/>
              </a:rPr>
              <a:t>ing  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various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954" y="6168338"/>
            <a:ext cx="529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meeting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administration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tax</a:t>
            </a:r>
            <a:r>
              <a:rPr sz="2400" spc="-5" dirty="0">
                <a:latin typeface="Arial MT"/>
                <a:cs typeface="Arial MT"/>
              </a:rPr>
              <a:t> laws.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849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Wingdings</vt:lpstr>
      <vt:lpstr>Office Theme</vt:lpstr>
      <vt:lpstr>PowerPoint Presentation</vt:lpstr>
      <vt:lpstr>What’s Labour Laws?</vt:lpstr>
      <vt:lpstr>Need for Labour Laws Compliance</vt:lpstr>
      <vt:lpstr>Overview of Labour Laws in India</vt:lpstr>
      <vt:lpstr>PowerPoint Presentation</vt:lpstr>
      <vt:lpstr>Acts which govern the Labour Laws</vt:lpstr>
      <vt:lpstr>PowerPoint Presentation</vt:lpstr>
      <vt:lpstr>PowerPoint Presentation</vt:lpstr>
      <vt:lpstr>Role of Company Secretary in  Compliance of Labour Laws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3</cp:revision>
  <dcterms:created xsi:type="dcterms:W3CDTF">2021-04-08T10:46:22Z</dcterms:created>
  <dcterms:modified xsi:type="dcterms:W3CDTF">2021-04-16T05:23:40Z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2021-04-08T00:00:00Z</vt:filetime>
  </property>
</Properties>
</file>