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PT Sans Narrow"/>
      <p:regular r:id="rId71"/>
      <p:bold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regular.fntdata"/><Relationship Id="rId72" Type="http://schemas.openxmlformats.org/officeDocument/2006/relationships/font" Target="fonts/PTSansNarrow-bold.fntdata"/><Relationship Id="rId31" Type="http://schemas.openxmlformats.org/officeDocument/2006/relationships/slide" Target="slides/slide26.xml"/><Relationship Id="rId75" Type="http://schemas.openxmlformats.org/officeDocument/2006/relationships/font" Target="fonts/OpenSans-italic.fntdata"/><Relationship Id="rId30" Type="http://schemas.openxmlformats.org/officeDocument/2006/relationships/slide" Target="slides/slide25.xml"/><Relationship Id="rId74" Type="http://schemas.openxmlformats.org/officeDocument/2006/relationships/font" Target="fonts/OpenSans-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OpenSans-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TSansNarrow-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d4f75bbd5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d4f75bbd5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76879535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7687953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7687953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7687953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76879535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76879535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094832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094832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09483228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0948322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0948322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0948322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66ad23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66ad23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66ad23e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66ad23e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ac04484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ac04484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d6b7a2c8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6b7a2c8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ac04484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ac04484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ac04484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ac04484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2056c3d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2056c3d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de2ae04f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de2ae04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de2ae04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de2ae04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de2ae04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de2ae04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ea61252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ea61252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de2ae04f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de2ae04f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24d5cc0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24d5cc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de2ae04f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ede2ae04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6b7a2c8c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6b7a2c8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24d5cc0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24d5cc0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24d5cc0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24d5cc0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eea61252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eea61252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ea61252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ea61252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eea612521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eea612521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eec9d527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eec9d527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ec9d527a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ec9d527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ec9d527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eec9d527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ec9d527a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eec9d527a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ec9d527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eec9d527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4f75bbd5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4f75bbd5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ec9d527a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ec9d527a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ec9d527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eec9d527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ec9d527a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ec9d527a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ec9d527a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eec9d527a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ec9d527a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eec9d527a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ec9d527a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eec9d527a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062ad023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062ad023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062ad02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062ad02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62ad023f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62ad023f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62ad023f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062ad023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4f75bbd5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4f75bbd5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62ad023f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062ad023f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065d8730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065d8730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065d8730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065d8730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065d8730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065d8730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065d8730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065d8730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f2773600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f2773600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f27736001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f27736001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062ad023f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062ad023f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062ad023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062ad023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062ad023f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062ad023f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4f75bbd5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4f75bbd5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08a7ba7f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08a7ba7f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08a7ba7f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08a7ba7f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08a7ba7f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08a7ba7f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f27736001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f27736001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0c30d0d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0c30d0d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0c30d0dc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0c30d0dc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4f75bbd5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d4f75bbd5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7687953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7687953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7687953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7687953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1.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77"/>
            <a:ext cx="7136700" cy="121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700">
                <a:solidFill>
                  <a:srgbClr val="666666"/>
                </a:solidFill>
                <a:latin typeface="Times New Roman"/>
                <a:ea typeface="Times New Roman"/>
                <a:cs typeface="Times New Roman"/>
                <a:sym typeface="Times New Roman"/>
              </a:rPr>
              <a:t>Module 2</a:t>
            </a:r>
            <a:endParaRPr sz="2700">
              <a:solidFill>
                <a:srgbClr val="666666"/>
              </a:solidFill>
              <a:latin typeface="Times New Roman"/>
              <a:ea typeface="Times New Roman"/>
              <a:cs typeface="Times New Roman"/>
              <a:sym typeface="Times New Roman"/>
            </a:endParaRPr>
          </a:p>
          <a:p>
            <a:pPr indent="0" lvl="0" marL="0" rtl="0" algn="ctr">
              <a:spcBef>
                <a:spcPts val="0"/>
              </a:spcBef>
              <a:spcAft>
                <a:spcPts val="0"/>
              </a:spcAft>
              <a:buNone/>
            </a:pPr>
            <a:r>
              <a:rPr lang="en" sz="2700">
                <a:solidFill>
                  <a:srgbClr val="666666"/>
                </a:solidFill>
                <a:latin typeface="Times New Roman"/>
                <a:ea typeface="Times New Roman"/>
                <a:cs typeface="Times New Roman"/>
                <a:sym typeface="Times New Roman"/>
              </a:rPr>
              <a:t>Markov Decision Process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24475"/>
            <a:ext cx="8520600" cy="5013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sz="3259"/>
              <a:t>Actions &amp; Policy</a:t>
            </a:r>
            <a:endParaRPr sz="3259"/>
          </a:p>
          <a:p>
            <a:pPr indent="0" lvl="0" marL="0" rtl="0" algn="l">
              <a:spcBef>
                <a:spcPts val="1100"/>
              </a:spcBef>
              <a:spcAft>
                <a:spcPts val="0"/>
              </a:spcAft>
              <a:buNone/>
            </a:pPr>
            <a:r>
              <a:t/>
            </a:r>
            <a:endParaRPr sz="3259"/>
          </a:p>
        </p:txBody>
      </p:sp>
      <p:sp>
        <p:nvSpPr>
          <p:cNvPr id="123" name="Google Shape;123;p22"/>
          <p:cNvSpPr txBox="1"/>
          <p:nvPr>
            <p:ph idx="1" type="body"/>
          </p:nvPr>
        </p:nvSpPr>
        <p:spPr>
          <a:xfrm>
            <a:off x="311700" y="965500"/>
            <a:ext cx="8520600" cy="40755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None/>
            </a:pPr>
            <a:r>
              <a:rPr lang="en" sz="1558">
                <a:solidFill>
                  <a:srgbClr val="091E42"/>
                </a:solidFill>
                <a:highlight>
                  <a:schemeClr val="lt1"/>
                </a:highlight>
                <a:latin typeface="Times New Roman"/>
                <a:ea typeface="Times New Roman"/>
                <a:cs typeface="Times New Roman"/>
                <a:sym typeface="Times New Roman"/>
              </a:rPr>
              <a:t>So far, you have two pieces of information:</a:t>
            </a:r>
            <a:endParaRPr sz="1558">
              <a:solidFill>
                <a:srgbClr val="091E42"/>
              </a:solidFill>
              <a:highlight>
                <a:schemeClr val="lt1"/>
              </a:highlight>
              <a:latin typeface="Times New Roman"/>
              <a:ea typeface="Times New Roman"/>
              <a:cs typeface="Times New Roman"/>
              <a:sym typeface="Times New Roman"/>
            </a:endParaRPr>
          </a:p>
          <a:p>
            <a:pPr indent="-318015" lvl="0" marL="457200" rtl="0" algn="l">
              <a:lnSpc>
                <a:spcPct val="200000"/>
              </a:lnSpc>
              <a:spcBef>
                <a:spcPts val="2300"/>
              </a:spcBef>
              <a:spcAft>
                <a:spcPts val="0"/>
              </a:spcAft>
              <a:buClr>
                <a:srgbClr val="091E42"/>
              </a:buClr>
              <a:buSzPts val="1408"/>
              <a:buFont typeface="Times New Roman"/>
              <a:buAutoNum type="arabicPeriod"/>
            </a:pPr>
            <a:r>
              <a:rPr lang="en" sz="1408">
                <a:solidFill>
                  <a:srgbClr val="091E42"/>
                </a:solidFill>
                <a:highlight>
                  <a:schemeClr val="lt1"/>
                </a:highlight>
                <a:latin typeface="Times New Roman"/>
                <a:ea typeface="Times New Roman"/>
                <a:cs typeface="Times New Roman"/>
                <a:sym typeface="Times New Roman"/>
              </a:rPr>
              <a:t>An action leads to a reward and a change in state.</a:t>
            </a:r>
            <a:endParaRPr sz="1408">
              <a:solidFill>
                <a:srgbClr val="091E42"/>
              </a:solidFill>
              <a:highlight>
                <a:schemeClr val="lt1"/>
              </a:highlight>
              <a:latin typeface="Times New Roman"/>
              <a:ea typeface="Times New Roman"/>
              <a:cs typeface="Times New Roman"/>
              <a:sym typeface="Times New Roman"/>
            </a:endParaRPr>
          </a:p>
          <a:p>
            <a:pPr indent="-318015" lvl="0" marL="457200" rtl="0" algn="l">
              <a:lnSpc>
                <a:spcPct val="200000"/>
              </a:lnSpc>
              <a:spcBef>
                <a:spcPts val="0"/>
              </a:spcBef>
              <a:spcAft>
                <a:spcPts val="0"/>
              </a:spcAft>
              <a:buClr>
                <a:srgbClr val="091E42"/>
              </a:buClr>
              <a:buSzPts val="1408"/>
              <a:buFont typeface="Times New Roman"/>
              <a:buAutoNum type="arabicPeriod"/>
            </a:pPr>
            <a:r>
              <a:rPr lang="en" sz="1408">
                <a:solidFill>
                  <a:srgbClr val="091E42"/>
                </a:solidFill>
                <a:highlight>
                  <a:schemeClr val="lt1"/>
                </a:highlight>
                <a:latin typeface="Times New Roman"/>
                <a:ea typeface="Times New Roman"/>
                <a:cs typeface="Times New Roman"/>
                <a:sym typeface="Times New Roman"/>
              </a:rPr>
              <a:t>The objective of the RL agent is to find the sequence of actions to maximise overall rewards.</a:t>
            </a:r>
            <a:endParaRPr sz="1408">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2300"/>
              </a:spcBef>
              <a:spcAft>
                <a:spcPts val="0"/>
              </a:spcAft>
              <a:buNone/>
            </a:pPr>
            <a:r>
              <a:rPr lang="en" sz="1558">
                <a:solidFill>
                  <a:srgbClr val="091E42"/>
                </a:solidFill>
                <a:highlight>
                  <a:schemeClr val="lt1"/>
                </a:highlight>
                <a:latin typeface="Times New Roman"/>
                <a:ea typeface="Times New Roman"/>
                <a:cs typeface="Times New Roman"/>
                <a:sym typeface="Times New Roman"/>
              </a:rPr>
              <a:t> Both have something in common which we have still not discussed in detail – </a:t>
            </a:r>
            <a:r>
              <a:rPr b="1" lang="en" sz="1558">
                <a:solidFill>
                  <a:srgbClr val="091E42"/>
                </a:solidFill>
                <a:highlight>
                  <a:schemeClr val="lt1"/>
                </a:highlight>
                <a:latin typeface="Times New Roman"/>
                <a:ea typeface="Times New Roman"/>
                <a:cs typeface="Times New Roman"/>
                <a:sym typeface="Times New Roman"/>
              </a:rPr>
              <a:t>actions.</a:t>
            </a:r>
            <a:endParaRPr b="1" sz="1558">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558">
                <a:solidFill>
                  <a:srgbClr val="091E42"/>
                </a:solidFill>
                <a:highlight>
                  <a:schemeClr val="lt1"/>
                </a:highlight>
                <a:latin typeface="Times New Roman"/>
                <a:ea typeface="Times New Roman"/>
                <a:cs typeface="Times New Roman"/>
                <a:sym typeface="Times New Roman"/>
              </a:rPr>
              <a:t> How does an RL agent take an action from a given state? Are there some rules defined for each scenario?  Or is there some mathematical model of the environment which the agent learns over time and then takes an action?</a:t>
            </a:r>
            <a:endParaRPr sz="1558">
              <a:solidFill>
                <a:srgbClr val="091E42"/>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311700" y="191800"/>
            <a:ext cx="8520600" cy="437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50">
                <a:solidFill>
                  <a:srgbClr val="091E42"/>
                </a:solidFill>
                <a:highlight>
                  <a:schemeClr val="lt1"/>
                </a:highlight>
                <a:latin typeface="Times New Roman"/>
                <a:ea typeface="Times New Roman"/>
                <a:cs typeface="Times New Roman"/>
                <a:sym typeface="Times New Roman"/>
              </a:rPr>
              <a:t>Agent needs to learn about the environment before it behaves in an optimal manner. Learning essentially means that the agent interacts with the environment by trying out different actions and understanding their consequences. The consequence is two-fold, one in form of </a:t>
            </a:r>
            <a:r>
              <a:rPr b="1" lang="en" sz="1550">
                <a:solidFill>
                  <a:srgbClr val="091E42"/>
                </a:solidFill>
                <a:highlight>
                  <a:schemeClr val="lt1"/>
                </a:highlight>
                <a:latin typeface="Times New Roman"/>
                <a:ea typeface="Times New Roman"/>
                <a:cs typeface="Times New Roman"/>
                <a:sym typeface="Times New Roman"/>
              </a:rPr>
              <a:t>rewards</a:t>
            </a:r>
            <a:r>
              <a:rPr lang="en" sz="1550">
                <a:solidFill>
                  <a:srgbClr val="091E42"/>
                </a:solidFill>
                <a:highlight>
                  <a:schemeClr val="lt1"/>
                </a:highlight>
                <a:latin typeface="Times New Roman"/>
                <a:ea typeface="Times New Roman"/>
                <a:cs typeface="Times New Roman"/>
                <a:sym typeface="Times New Roman"/>
              </a:rPr>
              <a:t>, other in form of </a:t>
            </a:r>
            <a:r>
              <a:rPr b="1" lang="en" sz="1550">
                <a:solidFill>
                  <a:srgbClr val="091E42"/>
                </a:solidFill>
                <a:highlight>
                  <a:schemeClr val="lt1"/>
                </a:highlight>
                <a:latin typeface="Times New Roman"/>
                <a:ea typeface="Times New Roman"/>
                <a:cs typeface="Times New Roman"/>
                <a:sym typeface="Times New Roman"/>
              </a:rPr>
              <a:t>change of state</a:t>
            </a:r>
            <a:r>
              <a:rPr lang="en" sz="1550">
                <a:solidFill>
                  <a:srgbClr val="091E42"/>
                </a:solidFill>
                <a:highlight>
                  <a:schemeClr val="lt1"/>
                </a:highlight>
                <a:latin typeface="Times New Roman"/>
                <a:ea typeface="Times New Roman"/>
                <a:cs typeface="Times New Roman"/>
                <a:sym typeface="Times New Roman"/>
              </a:rPr>
              <a:t>.</a:t>
            </a:r>
            <a:endParaRPr sz="1550">
              <a:solidFill>
                <a:srgbClr val="091E42"/>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rPr lang="en" sz="1550">
                <a:solidFill>
                  <a:srgbClr val="091E42"/>
                </a:solidFill>
                <a:highlight>
                  <a:schemeClr val="lt1"/>
                </a:highlight>
                <a:latin typeface="Times New Roman"/>
                <a:ea typeface="Times New Roman"/>
                <a:cs typeface="Times New Roman"/>
                <a:sym typeface="Times New Roman"/>
              </a:rPr>
              <a:t>It is like a child learning how to walk. He needs to understand which foot to put forward, to keep both the legs straight, etc., and the consequence for each of these. So, he will remember what action he took and what consequence it led to. </a:t>
            </a:r>
            <a:r>
              <a:rPr b="1" lang="en" sz="1550">
                <a:solidFill>
                  <a:srgbClr val="091E42"/>
                </a:solidFill>
                <a:highlight>
                  <a:schemeClr val="lt1"/>
                </a:highlight>
                <a:latin typeface="Times New Roman"/>
                <a:ea typeface="Times New Roman"/>
                <a:cs typeface="Times New Roman"/>
                <a:sym typeface="Times New Roman"/>
              </a:rPr>
              <a:t>This memory of action and consequence is called knowledge-base or history for an RL agent.</a:t>
            </a:r>
            <a:endParaRPr b="1" sz="1550">
              <a:solidFill>
                <a:srgbClr val="091E42"/>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rPr lang="en" sz="1550">
                <a:solidFill>
                  <a:srgbClr val="091E42"/>
                </a:solidFill>
                <a:highlight>
                  <a:schemeClr val="lt1"/>
                </a:highlight>
                <a:latin typeface="Times New Roman"/>
                <a:ea typeface="Times New Roman"/>
                <a:cs typeface="Times New Roman"/>
                <a:sym typeface="Times New Roman"/>
              </a:rPr>
              <a:t>Now, the agent can look up in its knowledge base and see which action leads to the best consequence when in a given state. We could also build a mathematical model of the environment rather than storing all possible (action, consequence) pairs.</a:t>
            </a:r>
            <a:endParaRPr sz="1550">
              <a:solidFill>
                <a:srgbClr val="091E42"/>
              </a:solidFill>
              <a:highlight>
                <a:schemeClr val="lt1"/>
              </a:highlight>
              <a:latin typeface="Times New Roman"/>
              <a:ea typeface="Times New Roman"/>
              <a:cs typeface="Times New Roman"/>
              <a:sym typeface="Times New Roman"/>
            </a:endParaRPr>
          </a:p>
          <a:p>
            <a:pPr indent="0" lvl="0" marL="0" rtl="0" algn="just">
              <a:spcBef>
                <a:spcPts val="1200"/>
              </a:spcBef>
              <a:spcAft>
                <a:spcPts val="1200"/>
              </a:spcAft>
              <a:buNone/>
            </a:pPr>
            <a:r>
              <a:rPr lang="en" sz="1550">
                <a:solidFill>
                  <a:srgbClr val="091E42"/>
                </a:solidFill>
                <a:highlight>
                  <a:schemeClr val="lt1"/>
                </a:highlight>
                <a:latin typeface="Times New Roman"/>
                <a:ea typeface="Times New Roman"/>
                <a:cs typeface="Times New Roman"/>
                <a:sym typeface="Times New Roman"/>
              </a:rPr>
              <a:t>All this is good for smaller problems where there are very few states and actions. In more realistic situations, it is very difficult to explore all possible states and actions and therefore makes it difficult to build a knowledge base or a model.</a:t>
            </a:r>
            <a:endParaRPr sz="1550">
              <a:solidFill>
                <a:srgbClr val="091E4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170000"/>
            <a:ext cx="8520600" cy="43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50">
                <a:solidFill>
                  <a:srgbClr val="091E42"/>
                </a:solidFill>
                <a:highlight>
                  <a:schemeClr val="lt1"/>
                </a:highlight>
                <a:latin typeface="Times New Roman"/>
                <a:ea typeface="Times New Roman"/>
                <a:cs typeface="Times New Roman"/>
                <a:sym typeface="Times New Roman"/>
              </a:rPr>
              <a:t>A </a:t>
            </a:r>
            <a:r>
              <a:rPr b="1" lang="en" sz="1750">
                <a:solidFill>
                  <a:srgbClr val="091E42"/>
                </a:solidFill>
                <a:highlight>
                  <a:schemeClr val="lt1"/>
                </a:highlight>
                <a:latin typeface="Times New Roman"/>
                <a:ea typeface="Times New Roman"/>
                <a:cs typeface="Times New Roman"/>
                <a:sym typeface="Times New Roman"/>
              </a:rPr>
              <a:t>policy</a:t>
            </a:r>
            <a:r>
              <a:rPr lang="en" sz="1750">
                <a:solidFill>
                  <a:srgbClr val="091E42"/>
                </a:solidFill>
                <a:highlight>
                  <a:schemeClr val="lt1"/>
                </a:highlight>
                <a:latin typeface="Times New Roman"/>
                <a:ea typeface="Times New Roman"/>
                <a:cs typeface="Times New Roman"/>
                <a:sym typeface="Times New Roman"/>
              </a:rPr>
              <a:t> is a set of rules which helps the agent decide the action that it should take in a given state such that the agent can maximise its rewards in the long run. There are two types of policies:</a:t>
            </a:r>
            <a:endParaRPr sz="2200">
              <a:highlight>
                <a:schemeClr val="lt1"/>
              </a:highlight>
            </a:endParaRPr>
          </a:p>
        </p:txBody>
      </p:sp>
      <p:pic>
        <p:nvPicPr>
          <p:cNvPr id="134" name="Google Shape;134;p24"/>
          <p:cNvPicPr preferRelativeResize="0"/>
          <p:nvPr/>
        </p:nvPicPr>
        <p:blipFill>
          <a:blip r:embed="rId3">
            <a:alphaModFix/>
          </a:blip>
          <a:stretch>
            <a:fillRect/>
          </a:stretch>
        </p:blipFill>
        <p:spPr>
          <a:xfrm>
            <a:off x="369351" y="1346876"/>
            <a:ext cx="6127599" cy="178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271750" y="272400"/>
            <a:ext cx="8520600" cy="4598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50">
                <a:solidFill>
                  <a:srgbClr val="091E42"/>
                </a:solidFill>
                <a:highlight>
                  <a:srgbClr val="FFFFFF"/>
                </a:highlight>
                <a:latin typeface="Arial"/>
                <a:ea typeface="Arial"/>
                <a:cs typeface="Arial"/>
                <a:sym typeface="Arial"/>
              </a:rPr>
              <a:t>Consider the cab service scenario: The current state of cab is (09:00am, 1st January, Point A). He gets a request in the form of (pickup, drop). Let's say he has gotten two requests which he has to choose from: (Point A, Point B) and (Point C, Point B).</a:t>
            </a:r>
            <a:endParaRPr sz="1850">
              <a:solidFill>
                <a:srgbClr val="091E42"/>
              </a:solidFill>
              <a:highlight>
                <a:srgbClr val="F4F5F7"/>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rgbClr val="F4F5F7"/>
                </a:highlight>
                <a:latin typeface="Times New Roman"/>
                <a:ea typeface="Times New Roman"/>
                <a:cs typeface="Times New Roman"/>
                <a:sym typeface="Times New Roman"/>
              </a:rPr>
              <a:t>1)</a:t>
            </a:r>
            <a:r>
              <a:rPr lang="en" sz="1700">
                <a:solidFill>
                  <a:srgbClr val="091E42"/>
                </a:solidFill>
                <a:highlight>
                  <a:srgbClr val="FFFFFF"/>
                </a:highlight>
                <a:latin typeface="Arial"/>
                <a:ea typeface="Arial"/>
                <a:cs typeface="Arial"/>
                <a:sym typeface="Arial"/>
              </a:rPr>
              <a:t>Consider, he services the second request. What will be the consequent state after completing the ride?</a:t>
            </a:r>
            <a:endParaRPr sz="1700">
              <a:solidFill>
                <a:srgbClr val="091E42"/>
              </a:solidFill>
              <a:highlight>
                <a:srgbClr val="FFFFFF"/>
              </a:highlight>
              <a:latin typeface="Arial"/>
              <a:ea typeface="Arial"/>
              <a:cs typeface="Arial"/>
              <a:sym typeface="Arial"/>
            </a:endParaRPr>
          </a:p>
          <a:p>
            <a:pPr indent="-346075" lvl="0" marL="457200" marR="152400" rtl="0" algn="l">
              <a:lnSpc>
                <a:spcPct val="130000"/>
              </a:lnSpc>
              <a:spcBef>
                <a:spcPts val="1200"/>
              </a:spcBef>
              <a:spcAft>
                <a:spcPts val="0"/>
              </a:spcAft>
              <a:buClr>
                <a:srgbClr val="091E42"/>
              </a:buClr>
              <a:buSzPts val="1850"/>
              <a:buFont typeface="Arial"/>
              <a:buAutoNum type="alphaLcParenR"/>
            </a:pPr>
            <a:r>
              <a:rPr lang="en" sz="1850">
                <a:solidFill>
                  <a:srgbClr val="091E42"/>
                </a:solidFill>
                <a:highlight>
                  <a:srgbClr val="FFFFFF"/>
                </a:highlight>
                <a:latin typeface="Arial"/>
                <a:ea typeface="Arial"/>
                <a:cs typeface="Arial"/>
                <a:sym typeface="Arial"/>
              </a:rPr>
              <a:t>(12:00pm, 1st January, Point A)</a:t>
            </a:r>
            <a:endParaRPr sz="1850">
              <a:solidFill>
                <a:srgbClr val="091E42"/>
              </a:solidFill>
              <a:highlight>
                <a:srgbClr val="FFFFFF"/>
              </a:highlight>
              <a:latin typeface="Arial"/>
              <a:ea typeface="Arial"/>
              <a:cs typeface="Arial"/>
              <a:sym typeface="Arial"/>
            </a:endParaRPr>
          </a:p>
          <a:p>
            <a:pPr indent="-346075" lvl="0" marL="457200" marR="152400" rtl="0" algn="l">
              <a:lnSpc>
                <a:spcPct val="130000"/>
              </a:lnSpc>
              <a:spcBef>
                <a:spcPts val="0"/>
              </a:spcBef>
              <a:spcAft>
                <a:spcPts val="0"/>
              </a:spcAft>
              <a:buClr>
                <a:srgbClr val="091E42"/>
              </a:buClr>
              <a:buSzPts val="1850"/>
              <a:buFont typeface="Arial"/>
              <a:buAutoNum type="alphaLcParenR"/>
            </a:pPr>
            <a:r>
              <a:rPr lang="en" sz="1850">
                <a:solidFill>
                  <a:srgbClr val="091E42"/>
                </a:solidFill>
                <a:latin typeface="Arial"/>
                <a:ea typeface="Arial"/>
                <a:cs typeface="Arial"/>
                <a:sym typeface="Arial"/>
              </a:rPr>
              <a:t>(12:00pm, 1st January, Point B)</a:t>
            </a:r>
            <a:endParaRPr sz="1850">
              <a:solidFill>
                <a:srgbClr val="091E42"/>
              </a:solidFill>
              <a:latin typeface="Arial"/>
              <a:ea typeface="Arial"/>
              <a:cs typeface="Arial"/>
              <a:sym typeface="Arial"/>
            </a:endParaRPr>
          </a:p>
          <a:p>
            <a:pPr indent="-346075" lvl="0" marL="457200" marR="152400" rtl="0" algn="l">
              <a:lnSpc>
                <a:spcPct val="130000"/>
              </a:lnSpc>
              <a:spcBef>
                <a:spcPts val="0"/>
              </a:spcBef>
              <a:spcAft>
                <a:spcPts val="0"/>
              </a:spcAft>
              <a:buClr>
                <a:srgbClr val="091E42"/>
              </a:buClr>
              <a:buSzPts val="1850"/>
              <a:buFont typeface="Arial"/>
              <a:buAutoNum type="alphaLcParenR"/>
            </a:pPr>
            <a:r>
              <a:rPr lang="en" sz="1850">
                <a:solidFill>
                  <a:srgbClr val="091E42"/>
                </a:solidFill>
                <a:highlight>
                  <a:srgbClr val="FFFFFF"/>
                </a:highlight>
                <a:latin typeface="Arial"/>
                <a:ea typeface="Arial"/>
                <a:cs typeface="Arial"/>
                <a:sym typeface="Arial"/>
              </a:rPr>
              <a:t>(12:00pm, 1st January, Point C)</a:t>
            </a:r>
            <a:endParaRPr sz="1850">
              <a:solidFill>
                <a:srgbClr val="091E42"/>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200">
              <a:solidFill>
                <a:srgbClr val="091E4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091E42"/>
              </a:solidFill>
              <a:highlight>
                <a:srgbClr val="F4F5F7"/>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377050"/>
            <a:ext cx="8520600" cy="4598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rgbClr val="091E42"/>
                </a:solidFill>
                <a:highlight>
                  <a:srgbClr val="FFFFFF"/>
                </a:highlight>
                <a:latin typeface="Arial"/>
                <a:ea typeface="Arial"/>
                <a:cs typeface="Arial"/>
                <a:sym typeface="Arial"/>
              </a:rPr>
              <a:t>Consider the cab service scenario: The current state of cab is (09:00am, 1st January, Point A). He gets a request in the form of (pickup, drop). Let's say he has gotten two requests which he has to choose from: (Point A, Point B) and (Point C, Point B).</a:t>
            </a:r>
            <a:endParaRPr sz="1750">
              <a:solidFill>
                <a:srgbClr val="091E42"/>
              </a:solidFill>
              <a:highlight>
                <a:srgbClr val="F4F5F7"/>
              </a:highlight>
              <a:latin typeface="Times New Roman"/>
              <a:ea typeface="Times New Roman"/>
              <a:cs typeface="Times New Roman"/>
              <a:sym typeface="Times New Roman"/>
            </a:endParaRPr>
          </a:p>
          <a:p>
            <a:pPr indent="0" lvl="0" marL="0" rtl="0" algn="just">
              <a:spcBef>
                <a:spcPts val="1200"/>
              </a:spcBef>
              <a:spcAft>
                <a:spcPts val="0"/>
              </a:spcAft>
              <a:buNone/>
            </a:pPr>
            <a:r>
              <a:rPr lang="en" sz="1600">
                <a:solidFill>
                  <a:srgbClr val="091E42"/>
                </a:solidFill>
                <a:highlight>
                  <a:srgbClr val="FFFFFF"/>
                </a:highlight>
                <a:latin typeface="Arial"/>
                <a:ea typeface="Arial"/>
                <a:cs typeface="Arial"/>
                <a:sym typeface="Arial"/>
              </a:rPr>
              <a:t>2)Consider, the reward is calculated as (amount of cash earned during the trip – amount of fuel burnt). Assume Point A, B and C are equidistant from each other, so the amount of cash earned from Point A to Point B and Point C to Point B is the same. In which of the following cases, the reward earned is more?</a:t>
            </a:r>
            <a:endParaRPr sz="160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1200"/>
              </a:spcBef>
              <a:spcAft>
                <a:spcPts val="0"/>
              </a:spcAft>
              <a:buClr>
                <a:srgbClr val="091E42"/>
              </a:buClr>
              <a:buSzPts val="1350"/>
              <a:buFont typeface="Arial"/>
              <a:buAutoNum type="alphaLcParenR"/>
            </a:pPr>
            <a:r>
              <a:rPr lang="en" sz="1350">
                <a:solidFill>
                  <a:srgbClr val="091E42"/>
                </a:solidFill>
                <a:latin typeface="Arial"/>
                <a:ea typeface="Arial"/>
                <a:cs typeface="Arial"/>
                <a:sym typeface="Arial"/>
              </a:rPr>
              <a:t>From Point A to Point B</a:t>
            </a:r>
            <a:endParaRPr sz="1350">
              <a:solidFill>
                <a:srgbClr val="091E42"/>
              </a:solidFill>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From Point C to Point B</a:t>
            </a:r>
            <a:endParaRPr sz="135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It is same in both cases</a:t>
            </a:r>
            <a:endParaRPr sz="1350">
              <a:solidFill>
                <a:srgbClr val="091E42"/>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200">
              <a:solidFill>
                <a:srgbClr val="091E4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091E42"/>
              </a:solidFill>
              <a:highlight>
                <a:srgbClr val="F4F5F7"/>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377050"/>
            <a:ext cx="8520600" cy="4598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550">
                <a:solidFill>
                  <a:srgbClr val="091E42"/>
                </a:solidFill>
                <a:highlight>
                  <a:srgbClr val="F4F5F7"/>
                </a:highlight>
                <a:latin typeface="Times New Roman"/>
                <a:ea typeface="Times New Roman"/>
                <a:cs typeface="Times New Roman"/>
                <a:sym typeface="Times New Roman"/>
              </a:rPr>
              <a:t>Consider the cab service scenario: The current state of cab is (09:00am, 1st January, Point A). He gets a request in the form of (pickup, drop). Let's say he has gotten two requests which he has to choose from: (Point A, Point B) and (Point C, Point B).</a:t>
            </a:r>
            <a:endParaRPr sz="1550">
              <a:solidFill>
                <a:srgbClr val="091E42"/>
              </a:solidFill>
              <a:highlight>
                <a:srgbClr val="F4F5F7"/>
              </a:highlight>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91E42"/>
                </a:solidFill>
                <a:highlight>
                  <a:srgbClr val="FFFFFF"/>
                </a:highlight>
                <a:latin typeface="Arial"/>
                <a:ea typeface="Arial"/>
                <a:cs typeface="Arial"/>
                <a:sym typeface="Arial"/>
              </a:rPr>
              <a:t>3)Consider two cab drivers are in a state s = (09:00 am, 1st January, Point A) and they could service two actions:</a:t>
            </a:r>
            <a:endParaRPr sz="1400">
              <a:solidFill>
                <a:srgbClr val="091E42"/>
              </a:solidFill>
              <a:highlight>
                <a:srgbClr val="FFFFFF"/>
              </a:highlight>
              <a:latin typeface="Arial"/>
              <a:ea typeface="Arial"/>
              <a:cs typeface="Arial"/>
              <a:sym typeface="Arial"/>
            </a:endParaRPr>
          </a:p>
          <a:p>
            <a:pPr indent="0" lvl="0" marL="0" rtl="0" algn="just">
              <a:spcBef>
                <a:spcPts val="1200"/>
              </a:spcBef>
              <a:spcAft>
                <a:spcPts val="0"/>
              </a:spcAft>
              <a:buNone/>
            </a:pPr>
            <a:r>
              <a:rPr lang="en" sz="1400">
                <a:solidFill>
                  <a:srgbClr val="091E42"/>
                </a:solidFill>
                <a:highlight>
                  <a:srgbClr val="FFFFFF"/>
                </a:highlight>
                <a:latin typeface="Arial"/>
                <a:ea typeface="Arial"/>
                <a:cs typeface="Arial"/>
                <a:sym typeface="Arial"/>
              </a:rPr>
              <a:t>Action 1: (Point A, Point B)</a:t>
            </a:r>
            <a:endParaRPr sz="1400">
              <a:solidFill>
                <a:srgbClr val="091E42"/>
              </a:solidFill>
              <a:highlight>
                <a:srgbClr val="FFFFFF"/>
              </a:highlight>
              <a:latin typeface="Arial"/>
              <a:ea typeface="Arial"/>
              <a:cs typeface="Arial"/>
              <a:sym typeface="Arial"/>
            </a:endParaRPr>
          </a:p>
          <a:p>
            <a:pPr indent="0" lvl="0" marL="0" rtl="0" algn="just">
              <a:spcBef>
                <a:spcPts val="1200"/>
              </a:spcBef>
              <a:spcAft>
                <a:spcPts val="0"/>
              </a:spcAft>
              <a:buNone/>
            </a:pPr>
            <a:r>
              <a:rPr lang="en" sz="1400">
                <a:solidFill>
                  <a:srgbClr val="091E42"/>
                </a:solidFill>
                <a:highlight>
                  <a:srgbClr val="FFFFFF"/>
                </a:highlight>
                <a:latin typeface="Arial"/>
                <a:ea typeface="Arial"/>
                <a:cs typeface="Arial"/>
                <a:sym typeface="Arial"/>
              </a:rPr>
              <a:t>Action 2: (Point C, Point B)</a:t>
            </a:r>
            <a:endParaRPr sz="1400">
              <a:solidFill>
                <a:srgbClr val="091E42"/>
              </a:solidFill>
              <a:highlight>
                <a:srgbClr val="FFFFFF"/>
              </a:highlight>
              <a:latin typeface="Arial"/>
              <a:ea typeface="Arial"/>
              <a:cs typeface="Arial"/>
              <a:sym typeface="Arial"/>
            </a:endParaRPr>
          </a:p>
          <a:p>
            <a:pPr indent="0" lvl="0" marL="0" rtl="0" algn="just">
              <a:spcBef>
                <a:spcPts val="1200"/>
              </a:spcBef>
              <a:spcAft>
                <a:spcPts val="0"/>
              </a:spcAft>
              <a:buNone/>
            </a:pPr>
            <a:r>
              <a:rPr lang="en" sz="1400">
                <a:solidFill>
                  <a:srgbClr val="091E42"/>
                </a:solidFill>
                <a:highlight>
                  <a:srgbClr val="FFFFFF"/>
                </a:highlight>
                <a:latin typeface="Arial"/>
                <a:ea typeface="Arial"/>
                <a:cs typeface="Arial"/>
                <a:sym typeface="Arial"/>
              </a:rPr>
              <a:t>The policy for one cab driver is deterministic in the sense that no matter the time or day, he will never pick a customer from Point A. That implies π(s) -&gt; action 2.And for other cab driver, it is stochastic: π(action1|s) = 0.3, π(action2|s) = 0.7. And given that rewards are calculated as per the previous question, </a:t>
            </a:r>
            <a:r>
              <a:rPr b="1" lang="en" sz="1400">
                <a:solidFill>
                  <a:srgbClr val="091E42"/>
                </a:solidFill>
                <a:highlight>
                  <a:srgbClr val="FFFFFF"/>
                </a:highlight>
                <a:latin typeface="Arial"/>
                <a:ea typeface="Arial"/>
                <a:cs typeface="Arial"/>
                <a:sym typeface="Arial"/>
              </a:rPr>
              <a:t>which driver could get a chance to earn more profit ?</a:t>
            </a:r>
            <a:r>
              <a:rPr lang="en" sz="1400">
                <a:solidFill>
                  <a:srgbClr val="091E42"/>
                </a:solidFill>
                <a:highlight>
                  <a:srgbClr val="FFFFFF"/>
                </a:highlight>
                <a:latin typeface="Arial"/>
                <a:ea typeface="Arial"/>
                <a:cs typeface="Arial"/>
                <a:sym typeface="Arial"/>
              </a:rPr>
              <a:t>(Assume Point A, B and C are equidistant from each other, so the amount of cash earned from Point A to Point B and Point C to Point B is the same.)</a:t>
            </a:r>
            <a:endParaRPr sz="1400">
              <a:solidFill>
                <a:srgbClr val="091E42"/>
              </a:solidFill>
              <a:highlight>
                <a:srgbClr val="FFFFFF"/>
              </a:highlight>
              <a:latin typeface="Arial"/>
              <a:ea typeface="Arial"/>
              <a:cs typeface="Arial"/>
              <a:sym typeface="Arial"/>
            </a:endParaRPr>
          </a:p>
          <a:p>
            <a:pPr indent="-327025" lvl="0" marL="457200" marR="152400" rtl="0" algn="just">
              <a:lnSpc>
                <a:spcPct val="130000"/>
              </a:lnSpc>
              <a:spcBef>
                <a:spcPts val="1200"/>
              </a:spcBef>
              <a:spcAft>
                <a:spcPts val="0"/>
              </a:spcAft>
              <a:buClr>
                <a:srgbClr val="091E42"/>
              </a:buClr>
              <a:buSzPts val="1550"/>
              <a:buFont typeface="Arial"/>
              <a:buAutoNum type="alphaLcParenR"/>
            </a:pPr>
            <a:r>
              <a:rPr lang="en" sz="1550">
                <a:solidFill>
                  <a:srgbClr val="091E42"/>
                </a:solidFill>
                <a:highlight>
                  <a:srgbClr val="FFFFFF"/>
                </a:highlight>
                <a:latin typeface="Arial"/>
                <a:ea typeface="Arial"/>
                <a:cs typeface="Arial"/>
                <a:sym typeface="Arial"/>
              </a:rPr>
              <a:t>First cab driver</a:t>
            </a:r>
            <a:endParaRPr sz="1550">
              <a:solidFill>
                <a:srgbClr val="091E42"/>
              </a:solidFill>
              <a:highlight>
                <a:srgbClr val="FFFFFF"/>
              </a:highlight>
              <a:latin typeface="Arial"/>
              <a:ea typeface="Arial"/>
              <a:cs typeface="Arial"/>
              <a:sym typeface="Arial"/>
            </a:endParaRPr>
          </a:p>
          <a:p>
            <a:pPr indent="-327025" lvl="0" marL="457200" marR="152400" rtl="0" algn="just">
              <a:lnSpc>
                <a:spcPct val="130000"/>
              </a:lnSpc>
              <a:spcBef>
                <a:spcPts val="0"/>
              </a:spcBef>
              <a:spcAft>
                <a:spcPts val="0"/>
              </a:spcAft>
              <a:buClr>
                <a:srgbClr val="091E42"/>
              </a:buClr>
              <a:buSzPts val="1550"/>
              <a:buFont typeface="Arial"/>
              <a:buAutoNum type="alphaLcParenR"/>
            </a:pPr>
            <a:r>
              <a:rPr lang="en" sz="1550">
                <a:solidFill>
                  <a:srgbClr val="091E42"/>
                </a:solidFill>
                <a:latin typeface="Arial"/>
                <a:ea typeface="Arial"/>
                <a:cs typeface="Arial"/>
                <a:sym typeface="Arial"/>
              </a:rPr>
              <a:t>Second cab driver</a:t>
            </a:r>
            <a:endParaRPr sz="1550">
              <a:solidFill>
                <a:srgbClr val="091E42"/>
              </a:solidFill>
              <a:latin typeface="Arial"/>
              <a:ea typeface="Arial"/>
              <a:cs typeface="Arial"/>
              <a:sym typeface="Arial"/>
            </a:endParaRPr>
          </a:p>
          <a:p>
            <a:pPr indent="-327025" lvl="0" marL="457200" marR="152400" rtl="0" algn="just">
              <a:lnSpc>
                <a:spcPct val="130000"/>
              </a:lnSpc>
              <a:spcBef>
                <a:spcPts val="0"/>
              </a:spcBef>
              <a:spcAft>
                <a:spcPts val="0"/>
              </a:spcAft>
              <a:buClr>
                <a:srgbClr val="091E42"/>
              </a:buClr>
              <a:buSzPts val="1550"/>
              <a:buFont typeface="Arial"/>
              <a:buAutoNum type="alphaLcParenR"/>
            </a:pPr>
            <a:r>
              <a:rPr lang="en" sz="1550">
                <a:solidFill>
                  <a:srgbClr val="091E42"/>
                </a:solidFill>
                <a:highlight>
                  <a:srgbClr val="FFFFFF"/>
                </a:highlight>
                <a:latin typeface="Arial"/>
                <a:ea typeface="Arial"/>
                <a:cs typeface="Arial"/>
                <a:sym typeface="Arial"/>
              </a:rPr>
              <a:t>Both will get an equal chance</a:t>
            </a:r>
            <a:endParaRPr sz="1550">
              <a:solidFill>
                <a:srgbClr val="091E4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sz="1200">
              <a:solidFill>
                <a:srgbClr val="091E42"/>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507800"/>
            <a:ext cx="8520600" cy="40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rgbClr val="091E42"/>
                </a:solidFill>
                <a:highlight>
                  <a:srgbClr val="FFFFFF"/>
                </a:highlight>
                <a:latin typeface="Arial"/>
                <a:ea typeface="Arial"/>
                <a:cs typeface="Arial"/>
                <a:sym typeface="Arial"/>
              </a:rPr>
              <a:t>4.Which of following correctly defines a policy?</a:t>
            </a:r>
            <a:endParaRPr sz="1600">
              <a:solidFill>
                <a:srgbClr val="091E42"/>
              </a:solidFill>
              <a:highlight>
                <a:srgbClr val="FFFFFF"/>
              </a:highlight>
              <a:latin typeface="Arial"/>
              <a:ea typeface="Arial"/>
              <a:cs typeface="Arial"/>
              <a:sym typeface="Arial"/>
            </a:endParaRPr>
          </a:p>
          <a:p>
            <a:pPr indent="-339725" lvl="0" marL="457200" marR="152400" rtl="0" algn="l">
              <a:lnSpc>
                <a:spcPct val="130000"/>
              </a:lnSpc>
              <a:spcBef>
                <a:spcPts val="1200"/>
              </a:spcBef>
              <a:spcAft>
                <a:spcPts val="0"/>
              </a:spcAft>
              <a:buClr>
                <a:srgbClr val="091E42"/>
              </a:buClr>
              <a:buSzPts val="1750"/>
              <a:buFont typeface="Arial"/>
              <a:buAutoNum type="alphaLcParenR"/>
            </a:pPr>
            <a:r>
              <a:rPr lang="en" sz="1750">
                <a:solidFill>
                  <a:srgbClr val="091E42"/>
                </a:solidFill>
                <a:latin typeface="Arial"/>
                <a:ea typeface="Arial"/>
                <a:cs typeface="Arial"/>
                <a:sym typeface="Arial"/>
              </a:rPr>
              <a:t>A mapping from state that helps the agent to figure out what action needs to be taken</a:t>
            </a:r>
            <a:endParaRPr sz="1750">
              <a:solidFill>
                <a:srgbClr val="091E42"/>
              </a:solidFill>
              <a:latin typeface="Arial"/>
              <a:ea typeface="Arial"/>
              <a:cs typeface="Arial"/>
              <a:sym typeface="Arial"/>
            </a:endParaRPr>
          </a:p>
          <a:p>
            <a:pPr indent="-339725" lvl="0" marL="457200" marR="152400" rtl="0" algn="l">
              <a:lnSpc>
                <a:spcPct val="130000"/>
              </a:lnSpc>
              <a:spcBef>
                <a:spcPts val="0"/>
              </a:spcBef>
              <a:spcAft>
                <a:spcPts val="0"/>
              </a:spcAft>
              <a:buClr>
                <a:srgbClr val="091E42"/>
              </a:buClr>
              <a:buSzPts val="1750"/>
              <a:buFont typeface="Arial"/>
              <a:buAutoNum type="alphaLcParenR"/>
            </a:pPr>
            <a:r>
              <a:rPr lang="en" sz="1750">
                <a:solidFill>
                  <a:srgbClr val="091E42"/>
                </a:solidFill>
                <a:highlight>
                  <a:srgbClr val="FFFFFF"/>
                </a:highlight>
                <a:latin typeface="Arial"/>
                <a:ea typeface="Arial"/>
                <a:cs typeface="Arial"/>
                <a:sym typeface="Arial"/>
              </a:rPr>
              <a:t>A set of variables that define what is the current situation of the environment</a:t>
            </a:r>
            <a:endParaRPr sz="1750">
              <a:solidFill>
                <a:srgbClr val="091E42"/>
              </a:solidFill>
              <a:highlight>
                <a:srgbClr val="FFFFFF"/>
              </a:highlight>
              <a:latin typeface="Arial"/>
              <a:ea typeface="Arial"/>
              <a:cs typeface="Arial"/>
              <a:sym typeface="Arial"/>
            </a:endParaRPr>
          </a:p>
          <a:p>
            <a:pPr indent="-339725" lvl="0" marL="457200" marR="152400" rtl="0" algn="l">
              <a:lnSpc>
                <a:spcPct val="130000"/>
              </a:lnSpc>
              <a:spcBef>
                <a:spcPts val="0"/>
              </a:spcBef>
              <a:spcAft>
                <a:spcPts val="0"/>
              </a:spcAft>
              <a:buClr>
                <a:srgbClr val="091E42"/>
              </a:buClr>
              <a:buSzPts val="1750"/>
              <a:buFont typeface="Arial"/>
              <a:buAutoNum type="alphaLcParenR"/>
            </a:pPr>
            <a:r>
              <a:rPr lang="en" sz="1750">
                <a:solidFill>
                  <a:srgbClr val="091E42"/>
                </a:solidFill>
                <a:highlight>
                  <a:srgbClr val="FFFFFF"/>
                </a:highlight>
                <a:latin typeface="Arial"/>
                <a:ea typeface="Arial"/>
                <a:cs typeface="Arial"/>
                <a:sym typeface="Arial"/>
              </a:rPr>
              <a:t>Policy is another terminology for defining RL objective</a:t>
            </a:r>
            <a:endParaRPr sz="1750">
              <a:solidFill>
                <a:srgbClr val="091E4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sz="1200">
              <a:solidFill>
                <a:srgbClr val="091E42"/>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sz="3259"/>
              <a:t>Exploration vs Exploitation</a:t>
            </a:r>
            <a:endParaRPr>
              <a:solidFill>
                <a:srgbClr val="091E42"/>
              </a:solidFill>
              <a:highlight>
                <a:srgbClr val="F4F5F7"/>
              </a:highlight>
              <a:latin typeface="Arial"/>
              <a:ea typeface="Arial"/>
              <a:cs typeface="Arial"/>
              <a:sym typeface="Arial"/>
            </a:endParaRPr>
          </a:p>
          <a:p>
            <a:pPr indent="0" lvl="0" marL="0" rtl="0" algn="l">
              <a:spcBef>
                <a:spcPts val="1100"/>
              </a:spcBef>
              <a:spcAft>
                <a:spcPts val="0"/>
              </a:spcAft>
              <a:buNone/>
            </a:pPr>
            <a:r>
              <a:t/>
            </a:r>
            <a:endParaRPr/>
          </a:p>
        </p:txBody>
      </p:sp>
      <p:sp>
        <p:nvSpPr>
          <p:cNvPr id="160" name="Google Shape;160;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350">
                <a:solidFill>
                  <a:srgbClr val="091E42"/>
                </a:solidFill>
                <a:highlight>
                  <a:schemeClr val="lt1"/>
                </a:highlight>
                <a:latin typeface="Times New Roman"/>
                <a:ea typeface="Times New Roman"/>
                <a:cs typeface="Times New Roman"/>
                <a:sym typeface="Times New Roman"/>
              </a:rPr>
              <a:t>Let's say you love Indian food. You have the following policy (based on, say, Zomato reviews) to choose a restaurant when in a given mood</a:t>
            </a:r>
            <a:endParaRPr sz="13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3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3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350">
                <a:solidFill>
                  <a:srgbClr val="091E42"/>
                </a:solidFill>
                <a:highlight>
                  <a:schemeClr val="lt1"/>
                </a:highlight>
                <a:latin typeface="Times New Roman"/>
                <a:ea typeface="Times New Roman"/>
                <a:cs typeface="Times New Roman"/>
                <a:sym typeface="Times New Roman"/>
              </a:rPr>
              <a:t>This is your current policy. Say, you are happy, and you decide to go out for a family dinner. The most obvious choice is “Smoke House Deli” as per the policy. Now, on some day, you thought of giving “Delhi House” a try. You went there, and you loved the food much more than that of “Smoke House Deli”. If you wouldn’t have ‘explored’ this option, probably, you would have never had that tasty Indian food!</a:t>
            </a:r>
            <a:endParaRPr sz="1350">
              <a:solidFill>
                <a:srgbClr val="091E42"/>
              </a:solidFill>
              <a:highlight>
                <a:schemeClr val="lt1"/>
              </a:highlight>
              <a:latin typeface="Times New Roman"/>
              <a:ea typeface="Times New Roman"/>
              <a:cs typeface="Times New Roman"/>
              <a:sym typeface="Times New Roman"/>
            </a:endParaRPr>
          </a:p>
        </p:txBody>
      </p:sp>
      <p:pic>
        <p:nvPicPr>
          <p:cNvPr id="161" name="Google Shape;161;p29"/>
          <p:cNvPicPr preferRelativeResize="0"/>
          <p:nvPr/>
        </p:nvPicPr>
        <p:blipFill>
          <a:blip r:embed="rId3">
            <a:alphaModFix/>
          </a:blip>
          <a:stretch>
            <a:fillRect/>
          </a:stretch>
        </p:blipFill>
        <p:spPr>
          <a:xfrm>
            <a:off x="311688" y="2076325"/>
            <a:ext cx="8124825" cy="87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31525"/>
            <a:ext cx="8520600" cy="413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rgbClr val="091E42"/>
                </a:solidFill>
                <a:latin typeface="Arial"/>
                <a:ea typeface="Arial"/>
                <a:cs typeface="Arial"/>
                <a:sym typeface="Arial"/>
              </a:rPr>
              <a:t>Q1)What is exploitation?</a:t>
            </a:r>
            <a:endParaRPr b="1" sz="120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1200"/>
              </a:spcBef>
              <a:spcAft>
                <a:spcPts val="0"/>
              </a:spcAft>
              <a:buClr>
                <a:srgbClr val="091E42"/>
              </a:buClr>
              <a:buSzPts val="1350"/>
              <a:buFont typeface="Arial"/>
              <a:buAutoNum type="alphaLcParenR"/>
            </a:pPr>
            <a:r>
              <a:rPr lang="en" sz="1350">
                <a:solidFill>
                  <a:srgbClr val="091E42"/>
                </a:solidFill>
                <a:latin typeface="Arial"/>
                <a:ea typeface="Arial"/>
                <a:cs typeface="Arial"/>
                <a:sym typeface="Arial"/>
              </a:rPr>
              <a:t>Exploiting the current option which you already know is reaping benefits</a:t>
            </a:r>
            <a:endParaRPr sz="1350">
              <a:solidFill>
                <a:srgbClr val="091E42"/>
              </a:solidFill>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Finding out other options</a:t>
            </a:r>
            <a:endParaRPr sz="135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Both a and b</a:t>
            </a:r>
            <a:endParaRPr sz="1350">
              <a:solidFill>
                <a:srgbClr val="091E42"/>
              </a:solidFill>
              <a:highlight>
                <a:srgbClr val="FFFFFF"/>
              </a:highlight>
              <a:latin typeface="Arial"/>
              <a:ea typeface="Arial"/>
              <a:cs typeface="Arial"/>
              <a:sym typeface="Arial"/>
            </a:endParaRPr>
          </a:p>
          <a:p>
            <a:pPr indent="0" lvl="0" marL="0" marR="152400" rtl="0" algn="l">
              <a:lnSpc>
                <a:spcPct val="130000"/>
              </a:lnSpc>
              <a:spcBef>
                <a:spcPts val="1400"/>
              </a:spcBef>
              <a:spcAft>
                <a:spcPts val="0"/>
              </a:spcAft>
              <a:buNone/>
            </a:pPr>
            <a:r>
              <a:t/>
            </a:r>
            <a:endParaRPr sz="1350">
              <a:solidFill>
                <a:srgbClr val="091E42"/>
              </a:solidFill>
              <a:highlight>
                <a:srgbClr val="FFFFFF"/>
              </a:highlight>
              <a:latin typeface="Arial"/>
              <a:ea typeface="Arial"/>
              <a:cs typeface="Arial"/>
              <a:sym typeface="Arial"/>
            </a:endParaRPr>
          </a:p>
          <a:p>
            <a:pPr indent="0" lvl="0" marL="0" marR="152400" rtl="0" algn="l">
              <a:lnSpc>
                <a:spcPct val="130000"/>
              </a:lnSpc>
              <a:spcBef>
                <a:spcPts val="1400"/>
              </a:spcBef>
              <a:spcAft>
                <a:spcPts val="0"/>
              </a:spcAft>
              <a:buNone/>
            </a:pPr>
            <a:r>
              <a:rPr b="1" lang="en" sz="1350">
                <a:solidFill>
                  <a:srgbClr val="091E42"/>
                </a:solidFill>
                <a:highlight>
                  <a:srgbClr val="FFFFFF"/>
                </a:highlight>
                <a:latin typeface="Arial"/>
                <a:ea typeface="Arial"/>
                <a:cs typeface="Arial"/>
                <a:sym typeface="Arial"/>
              </a:rPr>
              <a:t>Q2) Investment Management Portfolio: Consider you know which stocks will always reap benefits.  And you invest your money there. Will you always risk your money there? Will you never explore? What if there exists some stock which is reaping 200% profits?</a:t>
            </a:r>
            <a:endParaRPr b="1" sz="1350">
              <a:solidFill>
                <a:srgbClr val="091E4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sz="1200">
              <a:solidFill>
                <a:srgbClr val="091E42"/>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State</a:t>
            </a:r>
            <a:endParaRPr/>
          </a:p>
        </p:txBody>
      </p:sp>
      <p:sp>
        <p:nvSpPr>
          <p:cNvPr id="172" name="Google Shape;172;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200000"/>
              </a:lnSpc>
              <a:spcBef>
                <a:spcPts val="0"/>
              </a:spcBef>
              <a:spcAft>
                <a:spcPts val="0"/>
              </a:spcAft>
              <a:buNone/>
            </a:pPr>
            <a:r>
              <a:rPr lang="en" sz="1400">
                <a:solidFill>
                  <a:srgbClr val="091E42"/>
                </a:solidFill>
                <a:highlight>
                  <a:srgbClr val="FFFFFF"/>
                </a:highlight>
                <a:latin typeface="Arial"/>
                <a:ea typeface="Arial"/>
                <a:cs typeface="Arial"/>
                <a:sym typeface="Arial"/>
              </a:rPr>
              <a:t>Given a state, an agent takes an action according to a policy. The action leads to a change in state and possibly generates a reward. One bruteforce way to learn a policy is to actually remember all the possible pairs of state, action and reward. But that is often not feasible. For example, in a game of (say) Chess, this set may comprise of a million possible combinations. In more complex problems (such as playing Go, driving a car etc.) this may be further intractable. Therefore, in the RL problem, we make a Markovian assumption. </a:t>
            </a:r>
            <a:endParaRPr sz="1350">
              <a:solidFill>
                <a:srgbClr val="091E42"/>
              </a:solidFill>
              <a:highlight>
                <a:srgbClr val="F4F5F7"/>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400">
                <a:solidFill>
                  <a:schemeClr val="accent1"/>
                </a:solidFill>
                <a:highlight>
                  <a:srgbClr val="FFFFFF"/>
                </a:highlight>
                <a:latin typeface="Arial"/>
                <a:ea typeface="Arial"/>
                <a:cs typeface="Arial"/>
                <a:sym typeface="Arial"/>
              </a:rPr>
              <a:t>The </a:t>
            </a:r>
            <a:r>
              <a:rPr b="1" lang="en" sz="1400">
                <a:solidFill>
                  <a:schemeClr val="accent1"/>
                </a:solidFill>
                <a:highlight>
                  <a:srgbClr val="FFFFFF"/>
                </a:highlight>
                <a:latin typeface="Arial"/>
                <a:ea typeface="Arial"/>
                <a:cs typeface="Arial"/>
                <a:sym typeface="Arial"/>
              </a:rPr>
              <a:t>Markov assumption</a:t>
            </a:r>
            <a:r>
              <a:rPr lang="en" sz="1400">
                <a:solidFill>
                  <a:schemeClr val="accent1"/>
                </a:solidFill>
                <a:highlight>
                  <a:srgbClr val="FFFFFF"/>
                </a:highlight>
                <a:latin typeface="Arial"/>
                <a:ea typeface="Arial"/>
                <a:cs typeface="Arial"/>
                <a:sym typeface="Arial"/>
              </a:rPr>
              <a:t> states that the current state contains all the necessary information about all the past states the agent was in and all the past actions the agent took. It assumes that the current state is sufficient for taking the next action.</a:t>
            </a:r>
            <a:endParaRPr sz="1400">
              <a:solidFill>
                <a:schemeClr val="accent1"/>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400">
              <a:solidFill>
                <a:srgbClr val="091E4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Agent,Environment</a:t>
            </a:r>
            <a:endParaRPr/>
          </a:p>
        </p:txBody>
      </p:sp>
      <p:sp>
        <p:nvSpPr>
          <p:cNvPr id="72" name="Google Shape;72;p14"/>
          <p:cNvSpPr txBox="1"/>
          <p:nvPr>
            <p:ph idx="1" type="body"/>
          </p:nvPr>
        </p:nvSpPr>
        <p:spPr>
          <a:xfrm>
            <a:off x="311700" y="1266325"/>
            <a:ext cx="8520600" cy="378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some agent trying to accomplish a task.</a:t>
            </a:r>
            <a:endParaRPr/>
          </a:p>
          <a:p>
            <a:pPr indent="-342900" lvl="0" marL="457200" rtl="0" algn="l">
              <a:spcBef>
                <a:spcPts val="0"/>
              </a:spcBef>
              <a:spcAft>
                <a:spcPts val="0"/>
              </a:spcAft>
              <a:buSzPts val="1800"/>
              <a:buChar char="●"/>
            </a:pPr>
            <a:r>
              <a:rPr lang="en"/>
              <a:t>There is an environment in which the agent is operating.</a:t>
            </a:r>
            <a:endParaRPr/>
          </a:p>
          <a:p>
            <a:pPr indent="0" lvl="0" marL="457200" rtl="0" algn="l">
              <a:spcBef>
                <a:spcPts val="1200"/>
              </a:spcBef>
              <a:spcAft>
                <a:spcPts val="0"/>
              </a:spcAft>
              <a:buNone/>
            </a:pPr>
            <a:r>
              <a:rPr b="1" lang="en" u="sng"/>
              <a:t>Examples of RL:</a:t>
            </a:r>
            <a:endParaRPr b="1" u="sng"/>
          </a:p>
          <a:p>
            <a:pPr indent="-342900" lvl="0" marL="457200" rtl="0" algn="l">
              <a:spcBef>
                <a:spcPts val="1200"/>
              </a:spcBef>
              <a:spcAft>
                <a:spcPts val="0"/>
              </a:spcAft>
              <a:buSzPts val="1800"/>
              <a:buAutoNum type="arabicPeriod"/>
            </a:pPr>
            <a:r>
              <a:rPr lang="en"/>
              <a:t>Solving a maze: </a:t>
            </a:r>
            <a:endParaRPr/>
          </a:p>
          <a:p>
            <a:pPr indent="-342900" lvl="0" marL="457200" rtl="0" algn="l">
              <a:spcBef>
                <a:spcPts val="0"/>
              </a:spcBef>
              <a:spcAft>
                <a:spcPts val="0"/>
              </a:spcAft>
              <a:buSzPts val="1800"/>
              <a:buAutoNum type="arabicPeriod"/>
            </a:pPr>
            <a:r>
              <a:rPr lang="en"/>
              <a:t>Managing Investment Portfolio</a:t>
            </a:r>
            <a:endParaRPr/>
          </a:p>
          <a:p>
            <a:pPr indent="-342900" lvl="0" marL="457200" rtl="0" algn="l">
              <a:spcBef>
                <a:spcPts val="0"/>
              </a:spcBef>
              <a:spcAft>
                <a:spcPts val="0"/>
              </a:spcAft>
              <a:buSzPts val="1800"/>
              <a:buAutoNum type="arabicPeriod"/>
            </a:pPr>
            <a:r>
              <a:rPr lang="en"/>
              <a:t>Deciding among the pickup requests in cab-service scenario.</a:t>
            </a:r>
            <a:endParaRPr/>
          </a:p>
          <a:p>
            <a:pPr indent="0" lvl="0" marL="9144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420625"/>
            <a:ext cx="8520600" cy="4148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850">
                <a:solidFill>
                  <a:srgbClr val="091E42"/>
                </a:solidFill>
                <a:highlight>
                  <a:schemeClr val="lt1"/>
                </a:highlight>
                <a:latin typeface="Times New Roman"/>
                <a:ea typeface="Times New Roman"/>
                <a:cs typeface="Times New Roman"/>
                <a:sym typeface="Times New Roman"/>
              </a:rPr>
              <a:t>Let’s consider a robot learning to fly a plane. It has the knowledge base of </a:t>
            </a:r>
            <a:r>
              <a:rPr b="1" lang="en" sz="1850">
                <a:solidFill>
                  <a:srgbClr val="091E42"/>
                </a:solidFill>
                <a:highlight>
                  <a:schemeClr val="lt1"/>
                </a:highlight>
                <a:latin typeface="Times New Roman"/>
                <a:ea typeface="Times New Roman"/>
                <a:cs typeface="Times New Roman"/>
                <a:sym typeface="Times New Roman"/>
              </a:rPr>
              <a:t>position, the speed</a:t>
            </a:r>
            <a:r>
              <a:rPr lang="en" sz="1850">
                <a:solidFill>
                  <a:srgbClr val="091E42"/>
                </a:solidFill>
                <a:highlight>
                  <a:schemeClr val="lt1"/>
                </a:highlight>
                <a:latin typeface="Times New Roman"/>
                <a:ea typeface="Times New Roman"/>
                <a:cs typeface="Times New Roman"/>
                <a:sym typeface="Times New Roman"/>
              </a:rPr>
              <a:t> at each and every time step. Now, at some position, the robot makes a right turn. The next state of the plane will be dependent on what the current position and speed of the plane are, and the robot has taken the right turn. It doesn’t need to know how it arrived at the current position or how it gained its current speed. Its current state vector (current position, current speed) and action satisfy the Markovian assumption.</a:t>
            </a:r>
            <a:endParaRPr sz="2300">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idx="1" type="body"/>
          </p:nvPr>
        </p:nvSpPr>
        <p:spPr>
          <a:xfrm>
            <a:off x="311700" y="333450"/>
            <a:ext cx="8520600" cy="4235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1)Which of following statements are correct about Markov state?</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a)Markov state contains all necessary information that helps to predict the future state.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b)Markov state doesn’t contain necessary information to take the next action</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c)All the above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2)Inventory Management Problem: Say you are the owner of a retail shop. Your objective is to maximise the profits earned in a day. So, you need to place an order to meet the demand. On any day, you observe the ‘state vector’ and take an action for placing an order (from supplier) which arrives later the next day. Assume that your demand is a function of day of the week.</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State for this problem is (current stock level, day-of-week). Is this state Markov?</a:t>
            </a:r>
            <a:endParaRPr b="1" sz="1850">
              <a:solidFill>
                <a:srgbClr val="091E42"/>
              </a:solidFill>
              <a:highlight>
                <a:schemeClr val="lt1"/>
              </a:highlight>
              <a:latin typeface="Times New Roman"/>
              <a:ea typeface="Times New Roman"/>
              <a:cs typeface="Times New Roman"/>
              <a:sym typeface="Times New Roman"/>
            </a:endParaRPr>
          </a:p>
          <a:p>
            <a:pPr indent="0" lvl="0" marL="0" rtl="0" algn="l">
              <a:lnSpc>
                <a:spcPct val="130000"/>
              </a:lnSpc>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a)Yes</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130000"/>
              </a:lnSpc>
              <a:spcBef>
                <a:spcPts val="14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b)No</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400"/>
              </a:spcBef>
              <a:spcAft>
                <a:spcPts val="1200"/>
              </a:spcAft>
              <a:buNone/>
            </a:pPr>
            <a:r>
              <a:t/>
            </a:r>
            <a:endParaRPr sz="1200">
              <a:solidFill>
                <a:srgbClr val="091E4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268100" y="96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4"/>
          <p:cNvSpPr txBox="1"/>
          <p:nvPr>
            <p:ph idx="1" type="body"/>
          </p:nvPr>
        </p:nvSpPr>
        <p:spPr>
          <a:xfrm>
            <a:off x="311700" y="660375"/>
            <a:ext cx="8520600" cy="4483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2010">
              <a:solidFill>
                <a:srgbClr val="091E42"/>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rPr lang="en" sz="2010">
                <a:solidFill>
                  <a:srgbClr val="091E42"/>
                </a:solidFill>
                <a:highlight>
                  <a:schemeClr val="lt1"/>
                </a:highlight>
                <a:latin typeface="Times New Roman"/>
                <a:ea typeface="Times New Roman"/>
                <a:cs typeface="Times New Roman"/>
                <a:sym typeface="Times New Roman"/>
              </a:rPr>
              <a:t>Let’s encapsulate the learning so far.</a:t>
            </a:r>
            <a:endParaRPr sz="201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n" sz="2010">
                <a:solidFill>
                  <a:srgbClr val="091E42"/>
                </a:solidFill>
                <a:highlight>
                  <a:schemeClr val="lt1"/>
                </a:highlight>
                <a:latin typeface="Times New Roman"/>
                <a:ea typeface="Times New Roman"/>
                <a:cs typeface="Times New Roman"/>
                <a:sym typeface="Times New Roman"/>
              </a:rPr>
              <a:t> The following points apply to an RL problem:</a:t>
            </a:r>
            <a:endParaRPr sz="2010">
              <a:solidFill>
                <a:srgbClr val="091E42"/>
              </a:solidFill>
              <a:highlight>
                <a:schemeClr val="lt1"/>
              </a:highlight>
              <a:latin typeface="Times New Roman"/>
              <a:ea typeface="Times New Roman"/>
              <a:cs typeface="Times New Roman"/>
              <a:sym typeface="Times New Roman"/>
            </a:endParaRPr>
          </a:p>
          <a:p>
            <a:pPr indent="-356235" lvl="0" marL="457200" rtl="0" algn="just">
              <a:lnSpc>
                <a:spcPct val="100000"/>
              </a:lnSpc>
              <a:spcBef>
                <a:spcPts val="0"/>
              </a:spcBef>
              <a:spcAft>
                <a:spcPts val="0"/>
              </a:spcAft>
              <a:buClr>
                <a:srgbClr val="091E42"/>
              </a:buClr>
              <a:buSzPts val="2010"/>
              <a:buFont typeface="Times New Roman"/>
              <a:buChar char="●"/>
            </a:pPr>
            <a:r>
              <a:rPr lang="en" sz="2010">
                <a:solidFill>
                  <a:srgbClr val="091E42"/>
                </a:solidFill>
                <a:highlight>
                  <a:schemeClr val="lt1"/>
                </a:highlight>
                <a:latin typeface="Times New Roman"/>
                <a:ea typeface="Times New Roman"/>
                <a:cs typeface="Times New Roman"/>
                <a:sym typeface="Times New Roman"/>
              </a:rPr>
              <a:t>An agent learns how to behave in an environment by taking actions.</a:t>
            </a:r>
            <a:endParaRPr sz="2010">
              <a:solidFill>
                <a:srgbClr val="091E42"/>
              </a:solidFill>
              <a:highlight>
                <a:schemeClr val="lt1"/>
              </a:highlight>
              <a:latin typeface="Times New Roman"/>
              <a:ea typeface="Times New Roman"/>
              <a:cs typeface="Times New Roman"/>
              <a:sym typeface="Times New Roman"/>
            </a:endParaRPr>
          </a:p>
          <a:p>
            <a:pPr indent="-335645" lvl="0" marL="457200" rtl="0" algn="just">
              <a:lnSpc>
                <a:spcPct val="100000"/>
              </a:lnSpc>
              <a:spcBef>
                <a:spcPts val="0"/>
              </a:spcBef>
              <a:spcAft>
                <a:spcPts val="0"/>
              </a:spcAft>
              <a:buClr>
                <a:srgbClr val="091E42"/>
              </a:buClr>
              <a:buSzPts val="1686"/>
              <a:buFont typeface="Times New Roman"/>
              <a:buChar char="●"/>
            </a:pPr>
            <a:r>
              <a:rPr lang="en" sz="2010">
                <a:solidFill>
                  <a:srgbClr val="091E42"/>
                </a:solidFill>
                <a:highlight>
                  <a:schemeClr val="lt1"/>
                </a:highlight>
                <a:latin typeface="Times New Roman"/>
                <a:ea typeface="Times New Roman"/>
                <a:cs typeface="Times New Roman"/>
                <a:sym typeface="Times New Roman"/>
              </a:rPr>
              <a:t>Then observing the consequences (rewards and next state), of the action taken.</a:t>
            </a:r>
            <a:endParaRPr sz="2010">
              <a:solidFill>
                <a:srgbClr val="091E42"/>
              </a:solidFill>
              <a:highlight>
                <a:schemeClr val="lt1"/>
              </a:highlight>
              <a:latin typeface="Times New Roman"/>
              <a:ea typeface="Times New Roman"/>
              <a:cs typeface="Times New Roman"/>
              <a:sym typeface="Times New Roman"/>
            </a:endParaRPr>
          </a:p>
          <a:p>
            <a:pPr indent="-335645" lvl="0" marL="457200" rtl="0" algn="just">
              <a:lnSpc>
                <a:spcPct val="100000"/>
              </a:lnSpc>
              <a:spcBef>
                <a:spcPts val="0"/>
              </a:spcBef>
              <a:spcAft>
                <a:spcPts val="0"/>
              </a:spcAft>
              <a:buClr>
                <a:srgbClr val="091E42"/>
              </a:buClr>
              <a:buSzPts val="1686"/>
              <a:buFont typeface="Times New Roman"/>
              <a:buChar char="●"/>
            </a:pPr>
            <a:r>
              <a:rPr lang="en" sz="2010">
                <a:solidFill>
                  <a:srgbClr val="091E42"/>
                </a:solidFill>
                <a:highlight>
                  <a:schemeClr val="lt1"/>
                </a:highlight>
                <a:latin typeface="Times New Roman"/>
                <a:ea typeface="Times New Roman"/>
                <a:cs typeface="Times New Roman"/>
                <a:sym typeface="Times New Roman"/>
              </a:rPr>
              <a:t>The control objective of the agent is to learn a policy to accumulate maximum cumulative rewards over a period of time.</a:t>
            </a:r>
            <a:endParaRPr sz="2010">
              <a:solidFill>
                <a:srgbClr val="091E42"/>
              </a:solidFill>
              <a:highlight>
                <a:schemeClr val="lt1"/>
              </a:highlight>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91E42"/>
              </a:buClr>
              <a:buSzPts val="1200"/>
              <a:buFont typeface="Times New Roman"/>
              <a:buChar char="●"/>
            </a:pPr>
            <a:r>
              <a:rPr lang="en" sz="2010">
                <a:solidFill>
                  <a:srgbClr val="091E42"/>
                </a:solidFill>
                <a:highlight>
                  <a:schemeClr val="lt1"/>
                </a:highlight>
                <a:latin typeface="Times New Roman"/>
                <a:ea typeface="Times New Roman"/>
                <a:cs typeface="Times New Roman"/>
                <a:sym typeface="Times New Roman"/>
              </a:rPr>
              <a:t>All of RL problems are based on the Markov assumption: the current state contains all relevant information to take the best action</a:t>
            </a:r>
            <a:r>
              <a:rPr lang="en" sz="1360">
                <a:solidFill>
                  <a:srgbClr val="091E42"/>
                </a:solidFill>
                <a:highlight>
                  <a:srgbClr val="F4F5F7"/>
                </a:highlight>
                <a:latin typeface="Times New Roman"/>
                <a:ea typeface="Times New Roman"/>
                <a:cs typeface="Times New Roman"/>
                <a:sym typeface="Times New Roman"/>
              </a:rPr>
              <a:t>.</a:t>
            </a:r>
            <a:endParaRPr sz="1360">
              <a:solidFill>
                <a:srgbClr val="091E42"/>
              </a:solidFill>
              <a:highlight>
                <a:srgbClr val="F4F5F7"/>
              </a:highlight>
              <a:latin typeface="Times New Roman"/>
              <a:ea typeface="Times New Roman"/>
              <a:cs typeface="Times New Roman"/>
              <a:sym typeface="Times New Roman"/>
            </a:endParaRPr>
          </a:p>
          <a:p>
            <a:pPr indent="0" lvl="0" marL="0" rtl="0" algn="l">
              <a:spcBef>
                <a:spcPts val="2300"/>
              </a:spcBef>
              <a:spcAft>
                <a:spcPts val="1200"/>
              </a:spcAft>
              <a:buNone/>
            </a:pPr>
            <a:r>
              <a:t/>
            </a:r>
            <a:endParaRPr sz="1350">
              <a:solidFill>
                <a:srgbClr val="091E42"/>
              </a:solidFill>
              <a:highlight>
                <a:srgbClr val="F4F5F7"/>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idx="1" type="body"/>
          </p:nvPr>
        </p:nvSpPr>
        <p:spPr>
          <a:xfrm>
            <a:off x="311700" y="202700"/>
            <a:ext cx="8520600" cy="4794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1.A policy is a mapping from perceived states of the environment to actions to be taken when in those states.</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a)True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b)False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2.Rewards are the property of agent. </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a)True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b)False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3.Stochastic policy is generally preferred over deterministic. Which of following options justify the statement? More than one options may be correct.</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a)Stochastic policy gives a chance to explore, whereas deterministic does not</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b)Stochastic policy provides an edge over deterministic by allowing to choose some less probable actions</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c)Deterministic policy helps to exploit the best possible action known. There’s no need to explore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d)Stochastic policy is easy to handle as only one action can be taken from a state</a:t>
            </a:r>
            <a:endParaRPr sz="1350">
              <a:solidFill>
                <a:srgbClr val="091E4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350">
              <a:solidFill>
                <a:srgbClr val="091E42"/>
              </a:solidFill>
              <a:highlight>
                <a:srgbClr val="EEF6F3"/>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idx="1" type="body"/>
          </p:nvPr>
        </p:nvSpPr>
        <p:spPr>
          <a:xfrm>
            <a:off x="311700" y="246275"/>
            <a:ext cx="8520600" cy="432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4.What is Markov in Markov Decision Process?</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a)The state vector</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b)Actions</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c)Policy</a:t>
            </a:r>
            <a:endParaRPr sz="1850">
              <a:solidFill>
                <a:srgbClr val="091E42"/>
              </a:solidFill>
              <a:highlight>
                <a:schemeClr val="lt1"/>
              </a:highlight>
              <a:latin typeface="Times New Roman"/>
              <a:ea typeface="Times New Roman"/>
              <a:cs typeface="Times New Roman"/>
              <a:sym typeface="Times New Roman"/>
            </a:endParaRPr>
          </a:p>
          <a:p>
            <a:pPr indent="0" lvl="0" marL="0" marR="152400" rtl="0" algn="l">
              <a:lnSpc>
                <a:spcPct val="130000"/>
              </a:lnSpc>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d)Rewards</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40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5.Say an RL agent is trying to learn to play the game of tic-tac-toe. What could be the Markov state in this case? Choose the most appropriate option.</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a)The current position of all X's</a:t>
            </a:r>
            <a:endParaRPr sz="1850">
              <a:solidFill>
                <a:srgbClr val="091E42"/>
              </a:solidFill>
              <a:highlight>
                <a:schemeClr val="lt1"/>
              </a:highlight>
              <a:latin typeface="Times New Roman"/>
              <a:ea typeface="Times New Roman"/>
              <a:cs typeface="Times New Roman"/>
              <a:sym typeface="Times New Roman"/>
            </a:endParaRPr>
          </a:p>
          <a:p>
            <a:pPr indent="0" lvl="0" marL="0" marR="152400" rtl="0" algn="l">
              <a:lnSpc>
                <a:spcPct val="130000"/>
              </a:lnSpc>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b)Positions of all X’s and O’s</a:t>
            </a:r>
            <a:endParaRPr sz="1850">
              <a:solidFill>
                <a:srgbClr val="091E42"/>
              </a:solidFill>
              <a:highlight>
                <a:schemeClr val="lt1"/>
              </a:highlight>
              <a:latin typeface="Times New Roman"/>
              <a:ea typeface="Times New Roman"/>
              <a:cs typeface="Times New Roman"/>
              <a:sym typeface="Times New Roman"/>
            </a:endParaRPr>
          </a:p>
          <a:p>
            <a:pPr indent="0" lvl="0" marL="0" marR="152400" rtl="0" algn="l">
              <a:lnSpc>
                <a:spcPct val="130000"/>
              </a:lnSpc>
              <a:spcBef>
                <a:spcPts val="1400"/>
              </a:spcBef>
              <a:spcAft>
                <a:spcPts val="0"/>
              </a:spcAft>
              <a:buNone/>
            </a:pPr>
            <a:r>
              <a:rPr lang="en" sz="1850">
                <a:solidFill>
                  <a:srgbClr val="091E42"/>
                </a:solidFill>
                <a:highlight>
                  <a:schemeClr val="lt1"/>
                </a:highlight>
                <a:latin typeface="Times New Roman"/>
                <a:ea typeface="Times New Roman"/>
                <a:cs typeface="Times New Roman"/>
                <a:sym typeface="Times New Roman"/>
              </a:rPr>
              <a:t>c)The current position of all O's</a:t>
            </a:r>
            <a:endParaRPr sz="1350">
              <a:solidFill>
                <a:srgbClr val="091E4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sz="1200">
              <a:solidFill>
                <a:srgbClr val="091E42"/>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idx="1" type="body"/>
          </p:nvPr>
        </p:nvSpPr>
        <p:spPr>
          <a:xfrm>
            <a:off x="311700" y="507800"/>
            <a:ext cx="8520600" cy="40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6.Say an RL agent is trying to learn to play the game of tic-tac-toe.  The opponent is playing with O. What is the objective of RL agent?</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a)Find a sequence of actions that will help him win maximum number of games</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b)Find the next best state after taking an action</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rPr lang="en" sz="1850">
                <a:solidFill>
                  <a:srgbClr val="091E42"/>
                </a:solidFill>
                <a:highlight>
                  <a:schemeClr val="lt1"/>
                </a:highlight>
                <a:latin typeface="Times New Roman"/>
                <a:ea typeface="Times New Roman"/>
                <a:cs typeface="Times New Roman"/>
                <a:sym typeface="Times New Roman"/>
              </a:rPr>
              <a:t>c)None of these</a:t>
            </a:r>
            <a:endParaRPr sz="1350">
              <a:solidFill>
                <a:srgbClr val="091E42"/>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Processes (MDPs)</a:t>
            </a:r>
            <a:endParaRPr/>
          </a:p>
          <a:p>
            <a:pPr indent="0" lvl="0" marL="0" rtl="0" algn="l">
              <a:spcBef>
                <a:spcPts val="0"/>
              </a:spcBef>
              <a:spcAft>
                <a:spcPts val="0"/>
              </a:spcAft>
              <a:buNone/>
            </a:pPr>
            <a:r>
              <a:t/>
            </a:r>
            <a:endParaRPr/>
          </a:p>
        </p:txBody>
      </p:sp>
      <p:sp>
        <p:nvSpPr>
          <p:cNvPr id="209" name="Google Shape;209;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2010">
                <a:solidFill>
                  <a:srgbClr val="091E42"/>
                </a:solidFill>
                <a:highlight>
                  <a:schemeClr val="lt1"/>
                </a:highlight>
                <a:latin typeface="Times New Roman"/>
                <a:ea typeface="Times New Roman"/>
                <a:cs typeface="Times New Roman"/>
                <a:sym typeface="Times New Roman"/>
              </a:rPr>
              <a:t>A Markov decision process (MDP) refers to a stochastic decision-making process that uses a mathematical framework to model the decision-making of a dynamic system. It is used in scenarios where the results are either random or controlled by a decision maker, which makes sequential decisions over time. MDPs evaluate which actions the decision maker should take considering the current state and environment of the system.</a:t>
            </a:r>
            <a:endParaRPr sz="1500">
              <a:solidFill>
                <a:srgbClr val="080809"/>
              </a:solidFill>
              <a:highlight>
                <a:srgbClr val="FFFFFF"/>
              </a:highlight>
              <a:latin typeface="Arial"/>
              <a:ea typeface="Arial"/>
              <a:cs typeface="Arial"/>
              <a:sym typeface="Arial"/>
            </a:endParaRPr>
          </a:p>
          <a:p>
            <a:pPr indent="0" lvl="0" marL="0" rtl="0" algn="just">
              <a:spcBef>
                <a:spcPts val="1200"/>
              </a:spcBef>
              <a:spcAft>
                <a:spcPts val="1200"/>
              </a:spcAft>
              <a:buNone/>
            </a:pPr>
            <a:r>
              <a:rPr lang="en" sz="2010">
                <a:solidFill>
                  <a:srgbClr val="091E42"/>
                </a:solidFill>
                <a:highlight>
                  <a:schemeClr val="lt1"/>
                </a:highlight>
                <a:latin typeface="Times New Roman"/>
                <a:ea typeface="Times New Roman"/>
                <a:cs typeface="Times New Roman"/>
                <a:sym typeface="Times New Roman"/>
              </a:rPr>
              <a:t>The word ‘Decision’ in MDP takes into account actions taken by the agent in a given Markov state. MDP is the formal name of a sequential decision-making process. All the RL problems set its ground on MDPs, i.e., work on the assumption of the Markov property.</a:t>
            </a:r>
            <a:endParaRPr sz="1500">
              <a:solidFill>
                <a:srgbClr val="080809"/>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224525" y="963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a:t>Value Function</a:t>
            </a:r>
            <a:endParaRPr/>
          </a:p>
          <a:p>
            <a:pPr indent="0" lvl="0" marL="0" rtl="0" algn="l">
              <a:spcBef>
                <a:spcPts val="1100"/>
              </a:spcBef>
              <a:spcAft>
                <a:spcPts val="0"/>
              </a:spcAft>
              <a:buNone/>
            </a:pPr>
            <a:r>
              <a:t/>
            </a:r>
            <a:endParaRPr/>
          </a:p>
        </p:txBody>
      </p:sp>
      <p:sp>
        <p:nvSpPr>
          <p:cNvPr id="215" name="Google Shape;215;p39"/>
          <p:cNvSpPr txBox="1"/>
          <p:nvPr>
            <p:ph idx="1" type="body"/>
          </p:nvPr>
        </p:nvSpPr>
        <p:spPr>
          <a:xfrm>
            <a:off x="311700" y="889225"/>
            <a:ext cx="8520600" cy="36798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Let’s say an agent is learning to play a game where it has to fight enemy's drones in a battlefield. Assume that his current location and the number of bullets in his gun defines his state. His action could be - to move forward or to shoot. The reward is the number of drones he shot without getting killed. Let’s say he found a position behind a wall and he can shoot as many drones as he wants without getting killed. </a:t>
            </a:r>
            <a:endParaRPr sz="1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 The position behind the wall has offered him an advantage and is more valuable to him. On the other hand, the agent once found himself out in the middle of the battlefield where he was an easy target for the drones.</a:t>
            </a:r>
            <a:endParaRPr sz="1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T</a:t>
            </a:r>
            <a:r>
              <a:rPr b="1" lang="en" sz="1850">
                <a:solidFill>
                  <a:srgbClr val="091E42"/>
                </a:solidFill>
                <a:highlight>
                  <a:schemeClr val="lt1"/>
                </a:highlight>
                <a:latin typeface="Times New Roman"/>
                <a:ea typeface="Times New Roman"/>
                <a:cs typeface="Times New Roman"/>
                <a:sym typeface="Times New Roman"/>
              </a:rPr>
              <a:t>his implies that some states are inherently more valuable than others, i.e. the agent prefers some states over others. It will be useful if the agent learns the 'values' of all these states.</a:t>
            </a:r>
            <a:endParaRPr b="1" sz="135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0"/>
            <a:ext cx="8433300" cy="7074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1800"/>
              </a:spcBef>
              <a:spcAft>
                <a:spcPts val="0"/>
              </a:spcAft>
              <a:buNone/>
            </a:pPr>
            <a:r>
              <a:rPr lang="en"/>
              <a:t>1.State</a:t>
            </a:r>
            <a:r>
              <a:rPr lang="en"/>
              <a:t> value function  </a:t>
            </a:r>
            <a:endParaRPr b="0" sz="1700">
              <a:solidFill>
                <a:srgbClr val="091E42"/>
              </a:solidFill>
              <a:highlight>
                <a:srgbClr val="F4F5F7"/>
              </a:highlight>
              <a:latin typeface="Times New Roman"/>
              <a:ea typeface="Times New Roman"/>
              <a:cs typeface="Times New Roman"/>
              <a:sym typeface="Times New Roman"/>
            </a:endParaRPr>
          </a:p>
          <a:p>
            <a:pPr indent="0" lvl="0" marL="0" marR="12700" rtl="0" algn="l">
              <a:lnSpc>
                <a:spcPct val="115000"/>
              </a:lnSpc>
              <a:spcBef>
                <a:spcPts val="400"/>
              </a:spcBef>
              <a:spcAft>
                <a:spcPts val="0"/>
              </a:spcAft>
              <a:buNone/>
            </a:pPr>
            <a:r>
              <a:rPr b="0" lang="en" sz="1200">
                <a:solidFill>
                  <a:srgbClr val="091E42"/>
                </a:solidFill>
                <a:highlight>
                  <a:srgbClr val="F4F5F7"/>
                </a:highlight>
                <a:latin typeface="Times New Roman"/>
                <a:ea typeface="Times New Roman"/>
                <a:cs typeface="Times New Roman"/>
                <a:sym typeface="Times New Roman"/>
              </a:rPr>
              <a:t>π</a:t>
            </a:r>
            <a:endParaRPr b="0" sz="1200">
              <a:solidFill>
                <a:srgbClr val="091E42"/>
              </a:solidFill>
              <a:highlight>
                <a:srgbClr val="F4F5F7"/>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 sz="1700">
                <a:solidFill>
                  <a:srgbClr val="091E42"/>
                </a:solidFill>
                <a:highlight>
                  <a:srgbClr val="F4F5F7"/>
                </a:highlight>
                <a:latin typeface="Times New Roman"/>
                <a:ea typeface="Times New Roman"/>
                <a:cs typeface="Times New Roman"/>
                <a:sym typeface="Times New Roman"/>
              </a:rPr>
              <a:t>(</a:t>
            </a:r>
            <a:endParaRPr b="0" sz="1700">
              <a:solidFill>
                <a:srgbClr val="091E42"/>
              </a:solidFill>
              <a:highlight>
                <a:srgbClr val="F4F5F7"/>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 sz="1700">
                <a:solidFill>
                  <a:srgbClr val="091E42"/>
                </a:solidFill>
                <a:highlight>
                  <a:srgbClr val="F4F5F7"/>
                </a:highlight>
                <a:latin typeface="Times New Roman"/>
                <a:ea typeface="Times New Roman"/>
                <a:cs typeface="Times New Roman"/>
                <a:sym typeface="Times New Roman"/>
              </a:rPr>
              <a:t>s</a:t>
            </a:r>
            <a:endParaRPr b="0" sz="1700">
              <a:solidFill>
                <a:srgbClr val="091E42"/>
              </a:solidFill>
              <a:highlight>
                <a:srgbClr val="F4F5F7"/>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 sz="1700">
                <a:solidFill>
                  <a:srgbClr val="091E42"/>
                </a:solidFill>
                <a:highlight>
                  <a:srgbClr val="F4F5F7"/>
                </a:highlight>
                <a:latin typeface="Times New Roman"/>
                <a:ea typeface="Times New Roman"/>
                <a:cs typeface="Times New Roman"/>
                <a:sym typeface="Times New Roman"/>
              </a:rPr>
              <a:t>)</a:t>
            </a:r>
            <a:endParaRPr b="0" sz="1700">
              <a:solidFill>
                <a:srgbClr val="091E42"/>
              </a:solidFill>
              <a:highlight>
                <a:srgbClr val="F4F5F7"/>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0" sz="1700">
              <a:solidFill>
                <a:srgbClr val="091E42"/>
              </a:solidFill>
              <a:highlight>
                <a:srgbClr val="F4F5F7"/>
              </a:highlight>
              <a:latin typeface="Times New Roman"/>
              <a:ea typeface="Times New Roman"/>
              <a:cs typeface="Times New Roman"/>
              <a:sym typeface="Times New Roman"/>
            </a:endParaRPr>
          </a:p>
          <a:p>
            <a:pPr indent="0" lvl="0" marL="0" rtl="0" algn="l">
              <a:lnSpc>
                <a:spcPct val="200000"/>
              </a:lnSpc>
              <a:spcBef>
                <a:spcPts val="1800"/>
              </a:spcBef>
              <a:spcAft>
                <a:spcPts val="0"/>
              </a:spcAft>
              <a:buNone/>
            </a:pPr>
            <a:r>
              <a:t/>
            </a:r>
            <a:endParaRPr/>
          </a:p>
          <a:p>
            <a:pPr indent="0" lvl="0" marL="0" rtl="0" algn="l">
              <a:spcBef>
                <a:spcPts val="400"/>
              </a:spcBef>
              <a:spcAft>
                <a:spcPts val="0"/>
              </a:spcAft>
              <a:buNone/>
            </a:pPr>
            <a:r>
              <a:t/>
            </a:r>
            <a:endParaRPr/>
          </a:p>
        </p:txBody>
      </p:sp>
      <p:sp>
        <p:nvSpPr>
          <p:cNvPr id="221" name="Google Shape;221;p40"/>
          <p:cNvSpPr txBox="1"/>
          <p:nvPr>
            <p:ph idx="1" type="body"/>
          </p:nvPr>
        </p:nvSpPr>
        <p:spPr>
          <a:xfrm>
            <a:off x="311700" y="834725"/>
            <a:ext cx="8520600" cy="4119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Value function helps in evaluating a state.</a:t>
            </a:r>
            <a:r>
              <a:rPr lang="en" sz="1850">
                <a:solidFill>
                  <a:srgbClr val="091E42"/>
                </a:solidFill>
                <a:highlight>
                  <a:schemeClr val="lt1"/>
                </a:highlight>
                <a:latin typeface="Times New Roman"/>
                <a:ea typeface="Times New Roman"/>
                <a:cs typeface="Times New Roman"/>
                <a:sym typeface="Times New Roman"/>
              </a:rPr>
              <a:t> Consider the following table.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Assume that you want to reach cell 9 from the current state (which is cell 5). Assuming you can take actions only from the following set {Left, Up, Down, Right}, the possible next states you can be in, starting from cell 5, are - cell 2, cell 4, cell 6, cell 8. You evaluate all the states, based on how valuable each of these states would be in achieving the final goal of reaching state/cell 9.</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Clearly, if you move to cell 4 (or 8), the chances of reaching cell 9 in the next step are higher than if you were in cell 2 or 6.  </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 The positional advantage you have simply by being in a particular state is the intrinsic value of the state. For example, it is far more valuable to be in state 4 as opposed to state 3, because the immediate step after 4 will result in achieving the target i.e. state 9. So, state 4 is inherently more valuable than state 3. So, you can select an action that helps you achieve the state with the maximum 'value'.  </a:t>
            </a:r>
            <a:endParaRPr sz="1350">
              <a:solidFill>
                <a:srgbClr val="091E42"/>
              </a:solidFill>
              <a:highlight>
                <a:srgbClr val="F4F5F7"/>
              </a:highlight>
              <a:latin typeface="Times New Roman"/>
              <a:ea typeface="Times New Roman"/>
              <a:cs typeface="Times New Roman"/>
              <a:sym typeface="Times New Roman"/>
            </a:endParaRPr>
          </a:p>
        </p:txBody>
      </p:sp>
      <p:pic>
        <p:nvPicPr>
          <p:cNvPr id="222" name="Google Shape;222;p40"/>
          <p:cNvPicPr preferRelativeResize="0"/>
          <p:nvPr/>
        </p:nvPicPr>
        <p:blipFill>
          <a:blip r:embed="rId3">
            <a:alphaModFix/>
          </a:blip>
          <a:stretch>
            <a:fillRect/>
          </a:stretch>
        </p:blipFill>
        <p:spPr>
          <a:xfrm>
            <a:off x="407075" y="1346575"/>
            <a:ext cx="4879301" cy="1144525"/>
          </a:xfrm>
          <a:prstGeom prst="rect">
            <a:avLst/>
          </a:prstGeom>
          <a:noFill/>
          <a:ln>
            <a:noFill/>
          </a:ln>
        </p:spPr>
      </p:pic>
      <p:pic>
        <p:nvPicPr>
          <p:cNvPr id="223" name="Google Shape;223;p40"/>
          <p:cNvPicPr preferRelativeResize="0"/>
          <p:nvPr/>
        </p:nvPicPr>
        <p:blipFill>
          <a:blip r:embed="rId4">
            <a:alphaModFix/>
          </a:blip>
          <a:stretch>
            <a:fillRect/>
          </a:stretch>
        </p:blipFill>
        <p:spPr>
          <a:xfrm>
            <a:off x="3952879" y="172725"/>
            <a:ext cx="822300" cy="480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idx="1" type="body"/>
          </p:nvPr>
        </p:nvSpPr>
        <p:spPr>
          <a:xfrm>
            <a:off x="311700" y="246275"/>
            <a:ext cx="8520600" cy="47076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5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A value function tells you how good it is for the agent to be in that particular state. It is also known as the state value function. The agent would want to be in a state such that its total rewards (immediate + expected future rewards) are maximised.</a:t>
            </a:r>
            <a:endParaRPr sz="1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1800"/>
              </a:spcBef>
              <a:spcAft>
                <a:spcPts val="0"/>
              </a:spcAft>
              <a:buNone/>
            </a:pPr>
            <a:r>
              <a:rPr lang="en" sz="2741">
                <a:solidFill>
                  <a:srgbClr val="091E42"/>
                </a:solidFill>
                <a:highlight>
                  <a:schemeClr val="lt1"/>
                </a:highlight>
                <a:latin typeface="Times New Roman"/>
                <a:ea typeface="Times New Roman"/>
                <a:cs typeface="Times New Roman"/>
                <a:sym typeface="Times New Roman"/>
              </a:rPr>
              <a:t>Total rewards</a:t>
            </a:r>
            <a:endParaRPr sz="2741">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400"/>
              </a:spcBef>
              <a:spcAft>
                <a:spcPts val="0"/>
              </a:spcAft>
              <a:buNone/>
            </a:pPr>
            <a:r>
              <a:rPr lang="en" sz="1850">
                <a:solidFill>
                  <a:srgbClr val="091E42"/>
                </a:solidFill>
                <a:highlight>
                  <a:schemeClr val="lt1"/>
                </a:highlight>
                <a:latin typeface="Times New Roman"/>
                <a:ea typeface="Times New Roman"/>
                <a:cs typeface="Times New Roman"/>
                <a:sym typeface="Times New Roman"/>
              </a:rPr>
              <a:t>Consider that the agent starts from state S0, takes an action A0 and gets an immediate reward of R0 and ends up in state S1. From there he takes action A1 and so on. So, his episode is:</a:t>
            </a:r>
            <a:endParaRPr sz="1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(S0, A0, R0), (S1, A1, R1), (S2, A2, R2), (S3, A3, R3), (S4, A4, R4), S5</a:t>
            </a:r>
            <a:endParaRPr sz="1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 where S5 is the terminal state.</a:t>
            </a:r>
            <a:endParaRPr sz="1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 Now, you want to calculate total rewards earned from State S2, that will be: (R2)+ (R3+R4). Here R2 is an immediate reward and (R3+R4) are future rewards.</a:t>
            </a:r>
            <a:endParaRPr sz="135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t/>
            </a:r>
            <a:endParaRPr sz="1850">
              <a:solidFill>
                <a:srgbClr val="091E4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442425"/>
            <a:ext cx="8520600" cy="4126500"/>
          </a:xfrm>
          <a:prstGeom prst="rect">
            <a:avLst/>
          </a:prstGeom>
        </p:spPr>
        <p:txBody>
          <a:bodyPr anchorCtr="0" anchor="t" bIns="91425" lIns="91425" spcFirstLastPara="1" rIns="91425" wrap="square" tIns="91425">
            <a:normAutofit/>
          </a:bodyPr>
          <a:lstStyle/>
          <a:p>
            <a:pPr indent="457200" lvl="0" marL="0" rtl="0" algn="l">
              <a:lnSpc>
                <a:spcPct val="200000"/>
              </a:lnSpc>
              <a:spcBef>
                <a:spcPts val="0"/>
              </a:spcBef>
              <a:spcAft>
                <a:spcPts val="0"/>
              </a:spcAft>
              <a:buNone/>
            </a:pPr>
            <a:r>
              <a:rPr b="1" lang="en" u="sng"/>
              <a:t>Note:</a:t>
            </a:r>
            <a:endParaRPr b="1" sz="1350" u="sng">
              <a:solidFill>
                <a:srgbClr val="091E42"/>
              </a:solidFill>
              <a:highlight>
                <a:srgbClr val="F4F5F7"/>
              </a:highlight>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a:t>The agent is an abstraction(person/software/hardware controller) that is trying to learn the task.</a:t>
            </a:r>
            <a:endParaRPr/>
          </a:p>
          <a:p>
            <a:pPr indent="-342900" lvl="0" marL="457200" rtl="0" algn="l">
              <a:spcBef>
                <a:spcPts val="0"/>
              </a:spcBef>
              <a:spcAft>
                <a:spcPts val="0"/>
              </a:spcAft>
              <a:buSzPts val="1800"/>
              <a:buChar char="●"/>
            </a:pPr>
            <a:r>
              <a:rPr lang="en"/>
              <a:t>While the environment is the world around the agent that gives it the feedback.</a:t>
            </a:r>
            <a:endParaRPr sz="1200">
              <a:solidFill>
                <a:srgbClr val="091E42"/>
              </a:solidFill>
              <a:highlight>
                <a:srgbClr val="F4F5F7"/>
              </a:highlight>
              <a:latin typeface="Times New Roman"/>
              <a:ea typeface="Times New Roman"/>
              <a:cs typeface="Times New Roman"/>
              <a:sym typeface="Times New Roman"/>
            </a:endParaRPr>
          </a:p>
          <a:p>
            <a:pPr indent="0" lvl="0" marL="0" rtl="0" algn="just">
              <a:spcBef>
                <a:spcPts val="1200"/>
              </a:spcBef>
              <a:spcAft>
                <a:spcPts val="0"/>
              </a:spcAft>
              <a:buNone/>
            </a:pPr>
            <a:r>
              <a:rPr lang="en"/>
              <a:t>Agent has no control over the environment.The only way agent interacts with environment is by taking an action.The agent can only watch the consequences of the action.</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52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2.Action value function </a:t>
            </a:r>
            <a:endParaRPr/>
          </a:p>
          <a:p>
            <a:pPr indent="0" lvl="0" marL="0" rtl="0" algn="l">
              <a:spcBef>
                <a:spcPts val="0"/>
              </a:spcBef>
              <a:spcAft>
                <a:spcPts val="0"/>
              </a:spcAft>
              <a:buNone/>
            </a:pPr>
            <a:r>
              <a:t/>
            </a:r>
            <a:endParaRPr b="0" sz="1850">
              <a:solidFill>
                <a:srgbClr val="091E42"/>
              </a:solidFill>
              <a:highlight>
                <a:schemeClr val="lt1"/>
              </a:highlight>
              <a:latin typeface="Times New Roman"/>
              <a:ea typeface="Times New Roman"/>
              <a:cs typeface="Times New Roman"/>
              <a:sym typeface="Times New Roman"/>
            </a:endParaRPr>
          </a:p>
        </p:txBody>
      </p:sp>
      <p:sp>
        <p:nvSpPr>
          <p:cNvPr id="234" name="Google Shape;234;p42"/>
          <p:cNvSpPr txBox="1"/>
          <p:nvPr>
            <p:ph idx="1" type="body"/>
          </p:nvPr>
        </p:nvSpPr>
        <p:spPr>
          <a:xfrm>
            <a:off x="311700" y="760125"/>
            <a:ext cx="8520600" cy="38088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We can define a value function for action, i.e., define how valuable it is to perform an action in a particular state. Consider the game of chess - we move our rook to take the opponent’s queen and got an immediate high reward for this move. But taking this action might have been useful in some other state, but in this state (where the King gets endangered) this action is quite unfavorable.We take actions that bring about states with high value, i.e. actions that fetch high immediate reward + expected future rewards because these actions bring the greatest amount of reward over the long run.</a:t>
            </a:r>
            <a:endParaRPr sz="1350">
              <a:solidFill>
                <a:srgbClr val="091E42"/>
              </a:solidFill>
              <a:highlight>
                <a:srgbClr val="F4F5F7"/>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50">
              <a:solidFill>
                <a:srgbClr val="091E42"/>
              </a:solidFill>
              <a:highlight>
                <a:srgbClr val="F4F5F7"/>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50">
              <a:solidFill>
                <a:srgbClr val="091E42"/>
              </a:solidFill>
              <a:highlight>
                <a:srgbClr val="F4F5F7"/>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50">
              <a:solidFill>
                <a:srgbClr val="091E42"/>
              </a:solidFill>
              <a:highlight>
                <a:srgbClr val="F4F5F7"/>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50">
              <a:solidFill>
                <a:srgbClr val="091E42"/>
              </a:solidFill>
              <a:highlight>
                <a:srgbClr val="F4F5F7"/>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350">
              <a:solidFill>
                <a:srgbClr val="091E42"/>
              </a:solidFill>
              <a:highlight>
                <a:srgbClr val="F4F5F7"/>
              </a:highlight>
              <a:latin typeface="Times New Roman"/>
              <a:ea typeface="Times New Roman"/>
              <a:cs typeface="Times New Roman"/>
              <a:sym typeface="Times New Roman"/>
            </a:endParaRPr>
          </a:p>
        </p:txBody>
      </p:sp>
      <p:pic>
        <p:nvPicPr>
          <p:cNvPr id="235" name="Google Shape;235;p42"/>
          <p:cNvPicPr preferRelativeResize="0"/>
          <p:nvPr/>
        </p:nvPicPr>
        <p:blipFill>
          <a:blip r:embed="rId3">
            <a:alphaModFix/>
          </a:blip>
          <a:stretch>
            <a:fillRect/>
          </a:stretch>
        </p:blipFill>
        <p:spPr>
          <a:xfrm>
            <a:off x="4042725" y="271558"/>
            <a:ext cx="929675" cy="432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idx="1" type="body"/>
          </p:nvPr>
        </p:nvSpPr>
        <p:spPr>
          <a:xfrm>
            <a:off x="311700" y="344350"/>
            <a:ext cx="8520600" cy="4729500"/>
          </a:xfrm>
          <a:prstGeom prst="rect">
            <a:avLst/>
          </a:prstGeom>
        </p:spPr>
        <p:txBody>
          <a:bodyPr anchorCtr="0" anchor="t" bIns="91425" lIns="91425" spcFirstLastPara="1" rIns="91425" wrap="square" tIns="91425">
            <a:normAutofit fontScale="77500" lnSpcReduction="10000"/>
          </a:bodyPr>
          <a:lstStyle/>
          <a:p>
            <a:pPr indent="0" lvl="0" marL="0" rtl="0" algn="l">
              <a:lnSpc>
                <a:spcPct val="200000"/>
              </a:lnSpc>
              <a:spcBef>
                <a:spcPts val="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Consider the above example: If you (the agent) are in state 5, let’s say you have the choice of performing 4 actions in that state. You can go either left, right, up or down. All actions are not equally valuable. Some actions can make you closer to the target. So, in state 5, actions ‘up’ and ‘right’ will take you closer to the target cell 9, while the actions ‘down’ and ‘left’ will take you away from the target cell. So when you are in state 5, actions ‘up’ and ‘right’ are more valuable.</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This function calculates the intrinsic value of performing an action when we are in state ‘s’. </a:t>
            </a:r>
            <a:endParaRPr b="1"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Also known as the q-function, q(s, a) is the reward you can expect if you take an action ‘a’ in state ‘s’.</a:t>
            </a:r>
            <a:endParaRPr b="1" sz="135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241" name="Google Shape;241;p43"/>
          <p:cNvPicPr preferRelativeResize="0"/>
          <p:nvPr/>
        </p:nvPicPr>
        <p:blipFill>
          <a:blip r:embed="rId3">
            <a:alphaModFix/>
          </a:blip>
          <a:stretch>
            <a:fillRect/>
          </a:stretch>
        </p:blipFill>
        <p:spPr>
          <a:xfrm>
            <a:off x="364124" y="224175"/>
            <a:ext cx="5413601" cy="1283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idx="1" type="body"/>
          </p:nvPr>
        </p:nvSpPr>
        <p:spPr>
          <a:xfrm>
            <a:off x="311700" y="333450"/>
            <a:ext cx="8520600" cy="423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1.State True/False - “Value function Q(s,a) represents how good it is for an agent to be in state ‘s’”.</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a)True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b)False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2.Reinforcement learning agent aims to maximise a numerical value which represents the long term reward of a state. What is that numerical value?</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a)Value function</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b)Reward</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c)Policy</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d)All of the above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350">
              <a:solidFill>
                <a:srgbClr val="091E42"/>
              </a:solidFill>
              <a:highlight>
                <a:srgbClr val="FFFFFF"/>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idx="1" type="body"/>
          </p:nvPr>
        </p:nvSpPr>
        <p:spPr>
          <a:xfrm>
            <a:off x="311700" y="180900"/>
            <a:ext cx="8520600" cy="438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3.Action choices are made based on immediate reward obtained.</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a)True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b)False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4.Value function V(s) represents how good an action a is when in state s:</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a:t>
            </a:r>
            <a:r>
              <a:rPr lang="en" sz="1850">
                <a:solidFill>
                  <a:srgbClr val="091E42"/>
                </a:solidFill>
                <a:highlight>
                  <a:schemeClr val="lt1"/>
                </a:highlight>
                <a:latin typeface="Times New Roman"/>
                <a:ea typeface="Times New Roman"/>
                <a:cs typeface="Times New Roman"/>
                <a:sym typeface="Times New Roman"/>
              </a:rPr>
              <a:t>True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b)False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 sz="1850">
                <a:solidFill>
                  <a:srgbClr val="091E42"/>
                </a:solidFill>
                <a:highlight>
                  <a:schemeClr val="lt1"/>
                </a:highlight>
                <a:latin typeface="Times New Roman"/>
                <a:ea typeface="Times New Roman"/>
                <a:cs typeface="Times New Roman"/>
                <a:sym typeface="Times New Roman"/>
              </a:rPr>
              <a:t>5.The state-value function and action-value function reflects the expected total reward and not the immediate reward. </a:t>
            </a:r>
            <a:endParaRPr b="1"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a)True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rPr lang="en" sz="1850">
                <a:solidFill>
                  <a:srgbClr val="091E42"/>
                </a:solidFill>
                <a:highlight>
                  <a:schemeClr val="lt1"/>
                </a:highlight>
                <a:latin typeface="Times New Roman"/>
                <a:ea typeface="Times New Roman"/>
                <a:cs typeface="Times New Roman"/>
                <a:sym typeface="Times New Roman"/>
              </a:rPr>
              <a:t>b)False</a:t>
            </a:r>
            <a:endParaRPr sz="1200">
              <a:solidFill>
                <a:srgbClr val="091E42"/>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Policy</a:t>
            </a:r>
            <a:endParaRPr/>
          </a:p>
        </p:txBody>
      </p:sp>
      <p:sp>
        <p:nvSpPr>
          <p:cNvPr id="257" name="Google Shape;257;p46"/>
          <p:cNvSpPr txBox="1"/>
          <p:nvPr>
            <p:ph idx="1" type="body"/>
          </p:nvPr>
        </p:nvSpPr>
        <p:spPr>
          <a:xfrm>
            <a:off x="311700" y="707400"/>
            <a:ext cx="8615400" cy="42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091E42"/>
                </a:solidFill>
                <a:highlight>
                  <a:schemeClr val="lt1"/>
                </a:highlight>
                <a:latin typeface="Times New Roman"/>
                <a:ea typeface="Times New Roman"/>
                <a:cs typeface="Times New Roman"/>
                <a:sym typeface="Times New Roman"/>
              </a:rPr>
              <a:t>The objective of an RL agent is to find the best action to take in a given state, i.e. to learn an optimal policy. </a:t>
            </a:r>
            <a:endParaRPr sz="14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450">
                <a:solidFill>
                  <a:srgbClr val="091E42"/>
                </a:solidFill>
                <a:highlight>
                  <a:schemeClr val="lt1"/>
                </a:highlight>
                <a:latin typeface="Times New Roman"/>
                <a:ea typeface="Times New Roman"/>
                <a:cs typeface="Times New Roman"/>
                <a:sym typeface="Times New Roman"/>
              </a:rPr>
              <a:t>A policy π  is called optimal only if  ∀ π :π ∗≥π</a:t>
            </a:r>
            <a:endParaRPr sz="14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450">
                <a:solidFill>
                  <a:srgbClr val="091E42"/>
                </a:solidFill>
                <a:highlight>
                  <a:schemeClr val="lt1"/>
                </a:highlight>
                <a:latin typeface="Times New Roman"/>
                <a:ea typeface="Times New Roman"/>
                <a:cs typeface="Times New Roman"/>
                <a:sym typeface="Times New Roman"/>
              </a:rPr>
              <a:t>For every possible policy ,</a:t>
            </a:r>
            <a:r>
              <a:rPr lang="en" sz="1450">
                <a:solidFill>
                  <a:srgbClr val="091E42"/>
                </a:solidFill>
                <a:highlight>
                  <a:schemeClr val="lt1"/>
                </a:highlight>
                <a:latin typeface="Times New Roman"/>
                <a:ea typeface="Times New Roman"/>
                <a:cs typeface="Times New Roman"/>
                <a:sym typeface="Times New Roman"/>
              </a:rPr>
              <a:t>π ∗ is at least as good as π.</a:t>
            </a:r>
            <a:endParaRPr sz="14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450">
                <a:solidFill>
                  <a:srgbClr val="091E42"/>
                </a:solidFill>
                <a:highlight>
                  <a:schemeClr val="lt1"/>
                </a:highlight>
                <a:latin typeface="Times New Roman"/>
                <a:ea typeface="Times New Roman"/>
                <a:cs typeface="Times New Roman"/>
                <a:sym typeface="Times New Roman"/>
              </a:rPr>
              <a:t>But, π  is just a mapping (of what actions to take in a given state). How can we compare two mappings? We must have some metric to say one policy is better than another. </a:t>
            </a:r>
            <a:endParaRPr sz="14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350">
                <a:solidFill>
                  <a:srgbClr val="091E42"/>
                </a:solidFill>
                <a:highlight>
                  <a:srgbClr val="F4F5F7"/>
                </a:highlight>
                <a:latin typeface="Times New Roman"/>
                <a:ea typeface="Times New Roman"/>
                <a:cs typeface="Times New Roman"/>
                <a:sym typeface="Times New Roman"/>
              </a:rPr>
              <a:t>Policy </a:t>
            </a:r>
            <a:r>
              <a:rPr lang="en" sz="1700">
                <a:solidFill>
                  <a:srgbClr val="091E42"/>
                </a:solidFill>
                <a:highlight>
                  <a:srgbClr val="F4F5F7"/>
                </a:highlight>
                <a:latin typeface="Times New Roman"/>
                <a:ea typeface="Times New Roman"/>
                <a:cs typeface="Times New Roman"/>
                <a:sym typeface="Times New Roman"/>
              </a:rPr>
              <a:t>π </a:t>
            </a:r>
            <a:r>
              <a:rPr lang="en" sz="1350">
                <a:solidFill>
                  <a:srgbClr val="091E42"/>
                </a:solidFill>
                <a:highlight>
                  <a:srgbClr val="F4F5F7"/>
                </a:highlight>
                <a:latin typeface="Times New Roman"/>
                <a:ea typeface="Times New Roman"/>
                <a:cs typeface="Times New Roman"/>
                <a:sym typeface="Times New Roman"/>
              </a:rPr>
              <a:t> is better than </a:t>
            </a:r>
            <a:r>
              <a:rPr lang="en" sz="1700">
                <a:solidFill>
                  <a:srgbClr val="091E42"/>
                </a:solidFill>
                <a:highlight>
                  <a:srgbClr val="F4F5F7"/>
                </a:highlight>
                <a:latin typeface="Times New Roman"/>
                <a:ea typeface="Times New Roman"/>
                <a:cs typeface="Times New Roman"/>
                <a:sym typeface="Times New Roman"/>
              </a:rPr>
              <a:t>π</a:t>
            </a:r>
            <a:r>
              <a:rPr lang="en" sz="1200">
                <a:solidFill>
                  <a:srgbClr val="091E42"/>
                </a:solidFill>
                <a:highlight>
                  <a:srgbClr val="F4F5F7"/>
                </a:highlight>
                <a:latin typeface="Times New Roman"/>
                <a:ea typeface="Times New Roman"/>
                <a:cs typeface="Times New Roman"/>
                <a:sym typeface="Times New Roman"/>
              </a:rPr>
              <a:t>′ </a:t>
            </a:r>
            <a:r>
              <a:rPr lang="en" sz="1350">
                <a:solidFill>
                  <a:srgbClr val="091E42"/>
                </a:solidFill>
                <a:highlight>
                  <a:srgbClr val="F4F5F7"/>
                </a:highlight>
                <a:latin typeface="Times New Roman"/>
                <a:ea typeface="Times New Roman"/>
                <a:cs typeface="Times New Roman"/>
                <a:sym typeface="Times New Roman"/>
              </a:rPr>
              <a:t> if, for all states, the value function is higher if you follow policy </a:t>
            </a:r>
            <a:r>
              <a:rPr lang="en" sz="1700">
                <a:solidFill>
                  <a:srgbClr val="091E42"/>
                </a:solidFill>
                <a:highlight>
                  <a:srgbClr val="F4F5F7"/>
                </a:highlight>
                <a:latin typeface="Times New Roman"/>
                <a:ea typeface="Times New Roman"/>
                <a:cs typeface="Times New Roman"/>
                <a:sym typeface="Times New Roman"/>
              </a:rPr>
              <a:t>π </a:t>
            </a:r>
            <a:r>
              <a:rPr lang="en" sz="1350">
                <a:solidFill>
                  <a:srgbClr val="091E42"/>
                </a:solidFill>
                <a:highlight>
                  <a:srgbClr val="F4F5F7"/>
                </a:highlight>
                <a:latin typeface="Times New Roman"/>
                <a:ea typeface="Times New Roman"/>
                <a:cs typeface="Times New Roman"/>
                <a:sym typeface="Times New Roman"/>
              </a:rPr>
              <a:t> than if you follow policy </a:t>
            </a:r>
            <a:r>
              <a:rPr lang="en" sz="1700">
                <a:solidFill>
                  <a:srgbClr val="091E42"/>
                </a:solidFill>
                <a:highlight>
                  <a:srgbClr val="F4F5F7"/>
                </a:highlight>
                <a:latin typeface="Times New Roman"/>
                <a:ea typeface="Times New Roman"/>
                <a:cs typeface="Times New Roman"/>
                <a:sym typeface="Times New Roman"/>
              </a:rPr>
              <a:t>π</a:t>
            </a:r>
            <a:r>
              <a:rPr lang="en" sz="1200">
                <a:solidFill>
                  <a:srgbClr val="091E42"/>
                </a:solidFill>
                <a:highlight>
                  <a:srgbClr val="F4F5F7"/>
                </a:highlight>
                <a:latin typeface="Times New Roman"/>
                <a:ea typeface="Times New Roman"/>
                <a:cs typeface="Times New Roman"/>
                <a:sym typeface="Times New Roman"/>
              </a:rPr>
              <a:t>′</a:t>
            </a:r>
            <a:endParaRPr sz="1200">
              <a:solidFill>
                <a:srgbClr val="091E42"/>
              </a:solidFill>
              <a:highlight>
                <a:srgbClr val="F4F5F7"/>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350">
                <a:solidFill>
                  <a:srgbClr val="091E42"/>
                </a:solidFill>
                <a:highlight>
                  <a:srgbClr val="F4F5F7"/>
                </a:highlight>
                <a:latin typeface="Times New Roman"/>
                <a:ea typeface="Times New Roman"/>
                <a:cs typeface="Times New Roman"/>
                <a:sym typeface="Times New Roman"/>
              </a:rPr>
              <a:t>(               : expected future rewards of being in state s and following policy </a:t>
            </a:r>
            <a:r>
              <a:rPr lang="en" sz="1700">
                <a:solidFill>
                  <a:srgbClr val="091E42"/>
                </a:solidFill>
                <a:highlight>
                  <a:srgbClr val="F4F5F7"/>
                </a:highlight>
                <a:latin typeface="Times New Roman"/>
                <a:ea typeface="Times New Roman"/>
                <a:cs typeface="Times New Roman"/>
                <a:sym typeface="Times New Roman"/>
              </a:rPr>
              <a:t>π )</a:t>
            </a:r>
            <a:endParaRPr sz="1350">
              <a:solidFill>
                <a:srgbClr val="091E42"/>
              </a:solidFill>
              <a:highlight>
                <a:srgbClr val="F4F5F7"/>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350">
                <a:solidFill>
                  <a:srgbClr val="091E42"/>
                </a:solidFill>
                <a:highlight>
                  <a:srgbClr val="F4F5F7"/>
                </a:highlight>
                <a:latin typeface="Times New Roman"/>
                <a:ea typeface="Times New Roman"/>
                <a:cs typeface="Times New Roman"/>
                <a:sym typeface="Times New Roman"/>
              </a:rPr>
              <a:t>M</a:t>
            </a:r>
            <a:r>
              <a:rPr lang="en" sz="1350">
                <a:solidFill>
                  <a:srgbClr val="091E42"/>
                </a:solidFill>
                <a:highlight>
                  <a:srgbClr val="F4F5F7"/>
                </a:highlight>
                <a:latin typeface="Times New Roman"/>
                <a:ea typeface="Times New Roman"/>
                <a:cs typeface="Times New Roman"/>
                <a:sym typeface="Times New Roman"/>
              </a:rPr>
              <a:t>athematically,</a:t>
            </a:r>
            <a:endParaRPr sz="135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t/>
            </a:r>
            <a:endParaRPr sz="1350">
              <a:solidFill>
                <a:srgbClr val="091E42"/>
              </a:solidFill>
              <a:highlight>
                <a:srgbClr val="F4F5F7"/>
              </a:highlight>
              <a:latin typeface="Times New Roman"/>
              <a:ea typeface="Times New Roman"/>
              <a:cs typeface="Times New Roman"/>
              <a:sym typeface="Times New Roman"/>
            </a:endParaRPr>
          </a:p>
        </p:txBody>
      </p:sp>
      <p:pic>
        <p:nvPicPr>
          <p:cNvPr id="258" name="Google Shape;258;p46"/>
          <p:cNvPicPr preferRelativeResize="0"/>
          <p:nvPr/>
        </p:nvPicPr>
        <p:blipFill>
          <a:blip r:embed="rId3">
            <a:alphaModFix/>
          </a:blip>
          <a:stretch>
            <a:fillRect/>
          </a:stretch>
        </p:blipFill>
        <p:spPr>
          <a:xfrm>
            <a:off x="546638" y="4405550"/>
            <a:ext cx="3495675" cy="647700"/>
          </a:xfrm>
          <a:prstGeom prst="rect">
            <a:avLst/>
          </a:prstGeom>
          <a:noFill/>
          <a:ln>
            <a:noFill/>
          </a:ln>
        </p:spPr>
      </p:pic>
      <p:pic>
        <p:nvPicPr>
          <p:cNvPr id="259" name="Google Shape;259;p46"/>
          <p:cNvPicPr preferRelativeResize="0"/>
          <p:nvPr/>
        </p:nvPicPr>
        <p:blipFill>
          <a:blip r:embed="rId4">
            <a:alphaModFix/>
          </a:blip>
          <a:stretch>
            <a:fillRect/>
          </a:stretch>
        </p:blipFill>
        <p:spPr>
          <a:xfrm>
            <a:off x="546650" y="3459272"/>
            <a:ext cx="504025" cy="338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a:solidFill>
                  <a:srgbClr val="000000"/>
                </a:solidFill>
                <a:latin typeface="Arial"/>
                <a:ea typeface="Arial"/>
                <a:cs typeface="Arial"/>
                <a:sym typeface="Arial"/>
              </a:rPr>
              <a:t>Model of the Environment</a:t>
            </a:r>
            <a:endParaRPr>
              <a:solidFill>
                <a:srgbClr val="000000"/>
              </a:solidFill>
              <a:latin typeface="Arial"/>
              <a:ea typeface="Arial"/>
              <a:cs typeface="Arial"/>
              <a:sym typeface="Arial"/>
            </a:endParaRPr>
          </a:p>
          <a:p>
            <a:pPr indent="0" lvl="0" marL="0" rtl="0" algn="l">
              <a:spcBef>
                <a:spcPts val="1100"/>
              </a:spcBef>
              <a:spcAft>
                <a:spcPts val="0"/>
              </a:spcAft>
              <a:buNone/>
            </a:pPr>
            <a:r>
              <a:t/>
            </a:r>
            <a:endParaRPr/>
          </a:p>
        </p:txBody>
      </p:sp>
      <p:sp>
        <p:nvSpPr>
          <p:cNvPr id="265" name="Google Shape;265;p47"/>
          <p:cNvSpPr txBox="1"/>
          <p:nvPr>
            <p:ph idx="1" type="body"/>
          </p:nvPr>
        </p:nvSpPr>
        <p:spPr>
          <a:xfrm>
            <a:off x="311700" y="1266325"/>
            <a:ext cx="8520600" cy="3877200"/>
          </a:xfrm>
          <a:prstGeom prst="rect">
            <a:avLst/>
          </a:prstGeom>
        </p:spPr>
        <p:txBody>
          <a:bodyPr anchorCtr="0" anchor="t" bIns="91425" lIns="91425" spcFirstLastPara="1" rIns="91425" wrap="square" tIns="91425">
            <a:normAutofit fontScale="77500"/>
          </a:bodyPr>
          <a:lstStyle/>
          <a:p>
            <a:pPr indent="0" lvl="0" marL="0" rtl="0" algn="l">
              <a:lnSpc>
                <a:spcPct val="200000"/>
              </a:lnSpc>
              <a:spcBef>
                <a:spcPts val="0"/>
              </a:spcBef>
              <a:spcAft>
                <a:spcPts val="0"/>
              </a:spcAft>
              <a:buNone/>
            </a:pPr>
            <a:r>
              <a:rPr b="1" lang="en" sz="2135">
                <a:solidFill>
                  <a:srgbClr val="091E42"/>
                </a:solidFill>
                <a:highlight>
                  <a:schemeClr val="lt1"/>
                </a:highlight>
                <a:latin typeface="Times New Roman"/>
                <a:ea typeface="Times New Roman"/>
                <a:cs typeface="Times New Roman"/>
                <a:sym typeface="Times New Roman"/>
              </a:rPr>
              <a:t>Model is represented by </a:t>
            </a:r>
            <a:endParaRPr b="1" sz="2135">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850">
              <a:solidFill>
                <a:srgbClr val="091E42"/>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There are broadly two types of frameworks in RL: model-based and model-free.</a:t>
            </a:r>
            <a:endParaRPr sz="1850">
              <a:solidFill>
                <a:srgbClr val="091E42"/>
              </a:solidFill>
              <a:highlight>
                <a:schemeClr val="lt1"/>
              </a:highlight>
              <a:latin typeface="Times New Roman"/>
              <a:ea typeface="Times New Roman"/>
              <a:cs typeface="Times New Roman"/>
              <a:sym typeface="Times New Roman"/>
            </a:endParaRPr>
          </a:p>
          <a:p>
            <a:pPr indent="-287655" lvl="0" marL="457200" rtl="0" algn="l">
              <a:lnSpc>
                <a:spcPct val="115000"/>
              </a:lnSpc>
              <a:spcBef>
                <a:spcPts val="2300"/>
              </a:spcBef>
              <a:spcAft>
                <a:spcPts val="0"/>
              </a:spcAft>
              <a:buClr>
                <a:srgbClr val="091E42"/>
              </a:buClr>
              <a:buSzPct val="64864"/>
              <a:buFont typeface="Times New Roman"/>
              <a:buChar char="●"/>
            </a:pPr>
            <a:r>
              <a:rPr lang="en" sz="1850">
                <a:solidFill>
                  <a:srgbClr val="091E42"/>
                </a:solidFill>
                <a:highlight>
                  <a:schemeClr val="lt1"/>
                </a:highlight>
                <a:latin typeface="Times New Roman"/>
                <a:ea typeface="Times New Roman"/>
                <a:cs typeface="Times New Roman"/>
                <a:sym typeface="Times New Roman"/>
              </a:rPr>
              <a:t>In </a:t>
            </a:r>
            <a:r>
              <a:rPr b="1" lang="en" sz="1850">
                <a:solidFill>
                  <a:srgbClr val="091E42"/>
                </a:solidFill>
                <a:highlight>
                  <a:schemeClr val="lt1"/>
                </a:highlight>
                <a:latin typeface="Times New Roman"/>
                <a:ea typeface="Times New Roman"/>
                <a:cs typeface="Times New Roman"/>
                <a:sym typeface="Times New Roman"/>
              </a:rPr>
              <a:t>model-based methods</a:t>
            </a:r>
            <a:r>
              <a:rPr lang="en" sz="1850">
                <a:solidFill>
                  <a:srgbClr val="091E42"/>
                </a:solidFill>
                <a:highlight>
                  <a:schemeClr val="lt1"/>
                </a:highlight>
                <a:latin typeface="Times New Roman"/>
                <a:ea typeface="Times New Roman"/>
                <a:cs typeface="Times New Roman"/>
                <a:sym typeface="Times New Roman"/>
              </a:rPr>
              <a:t>, it is possible to learn what is called a model of the environment, i.e. a model which maps the consequences (next state, reward) of taking an action in a state.</a:t>
            </a:r>
            <a:endParaRPr sz="1850">
              <a:solidFill>
                <a:srgbClr val="091E42"/>
              </a:solidFill>
              <a:highlight>
                <a:schemeClr val="lt1"/>
              </a:highlight>
              <a:latin typeface="Times New Roman"/>
              <a:ea typeface="Times New Roman"/>
              <a:cs typeface="Times New Roman"/>
              <a:sym typeface="Times New Roman"/>
            </a:endParaRPr>
          </a:p>
          <a:p>
            <a:pPr indent="-287655" lvl="0" marL="457200" rtl="0" algn="l">
              <a:lnSpc>
                <a:spcPct val="115000"/>
              </a:lnSpc>
              <a:spcBef>
                <a:spcPts val="0"/>
              </a:spcBef>
              <a:spcAft>
                <a:spcPts val="0"/>
              </a:spcAft>
              <a:buClr>
                <a:srgbClr val="091E42"/>
              </a:buClr>
              <a:buSzPct val="64864"/>
              <a:buFont typeface="Times New Roman"/>
              <a:buChar char="●"/>
            </a:pPr>
            <a:r>
              <a:rPr lang="en" sz="1850">
                <a:solidFill>
                  <a:srgbClr val="091E42"/>
                </a:solidFill>
                <a:highlight>
                  <a:schemeClr val="lt1"/>
                </a:highlight>
                <a:latin typeface="Times New Roman"/>
                <a:ea typeface="Times New Roman"/>
                <a:cs typeface="Times New Roman"/>
                <a:sym typeface="Times New Roman"/>
              </a:rPr>
              <a:t>In </a:t>
            </a:r>
            <a:r>
              <a:rPr b="1" lang="en" sz="1850">
                <a:solidFill>
                  <a:srgbClr val="091E42"/>
                </a:solidFill>
                <a:highlight>
                  <a:schemeClr val="lt1"/>
                </a:highlight>
                <a:latin typeface="Times New Roman"/>
                <a:ea typeface="Times New Roman"/>
                <a:cs typeface="Times New Roman"/>
                <a:sym typeface="Times New Roman"/>
              </a:rPr>
              <a:t>model-free methods</a:t>
            </a:r>
            <a:r>
              <a:rPr lang="en" sz="1850">
                <a:solidFill>
                  <a:srgbClr val="091E42"/>
                </a:solidFill>
                <a:highlight>
                  <a:schemeClr val="lt1"/>
                </a:highlight>
                <a:latin typeface="Times New Roman"/>
                <a:ea typeface="Times New Roman"/>
                <a:cs typeface="Times New Roman"/>
                <a:sym typeface="Times New Roman"/>
              </a:rPr>
              <a:t>, it is not possible to learn an explicit model (which is a more realistic case).</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2300"/>
              </a:spcBef>
              <a:spcAft>
                <a:spcPts val="1200"/>
              </a:spcAft>
              <a:buNone/>
            </a:pPr>
            <a:r>
              <a:t/>
            </a:r>
            <a:endParaRPr/>
          </a:p>
        </p:txBody>
      </p:sp>
      <p:pic>
        <p:nvPicPr>
          <p:cNvPr id="266" name="Google Shape;266;p47"/>
          <p:cNvPicPr preferRelativeResize="0"/>
          <p:nvPr/>
        </p:nvPicPr>
        <p:blipFill>
          <a:blip r:embed="rId3">
            <a:alphaModFix/>
          </a:blip>
          <a:stretch>
            <a:fillRect/>
          </a:stretch>
        </p:blipFill>
        <p:spPr>
          <a:xfrm>
            <a:off x="729897" y="1915675"/>
            <a:ext cx="1822324" cy="707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idx="1" type="body"/>
          </p:nvPr>
        </p:nvSpPr>
        <p:spPr>
          <a:xfrm>
            <a:off x="311700" y="366150"/>
            <a:ext cx="8520600" cy="4203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500">
                <a:solidFill>
                  <a:srgbClr val="091E42"/>
                </a:solidFill>
                <a:highlight>
                  <a:srgbClr val="FFFFFF"/>
                </a:highlight>
                <a:latin typeface="Arial"/>
                <a:ea typeface="Arial"/>
                <a:cs typeface="Arial"/>
                <a:sym typeface="Arial"/>
              </a:rPr>
              <a:t>Q. Which of following correctly explains the difference between policy and model of the environment?</a:t>
            </a:r>
            <a:endParaRPr b="1" sz="1500">
              <a:solidFill>
                <a:srgbClr val="091E42"/>
              </a:solidFill>
              <a:highlight>
                <a:srgbClr val="FFFFFF"/>
              </a:highlight>
              <a:latin typeface="Arial"/>
              <a:ea typeface="Arial"/>
              <a:cs typeface="Arial"/>
              <a:sym typeface="Arial"/>
            </a:endParaRPr>
          </a:p>
          <a:p>
            <a:pPr indent="-333375" lvl="0" marL="457200" marR="152400" rtl="0" algn="just">
              <a:lnSpc>
                <a:spcPct val="130000"/>
              </a:lnSpc>
              <a:spcBef>
                <a:spcPts val="1200"/>
              </a:spcBef>
              <a:spcAft>
                <a:spcPts val="0"/>
              </a:spcAft>
              <a:buClr>
                <a:srgbClr val="091E42"/>
              </a:buClr>
              <a:buSzPts val="1650"/>
              <a:buFont typeface="Arial"/>
              <a:buAutoNum type="alphaLcParenR"/>
            </a:pPr>
            <a:r>
              <a:rPr lang="en" sz="1650">
                <a:solidFill>
                  <a:srgbClr val="091E42"/>
                </a:solidFill>
                <a:highlight>
                  <a:srgbClr val="FFFFFF"/>
                </a:highlight>
                <a:latin typeface="Arial"/>
                <a:ea typeface="Arial"/>
                <a:cs typeface="Arial"/>
                <a:sym typeface="Arial"/>
              </a:rPr>
              <a:t>Policy defines which state the agent will land into and what reward it will get for taking an action from state s; whereas model of the environment defines what action the agent should take from a state.</a:t>
            </a:r>
            <a:endParaRPr sz="1650">
              <a:solidFill>
                <a:srgbClr val="091E42"/>
              </a:solidFill>
              <a:highlight>
                <a:srgbClr val="FFFFFF"/>
              </a:highlight>
              <a:latin typeface="Arial"/>
              <a:ea typeface="Arial"/>
              <a:cs typeface="Arial"/>
              <a:sym typeface="Arial"/>
            </a:endParaRPr>
          </a:p>
          <a:p>
            <a:pPr indent="-333375" lvl="0" marL="457200" marR="152400" rtl="0" algn="just">
              <a:lnSpc>
                <a:spcPct val="130000"/>
              </a:lnSpc>
              <a:spcBef>
                <a:spcPts val="0"/>
              </a:spcBef>
              <a:spcAft>
                <a:spcPts val="0"/>
              </a:spcAft>
              <a:buClr>
                <a:srgbClr val="091E42"/>
              </a:buClr>
              <a:buSzPts val="1650"/>
              <a:buFont typeface="Arial"/>
              <a:buAutoNum type="alphaLcParenR"/>
            </a:pPr>
            <a:r>
              <a:rPr lang="en" sz="1650">
                <a:solidFill>
                  <a:srgbClr val="091E42"/>
                </a:solidFill>
                <a:latin typeface="Arial"/>
                <a:ea typeface="Arial"/>
                <a:cs typeface="Arial"/>
                <a:sym typeface="Arial"/>
              </a:rPr>
              <a:t>Model of the environment defines which state the agent will land into and what reward it will get for taking an action from state s; whereas policy defines what action the agent should take from a state.</a:t>
            </a:r>
            <a:endParaRPr sz="1650">
              <a:solidFill>
                <a:srgbClr val="091E42"/>
              </a:solidFill>
              <a:latin typeface="Arial"/>
              <a:ea typeface="Arial"/>
              <a:cs typeface="Arial"/>
              <a:sym typeface="Arial"/>
            </a:endParaRPr>
          </a:p>
          <a:p>
            <a:pPr indent="-333375" lvl="0" marL="457200" marR="152400" rtl="0" algn="just">
              <a:lnSpc>
                <a:spcPct val="130000"/>
              </a:lnSpc>
              <a:spcBef>
                <a:spcPts val="0"/>
              </a:spcBef>
              <a:spcAft>
                <a:spcPts val="0"/>
              </a:spcAft>
              <a:buClr>
                <a:srgbClr val="091E42"/>
              </a:buClr>
              <a:buSzPts val="1650"/>
              <a:buFont typeface="Arial"/>
              <a:buAutoNum type="alphaLcParenR"/>
            </a:pPr>
            <a:r>
              <a:rPr lang="en" sz="1650">
                <a:solidFill>
                  <a:srgbClr val="091E42"/>
                </a:solidFill>
                <a:highlight>
                  <a:srgbClr val="FFFFFF"/>
                </a:highlight>
                <a:latin typeface="Arial"/>
                <a:ea typeface="Arial"/>
                <a:cs typeface="Arial"/>
                <a:sym typeface="Arial"/>
              </a:rPr>
              <a:t>Environment is stochastic and an agent can see any future state s and reward r after taking action from state. To handle this we make our policy deterministic.</a:t>
            </a:r>
            <a:endParaRPr sz="1650">
              <a:solidFill>
                <a:srgbClr val="091E42"/>
              </a:solidFill>
              <a:highlight>
                <a:srgbClr val="FFFFFF"/>
              </a:highlight>
              <a:latin typeface="Arial"/>
              <a:ea typeface="Arial"/>
              <a:cs typeface="Arial"/>
              <a:sym typeface="Arial"/>
            </a:endParaRPr>
          </a:p>
          <a:p>
            <a:pPr indent="-333375" lvl="0" marL="457200" marR="152400" rtl="0" algn="just">
              <a:lnSpc>
                <a:spcPct val="130000"/>
              </a:lnSpc>
              <a:spcBef>
                <a:spcPts val="0"/>
              </a:spcBef>
              <a:spcAft>
                <a:spcPts val="0"/>
              </a:spcAft>
              <a:buClr>
                <a:srgbClr val="091E42"/>
              </a:buClr>
              <a:buSzPts val="1650"/>
              <a:buFont typeface="Arial"/>
              <a:buAutoNum type="alphaLcParenR"/>
            </a:pPr>
            <a:r>
              <a:rPr lang="en" sz="1650">
                <a:solidFill>
                  <a:srgbClr val="091E42"/>
                </a:solidFill>
                <a:highlight>
                  <a:srgbClr val="FFFFFF"/>
                </a:highlight>
                <a:latin typeface="Arial"/>
                <a:ea typeface="Arial"/>
                <a:cs typeface="Arial"/>
                <a:sym typeface="Arial"/>
              </a:rPr>
              <a:t>None of these</a:t>
            </a:r>
            <a:endParaRPr sz="1650">
              <a:solidFill>
                <a:srgbClr val="091E4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sz="1200">
              <a:solidFill>
                <a:srgbClr val="091E42"/>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idx="1" type="body"/>
          </p:nvPr>
        </p:nvSpPr>
        <p:spPr>
          <a:xfrm>
            <a:off x="311700" y="289875"/>
            <a:ext cx="8520600" cy="4279200"/>
          </a:xfrm>
          <a:prstGeom prst="rect">
            <a:avLst/>
          </a:prstGeom>
        </p:spPr>
        <p:txBody>
          <a:bodyPr anchorCtr="0" anchor="t" bIns="91425" lIns="91425" spcFirstLastPara="1" rIns="91425" wrap="square" tIns="91425">
            <a:normAutofit/>
          </a:bodyPr>
          <a:lstStyle/>
          <a:p>
            <a:pPr indent="0" lvl="0" marL="190500" marR="190500" rtl="0" algn="l">
              <a:spcBef>
                <a:spcPts val="0"/>
              </a:spcBef>
              <a:spcAft>
                <a:spcPts val="0"/>
              </a:spcAft>
              <a:buNone/>
            </a:pPr>
            <a:r>
              <a:rPr b="1" lang="en" sz="1500">
                <a:solidFill>
                  <a:srgbClr val="091E42"/>
                </a:solidFill>
                <a:highlight>
                  <a:srgbClr val="FFFFFF"/>
                </a:highlight>
                <a:latin typeface="Arial"/>
                <a:ea typeface="Arial"/>
                <a:cs typeface="Arial"/>
                <a:sym typeface="Arial"/>
              </a:rPr>
              <a:t>Markov Decision Process</a:t>
            </a:r>
            <a:endParaRPr b="1" sz="1500">
              <a:solidFill>
                <a:srgbClr val="091E42"/>
              </a:solidFill>
              <a:highlight>
                <a:srgbClr val="FFFFFF"/>
              </a:highlight>
              <a:latin typeface="Arial"/>
              <a:ea typeface="Arial"/>
              <a:cs typeface="Arial"/>
              <a:sym typeface="Arial"/>
            </a:endParaRPr>
          </a:p>
          <a:p>
            <a:pPr indent="0" lvl="0" marL="190500" marR="190500" rtl="0" algn="l">
              <a:lnSpc>
                <a:spcPct val="130000"/>
              </a:lnSpc>
              <a:spcBef>
                <a:spcPts val="900"/>
              </a:spcBef>
              <a:spcAft>
                <a:spcPts val="0"/>
              </a:spcAft>
              <a:buNone/>
            </a:pPr>
            <a:r>
              <a:rPr lang="en" sz="1350">
                <a:solidFill>
                  <a:srgbClr val="091E42"/>
                </a:solidFill>
                <a:highlight>
                  <a:srgbClr val="FFFFFF"/>
                </a:highlight>
                <a:latin typeface="Arial"/>
                <a:ea typeface="Arial"/>
                <a:cs typeface="Arial"/>
                <a:sym typeface="Arial"/>
              </a:rPr>
              <a:t>An agent is learning to play the game of chess. His policy is deterministic, i.e. when in state s he always takes the action a. According to him, everytime he takes the action a in the state s, he should end up in the same new state s' and get the same reward r. However, this is not the case. Each time he is taking the action a in state s, he is landing in a very different new state (which is not s') and getting a very different reward (which is not equal to r).</a:t>
            </a:r>
            <a:endParaRPr sz="1350">
              <a:solidFill>
                <a:srgbClr val="091E42"/>
              </a:solidFill>
              <a:highlight>
                <a:srgbClr val="FFFFFF"/>
              </a:highlight>
              <a:latin typeface="Arial"/>
              <a:ea typeface="Arial"/>
              <a:cs typeface="Arial"/>
              <a:sym typeface="Arial"/>
            </a:endParaRPr>
          </a:p>
          <a:p>
            <a:pPr indent="0" lvl="0" marL="190500" marR="190500" rtl="0" algn="l">
              <a:lnSpc>
                <a:spcPct val="130000"/>
              </a:lnSpc>
              <a:spcBef>
                <a:spcPts val="1200"/>
              </a:spcBef>
              <a:spcAft>
                <a:spcPts val="0"/>
              </a:spcAft>
              <a:buNone/>
            </a:pPr>
            <a:r>
              <a:rPr lang="en" sz="1350">
                <a:solidFill>
                  <a:srgbClr val="091E42"/>
                </a:solidFill>
                <a:highlight>
                  <a:srgbClr val="FFFFFF"/>
                </a:highlight>
                <a:latin typeface="Arial"/>
                <a:ea typeface="Arial"/>
                <a:cs typeface="Arial"/>
                <a:sym typeface="Arial"/>
              </a:rPr>
              <a:t>Why is he getting a different reward and a different next state on taking the same action in state s?</a:t>
            </a:r>
            <a:endParaRPr sz="120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120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The environment is deterministic.</a:t>
            </a:r>
            <a:endParaRPr sz="135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Environment is stochastic</a:t>
            </a:r>
            <a:endParaRPr sz="135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Policy is stochastic</a:t>
            </a:r>
            <a:endParaRPr sz="135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None of these</a:t>
            </a:r>
            <a:endParaRPr sz="1350">
              <a:solidFill>
                <a:srgbClr val="091E4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0"/>
          <p:cNvSpPr txBox="1"/>
          <p:nvPr>
            <p:ph idx="1" type="body"/>
          </p:nvPr>
        </p:nvSpPr>
        <p:spPr>
          <a:xfrm>
            <a:off x="311700" y="377050"/>
            <a:ext cx="85206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91E42"/>
                </a:solidFill>
                <a:latin typeface="Arial"/>
                <a:ea typeface="Arial"/>
                <a:cs typeface="Arial"/>
                <a:sym typeface="Arial"/>
              </a:rPr>
              <a:t>Which of the following statements is incorrect?</a:t>
            </a:r>
            <a:endParaRPr sz="1200">
              <a:solidFill>
                <a:srgbClr val="091E42"/>
              </a:solidFill>
              <a:highlight>
                <a:srgbClr val="FFFFFF"/>
              </a:highlight>
              <a:latin typeface="Arial"/>
              <a:ea typeface="Arial"/>
              <a:cs typeface="Arial"/>
              <a:sym typeface="Arial"/>
            </a:endParaRPr>
          </a:p>
          <a:p>
            <a:pPr indent="0" lvl="0" marL="292100" marR="152400" rtl="0" algn="l">
              <a:lnSpc>
                <a:spcPct val="130000"/>
              </a:lnSpc>
              <a:spcBef>
                <a:spcPts val="0"/>
              </a:spcBef>
              <a:spcAft>
                <a:spcPts val="0"/>
              </a:spcAft>
              <a:buNone/>
            </a:pPr>
            <a:r>
              <a:t/>
            </a:r>
            <a:endParaRPr sz="135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140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In deterministic policy, you can take only one action from a state. Whereas in stochastic policy, there is a probability distribution that defines what all actions can be taken from a state.</a:t>
            </a:r>
            <a:endParaRPr sz="135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latin typeface="Arial"/>
                <a:ea typeface="Arial"/>
                <a:cs typeface="Arial"/>
                <a:sym typeface="Arial"/>
              </a:rPr>
              <a:t>In stochastic policy, you can take only one action from a state. Whereas in a deterministic policy, there is a probability distribution that defines what all actions can be taken from a state</a:t>
            </a:r>
            <a:endParaRPr sz="1350">
              <a:solidFill>
                <a:srgbClr val="091E42"/>
              </a:solidFill>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Stochastic policies are inherently exploratory in nature, whereas deterministic policies are exploiting</a:t>
            </a:r>
            <a:endParaRPr sz="1350">
              <a:solidFill>
                <a:srgbClr val="091E42"/>
              </a:solidFill>
              <a:highlight>
                <a:srgbClr val="FFFFFF"/>
              </a:highlight>
              <a:latin typeface="Arial"/>
              <a:ea typeface="Arial"/>
              <a:cs typeface="Arial"/>
              <a:sym typeface="Arial"/>
            </a:endParaRPr>
          </a:p>
          <a:p>
            <a:pPr indent="-314325" lvl="0" marL="457200" marR="152400" rtl="0" algn="l">
              <a:lnSpc>
                <a:spcPct val="130000"/>
              </a:lnSpc>
              <a:spcBef>
                <a:spcPts val="0"/>
              </a:spcBef>
              <a:spcAft>
                <a:spcPts val="0"/>
              </a:spcAft>
              <a:buClr>
                <a:srgbClr val="091E42"/>
              </a:buClr>
              <a:buSzPts val="1350"/>
              <a:buFont typeface="Arial"/>
              <a:buAutoNum type="alphaLcParenR"/>
            </a:pPr>
            <a:r>
              <a:rPr lang="en" sz="1350">
                <a:solidFill>
                  <a:srgbClr val="091E42"/>
                </a:solidFill>
                <a:highlight>
                  <a:srgbClr val="FFFFFF"/>
                </a:highlight>
                <a:latin typeface="Arial"/>
                <a:ea typeface="Arial"/>
                <a:cs typeface="Arial"/>
                <a:sym typeface="Arial"/>
              </a:rPr>
              <a:t>All of these</a:t>
            </a:r>
            <a:endParaRPr sz="1350">
              <a:solidFill>
                <a:srgbClr val="091E42"/>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200">
              <a:solidFill>
                <a:srgbClr val="091E42"/>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91E42"/>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idx="1" type="body"/>
          </p:nvPr>
        </p:nvSpPr>
        <p:spPr>
          <a:xfrm>
            <a:off x="311700" y="322550"/>
            <a:ext cx="8520600" cy="4246500"/>
          </a:xfrm>
          <a:prstGeom prst="rect">
            <a:avLst/>
          </a:prstGeom>
        </p:spPr>
        <p:txBody>
          <a:bodyPr anchorCtr="0" anchor="t" bIns="91425" lIns="91425" spcFirstLastPara="1" rIns="91425" wrap="square" tIns="91425">
            <a:normAutofit/>
          </a:bodyPr>
          <a:lstStyle/>
          <a:p>
            <a:pPr indent="0" lvl="0" marL="0" marR="152400" rtl="0" algn="l">
              <a:lnSpc>
                <a:spcPct val="130000"/>
              </a:lnSpc>
              <a:spcBef>
                <a:spcPts val="900"/>
              </a:spcBef>
              <a:spcAft>
                <a:spcPts val="0"/>
              </a:spcAft>
              <a:buNone/>
            </a:pPr>
            <a:r>
              <a:rPr lang="en" sz="1500">
                <a:solidFill>
                  <a:srgbClr val="091E42"/>
                </a:solidFill>
                <a:highlight>
                  <a:srgbClr val="FFFFFF"/>
                </a:highlight>
                <a:latin typeface="Arial"/>
                <a:ea typeface="Arial"/>
                <a:cs typeface="Arial"/>
                <a:sym typeface="Arial"/>
              </a:rPr>
              <a:t>Which of the following correctly defines the model of the environment?</a:t>
            </a:r>
            <a:endParaRPr sz="1500">
              <a:solidFill>
                <a:srgbClr val="091E42"/>
              </a:solidFill>
              <a:highlight>
                <a:srgbClr val="FFFFFF"/>
              </a:highlight>
              <a:latin typeface="Arial"/>
              <a:ea typeface="Arial"/>
              <a:cs typeface="Arial"/>
              <a:sym typeface="Arial"/>
            </a:endParaRPr>
          </a:p>
          <a:p>
            <a:pPr indent="0" lvl="0" marL="0" marR="152400" rtl="0" algn="l">
              <a:lnSpc>
                <a:spcPct val="130000"/>
              </a:lnSpc>
              <a:spcBef>
                <a:spcPts val="2100"/>
              </a:spcBef>
              <a:spcAft>
                <a:spcPts val="0"/>
              </a:spcAft>
              <a:buNone/>
            </a:pPr>
            <a:r>
              <a:t/>
            </a:r>
            <a:endParaRPr sz="1200">
              <a:solidFill>
                <a:srgbClr val="091E42"/>
              </a:solidFill>
              <a:highlight>
                <a:srgbClr val="FFFFFF"/>
              </a:highlight>
              <a:latin typeface="Arial"/>
              <a:ea typeface="Arial"/>
              <a:cs typeface="Arial"/>
              <a:sym typeface="Arial"/>
            </a:endParaRPr>
          </a:p>
          <a:p>
            <a:pPr indent="0" lvl="0" marL="292100" marR="152400" rtl="0" algn="l">
              <a:lnSpc>
                <a:spcPct val="130000"/>
              </a:lnSpc>
              <a:spcBef>
                <a:spcPts val="2100"/>
              </a:spcBef>
              <a:spcAft>
                <a:spcPts val="0"/>
              </a:spcAft>
              <a:buNone/>
            </a:pPr>
            <a:r>
              <a:t/>
            </a:r>
            <a:endParaRPr sz="1350">
              <a:solidFill>
                <a:srgbClr val="091E4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pic>
        <p:nvPicPr>
          <p:cNvPr id="287" name="Google Shape;287;p51"/>
          <p:cNvPicPr preferRelativeResize="0"/>
          <p:nvPr/>
        </p:nvPicPr>
        <p:blipFill>
          <a:blip r:embed="rId3">
            <a:alphaModFix/>
          </a:blip>
          <a:stretch>
            <a:fillRect/>
          </a:stretch>
        </p:blipFill>
        <p:spPr>
          <a:xfrm>
            <a:off x="529650" y="1200300"/>
            <a:ext cx="5972175" cy="390525"/>
          </a:xfrm>
          <a:prstGeom prst="rect">
            <a:avLst/>
          </a:prstGeom>
          <a:noFill/>
          <a:ln>
            <a:noFill/>
          </a:ln>
        </p:spPr>
      </p:pic>
      <p:pic>
        <p:nvPicPr>
          <p:cNvPr id="288" name="Google Shape;288;p51"/>
          <p:cNvPicPr preferRelativeResize="0"/>
          <p:nvPr/>
        </p:nvPicPr>
        <p:blipFill>
          <a:blip r:embed="rId4">
            <a:alphaModFix/>
          </a:blip>
          <a:stretch>
            <a:fillRect/>
          </a:stretch>
        </p:blipFill>
        <p:spPr>
          <a:xfrm>
            <a:off x="529650" y="1590825"/>
            <a:ext cx="5273293" cy="519025"/>
          </a:xfrm>
          <a:prstGeom prst="rect">
            <a:avLst/>
          </a:prstGeom>
          <a:noFill/>
          <a:ln>
            <a:noFill/>
          </a:ln>
        </p:spPr>
      </p:pic>
      <p:sp>
        <p:nvSpPr>
          <p:cNvPr id="289" name="Google Shape;289;p51"/>
          <p:cNvSpPr txBox="1"/>
          <p:nvPr/>
        </p:nvSpPr>
        <p:spPr>
          <a:xfrm>
            <a:off x="370350" y="2109850"/>
            <a:ext cx="5972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091E42"/>
                </a:solidFill>
                <a:highlight>
                  <a:schemeClr val="lt1"/>
                </a:highlight>
              </a:rPr>
              <a:t>The probability of ending up in state s' and getting immediate reward r, after taking action a from state s.</a:t>
            </a:r>
            <a:endParaRPr sz="1350">
              <a:solidFill>
                <a:srgbClr val="091E42"/>
              </a:solidFill>
              <a:highlight>
                <a:schemeClr val="lt1"/>
              </a:highlight>
            </a:endParaRPr>
          </a:p>
          <a:p>
            <a:pPr indent="0" lvl="0" marL="0" rtl="0" algn="l">
              <a:spcBef>
                <a:spcPts val="0"/>
              </a:spcBef>
              <a:spcAft>
                <a:spcPts val="0"/>
              </a:spcAft>
              <a:buNone/>
            </a:pPr>
            <a:r>
              <a:t/>
            </a:r>
            <a:endParaRPr sz="1350">
              <a:solidFill>
                <a:srgbClr val="091E42"/>
              </a:solidFill>
              <a:highlight>
                <a:schemeClr val="lt1"/>
              </a:highlight>
            </a:endParaRPr>
          </a:p>
          <a:p>
            <a:pPr indent="0" lvl="0" marL="0" rtl="0" algn="l">
              <a:spcBef>
                <a:spcPts val="0"/>
              </a:spcBef>
              <a:spcAft>
                <a:spcPts val="0"/>
              </a:spcAft>
              <a:buNone/>
            </a:pPr>
            <a:r>
              <a:rPr lang="en" sz="1350">
                <a:solidFill>
                  <a:srgbClr val="091E42"/>
                </a:solidFill>
                <a:highlight>
                  <a:srgbClr val="FFFFFF"/>
                </a:highlight>
              </a:rPr>
              <a:t>The probability of taking an action from state s.</a:t>
            </a:r>
            <a:endParaRPr sz="1350">
              <a:solidFill>
                <a:srgbClr val="091E42"/>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59"/>
              <a:t>Agent-Environment Interaction</a:t>
            </a:r>
            <a:endParaRPr sz="3259"/>
          </a:p>
        </p:txBody>
      </p:sp>
      <p:sp>
        <p:nvSpPr>
          <p:cNvPr id="83" name="Google Shape;83;p16"/>
          <p:cNvSpPr txBox="1"/>
          <p:nvPr>
            <p:ph idx="1" type="body"/>
          </p:nvPr>
        </p:nvSpPr>
        <p:spPr>
          <a:xfrm>
            <a:off x="311700" y="1266325"/>
            <a:ext cx="8520600" cy="375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Agent</a:t>
            </a:r>
            <a:r>
              <a:rPr lang="en"/>
              <a:t>									</a:t>
            </a:r>
            <a:r>
              <a:rPr b="1" lang="en"/>
              <a:t>Environment</a:t>
            </a:r>
            <a:endParaRPr b="1"/>
          </a:p>
          <a:p>
            <a:pPr indent="0" lvl="0" marL="0" rtl="0" algn="l">
              <a:spcBef>
                <a:spcPts val="1200"/>
              </a:spcBef>
              <a:spcAft>
                <a:spcPts val="1200"/>
              </a:spcAft>
              <a:buNone/>
            </a:pPr>
            <a:r>
              <a:t/>
            </a:r>
            <a:endParaRPr/>
          </a:p>
        </p:txBody>
      </p:sp>
      <p:sp>
        <p:nvSpPr>
          <p:cNvPr id="84" name="Google Shape;84;p16"/>
          <p:cNvSpPr/>
          <p:nvPr/>
        </p:nvSpPr>
        <p:spPr>
          <a:xfrm>
            <a:off x="1277150" y="1401375"/>
            <a:ext cx="3585300" cy="185400"/>
          </a:xfrm>
          <a:prstGeom prst="leftRightArrow">
            <a:avLst>
              <a:gd fmla="val 50000" name="adj1"/>
              <a:gd fmla="val 50000" name="adj2"/>
            </a:avLst>
          </a:prstGeom>
          <a:solidFill>
            <a:srgbClr val="21252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688700" y="1804575"/>
            <a:ext cx="4576800" cy="707400"/>
          </a:xfrm>
          <a:prstGeom prst="curvedUpArrow">
            <a:avLst>
              <a:gd fmla="val 25000" name="adj1"/>
              <a:gd fmla="val 50000" name="adj2"/>
              <a:gd fmla="val 15405" name="adj3"/>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flipH="1">
            <a:off x="311750" y="2164200"/>
            <a:ext cx="5380800" cy="1461900"/>
          </a:xfrm>
          <a:prstGeom prst="curvedUpArrow">
            <a:avLst>
              <a:gd fmla="val 12357" name="adj1"/>
              <a:gd fmla="val 50000" name="adj2"/>
              <a:gd fmla="val 20872" name="adj3"/>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2399575" y="1872225"/>
            <a:ext cx="15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Action</a:t>
            </a:r>
            <a:endParaRPr b="1">
              <a:latin typeface="Open Sans"/>
              <a:ea typeface="Open Sans"/>
              <a:cs typeface="Open Sans"/>
              <a:sym typeface="Open Sans"/>
            </a:endParaRPr>
          </a:p>
        </p:txBody>
      </p:sp>
      <p:sp>
        <p:nvSpPr>
          <p:cNvPr id="88" name="Google Shape;88;p16"/>
          <p:cNvSpPr txBox="1"/>
          <p:nvPr/>
        </p:nvSpPr>
        <p:spPr>
          <a:xfrm>
            <a:off x="2519275" y="2992225"/>
            <a:ext cx="15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Observation</a:t>
            </a:r>
            <a:endParaRPr b="1">
              <a:latin typeface="Open Sans"/>
              <a:ea typeface="Open Sans"/>
              <a:cs typeface="Open Sans"/>
              <a:sym typeface="Open Sans"/>
            </a:endParaRPr>
          </a:p>
        </p:txBody>
      </p:sp>
      <p:sp>
        <p:nvSpPr>
          <p:cNvPr id="89" name="Google Shape;89;p16"/>
          <p:cNvSpPr txBox="1"/>
          <p:nvPr/>
        </p:nvSpPr>
        <p:spPr>
          <a:xfrm>
            <a:off x="612425" y="3820575"/>
            <a:ext cx="80421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50">
                <a:solidFill>
                  <a:srgbClr val="091E42"/>
                </a:solidFill>
                <a:highlight>
                  <a:schemeClr val="lt1"/>
                </a:highlight>
                <a:latin typeface="Times New Roman"/>
                <a:ea typeface="Times New Roman"/>
                <a:cs typeface="Times New Roman"/>
                <a:sym typeface="Times New Roman"/>
              </a:rPr>
              <a:t>Agent </a:t>
            </a:r>
            <a:r>
              <a:rPr b="1" lang="en" sz="1950">
                <a:solidFill>
                  <a:srgbClr val="091E42"/>
                </a:solidFill>
                <a:highlight>
                  <a:schemeClr val="lt1"/>
                </a:highlight>
                <a:latin typeface="Times New Roman"/>
                <a:ea typeface="Times New Roman"/>
                <a:cs typeface="Times New Roman"/>
                <a:sym typeface="Times New Roman"/>
              </a:rPr>
              <a:t>observes</a:t>
            </a:r>
            <a:r>
              <a:rPr lang="en" sz="1950">
                <a:solidFill>
                  <a:srgbClr val="091E42"/>
                </a:solidFill>
                <a:highlight>
                  <a:schemeClr val="lt1"/>
                </a:highlight>
                <a:latin typeface="Times New Roman"/>
                <a:ea typeface="Times New Roman"/>
                <a:cs typeface="Times New Roman"/>
                <a:sym typeface="Times New Roman"/>
              </a:rPr>
              <a:t> the environment, then takes an action which he thinks is good. After taking the action, the environment tells him how good that action was, in the form of </a:t>
            </a:r>
            <a:r>
              <a:rPr b="1" lang="en" sz="1950">
                <a:solidFill>
                  <a:srgbClr val="091E42"/>
                </a:solidFill>
                <a:highlight>
                  <a:schemeClr val="lt1"/>
                </a:highlight>
                <a:latin typeface="Times New Roman"/>
                <a:ea typeface="Times New Roman"/>
                <a:cs typeface="Times New Roman"/>
                <a:sym typeface="Times New Roman"/>
              </a:rPr>
              <a:t>rewards</a:t>
            </a:r>
            <a:r>
              <a:rPr lang="en" sz="1950">
                <a:solidFill>
                  <a:srgbClr val="091E42"/>
                </a:solidFill>
                <a:highlight>
                  <a:schemeClr val="lt1"/>
                </a:highlight>
                <a:latin typeface="Times New Roman"/>
                <a:ea typeface="Times New Roman"/>
                <a:cs typeface="Times New Roman"/>
                <a:sym typeface="Times New Roman"/>
              </a:rPr>
              <a:t>; this also presents a new observation to the agent. </a:t>
            </a:r>
            <a:endParaRPr sz="1950">
              <a:solidFill>
                <a:srgbClr val="091E4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 sz="1950">
                <a:solidFill>
                  <a:srgbClr val="091E42"/>
                </a:solidFill>
                <a:highlight>
                  <a:schemeClr val="lt1"/>
                </a:highlight>
                <a:latin typeface="Times New Roman"/>
                <a:ea typeface="Times New Roman"/>
                <a:cs typeface="Times New Roman"/>
                <a:sym typeface="Times New Roman"/>
              </a:rPr>
              <a:t>*Quiz</a:t>
            </a:r>
            <a:endParaRPr sz="1950">
              <a:solidFill>
                <a:srgbClr val="091E4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Fundamental Equations in RL</a:t>
            </a:r>
            <a:endParaRPr/>
          </a:p>
        </p:txBody>
      </p:sp>
      <p:sp>
        <p:nvSpPr>
          <p:cNvPr id="295" name="Google Shape;295;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091E42"/>
              </a:buClr>
              <a:buSzPts val="1350"/>
              <a:buFont typeface="Arial"/>
              <a:buChar char="➢"/>
            </a:pPr>
            <a:r>
              <a:rPr lang="en" sz="1350">
                <a:solidFill>
                  <a:srgbClr val="091E42"/>
                </a:solidFill>
                <a:latin typeface="Arial"/>
                <a:ea typeface="Arial"/>
                <a:cs typeface="Arial"/>
                <a:sym typeface="Arial"/>
              </a:rPr>
              <a:t>Learn some of the fundamental equations in Reinforcement Learning.</a:t>
            </a:r>
            <a:endParaRPr sz="1350">
              <a:solidFill>
                <a:srgbClr val="091E42"/>
              </a:solidFill>
              <a:latin typeface="Arial"/>
              <a:ea typeface="Arial"/>
              <a:cs typeface="Arial"/>
              <a:sym typeface="Arial"/>
            </a:endParaRPr>
          </a:p>
          <a:p>
            <a:pPr indent="-314325" lvl="0" marL="457200" rtl="0" algn="l">
              <a:spcBef>
                <a:spcPts val="0"/>
              </a:spcBef>
              <a:spcAft>
                <a:spcPts val="0"/>
              </a:spcAft>
              <a:buClr>
                <a:srgbClr val="091E42"/>
              </a:buClr>
              <a:buSzPts val="1350"/>
              <a:buFont typeface="Arial"/>
              <a:buChar char="➢"/>
            </a:pPr>
            <a:r>
              <a:rPr lang="en" sz="1350">
                <a:solidFill>
                  <a:srgbClr val="091E42"/>
                </a:solidFill>
                <a:latin typeface="Arial"/>
                <a:ea typeface="Arial"/>
                <a:cs typeface="Arial"/>
                <a:sym typeface="Arial"/>
              </a:rPr>
              <a:t>Learn how to calculate value function (of a state) and also the q-value (of a state-action pair).</a:t>
            </a:r>
            <a:endParaRPr sz="1350">
              <a:solidFill>
                <a:srgbClr val="091E42"/>
              </a:solidFill>
              <a:latin typeface="Arial"/>
              <a:ea typeface="Arial"/>
              <a:cs typeface="Arial"/>
              <a:sym typeface="Arial"/>
            </a:endParaRPr>
          </a:p>
          <a:p>
            <a:pPr indent="-314325" lvl="0" marL="457200" rtl="0" algn="l">
              <a:spcBef>
                <a:spcPts val="0"/>
              </a:spcBef>
              <a:spcAft>
                <a:spcPts val="0"/>
              </a:spcAft>
              <a:buClr>
                <a:srgbClr val="091E42"/>
              </a:buClr>
              <a:buSzPts val="1350"/>
              <a:buFont typeface="Arial"/>
              <a:buChar char="➢"/>
            </a:pPr>
            <a:r>
              <a:rPr lang="en" sz="1350">
                <a:solidFill>
                  <a:srgbClr val="091E42"/>
                </a:solidFill>
                <a:latin typeface="Arial"/>
                <a:ea typeface="Arial"/>
                <a:cs typeface="Arial"/>
                <a:sym typeface="Arial"/>
              </a:rPr>
              <a:t>Understand the concept of discounted rewards. </a:t>
            </a:r>
            <a:endParaRPr sz="1350">
              <a:solidFill>
                <a:srgbClr val="091E42"/>
              </a:solidFill>
              <a:latin typeface="Arial"/>
              <a:ea typeface="Arial"/>
              <a:cs typeface="Arial"/>
              <a:sym typeface="Arial"/>
            </a:endParaRPr>
          </a:p>
          <a:p>
            <a:pPr indent="-314325" lvl="0" marL="457200" rtl="0" algn="l">
              <a:spcBef>
                <a:spcPts val="0"/>
              </a:spcBef>
              <a:spcAft>
                <a:spcPts val="0"/>
              </a:spcAft>
              <a:buClr>
                <a:srgbClr val="091E42"/>
              </a:buClr>
              <a:buSzPts val="1350"/>
              <a:buChar char="➢"/>
            </a:pPr>
            <a:r>
              <a:rPr lang="en" sz="1350">
                <a:solidFill>
                  <a:srgbClr val="091E42"/>
                </a:solidFill>
                <a:latin typeface="Arial"/>
                <a:ea typeface="Arial"/>
                <a:cs typeface="Arial"/>
                <a:sym typeface="Arial"/>
              </a:rPr>
              <a:t>Learn how to find an optimal policy for a given RL problem. We will learn about Policy Improvement Theorem. These equations and their ideas will be used later when we apply model-based techniques (such as Policy Iteration or Value Iteration) or model-free methods (such as Monte-Carlo &amp; Temporal Difference).</a:t>
            </a:r>
            <a:r>
              <a:rPr lang="en" sz="1350">
                <a:solidFill>
                  <a:srgbClr val="091E42"/>
                </a:solidFill>
                <a:highlight>
                  <a:srgbClr val="F4F5F7"/>
                </a:highlight>
                <a:latin typeface="Times New Roman"/>
                <a:ea typeface="Times New Roman"/>
                <a:cs typeface="Times New Roman"/>
                <a:sym typeface="Times New Roman"/>
              </a:rPr>
              <a:t>  </a:t>
            </a:r>
            <a:endParaRPr sz="1350">
              <a:solidFill>
                <a:srgbClr val="091E42"/>
              </a:solidFill>
              <a:highlight>
                <a:srgbClr val="F4F5F7"/>
              </a:highlight>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a:t>RL </a:t>
            </a:r>
            <a:r>
              <a:rPr lang="en"/>
              <a:t>Equations</a:t>
            </a:r>
            <a:r>
              <a:rPr lang="en"/>
              <a:t>-</a:t>
            </a:r>
            <a:r>
              <a:rPr lang="en"/>
              <a:t>State Value Function</a:t>
            </a:r>
            <a:endParaRPr/>
          </a:p>
          <a:p>
            <a:pPr indent="0" lvl="0" marL="0" rtl="0" algn="l">
              <a:spcBef>
                <a:spcPts val="1100"/>
              </a:spcBef>
              <a:spcAft>
                <a:spcPts val="0"/>
              </a:spcAft>
              <a:buNone/>
            </a:pPr>
            <a:r>
              <a:t/>
            </a:r>
            <a:endParaRPr/>
          </a:p>
        </p:txBody>
      </p:sp>
      <p:pic>
        <p:nvPicPr>
          <p:cNvPr id="301" name="Google Shape;301;p53"/>
          <p:cNvPicPr preferRelativeResize="0"/>
          <p:nvPr/>
        </p:nvPicPr>
        <p:blipFill>
          <a:blip r:embed="rId3">
            <a:alphaModFix/>
          </a:blip>
          <a:stretch>
            <a:fillRect/>
          </a:stretch>
        </p:blipFill>
        <p:spPr>
          <a:xfrm>
            <a:off x="394475" y="1619325"/>
            <a:ext cx="8333824" cy="2375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idx="1" type="body"/>
          </p:nvPr>
        </p:nvSpPr>
        <p:spPr>
          <a:xfrm>
            <a:off x="311700" y="289875"/>
            <a:ext cx="8520600" cy="4707600"/>
          </a:xfrm>
          <a:prstGeom prst="rect">
            <a:avLst/>
          </a:prstGeom>
        </p:spPr>
        <p:txBody>
          <a:bodyPr anchorCtr="0" anchor="t" bIns="91425" lIns="91425" spcFirstLastPara="1" rIns="91425" wrap="square" tIns="91425">
            <a:normAutofit fontScale="25000"/>
          </a:bodyPr>
          <a:lstStyle/>
          <a:p>
            <a:pPr indent="0" lvl="0" marL="0" rtl="0" algn="l">
              <a:lnSpc>
                <a:spcPct val="200000"/>
              </a:lnSpc>
              <a:spcBef>
                <a:spcPts val="1800"/>
              </a:spcBef>
              <a:spcAft>
                <a:spcPts val="0"/>
              </a:spcAft>
              <a:buNone/>
            </a:pPr>
            <a:r>
              <a:rPr b="1" lang="en" sz="7631">
                <a:solidFill>
                  <a:srgbClr val="091E42"/>
                </a:solidFill>
                <a:highlight>
                  <a:schemeClr val="lt1"/>
                </a:highlight>
                <a:latin typeface="Times New Roman"/>
                <a:ea typeface="Times New Roman"/>
                <a:cs typeface="Times New Roman"/>
                <a:sym typeface="Times New Roman"/>
              </a:rPr>
              <a:t>Expected value from state s</a:t>
            </a:r>
            <a:endParaRPr b="1" sz="7631">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4850">
                <a:solidFill>
                  <a:srgbClr val="091E42"/>
                </a:solidFill>
                <a:highlight>
                  <a:schemeClr val="lt1"/>
                </a:highlight>
                <a:latin typeface="Times New Roman"/>
                <a:ea typeface="Times New Roman"/>
                <a:cs typeface="Times New Roman"/>
                <a:sym typeface="Times New Roman"/>
              </a:rPr>
              <a:t>Let's try to understand this through the game of Chess:</a:t>
            </a:r>
            <a:endParaRPr sz="4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4850">
                <a:solidFill>
                  <a:srgbClr val="091E42"/>
                </a:solidFill>
                <a:highlight>
                  <a:schemeClr val="lt1"/>
                </a:highlight>
                <a:latin typeface="Times New Roman"/>
                <a:ea typeface="Times New Roman"/>
                <a:cs typeface="Times New Roman"/>
                <a:sym typeface="Times New Roman"/>
              </a:rPr>
              <a:t>Every time you play the game starting from the same board position (</a:t>
            </a:r>
            <a:r>
              <a:rPr b="1" lang="en" sz="4850">
                <a:solidFill>
                  <a:srgbClr val="091E42"/>
                </a:solidFill>
                <a:highlight>
                  <a:schemeClr val="lt1"/>
                </a:highlight>
                <a:latin typeface="Times New Roman"/>
                <a:ea typeface="Times New Roman"/>
                <a:cs typeface="Times New Roman"/>
                <a:sym typeface="Times New Roman"/>
              </a:rPr>
              <a:t>same state</a:t>
            </a:r>
            <a:r>
              <a:rPr lang="en" sz="4850">
                <a:solidFill>
                  <a:srgbClr val="091E42"/>
                </a:solidFill>
                <a:highlight>
                  <a:schemeClr val="lt1"/>
                </a:highlight>
                <a:latin typeface="Times New Roman"/>
                <a:ea typeface="Times New Roman"/>
                <a:cs typeface="Times New Roman"/>
                <a:sym typeface="Times New Roman"/>
              </a:rPr>
              <a:t>) and with the </a:t>
            </a:r>
            <a:r>
              <a:rPr b="1" lang="en" sz="4850">
                <a:solidFill>
                  <a:srgbClr val="091E42"/>
                </a:solidFill>
                <a:highlight>
                  <a:schemeClr val="lt1"/>
                </a:highlight>
                <a:latin typeface="Times New Roman"/>
                <a:ea typeface="Times New Roman"/>
                <a:cs typeface="Times New Roman"/>
                <a:sym typeface="Times New Roman"/>
              </a:rPr>
              <a:t>same policy</a:t>
            </a:r>
            <a:r>
              <a:rPr lang="en" sz="4850">
                <a:solidFill>
                  <a:srgbClr val="091E42"/>
                </a:solidFill>
                <a:highlight>
                  <a:schemeClr val="lt1"/>
                </a:highlight>
                <a:latin typeface="Times New Roman"/>
                <a:ea typeface="Times New Roman"/>
                <a:cs typeface="Times New Roman"/>
                <a:sym typeface="Times New Roman"/>
              </a:rPr>
              <a:t> (stochastic or deterministic), the </a:t>
            </a:r>
            <a:r>
              <a:rPr b="1" lang="en" sz="4850">
                <a:solidFill>
                  <a:srgbClr val="091E42"/>
                </a:solidFill>
                <a:highlight>
                  <a:schemeClr val="lt1"/>
                </a:highlight>
                <a:latin typeface="Times New Roman"/>
                <a:ea typeface="Times New Roman"/>
                <a:cs typeface="Times New Roman"/>
                <a:sym typeface="Times New Roman"/>
              </a:rPr>
              <a:t>end outcome will be different (total rewards will be different) </a:t>
            </a:r>
            <a:r>
              <a:rPr lang="en" sz="4850">
                <a:solidFill>
                  <a:srgbClr val="091E42"/>
                </a:solidFill>
                <a:highlight>
                  <a:schemeClr val="lt1"/>
                </a:highlight>
                <a:latin typeface="Times New Roman"/>
                <a:ea typeface="Times New Roman"/>
                <a:cs typeface="Times New Roman"/>
                <a:sym typeface="Times New Roman"/>
              </a:rPr>
              <a:t>because you don’t know how the opponent is going to play. In most of the scenarios, the environment is stochastic (the opponent’s move will decide the agent’s next state which is not deterministic), so every time you run an episode from the state  s  following policy π, you will get different immediate and future rewards, thereby different total rewards.</a:t>
            </a:r>
            <a:endParaRPr sz="4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4850">
                <a:solidFill>
                  <a:srgbClr val="091E42"/>
                </a:solidFill>
                <a:highlight>
                  <a:schemeClr val="lt1"/>
                </a:highlight>
                <a:latin typeface="Times New Roman"/>
                <a:ea typeface="Times New Roman"/>
                <a:cs typeface="Times New Roman"/>
                <a:sym typeface="Times New Roman"/>
              </a:rPr>
              <a:t>Hypothetically, say you get a total reward of 10, 20, 15, 5, 30 in the first 5 games starting from the state 's'. The average reward is 16. What if the game is played infinite number of times, what will the average be? According to the law of large numbers, the average value will converge to the expected value.The same principle applies here. </a:t>
            </a:r>
            <a:r>
              <a:rPr b="1" lang="en" sz="4850">
                <a:solidFill>
                  <a:srgbClr val="091E42"/>
                </a:solidFill>
                <a:highlight>
                  <a:schemeClr val="lt1"/>
                </a:highlight>
                <a:latin typeface="Times New Roman"/>
                <a:ea typeface="Times New Roman"/>
                <a:cs typeface="Times New Roman"/>
                <a:sym typeface="Times New Roman"/>
              </a:rPr>
              <a:t>If you run a large number of episodes (play a large number of games) from the state s following the policy π, the expected total reward will be the value of that state under the policy π . </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55"/>
          <p:cNvPicPr preferRelativeResize="0"/>
          <p:nvPr/>
        </p:nvPicPr>
        <p:blipFill>
          <a:blip r:embed="rId3">
            <a:alphaModFix/>
          </a:blip>
          <a:stretch>
            <a:fillRect/>
          </a:stretch>
        </p:blipFill>
        <p:spPr>
          <a:xfrm>
            <a:off x="427175" y="617625"/>
            <a:ext cx="8456250" cy="3508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6"/>
          <p:cNvPicPr preferRelativeResize="0"/>
          <p:nvPr/>
        </p:nvPicPr>
        <p:blipFill>
          <a:blip r:embed="rId3">
            <a:alphaModFix/>
          </a:blip>
          <a:stretch>
            <a:fillRect/>
          </a:stretch>
        </p:blipFill>
        <p:spPr>
          <a:xfrm>
            <a:off x="304800" y="468425"/>
            <a:ext cx="8839199" cy="368232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7"/>
          <p:cNvPicPr preferRelativeResize="0"/>
          <p:nvPr/>
        </p:nvPicPr>
        <p:blipFill>
          <a:blip r:embed="rId3">
            <a:alphaModFix/>
          </a:blip>
          <a:stretch>
            <a:fillRect/>
          </a:stretch>
        </p:blipFill>
        <p:spPr>
          <a:xfrm>
            <a:off x="152400" y="152400"/>
            <a:ext cx="8839201" cy="268364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a:t>RL Equations - Action Value Function</a:t>
            </a:r>
            <a:endParaRPr/>
          </a:p>
          <a:p>
            <a:pPr indent="0" lvl="0" marL="0" rtl="0" algn="l">
              <a:spcBef>
                <a:spcPts val="1100"/>
              </a:spcBef>
              <a:spcAft>
                <a:spcPts val="0"/>
              </a:spcAft>
              <a:buNone/>
            </a:pPr>
            <a:r>
              <a:t/>
            </a:r>
            <a:endParaRPr/>
          </a:p>
        </p:txBody>
      </p:sp>
      <p:sp>
        <p:nvSpPr>
          <p:cNvPr id="327" name="Google Shape;327;p58"/>
          <p:cNvSpPr txBox="1"/>
          <p:nvPr>
            <p:ph idx="1" type="body"/>
          </p:nvPr>
        </p:nvSpPr>
        <p:spPr>
          <a:xfrm>
            <a:off x="311700" y="802025"/>
            <a:ext cx="8520600" cy="37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50">
                <a:solidFill>
                  <a:srgbClr val="091E42"/>
                </a:solidFill>
                <a:highlight>
                  <a:schemeClr val="lt1"/>
                </a:highlight>
                <a:latin typeface="Times New Roman"/>
                <a:ea typeface="Times New Roman"/>
                <a:cs typeface="Times New Roman"/>
                <a:sym typeface="Times New Roman"/>
              </a:rPr>
              <a:t>We know the equation:</a:t>
            </a:r>
            <a:endParaRPr sz="1750">
              <a:solidFill>
                <a:srgbClr val="091E4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22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22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20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050">
                <a:solidFill>
                  <a:srgbClr val="091E42"/>
                </a:solidFill>
                <a:highlight>
                  <a:schemeClr val="lt1"/>
                </a:highlight>
                <a:latin typeface="Times New Roman"/>
                <a:ea typeface="Times New Roman"/>
                <a:cs typeface="Times New Roman"/>
                <a:sym typeface="Times New Roman"/>
              </a:rPr>
              <a:t>We will learn to create a similar equation for action-value function </a:t>
            </a:r>
            <a:endParaRPr b="1" sz="220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t/>
            </a:r>
            <a:endParaRPr sz="1550">
              <a:solidFill>
                <a:srgbClr val="091E42"/>
              </a:solidFill>
              <a:highlight>
                <a:schemeClr val="lt1"/>
              </a:highlight>
              <a:latin typeface="Times New Roman"/>
              <a:ea typeface="Times New Roman"/>
              <a:cs typeface="Times New Roman"/>
              <a:sym typeface="Times New Roman"/>
            </a:endParaRPr>
          </a:p>
        </p:txBody>
      </p:sp>
      <p:pic>
        <p:nvPicPr>
          <p:cNvPr id="328" name="Google Shape;328;p58"/>
          <p:cNvPicPr preferRelativeResize="0"/>
          <p:nvPr/>
        </p:nvPicPr>
        <p:blipFill>
          <a:blip r:embed="rId3">
            <a:alphaModFix/>
          </a:blip>
          <a:stretch>
            <a:fillRect/>
          </a:stretch>
        </p:blipFill>
        <p:spPr>
          <a:xfrm>
            <a:off x="392538" y="1404775"/>
            <a:ext cx="3171825" cy="742950"/>
          </a:xfrm>
          <a:prstGeom prst="rect">
            <a:avLst/>
          </a:prstGeom>
          <a:noFill/>
          <a:ln>
            <a:noFill/>
          </a:ln>
        </p:spPr>
      </p:pic>
      <p:pic>
        <p:nvPicPr>
          <p:cNvPr id="329" name="Google Shape;329;p58"/>
          <p:cNvPicPr preferRelativeResize="0"/>
          <p:nvPr/>
        </p:nvPicPr>
        <p:blipFill>
          <a:blip r:embed="rId4">
            <a:alphaModFix/>
          </a:blip>
          <a:stretch>
            <a:fillRect/>
          </a:stretch>
        </p:blipFill>
        <p:spPr>
          <a:xfrm>
            <a:off x="483100" y="3420700"/>
            <a:ext cx="876300" cy="590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9"/>
          <p:cNvPicPr preferRelativeResize="0"/>
          <p:nvPr/>
        </p:nvPicPr>
        <p:blipFill>
          <a:blip r:embed="rId3">
            <a:alphaModFix/>
          </a:blip>
          <a:stretch>
            <a:fillRect/>
          </a:stretch>
        </p:blipFill>
        <p:spPr>
          <a:xfrm>
            <a:off x="560675" y="191800"/>
            <a:ext cx="8022649" cy="47402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idx="1" type="body"/>
          </p:nvPr>
        </p:nvSpPr>
        <p:spPr>
          <a:xfrm>
            <a:off x="311700" y="257175"/>
            <a:ext cx="8520600" cy="43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This discount factor determines the importance of future rewards, i.e. how much you value the future rewards.</a:t>
            </a:r>
            <a:endParaRPr sz="18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350">
              <a:solidFill>
                <a:srgbClr val="091E42"/>
              </a:solidFill>
              <a:highlight>
                <a:srgbClr val="F4F5F7"/>
              </a:highlight>
              <a:latin typeface="Times New Roman"/>
              <a:ea typeface="Times New Roman"/>
              <a:cs typeface="Times New Roman"/>
              <a:sym typeface="Times New Roman"/>
            </a:endParaRPr>
          </a:p>
        </p:txBody>
      </p:sp>
      <p:pic>
        <p:nvPicPr>
          <p:cNvPr id="340" name="Google Shape;340;p60"/>
          <p:cNvPicPr preferRelativeResize="0"/>
          <p:nvPr/>
        </p:nvPicPr>
        <p:blipFill>
          <a:blip r:embed="rId3">
            <a:alphaModFix/>
          </a:blip>
          <a:stretch>
            <a:fillRect/>
          </a:stretch>
        </p:blipFill>
        <p:spPr>
          <a:xfrm>
            <a:off x="395600" y="1323175"/>
            <a:ext cx="8352801" cy="1521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ph idx="1" type="body"/>
          </p:nvPr>
        </p:nvSpPr>
        <p:spPr>
          <a:xfrm>
            <a:off x="311700" y="119275"/>
            <a:ext cx="8520600" cy="44499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None/>
            </a:pPr>
            <a:r>
              <a:rPr lang="en" sz="1550">
                <a:solidFill>
                  <a:srgbClr val="091E42"/>
                </a:solidFill>
                <a:highlight>
                  <a:srgbClr val="F4F5F7"/>
                </a:highlight>
                <a:latin typeface="Times New Roman"/>
                <a:ea typeface="Times New Roman"/>
                <a:cs typeface="Times New Roman"/>
                <a:sym typeface="Times New Roman"/>
              </a:rPr>
              <a:t>Another important feature of having a discount factor is </a:t>
            </a:r>
            <a:r>
              <a:rPr b="1" i="1" lang="en" sz="1550">
                <a:solidFill>
                  <a:srgbClr val="091E42"/>
                </a:solidFill>
                <a:highlight>
                  <a:srgbClr val="F4F5F7"/>
                </a:highlight>
                <a:latin typeface="Times New Roman"/>
                <a:ea typeface="Times New Roman"/>
                <a:cs typeface="Times New Roman"/>
                <a:sym typeface="Times New Roman"/>
              </a:rPr>
              <a:t>for continuous tasks</a:t>
            </a:r>
            <a:r>
              <a:rPr lang="en" sz="1550">
                <a:solidFill>
                  <a:srgbClr val="091E42"/>
                </a:solidFill>
                <a:highlight>
                  <a:srgbClr val="F4F5F7"/>
                </a:highlight>
                <a:latin typeface="Times New Roman"/>
                <a:ea typeface="Times New Roman"/>
                <a:cs typeface="Times New Roman"/>
                <a:sym typeface="Times New Roman"/>
              </a:rPr>
              <a:t>. When total rewards are calculated for continuous tasks, the total rewards may not converge. So, the discount factor will keep the total rewards bounded.</a:t>
            </a:r>
            <a:endParaRPr sz="1550">
              <a:solidFill>
                <a:srgbClr val="091E42"/>
              </a:solidFill>
              <a:highlight>
                <a:srgbClr val="F4F5F7"/>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550">
                <a:solidFill>
                  <a:srgbClr val="091E42"/>
                </a:solidFill>
                <a:highlight>
                  <a:srgbClr val="F4F5F7"/>
                </a:highlight>
                <a:latin typeface="Times New Roman"/>
                <a:ea typeface="Times New Roman"/>
                <a:cs typeface="Times New Roman"/>
                <a:sym typeface="Times New Roman"/>
              </a:rPr>
              <a:t> This is a single game. But the opponent won't be playing with the same strategy every time, right? </a:t>
            </a:r>
            <a:r>
              <a:rPr b="1" lang="en" sz="1550">
                <a:solidFill>
                  <a:srgbClr val="091E42"/>
                </a:solidFill>
                <a:highlight>
                  <a:srgbClr val="F4F5F7"/>
                </a:highlight>
                <a:latin typeface="Times New Roman"/>
                <a:ea typeface="Times New Roman"/>
                <a:cs typeface="Times New Roman"/>
                <a:sym typeface="Times New Roman"/>
              </a:rPr>
              <a:t>The same applies to the environment. We could have gotten a different reward and ended up in a different state. </a:t>
            </a:r>
            <a:r>
              <a:rPr lang="en" sz="1550">
                <a:solidFill>
                  <a:srgbClr val="091E42"/>
                </a:solidFill>
                <a:highlight>
                  <a:srgbClr val="F4F5F7"/>
                </a:highlight>
                <a:latin typeface="Times New Roman"/>
                <a:ea typeface="Times New Roman"/>
                <a:cs typeface="Times New Roman"/>
                <a:sym typeface="Times New Roman"/>
              </a:rPr>
              <a:t>So, to calculate the expected value of </a:t>
            </a:r>
            <a:r>
              <a:rPr lang="en" sz="1900">
                <a:solidFill>
                  <a:srgbClr val="091E42"/>
                </a:solidFill>
                <a:highlight>
                  <a:srgbClr val="F4F5F7"/>
                </a:highlight>
                <a:latin typeface="Times New Roman"/>
                <a:ea typeface="Times New Roman"/>
                <a:cs typeface="Times New Roman"/>
                <a:sym typeface="Times New Roman"/>
              </a:rPr>
              <a:t>q</a:t>
            </a:r>
            <a:r>
              <a:rPr lang="en" sz="1400">
                <a:solidFill>
                  <a:srgbClr val="091E42"/>
                </a:solidFill>
                <a:highlight>
                  <a:srgbClr val="F4F5F7"/>
                </a:highlight>
                <a:latin typeface="Times New Roman"/>
                <a:ea typeface="Times New Roman"/>
                <a:cs typeface="Times New Roman"/>
                <a:sym typeface="Times New Roman"/>
              </a:rPr>
              <a:t>π</a:t>
            </a:r>
            <a:r>
              <a:rPr lang="en" sz="1900">
                <a:solidFill>
                  <a:srgbClr val="091E42"/>
                </a:solidFill>
                <a:highlight>
                  <a:srgbClr val="F4F5F7"/>
                </a:highlight>
                <a:latin typeface="Times New Roman"/>
                <a:ea typeface="Times New Roman"/>
                <a:cs typeface="Times New Roman"/>
                <a:sym typeface="Times New Roman"/>
              </a:rPr>
              <a:t>(s,a)</a:t>
            </a:r>
            <a:r>
              <a:rPr lang="en" sz="1550">
                <a:solidFill>
                  <a:srgbClr val="091E42"/>
                </a:solidFill>
                <a:highlight>
                  <a:srgbClr val="F4F5F7"/>
                </a:highlight>
                <a:latin typeface="Times New Roman"/>
                <a:ea typeface="Times New Roman"/>
                <a:cs typeface="Times New Roman"/>
                <a:sym typeface="Times New Roman"/>
              </a:rPr>
              <a:t>, you need to play the game, again and again, to account for all possible combinations of </a:t>
            </a:r>
            <a:r>
              <a:rPr lang="en" sz="1900">
                <a:solidFill>
                  <a:srgbClr val="091E42"/>
                </a:solidFill>
                <a:highlight>
                  <a:srgbClr val="F4F5F7"/>
                </a:highlight>
                <a:latin typeface="Times New Roman"/>
                <a:ea typeface="Times New Roman"/>
                <a:cs typeface="Times New Roman"/>
                <a:sym typeface="Times New Roman"/>
              </a:rPr>
              <a:t>s</a:t>
            </a:r>
            <a:r>
              <a:rPr lang="en" sz="1400">
                <a:solidFill>
                  <a:srgbClr val="091E42"/>
                </a:solidFill>
                <a:highlight>
                  <a:srgbClr val="F4F5F7"/>
                </a:highlight>
                <a:latin typeface="Times New Roman"/>
                <a:ea typeface="Times New Roman"/>
                <a:cs typeface="Times New Roman"/>
                <a:sym typeface="Times New Roman"/>
              </a:rPr>
              <a:t>′</a:t>
            </a:r>
            <a:r>
              <a:rPr lang="en" sz="1550">
                <a:solidFill>
                  <a:srgbClr val="091E42"/>
                </a:solidFill>
                <a:highlight>
                  <a:srgbClr val="F4F5F7"/>
                </a:highlight>
                <a:latin typeface="Times New Roman"/>
                <a:ea typeface="Times New Roman"/>
                <a:cs typeface="Times New Roman"/>
                <a:sym typeface="Times New Roman"/>
              </a:rPr>
              <a:t> and </a:t>
            </a:r>
            <a:r>
              <a:rPr lang="en" sz="1900">
                <a:solidFill>
                  <a:srgbClr val="091E42"/>
                </a:solidFill>
                <a:highlight>
                  <a:srgbClr val="F4F5F7"/>
                </a:highlight>
                <a:latin typeface="Times New Roman"/>
                <a:ea typeface="Times New Roman"/>
                <a:cs typeface="Times New Roman"/>
                <a:sym typeface="Times New Roman"/>
              </a:rPr>
              <a:t>r</a:t>
            </a:r>
            <a:r>
              <a:rPr lang="en" sz="1550">
                <a:solidFill>
                  <a:srgbClr val="091E42"/>
                </a:solidFill>
                <a:highlight>
                  <a:srgbClr val="F4F5F7"/>
                </a:highlight>
                <a:latin typeface="Times New Roman"/>
                <a:ea typeface="Times New Roman"/>
                <a:cs typeface="Times New Roman"/>
                <a:sym typeface="Times New Roman"/>
              </a:rPr>
              <a:t> .</a:t>
            </a:r>
            <a:endParaRPr sz="155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311700" y="791150"/>
            <a:ext cx="8520600" cy="3777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 </a:t>
            </a:r>
            <a:r>
              <a:rPr b="1" lang="en" sz="1850" u="sng">
                <a:solidFill>
                  <a:srgbClr val="091E42"/>
                </a:solidFill>
                <a:highlight>
                  <a:schemeClr val="lt1"/>
                </a:highlight>
                <a:latin typeface="Times New Roman"/>
                <a:ea typeface="Times New Roman"/>
                <a:cs typeface="Times New Roman"/>
                <a:sym typeface="Times New Roman"/>
              </a:rPr>
              <a:t>Two types of tasks</a:t>
            </a:r>
            <a:r>
              <a:rPr lang="en" sz="1850" u="sng">
                <a:solidFill>
                  <a:srgbClr val="091E42"/>
                </a:solidFill>
                <a:highlight>
                  <a:schemeClr val="lt1"/>
                </a:highlight>
                <a:latin typeface="Times New Roman"/>
                <a:ea typeface="Times New Roman"/>
                <a:cs typeface="Times New Roman"/>
                <a:sym typeface="Times New Roman"/>
              </a:rPr>
              <a:t>:</a:t>
            </a:r>
            <a:endParaRPr sz="1850" u="sng">
              <a:solidFill>
                <a:srgbClr val="091E42"/>
              </a:solidFill>
              <a:highlight>
                <a:schemeClr val="lt1"/>
              </a:highlight>
              <a:latin typeface="Times New Roman"/>
              <a:ea typeface="Times New Roman"/>
              <a:cs typeface="Times New Roman"/>
              <a:sym typeface="Times New Roman"/>
            </a:endParaRPr>
          </a:p>
          <a:p>
            <a:pPr indent="-336550" lvl="0" marL="457200" rtl="0" algn="l">
              <a:lnSpc>
                <a:spcPct val="200000"/>
              </a:lnSpc>
              <a:spcBef>
                <a:spcPts val="2300"/>
              </a:spcBef>
              <a:spcAft>
                <a:spcPts val="0"/>
              </a:spcAft>
              <a:buClr>
                <a:srgbClr val="091E42"/>
              </a:buClr>
              <a:buSzPts val="1700"/>
              <a:buFont typeface="Times New Roman"/>
              <a:buChar char="●"/>
            </a:pPr>
            <a:r>
              <a:rPr b="1" lang="en" sz="1700">
                <a:solidFill>
                  <a:srgbClr val="091E42"/>
                </a:solidFill>
                <a:highlight>
                  <a:schemeClr val="lt1"/>
                </a:highlight>
                <a:latin typeface="Times New Roman"/>
                <a:ea typeface="Times New Roman"/>
                <a:cs typeface="Times New Roman"/>
                <a:sym typeface="Times New Roman"/>
              </a:rPr>
              <a:t>Continuous:</a:t>
            </a:r>
            <a:r>
              <a:rPr lang="en" sz="1700">
                <a:solidFill>
                  <a:srgbClr val="091E42"/>
                </a:solidFill>
                <a:highlight>
                  <a:schemeClr val="lt1"/>
                </a:highlight>
                <a:latin typeface="Times New Roman"/>
                <a:ea typeface="Times New Roman"/>
                <a:cs typeface="Times New Roman"/>
                <a:sym typeface="Times New Roman"/>
              </a:rPr>
              <a:t> tasks that do not have a definite end - e.g. learning to walk, controlling a chemical plant, driving a car</a:t>
            </a:r>
            <a:endParaRPr sz="1700">
              <a:solidFill>
                <a:srgbClr val="091E42"/>
              </a:solidFill>
              <a:highlight>
                <a:schemeClr val="lt1"/>
              </a:highlight>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91E42"/>
              </a:buClr>
              <a:buSzPts val="1700"/>
              <a:buFont typeface="Times New Roman"/>
              <a:buChar char="●"/>
            </a:pPr>
            <a:r>
              <a:rPr b="1" lang="en" sz="1700">
                <a:solidFill>
                  <a:srgbClr val="091E42"/>
                </a:solidFill>
                <a:highlight>
                  <a:schemeClr val="lt1"/>
                </a:highlight>
                <a:latin typeface="Times New Roman"/>
                <a:ea typeface="Times New Roman"/>
                <a:cs typeface="Times New Roman"/>
                <a:sym typeface="Times New Roman"/>
              </a:rPr>
              <a:t>Episodic tasks:</a:t>
            </a:r>
            <a:r>
              <a:rPr lang="en" sz="1700">
                <a:solidFill>
                  <a:srgbClr val="091E42"/>
                </a:solidFill>
                <a:highlight>
                  <a:schemeClr val="lt1"/>
                </a:highlight>
                <a:latin typeface="Times New Roman"/>
                <a:ea typeface="Times New Roman"/>
                <a:cs typeface="Times New Roman"/>
                <a:sym typeface="Times New Roman"/>
              </a:rPr>
              <a:t> tasks that have a definite end - e.g. most games (videos games, Chess, Ludo) etc. are episodic since at the end of the game the agent either wins or loses. </a:t>
            </a:r>
            <a:endParaRPr sz="1700">
              <a:solidFill>
                <a:srgbClr val="091E42"/>
              </a:solidFill>
              <a:highlight>
                <a:schemeClr val="lt1"/>
              </a:highlight>
              <a:latin typeface="Times New Roman"/>
              <a:ea typeface="Times New Roman"/>
              <a:cs typeface="Times New Roman"/>
              <a:sym typeface="Times New Roman"/>
            </a:endParaRPr>
          </a:p>
          <a:p>
            <a:pPr indent="0" lvl="0" marL="0" rtl="0" algn="l">
              <a:spcBef>
                <a:spcPts val="23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62"/>
          <p:cNvPicPr preferRelativeResize="0"/>
          <p:nvPr/>
        </p:nvPicPr>
        <p:blipFill>
          <a:blip r:embed="rId3">
            <a:alphaModFix/>
          </a:blip>
          <a:stretch>
            <a:fillRect/>
          </a:stretch>
        </p:blipFill>
        <p:spPr>
          <a:xfrm>
            <a:off x="231025" y="686300"/>
            <a:ext cx="8601275" cy="3770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63"/>
          <p:cNvPicPr preferRelativeResize="0"/>
          <p:nvPr/>
        </p:nvPicPr>
        <p:blipFill>
          <a:blip r:embed="rId3">
            <a:alphaModFix/>
          </a:blip>
          <a:stretch>
            <a:fillRect/>
          </a:stretch>
        </p:blipFill>
        <p:spPr>
          <a:xfrm>
            <a:off x="755350" y="135125"/>
            <a:ext cx="7190924" cy="4873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a:t>
            </a:r>
            <a:endParaRPr/>
          </a:p>
        </p:txBody>
      </p:sp>
      <p:pic>
        <p:nvPicPr>
          <p:cNvPr id="361" name="Google Shape;361;p64"/>
          <p:cNvPicPr preferRelativeResize="0"/>
          <p:nvPr/>
        </p:nvPicPr>
        <p:blipFill>
          <a:blip r:embed="rId3">
            <a:alphaModFix/>
          </a:blip>
          <a:stretch>
            <a:fillRect/>
          </a:stretch>
        </p:blipFill>
        <p:spPr>
          <a:xfrm>
            <a:off x="309563" y="1214588"/>
            <a:ext cx="8524875" cy="30194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a:t>
            </a:r>
            <a:endParaRPr/>
          </a:p>
        </p:txBody>
      </p:sp>
      <p:pic>
        <p:nvPicPr>
          <p:cNvPr id="367" name="Google Shape;367;p65"/>
          <p:cNvPicPr preferRelativeResize="0"/>
          <p:nvPr/>
        </p:nvPicPr>
        <p:blipFill>
          <a:blip r:embed="rId3">
            <a:alphaModFix/>
          </a:blip>
          <a:stretch>
            <a:fillRect/>
          </a:stretch>
        </p:blipFill>
        <p:spPr>
          <a:xfrm>
            <a:off x="233363" y="1014413"/>
            <a:ext cx="8677275" cy="3114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3" name="Google Shape;373;p66"/>
          <p:cNvPicPr preferRelativeResize="0"/>
          <p:nvPr/>
        </p:nvPicPr>
        <p:blipFill>
          <a:blip r:embed="rId3">
            <a:alphaModFix/>
          </a:blip>
          <a:stretch>
            <a:fillRect/>
          </a:stretch>
        </p:blipFill>
        <p:spPr>
          <a:xfrm>
            <a:off x="311700" y="560425"/>
            <a:ext cx="8684124" cy="40226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7"/>
          <p:cNvSpPr txBox="1"/>
          <p:nvPr>
            <p:ph type="title"/>
          </p:nvPr>
        </p:nvSpPr>
        <p:spPr>
          <a:xfrm>
            <a:off x="398700" y="636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a:t>Understanding the RL Equations</a:t>
            </a:r>
            <a:endParaRPr>
              <a:solidFill>
                <a:srgbClr val="091E42"/>
              </a:solidFill>
              <a:highlight>
                <a:srgbClr val="F4F5F7"/>
              </a:highlight>
              <a:latin typeface="Arial"/>
              <a:ea typeface="Arial"/>
              <a:cs typeface="Arial"/>
              <a:sym typeface="Arial"/>
            </a:endParaRPr>
          </a:p>
          <a:p>
            <a:pPr indent="0" lvl="0" marL="0" rtl="0" algn="l">
              <a:spcBef>
                <a:spcPts val="1100"/>
              </a:spcBef>
              <a:spcAft>
                <a:spcPts val="0"/>
              </a:spcAft>
              <a:buNone/>
            </a:pPr>
            <a:r>
              <a:t/>
            </a:r>
            <a:endParaRPr/>
          </a:p>
        </p:txBody>
      </p:sp>
      <p:pic>
        <p:nvPicPr>
          <p:cNvPr id="379" name="Google Shape;379;p67"/>
          <p:cNvPicPr preferRelativeResize="0"/>
          <p:nvPr/>
        </p:nvPicPr>
        <p:blipFill>
          <a:blip r:embed="rId3">
            <a:alphaModFix/>
          </a:blip>
          <a:stretch>
            <a:fillRect/>
          </a:stretch>
        </p:blipFill>
        <p:spPr>
          <a:xfrm>
            <a:off x="311700" y="771025"/>
            <a:ext cx="5486400" cy="1333500"/>
          </a:xfrm>
          <a:prstGeom prst="rect">
            <a:avLst/>
          </a:prstGeom>
          <a:noFill/>
          <a:ln>
            <a:noFill/>
          </a:ln>
        </p:spPr>
      </p:pic>
      <p:pic>
        <p:nvPicPr>
          <p:cNvPr id="380" name="Google Shape;380;p67"/>
          <p:cNvPicPr preferRelativeResize="0"/>
          <p:nvPr/>
        </p:nvPicPr>
        <p:blipFill>
          <a:blip r:embed="rId4">
            <a:alphaModFix/>
          </a:blip>
          <a:stretch>
            <a:fillRect/>
          </a:stretch>
        </p:blipFill>
        <p:spPr>
          <a:xfrm>
            <a:off x="311700" y="2104525"/>
            <a:ext cx="8520601" cy="2532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8"/>
          <p:cNvPicPr preferRelativeResize="0"/>
          <p:nvPr/>
        </p:nvPicPr>
        <p:blipFill>
          <a:blip r:embed="rId3">
            <a:alphaModFix/>
          </a:blip>
          <a:stretch>
            <a:fillRect/>
          </a:stretch>
        </p:blipFill>
        <p:spPr>
          <a:xfrm>
            <a:off x="414700" y="539900"/>
            <a:ext cx="8314600" cy="3715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1" name="Google Shape;391;p6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69"/>
          <p:cNvPicPr preferRelativeResize="0"/>
          <p:nvPr/>
        </p:nvPicPr>
        <p:blipFill>
          <a:blip r:embed="rId3">
            <a:alphaModFix/>
          </a:blip>
          <a:stretch>
            <a:fillRect/>
          </a:stretch>
        </p:blipFill>
        <p:spPr>
          <a:xfrm>
            <a:off x="228675" y="305550"/>
            <a:ext cx="8785525" cy="44160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0"/>
          <p:cNvSpPr txBox="1"/>
          <p:nvPr>
            <p:ph idx="1" type="body"/>
          </p:nvPr>
        </p:nvSpPr>
        <p:spPr>
          <a:xfrm>
            <a:off x="311700" y="431525"/>
            <a:ext cx="8520600" cy="4137600"/>
          </a:xfrm>
          <a:prstGeom prst="rect">
            <a:avLst/>
          </a:prstGeom>
        </p:spPr>
        <p:txBody>
          <a:bodyPr anchorCtr="0" anchor="t" bIns="91425" lIns="91425" spcFirstLastPara="1" rIns="91425" wrap="square" tIns="91425">
            <a:normAutofit fontScale="40000" lnSpcReduction="20000"/>
          </a:bodyPr>
          <a:lstStyle/>
          <a:p>
            <a:pPr indent="0" lvl="0" marL="0" rtl="0" algn="l">
              <a:lnSpc>
                <a:spcPct val="200000"/>
              </a:lnSpc>
              <a:spcBef>
                <a:spcPts val="0"/>
              </a:spcBef>
              <a:spcAft>
                <a:spcPts val="0"/>
              </a:spcAft>
              <a:buNone/>
            </a:pPr>
            <a:r>
              <a:rPr b="1" lang="en" sz="4850">
                <a:solidFill>
                  <a:srgbClr val="091E42"/>
                </a:solidFill>
                <a:highlight>
                  <a:schemeClr val="lt1"/>
                </a:highlight>
                <a:latin typeface="Times New Roman"/>
                <a:ea typeface="Times New Roman"/>
                <a:cs typeface="Times New Roman"/>
                <a:sym typeface="Times New Roman"/>
              </a:rPr>
              <a:t>Formal justification of using q-value not value-function in model-free methods:</a:t>
            </a:r>
            <a:endParaRPr b="1" sz="4850">
              <a:solidFill>
                <a:srgbClr val="091E42"/>
              </a:solidFill>
              <a:highlight>
                <a:schemeClr val="lt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4850">
                <a:solidFill>
                  <a:srgbClr val="091E42"/>
                </a:solidFill>
                <a:highlight>
                  <a:schemeClr val="lt1"/>
                </a:highlight>
                <a:latin typeface="Times New Roman"/>
                <a:ea typeface="Times New Roman"/>
                <a:cs typeface="Times New Roman"/>
                <a:sym typeface="Times New Roman"/>
              </a:rPr>
              <a:t>Now, to compute the value function, you need to evaluate q-function. And given that you don't have the model of the environment, you can't directly evaluate q-function, thereby, can't substitute q-function in value function equation. And this is a typical scenario. </a:t>
            </a:r>
            <a:endParaRPr sz="4850">
              <a:solidFill>
                <a:srgbClr val="091E42"/>
              </a:solidFill>
              <a:highlight>
                <a:schemeClr val="lt1"/>
              </a:highlight>
              <a:latin typeface="Times New Roman"/>
              <a:ea typeface="Times New Roman"/>
              <a:cs typeface="Times New Roman"/>
              <a:sym typeface="Times New Roman"/>
            </a:endParaRPr>
          </a:p>
          <a:p>
            <a:pPr indent="0" lvl="0" marL="0" rtl="0" algn="just">
              <a:spcBef>
                <a:spcPts val="0"/>
              </a:spcBef>
              <a:spcAft>
                <a:spcPts val="1200"/>
              </a:spcAft>
              <a:buNone/>
            </a:pPr>
            <a:r>
              <a:rPr lang="en" sz="4850">
                <a:solidFill>
                  <a:srgbClr val="091E42"/>
                </a:solidFill>
                <a:highlight>
                  <a:schemeClr val="lt1"/>
                </a:highlight>
                <a:latin typeface="Times New Roman"/>
                <a:ea typeface="Times New Roman"/>
                <a:cs typeface="Times New Roman"/>
                <a:sym typeface="Times New Roman"/>
              </a:rPr>
              <a:t>Intuitively, </a:t>
            </a:r>
            <a:r>
              <a:rPr b="1" lang="en" sz="4850">
                <a:solidFill>
                  <a:srgbClr val="091E42"/>
                </a:solidFill>
                <a:highlight>
                  <a:schemeClr val="lt1"/>
                </a:highlight>
                <a:latin typeface="Times New Roman"/>
                <a:ea typeface="Times New Roman"/>
                <a:cs typeface="Times New Roman"/>
                <a:sym typeface="Times New Roman"/>
              </a:rPr>
              <a:t>with a model,</a:t>
            </a:r>
            <a:r>
              <a:rPr lang="en" sz="4850">
                <a:solidFill>
                  <a:srgbClr val="091E42"/>
                </a:solidFill>
                <a:highlight>
                  <a:schemeClr val="lt1"/>
                </a:highlight>
                <a:latin typeface="Times New Roman"/>
                <a:ea typeface="Times New Roman"/>
                <a:cs typeface="Times New Roman"/>
                <a:sym typeface="Times New Roman"/>
              </a:rPr>
              <a:t> value-function is enough to find an optimal policy, as the agent can look ahead one step and choose the action that leads to the best combination of reward and state. But without a model, the agent needs to estimate the value of each action to find an optimal policy.</a:t>
            </a:r>
            <a:endParaRPr sz="4850">
              <a:solidFill>
                <a:srgbClr val="091E4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1"/>
          <p:cNvSpPr txBox="1"/>
          <p:nvPr>
            <p:ph type="title"/>
          </p:nvPr>
        </p:nvSpPr>
        <p:spPr>
          <a:xfrm>
            <a:off x="268100" y="854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a:t>Bellman Equations of Optimality</a:t>
            </a:r>
            <a:endParaRPr/>
          </a:p>
          <a:p>
            <a:pPr indent="0" lvl="0" marL="0" rtl="0" algn="l">
              <a:spcBef>
                <a:spcPts val="1100"/>
              </a:spcBef>
              <a:spcAft>
                <a:spcPts val="0"/>
              </a:spcAft>
              <a:buNone/>
            </a:pPr>
            <a:r>
              <a:t/>
            </a:r>
            <a:endParaRPr/>
          </a:p>
        </p:txBody>
      </p:sp>
      <p:sp>
        <p:nvSpPr>
          <p:cNvPr id="403" name="Google Shape;403;p71"/>
          <p:cNvSpPr txBox="1"/>
          <p:nvPr>
            <p:ph idx="1" type="body"/>
          </p:nvPr>
        </p:nvSpPr>
        <p:spPr>
          <a:xfrm>
            <a:off x="311700" y="725750"/>
            <a:ext cx="8520600" cy="42498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350">
                <a:solidFill>
                  <a:srgbClr val="091E42"/>
                </a:solidFill>
                <a:highlight>
                  <a:schemeClr val="lt1"/>
                </a:highlight>
                <a:latin typeface="Times New Roman"/>
                <a:ea typeface="Times New Roman"/>
                <a:cs typeface="Times New Roman"/>
                <a:sym typeface="Times New Roman"/>
              </a:rPr>
              <a:t>Till now, you have learnt how to calculate state-value and action-value functions for a policy π.you will learn to write similar equations for an optimal policy.</a:t>
            </a:r>
            <a:endParaRPr sz="1350">
              <a:solidFill>
                <a:srgbClr val="091E42"/>
              </a:solidFill>
              <a:highlight>
                <a:schemeClr val="lt1"/>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350">
                <a:solidFill>
                  <a:srgbClr val="091E42"/>
                </a:solidFill>
                <a:highlight>
                  <a:schemeClr val="lt1"/>
                </a:highlight>
                <a:latin typeface="Times New Roman"/>
                <a:ea typeface="Times New Roman"/>
                <a:cs typeface="Times New Roman"/>
                <a:sym typeface="Times New Roman"/>
              </a:rPr>
              <a:t>A policy π is better than </a:t>
            </a:r>
            <a:r>
              <a:rPr lang="en" sz="1350">
                <a:solidFill>
                  <a:srgbClr val="091E42"/>
                </a:solidFill>
                <a:highlight>
                  <a:schemeClr val="lt1"/>
                </a:highlight>
                <a:latin typeface="Times New Roman"/>
                <a:ea typeface="Times New Roman"/>
                <a:cs typeface="Times New Roman"/>
                <a:sym typeface="Times New Roman"/>
              </a:rPr>
              <a:t>π</a:t>
            </a:r>
            <a:r>
              <a:rPr lang="en" sz="1350">
                <a:solidFill>
                  <a:srgbClr val="091E42"/>
                </a:solidFill>
                <a:highlight>
                  <a:schemeClr val="lt1"/>
                </a:highlight>
                <a:latin typeface="Times New Roman"/>
                <a:ea typeface="Times New Roman"/>
                <a:cs typeface="Times New Roman"/>
                <a:sym typeface="Times New Roman"/>
              </a:rPr>
              <a:t>′ if, for all states, the value function is higher if you follow policy π than if you follow policy π′. In other words:</a:t>
            </a:r>
            <a:endParaRPr sz="1350">
              <a:solidFill>
                <a:srgbClr val="091E42"/>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404" name="Google Shape;404;p71"/>
          <p:cNvPicPr preferRelativeResize="0"/>
          <p:nvPr/>
        </p:nvPicPr>
        <p:blipFill>
          <a:blip r:embed="rId3">
            <a:alphaModFix/>
          </a:blip>
          <a:stretch>
            <a:fillRect/>
          </a:stretch>
        </p:blipFill>
        <p:spPr>
          <a:xfrm>
            <a:off x="361800" y="2571750"/>
            <a:ext cx="6810776" cy="240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sz="3259"/>
              <a:t>State Vectors</a:t>
            </a:r>
            <a:endParaRPr>
              <a:solidFill>
                <a:srgbClr val="091E42"/>
              </a:solidFill>
              <a:highlight>
                <a:srgbClr val="F4F5F7"/>
              </a:highlight>
              <a:latin typeface="Arial"/>
              <a:ea typeface="Arial"/>
              <a:cs typeface="Arial"/>
              <a:sym typeface="Arial"/>
            </a:endParaRPr>
          </a:p>
          <a:p>
            <a:pPr indent="0" lvl="0" marL="0" rtl="0" algn="l">
              <a:spcBef>
                <a:spcPts val="1100"/>
              </a:spcBef>
              <a:spcAft>
                <a:spcPts val="0"/>
              </a:spcAft>
              <a:buNone/>
            </a:pPr>
            <a:r>
              <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850">
                <a:solidFill>
                  <a:srgbClr val="091E42"/>
                </a:solidFill>
                <a:highlight>
                  <a:schemeClr val="lt1"/>
                </a:highlight>
                <a:latin typeface="Times New Roman"/>
                <a:ea typeface="Times New Roman"/>
                <a:cs typeface="Times New Roman"/>
                <a:sym typeface="Times New Roman"/>
              </a:rPr>
              <a:t>A </a:t>
            </a:r>
            <a:r>
              <a:rPr b="1" lang="en" sz="1850">
                <a:solidFill>
                  <a:srgbClr val="091E42"/>
                </a:solidFill>
                <a:highlight>
                  <a:schemeClr val="lt1"/>
                </a:highlight>
                <a:latin typeface="Times New Roman"/>
                <a:ea typeface="Times New Roman"/>
                <a:cs typeface="Times New Roman"/>
                <a:sym typeface="Times New Roman"/>
              </a:rPr>
              <a:t>state</a:t>
            </a:r>
            <a:r>
              <a:rPr lang="en" sz="1850">
                <a:solidFill>
                  <a:srgbClr val="091E42"/>
                </a:solidFill>
                <a:highlight>
                  <a:schemeClr val="lt1"/>
                </a:highlight>
                <a:latin typeface="Times New Roman"/>
                <a:ea typeface="Times New Roman"/>
                <a:cs typeface="Times New Roman"/>
                <a:sym typeface="Times New Roman"/>
              </a:rPr>
              <a:t> is a representation of the environment at any point in time. The environment will give all the signals, but how </a:t>
            </a:r>
            <a:r>
              <a:rPr b="1" lang="en" sz="1850">
                <a:solidFill>
                  <a:srgbClr val="091E42"/>
                </a:solidFill>
                <a:highlight>
                  <a:schemeClr val="lt1"/>
                </a:highlight>
                <a:latin typeface="Times New Roman"/>
                <a:ea typeface="Times New Roman"/>
                <a:cs typeface="Times New Roman"/>
                <a:sym typeface="Times New Roman"/>
              </a:rPr>
              <a:t>relevant</a:t>
            </a:r>
            <a:r>
              <a:rPr lang="en" sz="1850">
                <a:solidFill>
                  <a:srgbClr val="091E42"/>
                </a:solidFill>
                <a:highlight>
                  <a:schemeClr val="lt1"/>
                </a:highlight>
                <a:latin typeface="Times New Roman"/>
                <a:ea typeface="Times New Roman"/>
                <a:cs typeface="Times New Roman"/>
                <a:sym typeface="Times New Roman"/>
              </a:rPr>
              <a:t> those signals are for the agent to take an action is what you have to decide. We can consider state vector as a list of features that help the agent to take an action. For each RL problem, state vector would be different.</a:t>
            </a:r>
            <a:endParaRPr sz="1850">
              <a:solidFill>
                <a:srgbClr val="091E42"/>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Example:</a:t>
            </a:r>
            <a:endParaRPr sz="1850">
              <a:solidFill>
                <a:srgbClr val="091E42"/>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1.Investment Management Portfolio</a:t>
            </a:r>
            <a:endParaRPr sz="1850">
              <a:solidFill>
                <a:srgbClr val="091E42"/>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rPr lang="en" sz="1850">
                <a:solidFill>
                  <a:srgbClr val="091E42"/>
                </a:solidFill>
                <a:highlight>
                  <a:schemeClr val="lt1"/>
                </a:highlight>
                <a:latin typeface="Times New Roman"/>
                <a:ea typeface="Times New Roman"/>
                <a:cs typeface="Times New Roman"/>
                <a:sym typeface="Times New Roman"/>
              </a:rPr>
              <a:t>2.Cab Driver Problem</a:t>
            </a:r>
            <a:endParaRPr sz="1850">
              <a:solidFill>
                <a:srgbClr val="091E42"/>
              </a:solidFill>
              <a:highlight>
                <a:schemeClr val="lt1"/>
              </a:highlight>
              <a:latin typeface="Times New Roman"/>
              <a:ea typeface="Times New Roman"/>
              <a:cs typeface="Times New Roman"/>
              <a:sym typeface="Times New Roman"/>
            </a:endParaRPr>
          </a:p>
          <a:p>
            <a:pPr indent="0" lvl="0" marL="0" rtl="0" algn="just">
              <a:spcBef>
                <a:spcPts val="1200"/>
              </a:spcBef>
              <a:spcAft>
                <a:spcPts val="1200"/>
              </a:spcAft>
              <a:buNone/>
            </a:pPr>
            <a:r>
              <a:rPr lang="en" sz="1850">
                <a:solidFill>
                  <a:srgbClr val="091E42"/>
                </a:solidFill>
                <a:highlight>
                  <a:schemeClr val="lt1"/>
                </a:highlight>
                <a:latin typeface="Times New Roman"/>
                <a:ea typeface="Times New Roman"/>
                <a:cs typeface="Times New Roman"/>
                <a:sym typeface="Times New Roman"/>
              </a:rPr>
              <a:t>*Quiz</a:t>
            </a:r>
            <a:endParaRPr sz="1850">
              <a:solidFill>
                <a:srgbClr val="091E4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72"/>
          <p:cNvPicPr preferRelativeResize="0"/>
          <p:nvPr/>
        </p:nvPicPr>
        <p:blipFill>
          <a:blip r:embed="rId3">
            <a:alphaModFix/>
          </a:blip>
          <a:stretch>
            <a:fillRect/>
          </a:stretch>
        </p:blipFill>
        <p:spPr>
          <a:xfrm>
            <a:off x="427175" y="323100"/>
            <a:ext cx="8405125" cy="44973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73"/>
          <p:cNvPicPr preferRelativeResize="0"/>
          <p:nvPr/>
        </p:nvPicPr>
        <p:blipFill>
          <a:blip r:embed="rId3">
            <a:alphaModFix/>
          </a:blip>
          <a:stretch>
            <a:fillRect/>
          </a:stretch>
        </p:blipFill>
        <p:spPr>
          <a:xfrm>
            <a:off x="568825" y="575825"/>
            <a:ext cx="8575174" cy="3991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74"/>
          <p:cNvPicPr preferRelativeResize="0"/>
          <p:nvPr/>
        </p:nvPicPr>
        <p:blipFill>
          <a:blip r:embed="rId3">
            <a:alphaModFix/>
          </a:blip>
          <a:stretch>
            <a:fillRect/>
          </a:stretch>
        </p:blipFill>
        <p:spPr>
          <a:xfrm>
            <a:off x="282850" y="725750"/>
            <a:ext cx="8774950" cy="3182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5"/>
          <p:cNvSpPr txBox="1"/>
          <p:nvPr>
            <p:ph type="title"/>
          </p:nvPr>
        </p:nvSpPr>
        <p:spPr>
          <a:xfrm>
            <a:off x="311700" y="63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Improvement</a:t>
            </a:r>
            <a:endParaRPr/>
          </a:p>
        </p:txBody>
      </p:sp>
      <p:pic>
        <p:nvPicPr>
          <p:cNvPr id="425" name="Google Shape;425;p75"/>
          <p:cNvPicPr preferRelativeResize="0"/>
          <p:nvPr/>
        </p:nvPicPr>
        <p:blipFill>
          <a:blip r:embed="rId3">
            <a:alphaModFix/>
          </a:blip>
          <a:stretch>
            <a:fillRect/>
          </a:stretch>
        </p:blipFill>
        <p:spPr>
          <a:xfrm>
            <a:off x="311700" y="771025"/>
            <a:ext cx="8473651" cy="423734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76"/>
          <p:cNvPicPr preferRelativeResize="0"/>
          <p:nvPr/>
        </p:nvPicPr>
        <p:blipFill>
          <a:blip r:embed="rId3">
            <a:alphaModFix/>
          </a:blip>
          <a:stretch>
            <a:fillRect/>
          </a:stretch>
        </p:blipFill>
        <p:spPr>
          <a:xfrm>
            <a:off x="143925" y="207058"/>
            <a:ext cx="8520600" cy="472938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7"/>
          <p:cNvSpPr txBox="1"/>
          <p:nvPr>
            <p:ph type="title"/>
          </p:nvPr>
        </p:nvSpPr>
        <p:spPr>
          <a:xfrm>
            <a:off x="355300" y="1072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a:solidFill>
                  <a:srgbClr val="091E42"/>
                </a:solidFill>
                <a:highlight>
                  <a:srgbClr val="F4F5F7"/>
                </a:highlight>
                <a:latin typeface="Arial"/>
                <a:ea typeface="Arial"/>
                <a:cs typeface="Arial"/>
                <a:sym typeface="Arial"/>
              </a:rPr>
              <a:t>Policy Improvement Theorem Proof</a:t>
            </a:r>
            <a:endParaRPr>
              <a:solidFill>
                <a:srgbClr val="091E42"/>
              </a:solidFill>
              <a:highlight>
                <a:srgbClr val="F4F5F7"/>
              </a:highlight>
              <a:latin typeface="Arial"/>
              <a:ea typeface="Arial"/>
              <a:cs typeface="Arial"/>
              <a:sym typeface="Arial"/>
            </a:endParaRPr>
          </a:p>
          <a:p>
            <a:pPr indent="0" lvl="0" marL="0" rtl="0" algn="l">
              <a:spcBef>
                <a:spcPts val="1100"/>
              </a:spcBef>
              <a:spcAft>
                <a:spcPts val="0"/>
              </a:spcAft>
              <a:buNone/>
            </a:pPr>
            <a:r>
              <a:t/>
            </a:r>
            <a:endParaRPr/>
          </a:p>
        </p:txBody>
      </p:sp>
      <p:pic>
        <p:nvPicPr>
          <p:cNvPr id="436" name="Google Shape;436;p77"/>
          <p:cNvPicPr preferRelativeResize="0"/>
          <p:nvPr/>
        </p:nvPicPr>
        <p:blipFill>
          <a:blip r:embed="rId3">
            <a:alphaModFix/>
          </a:blip>
          <a:stretch>
            <a:fillRect/>
          </a:stretch>
        </p:blipFill>
        <p:spPr>
          <a:xfrm>
            <a:off x="137325" y="814600"/>
            <a:ext cx="8389901" cy="415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2916"/>
              </a:lnSpc>
              <a:spcBef>
                <a:spcPts val="800"/>
              </a:spcBef>
              <a:spcAft>
                <a:spcPts val="0"/>
              </a:spcAft>
              <a:buNone/>
            </a:pPr>
            <a:r>
              <a:rPr lang="en" sz="3259"/>
              <a:t>Objective of RL Agent</a:t>
            </a:r>
            <a:endParaRPr>
              <a:solidFill>
                <a:srgbClr val="091E42"/>
              </a:solidFill>
              <a:highlight>
                <a:srgbClr val="F4F5F7"/>
              </a:highlight>
              <a:latin typeface="Arial"/>
              <a:ea typeface="Arial"/>
              <a:cs typeface="Arial"/>
              <a:sym typeface="Arial"/>
            </a:endParaRPr>
          </a:p>
          <a:p>
            <a:pPr indent="0" lvl="0" marL="0" rtl="0" algn="l">
              <a:spcBef>
                <a:spcPts val="1100"/>
              </a:spcBef>
              <a:spcAft>
                <a:spcPts val="0"/>
              </a:spcAft>
              <a:buNone/>
            </a:pPr>
            <a:r>
              <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2300"/>
              </a:spcBef>
              <a:spcAft>
                <a:spcPts val="0"/>
              </a:spcAft>
              <a:buClr>
                <a:srgbClr val="091E42"/>
              </a:buClr>
              <a:buSzPts val="1600"/>
              <a:buFont typeface="Times New Roman"/>
              <a:buChar char="●"/>
            </a:pPr>
            <a:r>
              <a:rPr lang="en" sz="1600">
                <a:solidFill>
                  <a:srgbClr val="091E42"/>
                </a:solidFill>
                <a:highlight>
                  <a:schemeClr val="lt1"/>
                </a:highlight>
                <a:latin typeface="Times New Roman"/>
                <a:ea typeface="Times New Roman"/>
                <a:cs typeface="Times New Roman"/>
                <a:sym typeface="Times New Roman"/>
              </a:rPr>
              <a:t>The objective of </a:t>
            </a:r>
            <a:r>
              <a:rPr b="1" lang="en" sz="1600">
                <a:solidFill>
                  <a:srgbClr val="091E42"/>
                </a:solidFill>
                <a:highlight>
                  <a:schemeClr val="lt1"/>
                </a:highlight>
                <a:latin typeface="Times New Roman"/>
                <a:ea typeface="Times New Roman"/>
                <a:cs typeface="Times New Roman"/>
                <a:sym typeface="Times New Roman"/>
              </a:rPr>
              <a:t>episodic tasks</a:t>
            </a:r>
            <a:r>
              <a:rPr lang="en" sz="1600">
                <a:solidFill>
                  <a:srgbClr val="091E42"/>
                </a:solidFill>
                <a:highlight>
                  <a:schemeClr val="lt1"/>
                </a:highlight>
                <a:latin typeface="Times New Roman"/>
                <a:ea typeface="Times New Roman"/>
                <a:cs typeface="Times New Roman"/>
                <a:sym typeface="Times New Roman"/>
              </a:rPr>
              <a:t> is to find such a sequence of actions that will make the majority of episodes successful.</a:t>
            </a:r>
            <a:endParaRPr sz="1600">
              <a:solidFill>
                <a:srgbClr val="091E42"/>
              </a:solidFill>
              <a:highlight>
                <a:schemeClr val="lt1"/>
              </a:highlight>
              <a:latin typeface="Times New Roman"/>
              <a:ea typeface="Times New Roman"/>
              <a:cs typeface="Times New Roman"/>
              <a:sym typeface="Times New Roman"/>
            </a:endParaRPr>
          </a:p>
          <a:p>
            <a:pPr indent="-330200" lvl="0" marL="457200" rtl="0" algn="l">
              <a:lnSpc>
                <a:spcPct val="200000"/>
              </a:lnSpc>
              <a:spcBef>
                <a:spcPts val="0"/>
              </a:spcBef>
              <a:spcAft>
                <a:spcPts val="0"/>
              </a:spcAft>
              <a:buClr>
                <a:srgbClr val="091E42"/>
              </a:buClr>
              <a:buSzPts val="1600"/>
              <a:buFont typeface="Times New Roman"/>
              <a:buChar char="●"/>
            </a:pPr>
            <a:r>
              <a:rPr lang="en" sz="1600">
                <a:solidFill>
                  <a:srgbClr val="091E42"/>
                </a:solidFill>
                <a:highlight>
                  <a:schemeClr val="lt1"/>
                </a:highlight>
                <a:latin typeface="Times New Roman"/>
                <a:ea typeface="Times New Roman"/>
                <a:cs typeface="Times New Roman"/>
                <a:sym typeface="Times New Roman"/>
              </a:rPr>
              <a:t>For </a:t>
            </a:r>
            <a:r>
              <a:rPr b="1" lang="en" sz="1600">
                <a:solidFill>
                  <a:srgbClr val="091E42"/>
                </a:solidFill>
                <a:highlight>
                  <a:schemeClr val="lt1"/>
                </a:highlight>
                <a:latin typeface="Times New Roman"/>
                <a:ea typeface="Times New Roman"/>
                <a:cs typeface="Times New Roman"/>
                <a:sym typeface="Times New Roman"/>
              </a:rPr>
              <a:t>continuing tasks</a:t>
            </a:r>
            <a:r>
              <a:rPr lang="en" sz="1600">
                <a:solidFill>
                  <a:srgbClr val="091E42"/>
                </a:solidFill>
                <a:highlight>
                  <a:schemeClr val="lt1"/>
                </a:highlight>
                <a:latin typeface="Times New Roman"/>
                <a:ea typeface="Times New Roman"/>
                <a:cs typeface="Times New Roman"/>
                <a:sym typeface="Times New Roman"/>
              </a:rPr>
              <a:t>, break it into multiple episodes and then find out actions that maximise the average rewards earned from those episodes.</a:t>
            </a:r>
            <a:endParaRPr sz="1600">
              <a:solidFill>
                <a:srgbClr val="091E42"/>
              </a:solidFill>
              <a:highlight>
                <a:schemeClr val="lt1"/>
              </a:highlight>
              <a:latin typeface="Times New Roman"/>
              <a:ea typeface="Times New Roman"/>
              <a:cs typeface="Times New Roman"/>
              <a:sym typeface="Times New Roman"/>
            </a:endParaRPr>
          </a:p>
          <a:p>
            <a:pPr indent="0" lvl="0" marL="0" rtl="0" algn="l">
              <a:spcBef>
                <a:spcPts val="2300"/>
              </a:spcBef>
              <a:spcAft>
                <a:spcPts val="1200"/>
              </a:spcAft>
              <a:buNone/>
            </a:pPr>
            <a:r>
              <a:t/>
            </a:r>
            <a:endParaRPr>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Quiz</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091E42"/>
                </a:solidFill>
                <a:highlight>
                  <a:srgbClr val="FFFFFF"/>
                </a:highlight>
                <a:latin typeface="Arial"/>
                <a:ea typeface="Arial"/>
                <a:cs typeface="Arial"/>
                <a:sym typeface="Arial"/>
              </a:rPr>
              <a:t>1.Which of the following is/are incorrect? More than one options may be correct.</a:t>
            </a:r>
            <a:endParaRPr b="1" sz="2000">
              <a:solidFill>
                <a:srgbClr val="091E4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91E42"/>
                </a:solidFill>
                <a:highlight>
                  <a:srgbClr val="FFFFFF"/>
                </a:highlight>
                <a:latin typeface="Arial"/>
                <a:ea typeface="Arial"/>
                <a:cs typeface="Arial"/>
                <a:sym typeface="Arial"/>
              </a:rPr>
              <a:t>a)The objective is defined after observing the state vector from the environment.</a:t>
            </a:r>
            <a:endParaRPr sz="1500">
              <a:solidFill>
                <a:srgbClr val="091E4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91E42"/>
                </a:solidFill>
                <a:highlight>
                  <a:srgbClr val="FFFFFF"/>
                </a:highlight>
                <a:latin typeface="Arial"/>
                <a:ea typeface="Arial"/>
                <a:cs typeface="Arial"/>
                <a:sym typeface="Arial"/>
              </a:rPr>
              <a:t>b)Just like the reward, the objective is also a property of the environment.</a:t>
            </a:r>
            <a:endParaRPr sz="1500">
              <a:solidFill>
                <a:srgbClr val="091E4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91E42"/>
                </a:solidFill>
                <a:highlight>
                  <a:srgbClr val="FFFFFF"/>
                </a:highlight>
                <a:latin typeface="Arial"/>
                <a:ea typeface="Arial"/>
                <a:cs typeface="Arial"/>
                <a:sym typeface="Arial"/>
              </a:rPr>
              <a:t>c)The objective of RL agent in an episodic task is to find such sequence of actions that will make a majority of episodes successful.</a:t>
            </a:r>
            <a:endParaRPr sz="1650">
              <a:solidFill>
                <a:srgbClr val="091E42"/>
              </a:solidFill>
              <a:highlight>
                <a:srgbClr val="EEF6F3"/>
              </a:highlight>
              <a:latin typeface="Arial"/>
              <a:ea typeface="Arial"/>
              <a:cs typeface="Arial"/>
              <a:sym typeface="Arial"/>
            </a:endParaRPr>
          </a:p>
          <a:p>
            <a:pPr indent="0" lvl="0" marL="0" rtl="0" algn="l">
              <a:lnSpc>
                <a:spcPct val="130000"/>
              </a:lnSpc>
              <a:spcBef>
                <a:spcPts val="1200"/>
              </a:spcBef>
              <a:spcAft>
                <a:spcPts val="0"/>
              </a:spcAft>
              <a:buNone/>
            </a:pPr>
            <a:r>
              <a:t/>
            </a:r>
            <a:endParaRPr sz="1650">
              <a:solidFill>
                <a:srgbClr val="091E42"/>
              </a:solidFill>
              <a:highlight>
                <a:srgbClr val="EEF6F3"/>
              </a:highlight>
              <a:latin typeface="Arial"/>
              <a:ea typeface="Arial"/>
              <a:cs typeface="Arial"/>
              <a:sym typeface="Arial"/>
            </a:endParaRPr>
          </a:p>
          <a:p>
            <a:pPr indent="0" lvl="0" marL="0" rtl="0" algn="l">
              <a:spcBef>
                <a:spcPts val="0"/>
              </a:spcBef>
              <a:spcAft>
                <a:spcPts val="1200"/>
              </a:spcAft>
              <a:buNone/>
            </a:pPr>
            <a:r>
              <a:t/>
            </a:r>
            <a:endParaRPr sz="1350">
              <a:solidFill>
                <a:srgbClr val="091E42"/>
              </a:solidFill>
              <a:highlight>
                <a:srgbClr val="EEF6F3"/>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366200" y="344350"/>
            <a:ext cx="8520600" cy="42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 </a:t>
            </a:r>
            <a:r>
              <a:rPr b="1" lang="en" sz="1600">
                <a:solidFill>
                  <a:srgbClr val="091E42"/>
                </a:solidFill>
                <a:highlight>
                  <a:srgbClr val="FFFFFF"/>
                </a:highlight>
                <a:latin typeface="Arial"/>
                <a:ea typeface="Arial"/>
                <a:cs typeface="Arial"/>
                <a:sym typeface="Arial"/>
              </a:rPr>
              <a:t>A self-driving car gets rewarded for every 1km of a ride. And after every 8 hours, it needs to charge itself.</a:t>
            </a:r>
            <a:endParaRPr b="1" sz="1600">
              <a:solidFill>
                <a:srgbClr val="091E42"/>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91E42"/>
                </a:solidFill>
                <a:highlight>
                  <a:srgbClr val="FFFFFF"/>
                </a:highlight>
                <a:latin typeface="Arial"/>
                <a:ea typeface="Arial"/>
                <a:cs typeface="Arial"/>
                <a:sym typeface="Arial"/>
              </a:rPr>
              <a:t>Which of following is the correct objective of a self-driving car?</a:t>
            </a:r>
            <a:endParaRPr sz="1600">
              <a:solidFill>
                <a:srgbClr val="091E42"/>
              </a:solidFill>
              <a:highlight>
                <a:srgbClr val="FFFFFF"/>
              </a:highlight>
              <a:latin typeface="Arial"/>
              <a:ea typeface="Arial"/>
              <a:cs typeface="Arial"/>
              <a:sym typeface="Arial"/>
            </a:endParaRPr>
          </a:p>
          <a:p>
            <a:pPr indent="-368300" lvl="0" marL="457200" rtl="0" algn="l">
              <a:spcBef>
                <a:spcPts val="1200"/>
              </a:spcBef>
              <a:spcAft>
                <a:spcPts val="0"/>
              </a:spcAft>
              <a:buSzPts val="2200"/>
              <a:buAutoNum type="alphaLcParenR"/>
            </a:pPr>
            <a:r>
              <a:rPr lang="en" sz="1600">
                <a:solidFill>
                  <a:srgbClr val="091E42"/>
                </a:solidFill>
                <a:highlight>
                  <a:srgbClr val="FFFFFF"/>
                </a:highlight>
                <a:latin typeface="Arial"/>
                <a:ea typeface="Arial"/>
                <a:cs typeface="Arial"/>
                <a:sym typeface="Arial"/>
              </a:rPr>
              <a:t>Find out how much traffic is there today</a:t>
            </a:r>
            <a:endParaRPr sz="1600">
              <a:solidFill>
                <a:srgbClr val="091E42"/>
              </a:solidFill>
              <a:highlight>
                <a:srgbClr val="FFFFFF"/>
              </a:highlight>
              <a:latin typeface="Arial"/>
              <a:ea typeface="Arial"/>
              <a:cs typeface="Arial"/>
              <a:sym typeface="Arial"/>
            </a:endParaRPr>
          </a:p>
          <a:p>
            <a:pPr indent="-339725" lvl="0" marL="457200" rtl="0" algn="l">
              <a:spcBef>
                <a:spcPts val="0"/>
              </a:spcBef>
              <a:spcAft>
                <a:spcPts val="0"/>
              </a:spcAft>
              <a:buClr>
                <a:srgbClr val="091E42"/>
              </a:buClr>
              <a:buSzPts val="1750"/>
              <a:buFont typeface="Arial"/>
              <a:buAutoNum type="alphaLcParenR"/>
            </a:pPr>
            <a:r>
              <a:rPr lang="en" sz="1600">
                <a:solidFill>
                  <a:srgbClr val="091E42"/>
                </a:solidFill>
                <a:highlight>
                  <a:srgbClr val="FFFFFF"/>
                </a:highlight>
                <a:latin typeface="Arial"/>
                <a:ea typeface="Arial"/>
                <a:cs typeface="Arial"/>
                <a:sym typeface="Arial"/>
              </a:rPr>
              <a:t>Find out an action sequence that could accumulate maximum rewards in maximum rides</a:t>
            </a:r>
            <a:endParaRPr sz="1600">
              <a:solidFill>
                <a:srgbClr val="091E42"/>
              </a:solidFill>
              <a:highlight>
                <a:srgbClr val="FFFFFF"/>
              </a:highlight>
              <a:latin typeface="Arial"/>
              <a:ea typeface="Arial"/>
              <a:cs typeface="Arial"/>
              <a:sym typeface="Arial"/>
            </a:endParaRPr>
          </a:p>
          <a:p>
            <a:pPr indent="-339725" lvl="0" marL="457200" rtl="0" algn="l">
              <a:spcBef>
                <a:spcPts val="0"/>
              </a:spcBef>
              <a:spcAft>
                <a:spcPts val="0"/>
              </a:spcAft>
              <a:buClr>
                <a:srgbClr val="091E42"/>
              </a:buClr>
              <a:buSzPts val="1750"/>
              <a:buFont typeface="Arial"/>
              <a:buAutoNum type="alphaLcParenR"/>
            </a:pPr>
            <a:r>
              <a:rPr lang="en" sz="1600">
                <a:solidFill>
                  <a:srgbClr val="091E42"/>
                </a:solidFill>
                <a:highlight>
                  <a:srgbClr val="FFFFFF"/>
                </a:highlight>
                <a:latin typeface="Arial"/>
                <a:ea typeface="Arial"/>
                <a:cs typeface="Arial"/>
                <a:sym typeface="Arial"/>
              </a:rPr>
              <a:t>Find out an action sequence that would make the average hourly ride smooth.</a:t>
            </a:r>
            <a:endParaRPr sz="1600">
              <a:solidFill>
                <a:srgbClr val="091E42"/>
              </a:solidFill>
              <a:highlight>
                <a:srgbClr val="FFFFFF"/>
              </a:highlight>
              <a:latin typeface="Arial"/>
              <a:ea typeface="Arial"/>
              <a:cs typeface="Arial"/>
              <a:sym typeface="Arial"/>
            </a:endParaRPr>
          </a:p>
          <a:p>
            <a:pPr indent="-339725" lvl="0" marL="457200" rtl="0" algn="l">
              <a:spcBef>
                <a:spcPts val="0"/>
              </a:spcBef>
              <a:spcAft>
                <a:spcPts val="0"/>
              </a:spcAft>
              <a:buClr>
                <a:srgbClr val="091E42"/>
              </a:buClr>
              <a:buSzPts val="1750"/>
              <a:buFont typeface="Arial"/>
              <a:buAutoNum type="alphaLcParenR"/>
            </a:pPr>
            <a:r>
              <a:rPr lang="en" sz="1600">
                <a:solidFill>
                  <a:srgbClr val="091E42"/>
                </a:solidFill>
                <a:highlight>
                  <a:srgbClr val="FFFFFF"/>
                </a:highlight>
                <a:latin typeface="Arial"/>
                <a:ea typeface="Arial"/>
                <a:cs typeface="Arial"/>
                <a:sym typeface="Arial"/>
              </a:rPr>
              <a:t>None of these</a:t>
            </a:r>
            <a:endParaRPr sz="1750">
              <a:solidFill>
                <a:srgbClr val="091E4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