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604020202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13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d6b4a484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d6b4a484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d4b0df789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d4b0df78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d4b0df789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d4b0df789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d4b0df78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d4b0df78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d4b0df789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d4b0df789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d4b0df7896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d4b0df789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d4b0df7896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d4b0df789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time_continue=3&amp;v=fanm--WyQJ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incompleteideas.net/book/ebook/node12.html#:~:text=The%20history%20of%20reinforcement%20learning,the%20psychology%20of%20animal%20learn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E69138"/>
                </a:solidFill>
                <a:highlight>
                  <a:srgbClr val="FFFFFF"/>
                </a:highlight>
                <a:latin typeface="Times New Roman"/>
                <a:ea typeface="Times New Roman"/>
                <a:cs typeface="Times New Roman"/>
                <a:sym typeface="Times New Roman"/>
              </a:rPr>
              <a:t>Introduction to </a:t>
            </a:r>
            <a:r>
              <a:rPr lang="en" sz="3200">
                <a:solidFill>
                  <a:srgbClr val="E69138"/>
                </a:solidFill>
                <a:latin typeface="Times New Roman"/>
                <a:ea typeface="Times New Roman"/>
                <a:cs typeface="Times New Roman"/>
                <a:sym typeface="Times New Roman"/>
              </a:rPr>
              <a:t>Reinforcement Learning</a:t>
            </a:r>
            <a:endParaRPr sz="3200" dirty="0">
              <a:solidFill>
                <a:srgbClr val="E6913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200000"/>
              </a:lnSpc>
              <a:spcBef>
                <a:spcPts val="1800"/>
              </a:spcBef>
              <a:spcAft>
                <a:spcPts val="400"/>
              </a:spcAft>
              <a:buNone/>
            </a:pPr>
            <a:r>
              <a:rPr lang="en"/>
              <a:t>The Evolution of RL</a:t>
            </a:r>
            <a:endParaRPr/>
          </a:p>
        </p:txBody>
      </p:sp>
      <p:sp>
        <p:nvSpPr>
          <p:cNvPr id="72" name="Google Shape;72;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SzPts val="688"/>
              <a:buNone/>
            </a:pPr>
            <a:r>
              <a:rPr lang="en" sz="1225"/>
              <a:t>The roots of Reinforcement Learning, acronymed as RL, go back to a psychologist, Edward L. Thorndike who talked about learning by trial and error.  He studied cats in puzzle boxes. The cat was motivated to come out of the box. The cat would fall around and eventually stumble upon the latch that would open the box. Once the cat managed to get out, the same cat would be put in the same box again. After successive runs, he observed that cats were getting faster in finding and pulling the latch. And on the basis of this </a:t>
            </a:r>
            <a:r>
              <a:rPr lang="en" sz="1225">
                <a:uFill>
                  <a:noFill/>
                </a:uFill>
                <a:hlinkClick r:id="rId3"/>
              </a:rPr>
              <a:t>behavioural experiment</a:t>
            </a:r>
            <a:r>
              <a:rPr lang="en" sz="1225"/>
              <a:t>, Thorndike put forward the 'Law of Effect': </a:t>
            </a:r>
            <a:endParaRPr sz="1225"/>
          </a:p>
          <a:p>
            <a:pPr marL="0" lvl="0" indent="0" algn="just" rtl="0">
              <a:lnSpc>
                <a:spcPct val="200000"/>
              </a:lnSpc>
              <a:spcBef>
                <a:spcPts val="0"/>
              </a:spcBef>
              <a:spcAft>
                <a:spcPts val="0"/>
              </a:spcAft>
              <a:buSzPts val="688"/>
              <a:buNone/>
            </a:pPr>
            <a:r>
              <a:rPr lang="en" sz="1225" b="1" u="sng"/>
              <a:t>“Responses that produce a satisfying effect in a particular situation become more likely to occur again in that situation, and responses that produce a discomforting effect become less likely to occur again in that situation.”</a:t>
            </a:r>
            <a:endParaRPr sz="1225" b="1" u="sng"/>
          </a:p>
          <a:p>
            <a:pPr marL="0" lvl="0" indent="0" algn="just" rtl="0">
              <a:spcBef>
                <a:spcPts val="0"/>
              </a:spcBef>
              <a:spcAft>
                <a:spcPts val="1200"/>
              </a:spcAft>
              <a:buSzPts val="688"/>
              <a:buNone/>
            </a:pPr>
            <a:endParaRPr sz="1708" b="1" u="sng">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Reinforcement Learning?</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Reinforcement learning is learning to take an action in a situation in order to maximize numerical reward signal. The agent (the learner) is not told which actions to take, but instead must discover which actions yield the most reward by trying them. Reinforcement learning is similar to 'human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Origin and history of Reinforcement Learning research</a:t>
            </a:r>
            <a:endParaRPr/>
          </a:p>
        </p:txBody>
      </p:sp>
      <p:sp>
        <p:nvSpPr>
          <p:cNvPr id="84" name="Google Shape;84;p16"/>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u="sng">
                <a:solidFill>
                  <a:schemeClr val="hlink"/>
                </a:solidFill>
                <a:hlinkClick r:id="rId3"/>
              </a:rPr>
              <a:t>History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202700"/>
            <a:ext cx="8520600" cy="57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Many faces of Reinforcement Learning</a:t>
            </a:r>
            <a:endParaRPr/>
          </a:p>
        </p:txBody>
      </p:sp>
      <p:pic>
        <p:nvPicPr>
          <p:cNvPr id="90" name="Google Shape;90;p17"/>
          <p:cNvPicPr preferRelativeResize="0"/>
          <p:nvPr/>
        </p:nvPicPr>
        <p:blipFill>
          <a:blip r:embed="rId3">
            <a:alphaModFix/>
          </a:blip>
          <a:stretch>
            <a:fillRect/>
          </a:stretch>
        </p:blipFill>
        <p:spPr>
          <a:xfrm>
            <a:off x="231125" y="856525"/>
            <a:ext cx="7996700" cy="419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170000"/>
            <a:ext cx="8520600" cy="65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Branches of Machine Learning</a:t>
            </a:r>
            <a:endParaRPr/>
          </a:p>
        </p:txBody>
      </p:sp>
      <p:pic>
        <p:nvPicPr>
          <p:cNvPr id="96" name="Google Shape;96;p18"/>
          <p:cNvPicPr preferRelativeResize="0"/>
          <p:nvPr/>
        </p:nvPicPr>
        <p:blipFill>
          <a:blip r:embed="rId3">
            <a:alphaModFix/>
          </a:blip>
          <a:stretch>
            <a:fillRect/>
          </a:stretch>
        </p:blipFill>
        <p:spPr>
          <a:xfrm>
            <a:off x="1146631" y="1032550"/>
            <a:ext cx="5403218" cy="399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Characteristics of Reinforcement Learning</a:t>
            </a:r>
            <a:endParaRPr/>
          </a:p>
        </p:txBody>
      </p:sp>
      <p:sp>
        <p:nvSpPr>
          <p:cNvPr id="102" name="Google Shape;102;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makes reinforcement learning different from other machine learning paradigms? </a:t>
            </a:r>
            <a:endParaRPr/>
          </a:p>
          <a:p>
            <a:pPr marL="457200" lvl="0" indent="-342900" algn="l" rtl="0">
              <a:spcBef>
                <a:spcPts val="1200"/>
              </a:spcBef>
              <a:spcAft>
                <a:spcPts val="0"/>
              </a:spcAft>
              <a:buSzPts val="1800"/>
              <a:buChar char="●"/>
            </a:pPr>
            <a:r>
              <a:rPr lang="en"/>
              <a:t>There is no supervisor, only a reward signal </a:t>
            </a:r>
            <a:endParaRPr/>
          </a:p>
          <a:p>
            <a:pPr marL="457200" lvl="0" indent="-342900" algn="l" rtl="0">
              <a:spcBef>
                <a:spcPts val="0"/>
              </a:spcBef>
              <a:spcAft>
                <a:spcPts val="0"/>
              </a:spcAft>
              <a:buSzPts val="1800"/>
              <a:buChar char="●"/>
            </a:pPr>
            <a:r>
              <a:rPr lang="en"/>
              <a:t>Feedback is delayed, not instantaneous </a:t>
            </a:r>
            <a:endParaRPr/>
          </a:p>
          <a:p>
            <a:pPr marL="457200" lvl="0" indent="-342900" algn="l" rtl="0">
              <a:spcBef>
                <a:spcPts val="0"/>
              </a:spcBef>
              <a:spcAft>
                <a:spcPts val="0"/>
              </a:spcAft>
              <a:buSzPts val="1800"/>
              <a:buChar char="●"/>
            </a:pPr>
            <a:r>
              <a:rPr lang="en"/>
              <a:t>Time really matters (sequential, non i.i.d data) </a:t>
            </a:r>
            <a:endParaRPr/>
          </a:p>
          <a:p>
            <a:pPr marL="457200" lvl="0" indent="-342900" algn="l" rtl="0">
              <a:spcBef>
                <a:spcPts val="0"/>
              </a:spcBef>
              <a:spcAft>
                <a:spcPts val="0"/>
              </a:spcAft>
              <a:buSzPts val="1800"/>
              <a:buChar char="●"/>
            </a:pPr>
            <a:r>
              <a:rPr lang="en"/>
              <a:t>Agent’s actions affect the subsequent data it receives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7384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RL vs Supervised Learning</a:t>
            </a:r>
            <a:endParaRPr sz="4800">
              <a:solidFill>
                <a:srgbClr val="CC4125"/>
              </a:solidFill>
            </a:endParaRPr>
          </a:p>
        </p:txBody>
      </p:sp>
      <p:sp>
        <p:nvSpPr>
          <p:cNvPr id="108" name="Google Shape;108;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latin typeface="Times New Roman"/>
                <a:ea typeface="Times New Roman"/>
                <a:cs typeface="Times New Roman"/>
                <a:sym typeface="Times New Roman"/>
              </a:rPr>
              <a:t>The next major difference between the two learning methods is how the performance of the two is measured.</a:t>
            </a:r>
            <a:endParaRPr b="1">
              <a:latin typeface="Times New Roman"/>
              <a:ea typeface="Times New Roman"/>
              <a:cs typeface="Times New Roman"/>
              <a:sym typeface="Times New Roman"/>
            </a:endParaRPr>
          </a:p>
          <a:p>
            <a:pPr marL="457200" lvl="0" indent="-342900" algn="just" rtl="0">
              <a:spcBef>
                <a:spcPts val="1200"/>
              </a:spcBef>
              <a:spcAft>
                <a:spcPts val="0"/>
              </a:spcAft>
              <a:buSzPts val="1800"/>
              <a:buFont typeface="Times New Roman"/>
              <a:buChar char="●"/>
            </a:pPr>
            <a:r>
              <a:rPr lang="en">
                <a:latin typeface="Times New Roman"/>
                <a:ea typeface="Times New Roman"/>
                <a:cs typeface="Times New Roman"/>
                <a:sym typeface="Times New Roman"/>
              </a:rPr>
              <a:t>In supervised learning, there is a teacher (ground-truth) which tells you whether the result for a given observation is correct or not. And, then the model can be improved by minimising the error term. </a:t>
            </a:r>
            <a:endParaRPr>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On the other hand, in reinforcement learning, there is no teacher. The environment acts only as a critic, where it tells you how good or bad the action is by giving rewards. It doesn’t tell whether the action taken is the ultimate best or not.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On-screen Show (16:9)</PresentationFormat>
  <Paragraphs>21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PT Sans Narrow</vt:lpstr>
      <vt:lpstr>Open Sans</vt:lpstr>
      <vt:lpstr>Arial</vt:lpstr>
      <vt:lpstr>Tropic</vt:lpstr>
      <vt:lpstr>Introduction to Reinforcement Learning</vt:lpstr>
      <vt:lpstr>The Evolution of RL</vt:lpstr>
      <vt:lpstr>What is Reinforcement Learning?</vt:lpstr>
      <vt:lpstr>Origin and history of Reinforcement Learning research</vt:lpstr>
      <vt:lpstr>Many faces of Reinforcement Learning</vt:lpstr>
      <vt:lpstr>Branches of Machine Learning</vt:lpstr>
      <vt:lpstr>Characteristics of Reinforcement Learning</vt:lpstr>
      <vt:lpstr>RL vs 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cp:lastModifiedBy>Aadi Pro</cp:lastModifiedBy>
  <cp:revision>1</cp:revision>
  <dcterms:modified xsi:type="dcterms:W3CDTF">2023-02-07T08:26:31Z</dcterms:modified>
</cp:coreProperties>
</file>